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_rels/notesSlide14.xml.rels" ContentType="application/vnd.openxmlformats-package.relationships+xml"/>
  <Override PartName="/ppt/notesSlides/_rels/notesSlide16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media/image1.jpeg" ContentType="image/jpeg"/>
  <Override PartName="/ppt/media/image13.wmf" ContentType="image/x-wmf"/>
  <Override PartName="/ppt/media/image2.png" ContentType="image/png"/>
  <Override PartName="/ppt/media/image3.wmf" ContentType="image/x-wmf"/>
  <Override PartName="/ppt/media/image4.wmf" ContentType="image/x-wmf"/>
  <Override PartName="/ppt/media/image5.wmf" ContentType="image/x-wmf"/>
  <Override PartName="/ppt/media/image6.png" ContentType="image/png"/>
  <Override PartName="/ppt/media/image8.jpeg" ContentType="image/jpeg"/>
  <Override PartName="/ppt/media/image7.png" ContentType="image/png"/>
  <Override PartName="/ppt/media/image9.png" ContentType="image/png"/>
  <Override PartName="/ppt/media/image10.jpeg" ContentType="image/jpeg"/>
  <Override PartName="/ppt/media/image11.jpeg" ContentType="image/jpeg"/>
  <Override PartName="/ppt/media/image12.jpeg" ContentType="image/jpeg"/>
  <Override PartName="/ppt/media/image14.wmf" ContentType="image/x-wmf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Kliknij, aby przesunąć slajd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pl-PL" sz="2000" spc="-1" strike="noStrike">
                <a:latin typeface="Arial"/>
              </a:rPr>
              <a:t>Kliknij, aby edytować format notatek</a:t>
            </a:r>
            <a:endParaRPr b="0" lang="pl-PL" sz="2000" spc="-1" strike="noStrike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pl-PL" sz="1400" spc="-1" strike="noStrike">
                <a:latin typeface="Times New Roman"/>
              </a:rPr>
              <a:t>&lt;główka&gt;</a:t>
            </a:r>
            <a:endParaRPr b="0" lang="pl-PL" sz="1400" spc="-1" strike="noStrike"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pl-PL" sz="1400" spc="-1" strike="noStrike">
                <a:latin typeface="Times New Roman"/>
              </a:rPr>
              <a:t>&lt;data/godzina&gt;</a:t>
            </a:r>
            <a:endParaRPr b="0" lang="pl-PL" sz="1400" spc="-1" strike="noStrike">
              <a:latin typeface="Times New Roman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pl-PL" sz="1400" spc="-1" strike="noStrike">
                <a:latin typeface="Times New Roman"/>
              </a:rPr>
              <a:t>&lt;stopka&gt;</a:t>
            </a:r>
            <a:endParaRPr b="0" lang="pl-PL" sz="1400" spc="-1" strike="noStrike">
              <a:latin typeface="Times New Roman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EEB94D83-CD0A-46BB-9387-671881A5B8D1}" type="slidenum">
              <a:rPr b="0" lang="pl-PL" sz="1400" spc="-1" strike="noStrike">
                <a:latin typeface="Times New Roman"/>
              </a:rPr>
              <a:t>&lt;numer&gt;</a:t>
            </a:fld>
            <a:endParaRPr b="0" lang="pl-PL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pl-PL" sz="2000" spc="-1" strike="noStrike">
              <a:latin typeface="Arial"/>
            </a:endParaRPr>
          </a:p>
        </p:txBody>
      </p:sp>
      <p:sp>
        <p:nvSpPr>
          <p:cNvPr id="172" name="Symbol zastępczy numeru slajdu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9BDB749A-F24F-4182-A642-0DB052E16FCB}" type="slidenum">
              <a:rPr b="0" lang="pl-PL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pl-PL" sz="2000" spc="-1" strike="noStrike">
              <a:latin typeface="Arial"/>
            </a:endParaRPr>
          </a:p>
        </p:txBody>
      </p:sp>
      <p:sp>
        <p:nvSpPr>
          <p:cNvPr id="175" name="Symbol zastępczy numeru slajdu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486262A8-B169-4FBC-8C20-C8093AFE9E2E}" type="slidenum">
              <a:rPr b="0" lang="pl-PL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pl-PL" sz="6000" spc="-1" strike="noStrike">
                <a:solidFill>
                  <a:srgbClr val="000000"/>
                </a:solidFill>
                <a:latin typeface="Calibri Light"/>
              </a:rPr>
              <a:t>Kliknij, aby edytować styl</a:t>
            </a:r>
            <a:endParaRPr b="0" lang="pl-PL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60A83C0C-F3AD-487E-8BE1-CA623E9B8590}" type="datetime">
              <a:rPr b="0" lang="pl-PL" sz="1200" spc="-1" strike="noStrike">
                <a:solidFill>
                  <a:srgbClr val="8b8b8b"/>
                </a:solidFill>
                <a:latin typeface="Calibri"/>
              </a:rPr>
              <a:t>21-10-21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CDF8C51-332B-4FAD-9DAD-013BE8973CE2}" type="slidenum">
              <a:rPr b="0" lang="pl-PL" sz="1200" spc="-1" strike="noStrike">
                <a:solidFill>
                  <a:srgbClr val="8b8b8b"/>
                </a:solidFill>
                <a:latin typeface="Calibri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Kliknij, aby edytować format tekstu konspektu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Drugi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Trzeci poziom konspektu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Czwarty poziom konspektu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pl-PL" sz="4400" spc="-1" strike="noStrike">
                <a:solidFill>
                  <a:srgbClr val="000000"/>
                </a:solidFill>
                <a:latin typeface="Calibri Light"/>
              </a:rPr>
              <a:t>Kliknij, aby edytować styl</a:t>
            </a:r>
            <a:endParaRPr b="0" lang="pl-P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Kliknij, aby edytować style wzorca tekstu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Drugi poziom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Trzeci poziom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Czwarty poziom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Piąty poziom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C142751E-C764-483B-95F1-7DCDF5011BCB}" type="datetime">
              <a:rPr b="0" lang="pl-PL" sz="1200" spc="-1" strike="noStrike">
                <a:solidFill>
                  <a:srgbClr val="8b8b8b"/>
                </a:solidFill>
                <a:latin typeface="Calibri"/>
              </a:rPr>
              <a:t>21-10-21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023474C-BBDD-4E56-B31E-3116EEF7456B}" type="slidenum">
              <a:rPr b="0" lang="pl-PL" sz="1200" spc="-1" strike="noStrike">
                <a:solidFill>
                  <a:srgbClr val="8b8b8b"/>
                </a:solidFill>
                <a:latin typeface="Calibri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BAE9CEFF-97AC-4581-BD21-9481665E1A5D}" type="datetime">
              <a:rPr b="0" lang="pl-PL" sz="1200" spc="-1" strike="noStrike">
                <a:solidFill>
                  <a:srgbClr val="8b8b8b"/>
                </a:solidFill>
                <a:latin typeface="Calibri"/>
              </a:rPr>
              <a:t>21-10-21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3AA1775-9DBE-4A70-A8C3-55D91854E040}" type="slidenum">
              <a:rPr b="0" lang="pl-PL" sz="1200" spc="-1" strike="noStrike">
                <a:solidFill>
                  <a:srgbClr val="8b8b8b"/>
                </a:solidFill>
                <a:latin typeface="Calibri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Kliknij, aby edytować format tekstu tytułu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Kliknij, aby edytować format tekstu konspektu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Drugi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Trzeci poziom konspektu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Czwarty poziom konspektu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hyperlink" Target="https://eudt.gov.pl/faq" TargetMode="External"/><Relationship Id="rId2" Type="http://schemas.openxmlformats.org/officeDocument/2006/relationships/hyperlink" Target="https://www.udt.gov.pl/" TargetMode="External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3.wmf"/><Relationship Id="rId2" Type="http://schemas.openxmlformats.org/officeDocument/2006/relationships/image" Target="../media/image14.wmf"/><Relationship Id="rId3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6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wmf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hyperlink" Target="https://www.udt.gov.pl/kwalifikacje-osob" TargetMode="External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hyperlink" Target="https://www.udt.gov.pl/wydarzenia/144-udt/kontakt/oddzialy" TargetMode="External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ytuł 1"/>
          <p:cNvSpPr txBox="1"/>
          <p:nvPr/>
        </p:nvSpPr>
        <p:spPr>
          <a:xfrm>
            <a:off x="1546560" y="144612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algn="ctr">
              <a:lnSpc>
                <a:spcPct val="90000"/>
              </a:lnSpc>
            </a:pPr>
            <a:r>
              <a:rPr b="1" lang="pl-PL" sz="13800" spc="-1" strike="noStrike">
                <a:solidFill>
                  <a:srgbClr val="00b050"/>
                </a:solidFill>
                <a:latin typeface="Calibri Light"/>
              </a:rPr>
              <a:t>UDT</a:t>
            </a:r>
            <a:endParaRPr b="0" lang="pl-PL" sz="13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0" name="Obraz 3" descr=""/>
          <p:cNvPicPr/>
          <p:nvPr/>
        </p:nvPicPr>
        <p:blipFill>
          <a:blip r:embed="rId1"/>
          <a:stretch/>
        </p:blipFill>
        <p:spPr>
          <a:xfrm>
            <a:off x="4803480" y="3737880"/>
            <a:ext cx="2857320" cy="2857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ytuł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2" name="Symbol zastępczy zawartości 4" descr=""/>
          <p:cNvPicPr/>
          <p:nvPr/>
        </p:nvPicPr>
        <p:blipFill>
          <a:blip r:embed="rId1"/>
          <a:stretch/>
        </p:blipFill>
        <p:spPr>
          <a:xfrm>
            <a:off x="380880" y="1393560"/>
            <a:ext cx="11420280" cy="4854600"/>
          </a:xfrm>
          <a:prstGeom prst="rect">
            <a:avLst/>
          </a:prstGeom>
          <a:ln w="0">
            <a:noFill/>
          </a:ln>
        </p:spPr>
      </p:pic>
      <p:sp>
        <p:nvSpPr>
          <p:cNvPr id="153" name="Tytuł 1"/>
          <p:cNvSpPr/>
          <p:nvPr/>
        </p:nvSpPr>
        <p:spPr>
          <a:xfrm>
            <a:off x="0" y="0"/>
            <a:ext cx="10515240" cy="92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pl-PL" sz="4000" spc="-1" strike="noStrike">
                <a:solidFill>
                  <a:srgbClr val="00b050"/>
                </a:solidFill>
                <a:latin typeface="Arial"/>
              </a:rPr>
              <a:t>Strona składania wniosków</a:t>
            </a:r>
            <a:endParaRPr b="0" lang="pl-PL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ymbol zastępczy zawartości 3" descr=""/>
          <p:cNvPicPr/>
          <p:nvPr/>
        </p:nvPicPr>
        <p:blipFill>
          <a:blip r:embed="rId1"/>
          <a:stretch/>
        </p:blipFill>
        <p:spPr>
          <a:xfrm>
            <a:off x="249120" y="1276200"/>
            <a:ext cx="11693160" cy="4928760"/>
          </a:xfrm>
          <a:prstGeom prst="rect">
            <a:avLst/>
          </a:prstGeom>
          <a:ln w="0">
            <a:noFill/>
          </a:ln>
        </p:spPr>
      </p:pic>
      <p:sp>
        <p:nvSpPr>
          <p:cNvPr id="155" name="Tytuł 1"/>
          <p:cNvSpPr/>
          <p:nvPr/>
        </p:nvSpPr>
        <p:spPr>
          <a:xfrm>
            <a:off x="0" y="0"/>
            <a:ext cx="10515240" cy="92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pl-PL" sz="4000" spc="-1" strike="noStrike">
                <a:solidFill>
                  <a:srgbClr val="00b050"/>
                </a:solidFill>
                <a:latin typeface="Arial"/>
              </a:rPr>
              <a:t>Strona składania wniosków cz. 2</a:t>
            </a:r>
            <a:endParaRPr b="0" lang="pl-PL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ytuł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7" name="Symbol zastępczy zawartości 3" descr=""/>
          <p:cNvPicPr/>
          <p:nvPr/>
        </p:nvPicPr>
        <p:blipFill>
          <a:blip r:embed="rId1"/>
          <a:stretch/>
        </p:blipFill>
        <p:spPr>
          <a:xfrm>
            <a:off x="324000" y="853200"/>
            <a:ext cx="11153520" cy="1459440"/>
          </a:xfrm>
          <a:prstGeom prst="rect">
            <a:avLst/>
          </a:prstGeom>
          <a:ln w="0">
            <a:noFill/>
          </a:ln>
        </p:spPr>
      </p:pic>
      <p:sp>
        <p:nvSpPr>
          <p:cNvPr id="158" name="pole tekstowe 5"/>
          <p:cNvSpPr/>
          <p:nvPr/>
        </p:nvSpPr>
        <p:spPr>
          <a:xfrm>
            <a:off x="324000" y="2317680"/>
            <a:ext cx="11543760" cy="422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i="1" lang="pl-PL" sz="16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i="1" lang="pl-PL" sz="1600" spc="-1" strike="noStrike">
                <a:solidFill>
                  <a:srgbClr val="000000"/>
                </a:solidFill>
                <a:latin typeface="Calibri"/>
              </a:rPr>
              <a:t>Uprzejmie wyjaśniam, że zasady zgłaszania nieobecności podczas egzaminu kwalifikacyjnego, wyznaczenie nowego terminu egzaminu oraz zwrot opłaty za egzamin reguluje przepis §5 rozporządzenia Ministra Przedsiębiorczości i Technologii z dnia z dnia 21 maja 2019 r. w sprawie sposobu i trybu sprawdzania kwalifikacji wymaganych przy obsłudze i konserwacji urządzeń technicznych oraz sposobu i trybu przedłużania okresu ważności zaświadczeń kwalifikacyjnych (Dz. U. poz. 1008). Co do zasady, aby skutecznie ubiegać się o zwrot wniesionej opłaty egzaminacyjnej albo o wyznaczenie nowego terminu egzaminu kwalifikacyjnego, osoba zainteresowana musi </a:t>
            </a:r>
            <a:r>
              <a:rPr b="1" i="1" lang="pl-PL" sz="1600" spc="-1" strike="noStrike">
                <a:solidFill>
                  <a:srgbClr val="c00000"/>
                </a:solidFill>
                <a:latin typeface="Calibri"/>
              </a:rPr>
              <a:t>poinformować organ właściwej jednostki dozoru technicznego o nieobecności w terminie 3 dni roboczych przed egzaminem.</a:t>
            </a:r>
            <a:endParaRPr b="0" lang="pl-PL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i="1" lang="pl-PL" sz="16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i="1" lang="pl-PL" sz="1600" spc="-1" strike="noStrike">
                <a:solidFill>
                  <a:srgbClr val="000000"/>
                </a:solidFill>
                <a:latin typeface="Calibri"/>
              </a:rPr>
              <a:t>Odnośnie formy złożenia usprawiedliwienia nieobecności na egzaminie kwalifikacyjnym ww. przepis §5 rozporządzenia Ministra Przedsiębiorczości i Technologii z dnia z dnia 21 maja 2019 r. określa jedynie, że informacja o nieobecności powinna być przekazana w formie pisemnej w postaci papierowej lub elektronicznej. Nie ma zatem znaczenia, czy do informacji zostanie dołączone zwolnienie lekarskie, notatka służbowa Policji etc. </a:t>
            </a:r>
            <a:r>
              <a:rPr b="0" i="1" lang="pl-PL" sz="1600" spc="-1" strike="noStrike">
                <a:solidFill>
                  <a:srgbClr val="c00000"/>
                </a:solidFill>
                <a:latin typeface="Calibri"/>
              </a:rPr>
              <a:t>Istotne jest, aby informacja w ww. formie została złożona do organu właściwej jednostki dozoru technicznego nie później niż na 3 dni robocze przed planowanym egzaminem.</a:t>
            </a:r>
            <a:endParaRPr b="0" lang="pl-PL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i="1" lang="pl-PL" sz="16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i="1" lang="pl-PL" sz="1600" spc="-1" strike="noStrike">
                <a:solidFill>
                  <a:srgbClr val="c00000"/>
                </a:solidFill>
                <a:latin typeface="Calibri"/>
              </a:rPr>
              <a:t>Niemniej jednak, mając na uwadze szczególną sytuację epidemiologiczną, Urząd Dozoru Technicznego dopuszcza możliwość zgłoszenia nieobecności na egzaminie w terminie krótszym</a:t>
            </a:r>
            <a:r>
              <a:rPr b="0" i="1" lang="pl-PL" sz="1600" spc="-1" strike="noStrike">
                <a:solidFill>
                  <a:srgbClr val="000000"/>
                </a:solidFill>
                <a:latin typeface="Calibri"/>
              </a:rPr>
              <a:t>, niż ten określony w ww. §5 rozporządzenia. Informacja w formie pisemnej w postaci papierowej lub elektronicznej musi zawierać dokument (np. skan), stanowiący dowód skierowania osoby zainteresowanej na kwarantannę albo izolację wydany najpóźniej w dniu w którym miał być przeprowadzony egzamin kwalifikacyjny. </a:t>
            </a:r>
            <a:r>
              <a:rPr b="0" i="1" lang="pl-PL" sz="1600" spc="-1" strike="noStrike">
                <a:solidFill>
                  <a:srgbClr val="c00000"/>
                </a:solidFill>
                <a:latin typeface="Calibri"/>
              </a:rPr>
              <a:t>Ponadto, w takiej sytuacji możliwe jest wyłącznie ustalenie nowego terminu egzaminu (brak możliwości zwrotu opłaty). Powyższe podejście ma zastosowanie wyłącznie do skierowania na kwarantannę albo izolację w związku z wirusem SARS-CoV-2. </a:t>
            </a:r>
            <a:endParaRPr b="0" lang="pl-PL" sz="1600" spc="-1" strike="noStrike">
              <a:latin typeface="Arial"/>
            </a:endParaRPr>
          </a:p>
        </p:txBody>
      </p:sp>
      <p:sp>
        <p:nvSpPr>
          <p:cNvPr id="159" name="Tytuł 1"/>
          <p:cNvSpPr/>
          <p:nvPr/>
        </p:nvSpPr>
        <p:spPr>
          <a:xfrm>
            <a:off x="0" y="0"/>
            <a:ext cx="10515240" cy="92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 fontScale="73000"/>
          </a:bodyPr>
          <a:p>
            <a:pPr>
              <a:lnSpc>
                <a:spcPct val="90000"/>
              </a:lnSpc>
            </a:pPr>
            <a:r>
              <a:rPr b="0" lang="pl-PL" sz="4000" spc="-1" strike="noStrike">
                <a:solidFill>
                  <a:srgbClr val="00b050"/>
                </a:solidFill>
                <a:latin typeface="Arial"/>
              </a:rPr>
              <a:t>Strona informacji o niestawieniu się na egzamin</a:t>
            </a:r>
            <a:endParaRPr b="0" lang="pl-PL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ytuł 1"/>
          <p:cNvSpPr txBox="1"/>
          <p:nvPr/>
        </p:nvSpPr>
        <p:spPr>
          <a:xfrm>
            <a:off x="152280" y="15552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pl-PL" sz="3600" spc="-1" strike="noStrike">
                <a:solidFill>
                  <a:srgbClr val="00b050"/>
                </a:solidFill>
                <a:latin typeface="Arial"/>
              </a:rPr>
              <a:t>Pomocne informacje</a:t>
            </a:r>
            <a:endParaRPr b="0" lang="pl-PL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Symbol zastępczy zawartości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algn="just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pl-PL" sz="2800" spc="-1" strike="noStrike" u="sng">
                <a:solidFill>
                  <a:srgbClr val="0563c1"/>
                </a:solidFill>
                <a:uFillTx/>
                <a:latin typeface="Calibri"/>
                <a:hlinkClick r:id="rId1"/>
              </a:rPr>
              <a:t>https://eudt.gov.pl/faq</a:t>
            </a: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i="1" lang="pl-PL" sz="2800" spc="-1" strike="noStrike">
                <a:solidFill>
                  <a:srgbClr val="000000"/>
                </a:solidFill>
                <a:latin typeface="Calibri"/>
              </a:rPr>
              <a:t>(frequently asked questions</a:t>
            </a: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 – często zadawane pytania) dotyczące platformy eUDT pomocne pytania i odpowiedzi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pl-PL" sz="2800" spc="-1" strike="noStrike" u="sng">
                <a:solidFill>
                  <a:srgbClr val="0563c1"/>
                </a:solidFill>
                <a:uFillTx/>
                <a:latin typeface="Calibri"/>
                <a:hlinkClick r:id="rId2"/>
              </a:rPr>
              <a:t>https://www.udt.gov.pl/</a:t>
            </a: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rostokąt 2"/>
          <p:cNvSpPr/>
          <p:nvPr/>
        </p:nvSpPr>
        <p:spPr>
          <a:xfrm>
            <a:off x="2639520" y="2767320"/>
            <a:ext cx="705672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3" name="Prostokąt 8"/>
          <p:cNvSpPr/>
          <p:nvPr/>
        </p:nvSpPr>
        <p:spPr>
          <a:xfrm>
            <a:off x="2639520" y="5229360"/>
            <a:ext cx="7056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Prostokąt 1"/>
          <p:cNvSpPr/>
          <p:nvPr/>
        </p:nvSpPr>
        <p:spPr>
          <a:xfrm>
            <a:off x="402120" y="96840"/>
            <a:ext cx="11658240" cy="66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pl-PL" sz="6600" spc="-1" strike="noStrike">
                <a:solidFill>
                  <a:srgbClr val="ff0000"/>
                </a:solidFill>
                <a:latin typeface="Arial"/>
                <a:ea typeface="Times New Roman"/>
              </a:rPr>
              <a:t>UWAGA !!!</a:t>
            </a:r>
            <a:endParaRPr b="0" lang="pl-PL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2800" spc="-1" strike="noStrike">
                <a:solidFill>
                  <a:srgbClr val="ff0000"/>
                </a:solidFill>
                <a:latin typeface="Arial"/>
                <a:ea typeface="Times New Roman"/>
              </a:rPr>
              <a:t>Terminy ważności świadectw kwalifikacji </a:t>
            </a:r>
            <a:r>
              <a:rPr b="1" lang="pl-PL" sz="3600" spc="-1" strike="noStrike">
                <a:solidFill>
                  <a:srgbClr val="00b050"/>
                </a:solidFill>
                <a:latin typeface="Arial"/>
                <a:ea typeface="Times New Roman"/>
              </a:rPr>
              <a:t>UDT</a:t>
            </a:r>
            <a:endParaRPr b="0" lang="pl-PL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3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l-PL" sz="2400" spc="-1" strike="noStrike">
                <a:solidFill>
                  <a:srgbClr val="000000"/>
                </a:solidFill>
                <a:latin typeface="Arial"/>
                <a:ea typeface="Times New Roman"/>
              </a:rPr>
              <a:t>	</a:t>
            </a:r>
            <a:r>
              <a:rPr b="0" lang="pl-PL" sz="2000" spc="-1" strike="noStrike">
                <a:solidFill>
                  <a:srgbClr val="000000"/>
                </a:solidFill>
                <a:latin typeface="Arial"/>
                <a:ea typeface="Times New Roman"/>
              </a:rPr>
              <a:t>Zaświadczenia kwalifikacyjne UDT dotychczas wydane (przed dniem 01.06.2019 r.) na podstawie przepisów przejściowych ustawy o zmianie ustawy o dozorze technicznym z dnia</a:t>
            </a:r>
            <a:br/>
            <a:r>
              <a:rPr b="0" lang="pl-PL" sz="2000" spc="-1" strike="noStrike">
                <a:solidFill>
                  <a:srgbClr val="000000"/>
                </a:solidFill>
                <a:latin typeface="Arial"/>
                <a:ea typeface="Times New Roman"/>
              </a:rPr>
              <a:t>9 listopada 2018 r. (Dz. U. z 2018 r. poz. 2518) – </a:t>
            </a:r>
            <a:r>
              <a:rPr b="1" lang="pl-PL" sz="2000" spc="-1" strike="noStrike">
                <a:solidFill>
                  <a:srgbClr val="000000"/>
                </a:solidFill>
                <a:latin typeface="Arial"/>
                <a:ea typeface="Times New Roman"/>
              </a:rPr>
              <a:t>zachowują one ważność przez okres 5 lat od daty wejścia w życie znowelizowanych przepisów ustawy (art. 3 ust. 1 tej ustawy), czyli 5 lat od dnia 1 stycznia 2019 r</a:t>
            </a:r>
            <a:r>
              <a:rPr b="0" lang="pl-PL" sz="2000" spc="-1" strike="noStrike">
                <a:solidFill>
                  <a:srgbClr val="000000"/>
                </a:solidFill>
                <a:latin typeface="Arial"/>
                <a:ea typeface="Times New Roman"/>
              </a:rPr>
              <a:t>.</a:t>
            </a:r>
            <a:endParaRPr b="0" lang="pl-PL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  <a:ea typeface="Times New Roman"/>
              </a:rPr>
              <a:t>	</a:t>
            </a:r>
            <a:r>
              <a:rPr b="0" lang="pl-PL" sz="2000" spc="-1" strike="noStrike">
                <a:solidFill>
                  <a:srgbClr val="000000"/>
                </a:solidFill>
                <a:latin typeface="Arial"/>
                <a:ea typeface="Times New Roman"/>
              </a:rPr>
              <a:t>Po tym okresie, tj. po dniu 1 stycznia 2024 r., osoby zainteresowane, spełniające warunki wynikające z ustawy mogą nadal posiadać to „dawne” zaświadczenie kwalifikacyjne, w oparciu o bezpłatny wniosek o przedłużenie okresu ważności zaświadczenia kwalifikacyjnego, albo mogą wystąpić z wnioskiem o sprawdzenie kwalifikacji na ogólnych zasadach, jeżeli chcą np. uzyskać nowe uprawnienia.</a:t>
            </a:r>
            <a:endParaRPr b="0" lang="pl-PL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i="1" lang="pl-PL" sz="2000" spc="-1" strike="noStrike">
                <a:solidFill>
                  <a:srgbClr val="0070c0"/>
                </a:solidFill>
                <a:latin typeface="Arial"/>
                <a:ea typeface="Times New Roman"/>
              </a:rPr>
              <a:t>	</a:t>
            </a:r>
            <a:r>
              <a:rPr b="0" i="1" lang="pl-PL" sz="2000" spc="-1" strike="noStrike">
                <a:solidFill>
                  <a:srgbClr val="0070c0"/>
                </a:solidFill>
                <a:latin typeface="Arial"/>
                <a:ea typeface="Times New Roman"/>
              </a:rPr>
              <a:t>Oświadczam, że wykonywałem(-łam) czynności w zakresie określonym we wskazanym w tym wniosku zaświadczeniu kwalifikacyjnym przez co najmniej trzy lata, w okresie ostatnich 5 lat ważności tego zaświadczenia.</a:t>
            </a:r>
            <a:endParaRPr b="0" lang="pl-PL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i="1" lang="pl-PL" sz="2000" spc="-1" strike="noStrike">
                <a:solidFill>
                  <a:srgbClr val="0070c0"/>
                </a:solidFill>
                <a:latin typeface="Arial"/>
                <a:ea typeface="Times New Roman"/>
              </a:rPr>
              <a:t>	</a:t>
            </a:r>
            <a:r>
              <a:rPr b="0" i="1" lang="pl-PL" sz="2000" spc="-1" strike="noStrike">
                <a:solidFill>
                  <a:srgbClr val="0070c0"/>
                </a:solidFill>
                <a:latin typeface="Arial"/>
                <a:ea typeface="Times New Roman"/>
              </a:rPr>
              <a:t>Jestem świadomy(-ma) odpowiedzialności karnej za złożenie fałszywego oświadczenia, wynikającej z art. 233 § 6 ustawy z dnia 6 czerwca 1997 r. – Kodeks karny.</a:t>
            </a:r>
            <a:endParaRPr b="0" lang="pl-PL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Obraz 1" descr=""/>
          <p:cNvPicPr/>
          <p:nvPr/>
        </p:nvPicPr>
        <p:blipFill>
          <a:blip r:embed="rId1"/>
          <a:stretch/>
        </p:blipFill>
        <p:spPr>
          <a:xfrm>
            <a:off x="1303200" y="414000"/>
            <a:ext cx="9585360" cy="3833640"/>
          </a:xfrm>
          <a:prstGeom prst="rect">
            <a:avLst/>
          </a:prstGeom>
          <a:ln w="0">
            <a:noFill/>
          </a:ln>
        </p:spPr>
      </p:pic>
      <p:pic>
        <p:nvPicPr>
          <p:cNvPr id="166" name="Obraz 2" descr=""/>
          <p:cNvPicPr/>
          <p:nvPr/>
        </p:nvPicPr>
        <p:blipFill>
          <a:blip r:embed="rId2"/>
          <a:stretch/>
        </p:blipFill>
        <p:spPr>
          <a:xfrm>
            <a:off x="383760" y="4432320"/>
            <a:ext cx="11423880" cy="1828440"/>
          </a:xfrm>
          <a:prstGeom prst="rect">
            <a:avLst/>
          </a:prstGeom>
          <a:ln w="38100">
            <a:solidFill>
              <a:srgbClr val="ff0000"/>
            </a:solidFill>
            <a:prstDash val="dash"/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rostokąt 2"/>
          <p:cNvSpPr/>
          <p:nvPr/>
        </p:nvSpPr>
        <p:spPr>
          <a:xfrm>
            <a:off x="2639520" y="2767320"/>
            <a:ext cx="705672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Prostokąt 8"/>
          <p:cNvSpPr/>
          <p:nvPr/>
        </p:nvSpPr>
        <p:spPr>
          <a:xfrm>
            <a:off x="2639520" y="5229360"/>
            <a:ext cx="7056720" cy="3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9" name="Prostokąt 1"/>
          <p:cNvSpPr/>
          <p:nvPr/>
        </p:nvSpPr>
        <p:spPr>
          <a:xfrm>
            <a:off x="171360" y="217800"/>
            <a:ext cx="11820240" cy="597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pl-PL" sz="4800" spc="-1" strike="noStrike">
                <a:solidFill>
                  <a:srgbClr val="ff0000"/>
                </a:solidFill>
                <a:latin typeface="Arial"/>
                <a:ea typeface="Times New Roman"/>
              </a:rPr>
              <a:t>UWAGA !!!</a:t>
            </a:r>
            <a:endParaRPr b="0" lang="pl-PL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1800" spc="-1" strike="noStrike">
                <a:solidFill>
                  <a:srgbClr val="ff0000"/>
                </a:solidFill>
                <a:latin typeface="Arial"/>
                <a:ea typeface="Times New Roman"/>
              </a:rPr>
              <a:t>Terminy ważności świadectw kwalifikacji </a:t>
            </a:r>
            <a:r>
              <a:rPr b="1" lang="pl-PL" sz="2400" spc="-1" strike="noStrike">
                <a:solidFill>
                  <a:srgbClr val="00b050"/>
                </a:solidFill>
                <a:latin typeface="Arial"/>
                <a:ea typeface="Times New Roman"/>
              </a:rPr>
              <a:t>UDT</a:t>
            </a:r>
            <a:endParaRPr b="0" lang="pl-PL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Times New Roman"/>
              </a:rPr>
              <a:t>	</a:t>
            </a:r>
            <a:r>
              <a:rPr b="0" lang="pl-PL" sz="2000" spc="-1" strike="noStrike">
                <a:solidFill>
                  <a:srgbClr val="000000"/>
                </a:solidFill>
                <a:latin typeface="Arial"/>
                <a:ea typeface="Times New Roman"/>
              </a:rPr>
              <a:t>Ważna w tej kwestii jest również </a:t>
            </a:r>
            <a:r>
              <a:rPr b="1" lang="pl-PL" sz="2000" spc="-1" strike="noStrike">
                <a:solidFill>
                  <a:srgbClr val="000000"/>
                </a:solidFill>
                <a:latin typeface="Arial"/>
                <a:ea typeface="Times New Roman"/>
              </a:rPr>
              <a:t>data złożenia wniosku o przedłużenie ważności uprawnień ponieważ następuje to</a:t>
            </a:r>
            <a:r>
              <a:rPr b="0" lang="pl-PL" sz="20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1" lang="pl-PL" sz="2000" spc="-1" strike="noStrike">
                <a:solidFill>
                  <a:srgbClr val="000000"/>
                </a:solidFill>
                <a:latin typeface="Arial"/>
                <a:ea typeface="Times New Roman"/>
              </a:rPr>
              <a:t>w drodze wniosku, który należy złożyć nie później niż</a:t>
            </a:r>
            <a:br/>
            <a:r>
              <a:rPr b="1" lang="pl-PL" sz="2000" spc="-1" strike="noStrike">
                <a:solidFill>
                  <a:srgbClr val="000000"/>
                </a:solidFill>
                <a:latin typeface="Arial"/>
                <a:ea typeface="Times New Roman"/>
              </a:rPr>
              <a:t>w terminie 3 miesięcy przed dniem upływu okresu ważności zaświadczenia (art. 23 ust. 2c pkt 1 ustawy). </a:t>
            </a:r>
            <a:endParaRPr b="0" lang="pl-PL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l-PL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4800" spc="-1" strike="noStrike">
                <a:solidFill>
                  <a:srgbClr val="ff0000"/>
                </a:solidFill>
                <a:latin typeface="Arial"/>
                <a:ea typeface="Times New Roman"/>
              </a:rPr>
              <a:t>UWAGA !!!</a:t>
            </a:r>
            <a:endParaRPr b="0" lang="pl-PL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1800" spc="-1" strike="noStrike">
                <a:solidFill>
                  <a:srgbClr val="ff0000"/>
                </a:solidFill>
                <a:latin typeface="Arial"/>
                <a:ea typeface="Times New Roman"/>
              </a:rPr>
              <a:t>Ważna data: </a:t>
            </a:r>
            <a:r>
              <a:rPr b="1" lang="pl-PL" sz="4800" spc="-1" strike="noStrike">
                <a:solidFill>
                  <a:srgbClr val="ff0000"/>
                </a:solidFill>
                <a:latin typeface="Arial"/>
                <a:ea typeface="Times New Roman"/>
              </a:rPr>
              <a:t>30 wrzesień 2023 roku!!!</a:t>
            </a:r>
            <a:endParaRPr b="0" lang="pl-PL" sz="4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pl-PL" sz="1800" spc="-1" strike="noStrike">
                <a:solidFill>
                  <a:srgbClr val="000000"/>
                </a:solidFill>
                <a:latin typeface="Arial"/>
                <a:ea typeface="Times New Roman"/>
              </a:rPr>
              <a:t>	</a:t>
            </a:r>
            <a:r>
              <a:rPr b="1" lang="pl-PL" sz="2000" spc="-1" strike="noStrike">
                <a:solidFill>
                  <a:srgbClr val="000000"/>
                </a:solidFill>
                <a:latin typeface="Arial"/>
                <a:ea typeface="Times New Roman"/>
              </a:rPr>
              <a:t>Dlatego w przypadku osób posiadających zaświadczenia dotychczas bezterminowe, wydane do dnia 1 czerwca 2019 r. wniosek taki musi zostać złożony w terminie 3 miesięcy przed dniem 1 stycznia 2024 r.</a:t>
            </a:r>
            <a:r>
              <a:rPr b="0" lang="pl-PL" sz="2000" spc="-1" strike="noStrike">
                <a:solidFill>
                  <a:srgbClr val="000000"/>
                </a:solidFill>
                <a:latin typeface="Arial"/>
                <a:ea typeface="Times New Roman"/>
              </a:rPr>
              <a:t> Wówczas ważność dotychczas wydanego zaświadczenia zostanie przedłużona na kolejne 5 lub 10 lat – w zależności od rodzaju kwalifikacji i rodzaju urządzenia (załącznik nr 3 do rozporządzenia). Wzór wniosku o przedłużenie okresu ważności zaświadczenia określa załącznik nr 4 do rozporządzenia.</a:t>
            </a:r>
            <a:endParaRPr b="0" lang="pl-PL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Class="emph" presetID="26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6" dur="500"/>
                                        <p:tgtEl>
                                          <p:spTgt spid="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ytuł 1"/>
          <p:cNvSpPr txBox="1"/>
          <p:nvPr/>
        </p:nvSpPr>
        <p:spPr>
          <a:xfrm>
            <a:off x="838080" y="0"/>
            <a:ext cx="10515240" cy="923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pl-PL" sz="4000" spc="-1" strike="noStrike">
                <a:solidFill>
                  <a:srgbClr val="00b050"/>
                </a:solidFill>
                <a:latin typeface="Arial"/>
              </a:rPr>
              <a:t>Podstawy prawne cz. 1</a:t>
            </a:r>
            <a:endParaRPr b="0" lang="pl-PL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Symbol zastępczy zawartości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3" name="Obraz 3" descr=""/>
          <p:cNvPicPr/>
          <p:nvPr/>
        </p:nvPicPr>
        <p:blipFill>
          <a:blip r:embed="rId1"/>
          <a:stretch/>
        </p:blipFill>
        <p:spPr>
          <a:xfrm>
            <a:off x="800280" y="847080"/>
            <a:ext cx="10591560" cy="6010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Obraz 3" descr=""/>
          <p:cNvPicPr/>
          <p:nvPr/>
        </p:nvPicPr>
        <p:blipFill>
          <a:blip r:embed="rId1"/>
          <a:stretch/>
        </p:blipFill>
        <p:spPr>
          <a:xfrm>
            <a:off x="1403640" y="804240"/>
            <a:ext cx="8673120" cy="5936760"/>
          </a:xfrm>
          <a:prstGeom prst="rect">
            <a:avLst/>
          </a:prstGeom>
          <a:ln w="0">
            <a:noFill/>
          </a:ln>
        </p:spPr>
      </p:pic>
      <p:sp>
        <p:nvSpPr>
          <p:cNvPr id="135" name="Tytuł 1"/>
          <p:cNvSpPr/>
          <p:nvPr/>
        </p:nvSpPr>
        <p:spPr>
          <a:xfrm>
            <a:off x="0" y="0"/>
            <a:ext cx="10515240" cy="92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pl-PL" sz="4000" spc="-1" strike="noStrike">
                <a:solidFill>
                  <a:srgbClr val="00b050"/>
                </a:solidFill>
                <a:latin typeface="Arial"/>
              </a:rPr>
              <a:t>Podstawy prawne cz. 2</a:t>
            </a:r>
            <a:endParaRPr b="0" lang="pl-PL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ymbol zastępczy zawartości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7" name="Obraz 3" descr=""/>
          <p:cNvPicPr/>
          <p:nvPr/>
        </p:nvPicPr>
        <p:blipFill>
          <a:blip r:embed="rId1"/>
          <a:stretch/>
        </p:blipFill>
        <p:spPr>
          <a:xfrm>
            <a:off x="521640" y="1690560"/>
            <a:ext cx="11148480" cy="3520440"/>
          </a:xfrm>
          <a:prstGeom prst="rect">
            <a:avLst/>
          </a:prstGeom>
          <a:ln w="0">
            <a:noFill/>
          </a:ln>
        </p:spPr>
      </p:pic>
      <p:sp>
        <p:nvSpPr>
          <p:cNvPr id="138" name="Tytuł 1"/>
          <p:cNvSpPr/>
          <p:nvPr/>
        </p:nvSpPr>
        <p:spPr>
          <a:xfrm>
            <a:off x="0" y="0"/>
            <a:ext cx="10515240" cy="92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pl-PL" sz="4000" spc="-1" strike="noStrike">
                <a:solidFill>
                  <a:srgbClr val="00b050"/>
                </a:solidFill>
                <a:latin typeface="Arial"/>
              </a:rPr>
              <a:t>Podstawy prawne cz. 3 (Art. 23)</a:t>
            </a:r>
            <a:endParaRPr b="0" lang="pl-PL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Obraz 3" descr=""/>
          <p:cNvPicPr/>
          <p:nvPr/>
        </p:nvPicPr>
        <p:blipFill>
          <a:blip r:embed="rId1"/>
          <a:stretch/>
        </p:blipFill>
        <p:spPr>
          <a:xfrm>
            <a:off x="61920" y="2143440"/>
            <a:ext cx="12067920" cy="1692360"/>
          </a:xfrm>
          <a:prstGeom prst="rect">
            <a:avLst/>
          </a:prstGeom>
          <a:ln w="0">
            <a:noFill/>
          </a:ln>
        </p:spPr>
      </p:pic>
      <p:sp>
        <p:nvSpPr>
          <p:cNvPr id="140" name="Tytuł 1"/>
          <p:cNvSpPr/>
          <p:nvPr/>
        </p:nvSpPr>
        <p:spPr>
          <a:xfrm>
            <a:off x="0" y="0"/>
            <a:ext cx="10515240" cy="92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pl-PL" sz="4000" spc="-1" strike="noStrike">
                <a:solidFill>
                  <a:srgbClr val="00b050"/>
                </a:solidFill>
                <a:latin typeface="Arial"/>
              </a:rPr>
              <a:t>Podstawy prawne cz. 4 (Art. 23)</a:t>
            </a:r>
            <a:endParaRPr b="0" lang="pl-PL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ymbol zastępczy zawartości 2"/>
          <p:cNvSpPr txBox="1"/>
          <p:nvPr/>
        </p:nvSpPr>
        <p:spPr>
          <a:xfrm>
            <a:off x="257040" y="125640"/>
            <a:ext cx="1180116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algn="just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pl-PL" sz="3200" spc="-1" strike="noStrike">
                <a:solidFill>
                  <a:srgbClr val="c00000"/>
                </a:solidFill>
                <a:latin typeface="Calibri"/>
              </a:rPr>
              <a:t>UWAGA!</a:t>
            </a:r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pl-PL" sz="3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pl-PL" sz="3200" spc="-1" strike="noStrike">
                <a:solidFill>
                  <a:srgbClr val="000000"/>
                </a:solidFill>
                <a:latin typeface="Calibri"/>
              </a:rPr>
              <a:t>W związku ze zmianą ustawy o dozorze technicznym  Art. 23 ust 4: </a:t>
            </a:r>
            <a:r>
              <a:rPr b="0" i="1" lang="pl-PL" sz="3200" spc="-1" strike="noStrike">
                <a:solidFill>
                  <a:srgbClr val="000000"/>
                </a:solidFill>
                <a:latin typeface="Calibri"/>
              </a:rPr>
              <a:t>„Opłaty, o których mowa w ust. 3, pobierane są w wysokości 3,75% kwoty przeciętnego wynagrodzenia w gospodarce narodowej, ogłaszanej przez Prezesa Głównego Urzędu Statystycznego na podstawie art. 20 pkt 1 lit. a ustawy z dnia 17 grudnia 1998 r.</a:t>
            </a:r>
            <a:br/>
            <a:r>
              <a:rPr b="0" i="1" lang="pl-PL" sz="3200" spc="-1" strike="noStrike">
                <a:solidFill>
                  <a:srgbClr val="000000"/>
                </a:solidFill>
                <a:latin typeface="Calibri"/>
              </a:rPr>
              <a:t>o emeryturach i rentach z Funduszu Ubezpieczeń Społecznych, obowiązującej w dniu złożenia wniosku.”</a:t>
            </a:r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pl-PL" sz="3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1" lang="pl-PL" sz="3200" spc="-1" strike="noStrike">
                <a:solidFill>
                  <a:srgbClr val="000000"/>
                </a:solidFill>
                <a:latin typeface="Calibri"/>
              </a:rPr>
              <a:t>Stawka opłaty za sprawdzenie kwalifikacji od 09 lutego 2021 r. wynosi </a:t>
            </a:r>
            <a:r>
              <a:rPr b="1" lang="pl-PL" sz="3200" spc="-1" strike="noStrike">
                <a:solidFill>
                  <a:srgbClr val="00b050"/>
                </a:solidFill>
                <a:latin typeface="Calibri"/>
              </a:rPr>
              <a:t>193,78</a:t>
            </a:r>
            <a:r>
              <a:rPr b="1" lang="pl-PL" sz="3200" spc="-1" strike="noStrike">
                <a:solidFill>
                  <a:srgbClr val="000000"/>
                </a:solidFill>
                <a:latin typeface="Calibri"/>
              </a:rPr>
              <a:t> PLN. </a:t>
            </a:r>
            <a:r>
              <a:rPr b="1" lang="pl-PL" sz="3200" spc="-1" strike="noStrike">
                <a:solidFill>
                  <a:srgbClr val="ff0000"/>
                </a:solidFill>
                <a:latin typeface="Calibri"/>
              </a:rPr>
              <a:t>Opłata zmienia się co roku (ok 10 lutego)</a:t>
            </a:r>
            <a:r>
              <a:rPr b="1" lang="pl-PL" sz="3200" spc="-1" strike="noStrike">
                <a:solidFill>
                  <a:srgbClr val="000000"/>
                </a:solidFill>
                <a:latin typeface="Calibri"/>
              </a:rPr>
              <a:t> </a:t>
            </a:r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pl-PL" sz="3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i="1" lang="pl-PL" sz="3200" spc="-1" strike="noStrike">
                <a:solidFill>
                  <a:srgbClr val="000000"/>
                </a:solidFill>
                <a:latin typeface="Calibri"/>
              </a:rPr>
              <a:t>W związku z likwidacją rachunków bankowych poszczególnych Biur UDT prosimy o kierowanie wpłat na konto właściwego terenowo Oddziału UDT.</a:t>
            </a:r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pl-PL" sz="3200" spc="-1" strike="noStrike" u="sng">
                <a:solidFill>
                  <a:srgbClr val="0563c1"/>
                </a:solidFill>
                <a:uFillTx/>
                <a:latin typeface="Calibri"/>
                <a:hlinkClick r:id="rId1"/>
              </a:rPr>
              <a:t>https://www.udt.gov.pl/kwalifikacje-osob</a:t>
            </a:r>
            <a:r>
              <a:rPr b="0" lang="pl-PL" sz="32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ymbol zastępczy zawartości 3" descr=""/>
          <p:cNvPicPr/>
          <p:nvPr/>
        </p:nvPicPr>
        <p:blipFill>
          <a:blip r:embed="rId1"/>
          <a:stretch/>
        </p:blipFill>
        <p:spPr>
          <a:xfrm>
            <a:off x="5583240" y="679320"/>
            <a:ext cx="6498000" cy="60904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143" name="Tytuł 1"/>
          <p:cNvSpPr txBox="1"/>
          <p:nvPr/>
        </p:nvSpPr>
        <p:spPr>
          <a:xfrm>
            <a:off x="0" y="6128640"/>
            <a:ext cx="7099920" cy="641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pl-PL" sz="2000" spc="-1" strike="noStrike" u="sng">
                <a:solidFill>
                  <a:srgbClr val="0563c1"/>
                </a:solidFill>
                <a:uFillTx/>
                <a:latin typeface="Calibri Light"/>
                <a:hlinkClick r:id="rId2"/>
              </a:rPr>
              <a:t>https://www.udt.gov.pl/wydarzenia/144-udt/kontakt/oddzialy</a:t>
            </a:r>
            <a:r>
              <a:rPr b="0" lang="pl-PL" sz="2000" spc="-1" strike="noStrike">
                <a:solidFill>
                  <a:srgbClr val="000000"/>
                </a:solidFill>
                <a:latin typeface="Calibri Light"/>
              </a:rPr>
              <a:t> 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Tytuł 1"/>
          <p:cNvSpPr/>
          <p:nvPr/>
        </p:nvSpPr>
        <p:spPr>
          <a:xfrm>
            <a:off x="0" y="0"/>
            <a:ext cx="10515240" cy="92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pl-PL" sz="4000" spc="-1" strike="noStrike">
                <a:solidFill>
                  <a:srgbClr val="00b050"/>
                </a:solidFill>
                <a:latin typeface="Arial"/>
              </a:rPr>
              <a:t>Regionalizacja oddziałów i biur UDT</a:t>
            </a:r>
            <a:endParaRPr b="0" lang="pl-PL" sz="4000" spc="-1" strike="noStrike">
              <a:latin typeface="Arial"/>
            </a:endParaRPr>
          </a:p>
        </p:txBody>
      </p:sp>
      <p:pic>
        <p:nvPicPr>
          <p:cNvPr id="145" name="Obraz 5" descr=""/>
          <p:cNvPicPr/>
          <p:nvPr/>
        </p:nvPicPr>
        <p:blipFill>
          <a:blip r:embed="rId3"/>
          <a:stretch/>
        </p:blipFill>
        <p:spPr>
          <a:xfrm>
            <a:off x="523800" y="807120"/>
            <a:ext cx="4660200" cy="53208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ymbol zastępczy zawartości 3" descr=""/>
          <p:cNvPicPr/>
          <p:nvPr/>
        </p:nvPicPr>
        <p:blipFill>
          <a:blip r:embed="rId1"/>
          <a:stretch/>
        </p:blipFill>
        <p:spPr>
          <a:xfrm>
            <a:off x="136800" y="923760"/>
            <a:ext cx="11918160" cy="5113800"/>
          </a:xfrm>
          <a:prstGeom prst="rect">
            <a:avLst/>
          </a:prstGeom>
          <a:ln w="0">
            <a:noFill/>
          </a:ln>
        </p:spPr>
      </p:pic>
      <p:sp>
        <p:nvSpPr>
          <p:cNvPr id="147" name="Tytuł 1"/>
          <p:cNvSpPr/>
          <p:nvPr/>
        </p:nvSpPr>
        <p:spPr>
          <a:xfrm>
            <a:off x="0" y="0"/>
            <a:ext cx="10515240" cy="92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pl-PL" sz="4000" spc="-1" strike="noStrike">
                <a:solidFill>
                  <a:srgbClr val="00b050"/>
                </a:solidFill>
                <a:latin typeface="Arial"/>
              </a:rPr>
              <a:t>Rozpoczynamy...</a:t>
            </a:r>
            <a:endParaRPr b="0" lang="pl-PL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ymbol zastępczy zawartości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9" name="Obraz 3" descr=""/>
          <p:cNvPicPr/>
          <p:nvPr/>
        </p:nvPicPr>
        <p:blipFill>
          <a:blip r:embed="rId1"/>
          <a:stretch/>
        </p:blipFill>
        <p:spPr>
          <a:xfrm>
            <a:off x="495360" y="1208520"/>
            <a:ext cx="11201040" cy="49680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150" name="Tytuł 1"/>
          <p:cNvSpPr/>
          <p:nvPr/>
        </p:nvSpPr>
        <p:spPr>
          <a:xfrm>
            <a:off x="0" y="0"/>
            <a:ext cx="10515240" cy="92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pl-PL" sz="4000" spc="-1" strike="noStrike">
                <a:solidFill>
                  <a:srgbClr val="00b050"/>
                </a:solidFill>
                <a:latin typeface="Arial"/>
              </a:rPr>
              <a:t>Strona logowania/rejestracji w portalu eUDT</a:t>
            </a:r>
            <a:endParaRPr b="0" lang="pl-PL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</TotalTime>
  <Application>LibreOffice/7.1.3.2$Windows_X86_64 LibreOffice_project/47f78053abe362b9384784d31a6e56f8511eb1c1</Application>
  <AppVersion>15.0000</AppVersion>
  <Words>268</Words>
  <Paragraphs>64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2021-05-24T05:59:34Z</dcterms:created>
  <dc:creator>Wojciech Gralec</dc:creator>
  <dc:description/>
  <dc:language>pl-PL</dc:language>
  <cp:lastModifiedBy/>
  <dcterms:modified xsi:type="dcterms:W3CDTF">2021-10-21T10:07:41Z</dcterms:modified>
  <cp:revision>20</cp:revision>
  <dc:subject/>
  <dc:title>Prezentacja programu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Panoramiczny</vt:lpwstr>
  </property>
  <property fmtid="{D5CDD505-2E9C-101B-9397-08002B2CF9AE}" pid="4" name="Slides">
    <vt:i4>35</vt:i4>
  </property>
</Properties>
</file>