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4"/>
  </p:sldMasterIdLst>
  <p:notesMasterIdLst>
    <p:notesMasterId r:id="rId21"/>
  </p:notesMasterIdLst>
  <p:handoutMasterIdLst>
    <p:handoutMasterId r:id="rId22"/>
  </p:handoutMasterIdLst>
  <p:sldIdLst>
    <p:sldId id="257" r:id="rId5"/>
    <p:sldId id="258" r:id="rId6"/>
    <p:sldId id="535" r:id="rId7"/>
    <p:sldId id="317" r:id="rId8"/>
    <p:sldId id="523" r:id="rId9"/>
    <p:sldId id="591" r:id="rId10"/>
    <p:sldId id="556" r:id="rId11"/>
    <p:sldId id="273" r:id="rId12"/>
    <p:sldId id="597" r:id="rId13"/>
    <p:sldId id="560" r:id="rId14"/>
    <p:sldId id="592" r:id="rId15"/>
    <p:sldId id="557" r:id="rId16"/>
    <p:sldId id="595" r:id="rId17"/>
    <p:sldId id="593" r:id="rId18"/>
    <p:sldId id="598" r:id="rId19"/>
    <p:sldId id="295" r:id="rId20"/>
  </p:sldIdLst>
  <p:sldSz cx="24382413" cy="13716000"/>
  <p:notesSz cx="6858000" cy="9144000"/>
  <p:defaultTextStyle>
    <a:defPPr>
      <a:defRPr lang="de-DE"/>
    </a:defPPr>
    <a:lvl1pPr algn="l" defTabSz="1828800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914400" indent="-457200" algn="l" defTabSz="1828800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1828800" indent="-914400" algn="l" defTabSz="1828800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2743200" indent="-1371600" algn="l" defTabSz="1828800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3657600" indent="-1828800" algn="l" defTabSz="1828800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53" userDrawn="1">
          <p15:clr>
            <a:srgbClr val="A4A3A4"/>
          </p15:clr>
        </p15:guide>
        <p15:guide id="2" pos="76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00"/>
    <a:srgbClr val="143E6F"/>
    <a:srgbClr val="132749"/>
    <a:srgbClr val="003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AC1E62-BD3F-4D77-B212-AC8299A9B38D}" v="1458" dt="2023-02-08T14:17:30.169"/>
    <p1510:client id="{D0DA1B72-D21C-5D2C-E403-8626D00719DA}" v="118" dt="2023-02-08T12:52:25.211"/>
    <p1510:client id="{D11C1032-D0FA-4B52-82AA-02F4117DD754}" v="263" vWet="265" dt="2023-02-08T13:18:45.849"/>
    <p1510:client id="{D80888E0-CDC1-441E-BA90-CCD078D1BC94}" v="669" dt="2023-02-08T13:21:02.38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40"/>
    <p:restoredTop sz="94648"/>
  </p:normalViewPr>
  <p:slideViewPr>
    <p:cSldViewPr snapToGrid="0" snapToObjects="1">
      <p:cViewPr varScale="1">
        <p:scale>
          <a:sx n="78" d="100"/>
          <a:sy n="78" d="100"/>
        </p:scale>
        <p:origin x="1110" y="108"/>
      </p:cViewPr>
      <p:guideLst>
        <p:guide orient="horz" pos="1553"/>
        <p:guide pos="76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7" d="100"/>
          <a:sy n="127" d="100"/>
        </p:scale>
        <p:origin x="493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43E6F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F5-BB45-BE70-4EBE47D339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FED00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F5-BB45-BE70-4EBE47D3398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F5-BB45-BE70-4EBE47D339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28227727"/>
        <c:axId val="1728498367"/>
      </c:barChart>
      <c:catAx>
        <c:axId val="1728227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pl-PL"/>
          </a:p>
        </c:txPr>
        <c:crossAx val="1728498367"/>
        <c:crosses val="autoZero"/>
        <c:auto val="1"/>
        <c:lblAlgn val="ctr"/>
        <c:lblOffset val="100"/>
        <c:noMultiLvlLbl val="0"/>
      </c:catAx>
      <c:valAx>
        <c:axId val="1728498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28227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ED00"/>
            </a:solidFill>
            <a:ln>
              <a:noFill/>
            </a:ln>
            <a:effectLst/>
          </c:spPr>
          <c:dPt>
            <c:idx val="0"/>
            <c:bubble3D val="0"/>
            <c:spPr>
              <a:solidFill>
                <a:srgbClr val="143E6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12B-494A-AF4F-CF8D066B9058}"/>
              </c:ext>
            </c:extLst>
          </c:dPt>
          <c:dPt>
            <c:idx val="1"/>
            <c:bubble3D val="0"/>
            <c:spPr>
              <a:solidFill>
                <a:srgbClr val="FFE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0DC-3747-B5DA-4C9E52861FEA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12B-494A-AF4F-CF8D066B9058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12B-494A-AF4F-CF8D066B9058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F5-BB45-BE70-4EBE47D339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FED00"/>
            </a:solidFill>
            <a:ln>
              <a:noFill/>
            </a:ln>
            <a:effectLst/>
          </c:spPr>
          <c:dPt>
            <c:idx val="0"/>
            <c:bubble3D val="0"/>
            <c:spPr>
              <a:solidFill>
                <a:srgbClr val="FFE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0DC-3747-B5DA-4C9E52861FEA}"/>
              </c:ext>
            </c:extLst>
          </c:dPt>
          <c:dPt>
            <c:idx val="1"/>
            <c:bubble3D val="0"/>
            <c:spPr>
              <a:solidFill>
                <a:srgbClr val="FFE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0DC-3747-B5DA-4C9E52861FEA}"/>
              </c:ext>
            </c:extLst>
          </c:dPt>
          <c:dPt>
            <c:idx val="2"/>
            <c:bubble3D val="0"/>
            <c:spPr>
              <a:solidFill>
                <a:srgbClr val="FFE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80DC-3747-B5DA-4C9E52861FEA}"/>
              </c:ext>
            </c:extLst>
          </c:dPt>
          <c:dPt>
            <c:idx val="3"/>
            <c:bubble3D val="0"/>
            <c:spPr>
              <a:solidFill>
                <a:srgbClr val="FFE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80DC-3747-B5DA-4C9E52861FEA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F5-BB45-BE70-4EBE47D3398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80DC-3747-B5DA-4C9E52861FE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80DC-3747-B5DA-4C9E52861FE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80DC-3747-B5DA-4C9E52861FEA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80DC-3747-B5DA-4C9E52861FEA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F5-BB45-BE70-4EBE47D339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9CA0AD-8398-4D06-87B7-BE7498C0EDE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l-PL"/>
        </a:p>
      </dgm:t>
    </dgm:pt>
    <dgm:pt modelId="{0C21F3D2-A4F8-4E39-8A42-39B473B12D85}">
      <dgm:prSet/>
      <dgm:spPr/>
      <dgm:t>
        <a:bodyPr/>
        <a:lstStyle/>
        <a:p>
          <a:r>
            <a:rPr lang="pl-PL" dirty="0"/>
            <a:t>Jedna klatka ewakuacyjna</a:t>
          </a:r>
        </a:p>
      </dgm:t>
    </dgm:pt>
    <dgm:pt modelId="{67253036-EB8D-41FF-B498-DEC1A269B153}" type="parTrans" cxnId="{4F5E222A-B416-47D6-839F-F0138329A945}">
      <dgm:prSet/>
      <dgm:spPr/>
      <dgm:t>
        <a:bodyPr/>
        <a:lstStyle/>
        <a:p>
          <a:endParaRPr lang="pl-PL"/>
        </a:p>
      </dgm:t>
    </dgm:pt>
    <dgm:pt modelId="{E5BA7EF3-896A-44C0-81EE-2FE5ECC5F7F6}" type="sibTrans" cxnId="{4F5E222A-B416-47D6-839F-F0138329A945}">
      <dgm:prSet/>
      <dgm:spPr/>
      <dgm:t>
        <a:bodyPr/>
        <a:lstStyle/>
        <a:p>
          <a:endParaRPr lang="pl-PL"/>
        </a:p>
      </dgm:t>
    </dgm:pt>
    <dgm:pt modelId="{2E1053EB-FEBE-4632-BD47-EAD33F5F1B3B}">
      <dgm:prSet/>
      <dgm:spPr/>
      <dgm:t>
        <a:bodyPr/>
        <a:lstStyle/>
        <a:p>
          <a:r>
            <a:rPr lang="pl-PL" dirty="0"/>
            <a:t>Zwiększone miejsce na prowadzenie instalacji</a:t>
          </a:r>
        </a:p>
      </dgm:t>
    </dgm:pt>
    <dgm:pt modelId="{36B6FF6E-CF6F-4C1B-AB89-6E5102DC05CD}" type="parTrans" cxnId="{0C09C9AF-00E4-4DEB-B55A-577F54864AA7}">
      <dgm:prSet/>
      <dgm:spPr/>
      <dgm:t>
        <a:bodyPr/>
        <a:lstStyle/>
        <a:p>
          <a:endParaRPr lang="pl-PL"/>
        </a:p>
      </dgm:t>
    </dgm:pt>
    <dgm:pt modelId="{2721C957-FD8E-4820-A301-1D7CD34C3447}" type="sibTrans" cxnId="{0C09C9AF-00E4-4DEB-B55A-577F54864AA7}">
      <dgm:prSet/>
      <dgm:spPr/>
      <dgm:t>
        <a:bodyPr/>
        <a:lstStyle/>
        <a:p>
          <a:endParaRPr lang="pl-PL"/>
        </a:p>
      </dgm:t>
    </dgm:pt>
    <dgm:pt modelId="{C49D8E20-CFA9-42FF-8A9C-90B59A327AD4}">
      <dgm:prSet/>
      <dgm:spPr/>
      <dgm:t>
        <a:bodyPr/>
        <a:lstStyle/>
        <a:p>
          <a:r>
            <a:rPr lang="pl-PL" dirty="0"/>
            <a:t>4 windy </a:t>
          </a:r>
          <a:r>
            <a:rPr lang="pl-PL" dirty="0" err="1"/>
            <a:t>double</a:t>
          </a:r>
          <a:r>
            <a:rPr lang="pl-PL" dirty="0"/>
            <a:t>-deck</a:t>
          </a:r>
        </a:p>
      </dgm:t>
    </dgm:pt>
    <dgm:pt modelId="{154A3650-83BF-44EA-9925-C647E34EB356}" type="parTrans" cxnId="{A8B53FAA-7D2C-4029-8653-69FF726C7C98}">
      <dgm:prSet/>
      <dgm:spPr/>
      <dgm:t>
        <a:bodyPr/>
        <a:lstStyle/>
        <a:p>
          <a:endParaRPr lang="pl-PL"/>
        </a:p>
      </dgm:t>
    </dgm:pt>
    <dgm:pt modelId="{F40FCE6D-8629-472C-8DB4-399D0783D38C}" type="sibTrans" cxnId="{A8B53FAA-7D2C-4029-8653-69FF726C7C98}">
      <dgm:prSet/>
      <dgm:spPr/>
      <dgm:t>
        <a:bodyPr/>
        <a:lstStyle/>
        <a:p>
          <a:endParaRPr lang="pl-PL"/>
        </a:p>
      </dgm:t>
    </dgm:pt>
    <dgm:pt modelId="{DF438B08-EC72-463F-B9DC-3F8A748A75C4}" type="pres">
      <dgm:prSet presAssocID="{F49CA0AD-8398-4D06-87B7-BE7498C0EDEE}" presName="linear" presStyleCnt="0">
        <dgm:presLayoutVars>
          <dgm:animLvl val="lvl"/>
          <dgm:resizeHandles val="exact"/>
        </dgm:presLayoutVars>
      </dgm:prSet>
      <dgm:spPr/>
    </dgm:pt>
    <dgm:pt modelId="{D3783E75-BB22-45A1-84A1-81E34700A8C9}" type="pres">
      <dgm:prSet presAssocID="{0C21F3D2-A4F8-4E39-8A42-39B473B12D85}" presName="parentText" presStyleLbl="node1" presStyleIdx="0" presStyleCnt="3" custLinFactNeighborX="210" custLinFactNeighborY="-21354">
        <dgm:presLayoutVars>
          <dgm:chMax val="0"/>
          <dgm:bulletEnabled val="1"/>
        </dgm:presLayoutVars>
      </dgm:prSet>
      <dgm:spPr>
        <a:prstGeom prst="rightArrow">
          <a:avLst/>
        </a:prstGeom>
      </dgm:spPr>
    </dgm:pt>
    <dgm:pt modelId="{1DA0F936-928A-422E-97AB-303D4601D96D}" type="pres">
      <dgm:prSet presAssocID="{E5BA7EF3-896A-44C0-81EE-2FE5ECC5F7F6}" presName="spacer" presStyleCnt="0"/>
      <dgm:spPr/>
    </dgm:pt>
    <dgm:pt modelId="{4A910145-B8CE-4A62-9EAD-AEB9F8D9DDED}" type="pres">
      <dgm:prSet presAssocID="{2E1053EB-FEBE-4632-BD47-EAD33F5F1B3B}" presName="parentText" presStyleLbl="node1" presStyleIdx="1" presStyleCnt="3">
        <dgm:presLayoutVars>
          <dgm:chMax val="0"/>
          <dgm:bulletEnabled val="1"/>
        </dgm:presLayoutVars>
      </dgm:prSet>
      <dgm:spPr>
        <a:prstGeom prst="rightArrow">
          <a:avLst/>
        </a:prstGeom>
      </dgm:spPr>
    </dgm:pt>
    <dgm:pt modelId="{B774CDB9-D476-4A8B-8928-CD0D1AE79286}" type="pres">
      <dgm:prSet presAssocID="{2721C957-FD8E-4820-A301-1D7CD34C3447}" presName="spacer" presStyleCnt="0"/>
      <dgm:spPr/>
    </dgm:pt>
    <dgm:pt modelId="{B80C5CF3-A8AC-415A-82C2-A542099F1CFF}" type="pres">
      <dgm:prSet presAssocID="{C49D8E20-CFA9-42FF-8A9C-90B59A327AD4}" presName="parentText" presStyleLbl="node1" presStyleIdx="2" presStyleCnt="3">
        <dgm:presLayoutVars>
          <dgm:chMax val="0"/>
          <dgm:bulletEnabled val="1"/>
        </dgm:presLayoutVars>
      </dgm:prSet>
      <dgm:spPr>
        <a:prstGeom prst="rightArrow">
          <a:avLst/>
        </a:prstGeom>
      </dgm:spPr>
    </dgm:pt>
  </dgm:ptLst>
  <dgm:cxnLst>
    <dgm:cxn modelId="{69DE6D20-DAB3-42E2-8AF6-6ED0C19C6945}" type="presOf" srcId="{2E1053EB-FEBE-4632-BD47-EAD33F5F1B3B}" destId="{4A910145-B8CE-4A62-9EAD-AEB9F8D9DDED}" srcOrd="0" destOrd="0" presId="urn:microsoft.com/office/officeart/2005/8/layout/vList2"/>
    <dgm:cxn modelId="{60938B28-C482-443C-BF76-FAA7D6D247D2}" type="presOf" srcId="{F49CA0AD-8398-4D06-87B7-BE7498C0EDEE}" destId="{DF438B08-EC72-463F-B9DC-3F8A748A75C4}" srcOrd="0" destOrd="0" presId="urn:microsoft.com/office/officeart/2005/8/layout/vList2"/>
    <dgm:cxn modelId="{4F5E222A-B416-47D6-839F-F0138329A945}" srcId="{F49CA0AD-8398-4D06-87B7-BE7498C0EDEE}" destId="{0C21F3D2-A4F8-4E39-8A42-39B473B12D85}" srcOrd="0" destOrd="0" parTransId="{67253036-EB8D-41FF-B498-DEC1A269B153}" sibTransId="{E5BA7EF3-896A-44C0-81EE-2FE5ECC5F7F6}"/>
    <dgm:cxn modelId="{ACB4F62D-094F-45C4-8DAF-9139BB9BA01B}" type="presOf" srcId="{C49D8E20-CFA9-42FF-8A9C-90B59A327AD4}" destId="{B80C5CF3-A8AC-415A-82C2-A542099F1CFF}" srcOrd="0" destOrd="0" presId="urn:microsoft.com/office/officeart/2005/8/layout/vList2"/>
    <dgm:cxn modelId="{EFD33D9D-E57E-4A56-8540-387869673F86}" type="presOf" srcId="{0C21F3D2-A4F8-4E39-8A42-39B473B12D85}" destId="{D3783E75-BB22-45A1-84A1-81E34700A8C9}" srcOrd="0" destOrd="0" presId="urn:microsoft.com/office/officeart/2005/8/layout/vList2"/>
    <dgm:cxn modelId="{A8B53FAA-7D2C-4029-8653-69FF726C7C98}" srcId="{F49CA0AD-8398-4D06-87B7-BE7498C0EDEE}" destId="{C49D8E20-CFA9-42FF-8A9C-90B59A327AD4}" srcOrd="2" destOrd="0" parTransId="{154A3650-83BF-44EA-9925-C647E34EB356}" sibTransId="{F40FCE6D-8629-472C-8DB4-399D0783D38C}"/>
    <dgm:cxn modelId="{0C09C9AF-00E4-4DEB-B55A-577F54864AA7}" srcId="{F49CA0AD-8398-4D06-87B7-BE7498C0EDEE}" destId="{2E1053EB-FEBE-4632-BD47-EAD33F5F1B3B}" srcOrd="1" destOrd="0" parTransId="{36B6FF6E-CF6F-4C1B-AB89-6E5102DC05CD}" sibTransId="{2721C957-FD8E-4820-A301-1D7CD34C3447}"/>
    <dgm:cxn modelId="{DDF5B952-FFC0-49CA-BF90-B203A953F44D}" type="presParOf" srcId="{DF438B08-EC72-463F-B9DC-3F8A748A75C4}" destId="{D3783E75-BB22-45A1-84A1-81E34700A8C9}" srcOrd="0" destOrd="0" presId="urn:microsoft.com/office/officeart/2005/8/layout/vList2"/>
    <dgm:cxn modelId="{AA256C64-C0B4-436A-8D70-9912F8A5ADDD}" type="presParOf" srcId="{DF438B08-EC72-463F-B9DC-3F8A748A75C4}" destId="{1DA0F936-928A-422E-97AB-303D4601D96D}" srcOrd="1" destOrd="0" presId="urn:microsoft.com/office/officeart/2005/8/layout/vList2"/>
    <dgm:cxn modelId="{BE816806-9672-412D-99D4-96A7766DC070}" type="presParOf" srcId="{DF438B08-EC72-463F-B9DC-3F8A748A75C4}" destId="{4A910145-B8CE-4A62-9EAD-AEB9F8D9DDED}" srcOrd="2" destOrd="0" presId="urn:microsoft.com/office/officeart/2005/8/layout/vList2"/>
    <dgm:cxn modelId="{09C34542-DE29-4506-BBF1-1A9A610F5A98}" type="presParOf" srcId="{DF438B08-EC72-463F-B9DC-3F8A748A75C4}" destId="{B774CDB9-D476-4A8B-8928-CD0D1AE79286}" srcOrd="3" destOrd="0" presId="urn:microsoft.com/office/officeart/2005/8/layout/vList2"/>
    <dgm:cxn modelId="{192AFDC4-A288-460F-8346-59C4644CB809}" type="presParOf" srcId="{DF438B08-EC72-463F-B9DC-3F8A748A75C4}" destId="{B80C5CF3-A8AC-415A-82C2-A542099F1CF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83E75-BB22-45A1-84A1-81E34700A8C9}">
      <dsp:nvSpPr>
        <dsp:cNvPr id="0" name=""/>
        <dsp:cNvSpPr/>
      </dsp:nvSpPr>
      <dsp:spPr>
        <a:xfrm>
          <a:off x="0" y="0"/>
          <a:ext cx="9069387" cy="12636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Jedna klatka ewakuacyjna</a:t>
          </a:r>
        </a:p>
      </dsp:txBody>
      <dsp:txXfrm>
        <a:off x="0" y="315900"/>
        <a:ext cx="8753487" cy="631800"/>
      </dsp:txXfrm>
    </dsp:sp>
    <dsp:sp modelId="{4A910145-B8CE-4A62-9EAD-AEB9F8D9DDED}">
      <dsp:nvSpPr>
        <dsp:cNvPr id="0" name=""/>
        <dsp:cNvSpPr/>
      </dsp:nvSpPr>
      <dsp:spPr>
        <a:xfrm>
          <a:off x="0" y="1368450"/>
          <a:ext cx="9069387" cy="12636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Zwiększone miejsce na prowadzenie instalacji</a:t>
          </a:r>
        </a:p>
      </dsp:txBody>
      <dsp:txXfrm>
        <a:off x="0" y="1684350"/>
        <a:ext cx="8753487" cy="631800"/>
      </dsp:txXfrm>
    </dsp:sp>
    <dsp:sp modelId="{B80C5CF3-A8AC-415A-82C2-A542099F1CFF}">
      <dsp:nvSpPr>
        <dsp:cNvPr id="0" name=""/>
        <dsp:cNvSpPr/>
      </dsp:nvSpPr>
      <dsp:spPr>
        <a:xfrm>
          <a:off x="0" y="2718450"/>
          <a:ext cx="9069387" cy="12636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4 windy </a:t>
          </a:r>
          <a:r>
            <a:rPr lang="pl-PL" sz="3000" kern="1200" dirty="0" err="1"/>
            <a:t>double</a:t>
          </a:r>
          <a:r>
            <a:rPr lang="pl-PL" sz="3000" kern="1200" dirty="0"/>
            <a:t>-deck</a:t>
          </a:r>
        </a:p>
      </dsp:txBody>
      <dsp:txXfrm>
        <a:off x="0" y="3034350"/>
        <a:ext cx="8753487" cy="631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D79E7F-C4B4-6668-D7F3-E7D35B8C11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0CBE2D-45A6-AE4F-ED6B-13B697338E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45EC9-D2F1-DF41-A6F0-EE5EF5BB78D2}" type="datetimeFigureOut">
              <a:rPr lang="en-PL" smtClean="0"/>
              <a:t>03/06/2023</a:t>
            </a:fld>
            <a:endParaRPr lang="en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5B808B-1250-3E43-41BF-D7257DAF65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123ABD-7B82-7315-E1B8-E067D4D1FD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24303-44ED-5B43-8265-64FB36BC5B61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451746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09:31:38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F69DB-2732-F942-9FAE-9AE8F4FF94BD}" type="datetimeFigureOut">
              <a:rPr lang="en-PL" smtClean="0"/>
              <a:t>03/06/2023</a:t>
            </a:fld>
            <a:endParaRPr lang="en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DFD70-E9DB-D947-86C1-E90862DD839E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680065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DFD70-E9DB-D947-86C1-E90862DD839E}" type="slidenum">
              <a:rPr lang="en-PL" smtClean="0"/>
              <a:t>9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897225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DFD70-E9DB-D947-86C1-E90862DD839E}" type="slidenum">
              <a:rPr lang="en-PL" smtClean="0"/>
              <a:t>16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46813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video" Target="https://www.youtube.com/embed/a8ROHCzgMJo?feature=oembed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tytułowy">
    <p:bg>
      <p:bgPr>
        <a:solidFill>
          <a:srgbClr val="143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AB514EC-0B1D-870D-A4C3-E3AAFCAFE9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1357" y="2904787"/>
            <a:ext cx="22827518" cy="3324386"/>
          </a:xfrm>
          <a:prstGeom prst="rect">
            <a:avLst/>
          </a:prstGeom>
        </p:spPr>
        <p:txBody>
          <a:bodyPr anchor="b" anchorCtr="0"/>
          <a:lstStyle>
            <a:lvl1pPr algn="l">
              <a:defRPr sz="15999">
                <a:solidFill>
                  <a:srgbClr val="FFED00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GB" dirty="0" err="1"/>
              <a:t>Tytuł</a:t>
            </a:r>
            <a:r>
              <a:rPr lang="en-GB" dirty="0"/>
              <a:t> </a:t>
            </a:r>
            <a:r>
              <a:rPr lang="en-GB" dirty="0" err="1"/>
              <a:t>slajdu</a:t>
            </a:r>
            <a:endParaRPr lang="en-PL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F555D98-AF71-1EBE-1D11-4BF7A17D02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1357" y="6259275"/>
            <a:ext cx="22827518" cy="33243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rgbClr val="FFED00"/>
                </a:solidFill>
                <a:latin typeface="Trebuchet MS" panose="020B0703020202090204" pitchFamily="34" charset="0"/>
              </a:defRPr>
            </a:lvl1pPr>
            <a:lvl2pPr marL="914308" indent="0" algn="ctr">
              <a:buNone/>
              <a:defRPr sz="4000"/>
            </a:lvl2pPr>
            <a:lvl3pPr marL="1828619" indent="0" algn="ctr">
              <a:buNone/>
              <a:defRPr sz="3600"/>
            </a:lvl3pPr>
            <a:lvl4pPr marL="2742927" indent="0" algn="ctr">
              <a:buNone/>
              <a:defRPr sz="3200"/>
            </a:lvl4pPr>
            <a:lvl5pPr marL="3657235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2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en-GB" dirty="0" err="1"/>
              <a:t>Imię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nazwisko</a:t>
            </a:r>
            <a:r>
              <a:rPr lang="en-GB" dirty="0"/>
              <a:t> </a:t>
            </a:r>
            <a:r>
              <a:rPr lang="en-GB" dirty="0" err="1"/>
              <a:t>prezentera</a:t>
            </a:r>
            <a:endParaRPr lang="en-P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F7930E-ADB5-2E6A-D098-A85F1FD021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27811" y="11681295"/>
            <a:ext cx="4742469" cy="550138"/>
          </a:xfrm>
          <a:prstGeom prst="rect">
            <a:avLst/>
          </a:prstGeom>
        </p:spPr>
      </p:pic>
      <p:pic>
        <p:nvPicPr>
          <p:cNvPr id="3" name="Picture 2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3EACC781-6BA3-C17B-4C19-04330DA60E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508169" y="11256047"/>
            <a:ext cx="2516872" cy="14327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CF0101-049F-84BB-C132-CBA96C8CDB3B}"/>
              </a:ext>
            </a:extLst>
          </p:cNvPr>
          <p:cNvSpPr txBox="1"/>
          <p:nvPr userDrawn="1"/>
        </p:nvSpPr>
        <p:spPr>
          <a:xfrm>
            <a:off x="821359" y="11681290"/>
            <a:ext cx="819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0" dirty="0">
                <a:solidFill>
                  <a:srgbClr val="FFED00"/>
                </a:solidFill>
                <a:latin typeface="Trebuchet MS" panose="020B0703020202090204" pitchFamily="34" charset="0"/>
              </a:rPr>
              <a:t>PORR | </a:t>
            </a:r>
            <a:r>
              <a:rPr lang="pl-PL" sz="3600" i="0" dirty="0">
                <a:solidFill>
                  <a:srgbClr val="FFED00"/>
                </a:solidFill>
                <a:latin typeface="Trebuchet MS" panose="020B0703020202090204" pitchFamily="34" charset="0"/>
              </a:rPr>
              <a:t>Luty</a:t>
            </a:r>
            <a:r>
              <a:rPr lang="en-GB" sz="3600" i="0" dirty="0">
                <a:solidFill>
                  <a:srgbClr val="FFED00"/>
                </a:solidFill>
                <a:latin typeface="Trebuchet MS" panose="020B0703020202090204" pitchFamily="34" charset="0"/>
              </a:rPr>
              <a:t> </a:t>
            </a:r>
            <a:r>
              <a:rPr lang="pl-PL" sz="3600" i="0" dirty="0">
                <a:solidFill>
                  <a:srgbClr val="FFED00"/>
                </a:solidFill>
                <a:latin typeface="Trebuchet MS" panose="020B0703020202090204" pitchFamily="34" charset="0"/>
              </a:rPr>
              <a:t>2023</a:t>
            </a:r>
            <a:endParaRPr lang="en-GB" sz="3600" i="0" dirty="0">
              <a:solidFill>
                <a:srgbClr val="FFED00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285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Najdłuższy w Polsce tunel drążony w skale - zadanie wykonane!">
            <a:hlinkClick r:id="" action="ppaction://media"/>
            <a:extLst>
              <a:ext uri="{FF2B5EF4-FFF2-40B4-BE49-F238E27FC236}">
                <a16:creationId xmlns:a16="http://schemas.microsoft.com/office/drawing/2014/main" id="{B4BB5CD8-D304-789F-DBC9-12B940519C33}"/>
              </a:ext>
            </a:extLst>
          </p:cNvPr>
          <p:cNvPicPr>
            <a:picLocks noRot="1" noChangeAspect="1"/>
          </p:cNvPicPr>
          <p:nvPr userDrawn="1"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24382413" cy="1377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3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ckdaten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34487" y="881064"/>
            <a:ext cx="15169161" cy="1584326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Tabellenplatzhalter 4"/>
          <p:cNvSpPr>
            <a:spLocks noGrp="1"/>
          </p:cNvSpPr>
          <p:nvPr>
            <p:ph type="tbl" sz="quarter" idx="16"/>
          </p:nvPr>
        </p:nvSpPr>
        <p:spPr>
          <a:xfrm>
            <a:off x="1534483" y="3473450"/>
            <a:ext cx="15169164" cy="7632700"/>
          </a:xfrm>
        </p:spPr>
        <p:txBody>
          <a:bodyPr/>
          <a:lstStyle/>
          <a:p>
            <a:r>
              <a:rPr lang="de-DE" dirty="0"/>
              <a:t>Tabelle durch Klicken auf Symbol hinzufügen</a:t>
            </a:r>
          </a:p>
        </p:txBody>
      </p:sp>
      <p:sp>
        <p:nvSpPr>
          <p:cNvPr id="20" name="Bildplatzhalter 19"/>
          <p:cNvSpPr>
            <a:spLocks noGrp="1"/>
          </p:cNvSpPr>
          <p:nvPr>
            <p:ph type="pic" sz="quarter" idx="18"/>
          </p:nvPr>
        </p:nvSpPr>
        <p:spPr>
          <a:xfrm>
            <a:off x="18240778" y="125416"/>
            <a:ext cx="5951148" cy="6661149"/>
          </a:xfrm>
          <a:custGeom>
            <a:avLst/>
            <a:gdLst>
              <a:gd name="connsiteX0" fmla="*/ 0 w 5951536"/>
              <a:gd name="connsiteY0" fmla="*/ 0 h 6661149"/>
              <a:gd name="connsiteX1" fmla="*/ 3992620 w 5951536"/>
              <a:gd name="connsiteY1" fmla="*/ 0 h 6661149"/>
              <a:gd name="connsiteX2" fmla="*/ 5951536 w 5951536"/>
              <a:gd name="connsiteY2" fmla="*/ 1958914 h 6661149"/>
              <a:gd name="connsiteX3" fmla="*/ 5951536 w 5951536"/>
              <a:gd name="connsiteY3" fmla="*/ 6661149 h 6661149"/>
              <a:gd name="connsiteX4" fmla="*/ 0 w 5951536"/>
              <a:gd name="connsiteY4" fmla="*/ 6661149 h 666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1536" h="6661149">
                <a:moveTo>
                  <a:pt x="0" y="0"/>
                </a:moveTo>
                <a:lnTo>
                  <a:pt x="3992620" y="0"/>
                </a:lnTo>
                <a:cubicBezTo>
                  <a:pt x="5074500" y="0"/>
                  <a:pt x="5951536" y="877036"/>
                  <a:pt x="5951536" y="1958914"/>
                </a:cubicBezTo>
                <a:lnTo>
                  <a:pt x="5951536" y="6661149"/>
                </a:lnTo>
                <a:lnTo>
                  <a:pt x="0" y="6661149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de-DE"/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9"/>
          </p:nvPr>
        </p:nvSpPr>
        <p:spPr>
          <a:xfrm>
            <a:off x="18240777" y="6929440"/>
            <a:ext cx="5951148" cy="6661151"/>
          </a:xfrm>
          <a:custGeom>
            <a:avLst/>
            <a:gdLst>
              <a:gd name="connsiteX0" fmla="*/ 0 w 5951536"/>
              <a:gd name="connsiteY0" fmla="*/ 0 h 6661151"/>
              <a:gd name="connsiteX1" fmla="*/ 5951536 w 5951536"/>
              <a:gd name="connsiteY1" fmla="*/ 0 h 6661151"/>
              <a:gd name="connsiteX2" fmla="*/ 5951536 w 5951536"/>
              <a:gd name="connsiteY2" fmla="*/ 6661151 h 6661151"/>
              <a:gd name="connsiteX3" fmla="*/ 0 w 5951536"/>
              <a:gd name="connsiteY3" fmla="*/ 6661151 h 666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1536" h="6661151">
                <a:moveTo>
                  <a:pt x="0" y="0"/>
                </a:moveTo>
                <a:lnTo>
                  <a:pt x="5951536" y="0"/>
                </a:lnTo>
                <a:lnTo>
                  <a:pt x="5951536" y="6661151"/>
                </a:lnTo>
                <a:lnTo>
                  <a:pt x="0" y="6661151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de-DE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534486" y="12458701"/>
            <a:ext cx="10561478" cy="37623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800" baseline="0">
                <a:solidFill>
                  <a:schemeClr val="tx2"/>
                </a:solidFill>
              </a:defRPr>
            </a:lvl1pPr>
          </a:lstStyle>
          <a:p>
            <a:r>
              <a:rPr lang="pl-PL" dirty="0"/>
              <a:t>Narada wprowadzająca do budowy ● 25.10.2019 ● strona </a:t>
            </a:r>
            <a:fld id="{6EAC052F-37D6-49FF-B473-1B7DA36EE19B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608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Text Bild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190490" y="4338637"/>
            <a:ext cx="24001436" cy="9251951"/>
          </a:xfrm>
          <a:custGeom>
            <a:avLst/>
            <a:gdLst>
              <a:gd name="connsiteX0" fmla="*/ 0 w 24002999"/>
              <a:gd name="connsiteY0" fmla="*/ 0 h 9251951"/>
              <a:gd name="connsiteX1" fmla="*/ 24002999 w 24002999"/>
              <a:gd name="connsiteY1" fmla="*/ 0 h 9251951"/>
              <a:gd name="connsiteX2" fmla="*/ 24002999 w 24002999"/>
              <a:gd name="connsiteY2" fmla="*/ 9251951 h 9251951"/>
              <a:gd name="connsiteX3" fmla="*/ 1958914 w 24002999"/>
              <a:gd name="connsiteY3" fmla="*/ 9251951 h 9251951"/>
              <a:gd name="connsiteX4" fmla="*/ 0 w 24002999"/>
              <a:gd name="connsiteY4" fmla="*/ 7293037 h 9251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2999" h="9251951">
                <a:moveTo>
                  <a:pt x="0" y="0"/>
                </a:moveTo>
                <a:lnTo>
                  <a:pt x="24002999" y="0"/>
                </a:lnTo>
                <a:lnTo>
                  <a:pt x="24002999" y="9251951"/>
                </a:lnTo>
                <a:lnTo>
                  <a:pt x="1958914" y="9251951"/>
                </a:lnTo>
                <a:cubicBezTo>
                  <a:pt x="877036" y="9251951"/>
                  <a:pt x="0" y="8374915"/>
                  <a:pt x="0" y="7293037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de-DE"/>
          </a:p>
        </p:txBody>
      </p:sp>
      <p:sp>
        <p:nvSpPr>
          <p:cNvPr id="10" name="Textplatzhalter 2"/>
          <p:cNvSpPr>
            <a:spLocks noGrp="1"/>
          </p:cNvSpPr>
          <p:nvPr>
            <p:ph type="body" idx="1"/>
          </p:nvPr>
        </p:nvSpPr>
        <p:spPr>
          <a:xfrm>
            <a:off x="1534483" y="2609851"/>
            <a:ext cx="5951681" cy="1584326"/>
          </a:xfrm>
        </p:spPr>
        <p:txBody>
          <a:bodyPr anchor="b" anchorCtr="0">
            <a:noAutofit/>
          </a:bodyPr>
          <a:lstStyle>
            <a:lvl1pPr marL="0" marR="0" indent="0" algn="l" defTabSz="137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3200" b="0" baseline="0">
                <a:latin typeface="+mn-lt"/>
              </a:defRPr>
            </a:lvl1pPr>
            <a:lvl2pPr marL="685766" indent="0">
              <a:buNone/>
              <a:defRPr sz="3000" b="1"/>
            </a:lvl2pPr>
            <a:lvl3pPr marL="1371531" indent="0">
              <a:buNone/>
              <a:defRPr sz="2700" b="1"/>
            </a:lvl3pPr>
            <a:lvl4pPr marL="2057297" indent="0">
              <a:buNone/>
              <a:defRPr sz="2400" b="1"/>
            </a:lvl4pPr>
            <a:lvl5pPr marL="2743063" indent="0">
              <a:buNone/>
              <a:defRPr sz="2400" b="1"/>
            </a:lvl5pPr>
            <a:lvl6pPr marL="3428829" indent="0">
              <a:buNone/>
              <a:defRPr sz="2400" b="1"/>
            </a:lvl6pPr>
            <a:lvl7pPr marL="4114594" indent="0">
              <a:buNone/>
              <a:defRPr sz="2400" b="1"/>
            </a:lvl7pPr>
            <a:lvl8pPr marL="4800360" indent="0">
              <a:buNone/>
              <a:defRPr sz="2400" b="1"/>
            </a:lvl8pPr>
            <a:lvl9pPr marL="5486126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idx="12"/>
          </p:nvPr>
        </p:nvSpPr>
        <p:spPr>
          <a:xfrm>
            <a:off x="9215368" y="2609851"/>
            <a:ext cx="5951680" cy="1584326"/>
          </a:xfrm>
        </p:spPr>
        <p:txBody>
          <a:bodyPr anchor="b" anchorCtr="0">
            <a:noAutofit/>
          </a:bodyPr>
          <a:lstStyle>
            <a:lvl1pPr marL="0" marR="0" indent="0" algn="l" defTabSz="137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3200" b="0" baseline="0">
                <a:latin typeface="+mn-lt"/>
              </a:defRPr>
            </a:lvl1pPr>
            <a:lvl2pPr marL="685766" indent="0">
              <a:buNone/>
              <a:defRPr sz="3000" b="1"/>
            </a:lvl2pPr>
            <a:lvl3pPr marL="1371531" indent="0">
              <a:buNone/>
              <a:defRPr sz="2700" b="1"/>
            </a:lvl3pPr>
            <a:lvl4pPr marL="2057297" indent="0">
              <a:buNone/>
              <a:defRPr sz="2400" b="1"/>
            </a:lvl4pPr>
            <a:lvl5pPr marL="2743063" indent="0">
              <a:buNone/>
              <a:defRPr sz="2400" b="1"/>
            </a:lvl5pPr>
            <a:lvl6pPr marL="3428829" indent="0">
              <a:buNone/>
              <a:defRPr sz="2400" b="1"/>
            </a:lvl6pPr>
            <a:lvl7pPr marL="4114594" indent="0">
              <a:buNone/>
              <a:defRPr sz="2400" b="1"/>
            </a:lvl7pPr>
            <a:lvl8pPr marL="4800360" indent="0">
              <a:buNone/>
              <a:defRPr sz="2400" b="1"/>
            </a:lvl8pPr>
            <a:lvl9pPr marL="5486126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idx="13"/>
          </p:nvPr>
        </p:nvSpPr>
        <p:spPr>
          <a:xfrm>
            <a:off x="16896252" y="2609851"/>
            <a:ext cx="5951680" cy="1584326"/>
          </a:xfrm>
        </p:spPr>
        <p:txBody>
          <a:bodyPr anchor="b" anchorCtr="0">
            <a:noAutofit/>
          </a:bodyPr>
          <a:lstStyle>
            <a:lvl1pPr marL="0" marR="0" indent="0" algn="l" defTabSz="137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3200" b="0" baseline="0">
                <a:latin typeface="+mn-lt"/>
              </a:defRPr>
            </a:lvl1pPr>
            <a:lvl2pPr marL="685766" indent="0">
              <a:buNone/>
              <a:defRPr sz="3000" b="1"/>
            </a:lvl2pPr>
            <a:lvl3pPr marL="1371531" indent="0">
              <a:buNone/>
              <a:defRPr sz="2700" b="1"/>
            </a:lvl3pPr>
            <a:lvl4pPr marL="2057297" indent="0">
              <a:buNone/>
              <a:defRPr sz="2400" b="1"/>
            </a:lvl4pPr>
            <a:lvl5pPr marL="2743063" indent="0">
              <a:buNone/>
              <a:defRPr sz="2400" b="1"/>
            </a:lvl5pPr>
            <a:lvl6pPr marL="3428829" indent="0">
              <a:buNone/>
              <a:defRPr sz="2400" b="1"/>
            </a:lvl6pPr>
            <a:lvl7pPr marL="4114594" indent="0">
              <a:buNone/>
              <a:defRPr sz="2400" b="1"/>
            </a:lvl7pPr>
            <a:lvl8pPr marL="4800360" indent="0">
              <a:buNone/>
              <a:defRPr sz="2400" b="1"/>
            </a:lvl8pPr>
            <a:lvl9pPr marL="5486126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34486" y="881064"/>
            <a:ext cx="21313446" cy="1584326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14527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Subheader  Text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4"/>
          <p:cNvSpPr>
            <a:spLocks noGrp="1"/>
          </p:cNvSpPr>
          <p:nvPr>
            <p:ph type="pic" sz="quarter" idx="12"/>
          </p:nvPr>
        </p:nvSpPr>
        <p:spPr>
          <a:xfrm>
            <a:off x="15935630" y="2609852"/>
            <a:ext cx="6912302" cy="4176713"/>
          </a:xfrm>
          <a:solidFill>
            <a:schemeClr val="accent6"/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4"/>
          <p:cNvSpPr>
            <a:spLocks noGrp="1"/>
          </p:cNvSpPr>
          <p:nvPr>
            <p:ph type="pic" sz="quarter" idx="13"/>
          </p:nvPr>
        </p:nvSpPr>
        <p:spPr>
          <a:xfrm>
            <a:off x="8639672" y="2609852"/>
            <a:ext cx="7103071" cy="4176713"/>
          </a:xfrm>
          <a:solidFill>
            <a:schemeClr val="accent6"/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14"/>
          </p:nvPr>
        </p:nvSpPr>
        <p:spPr>
          <a:xfrm>
            <a:off x="1534484" y="2609852"/>
            <a:ext cx="6912299" cy="4176713"/>
          </a:xfrm>
          <a:solidFill>
            <a:schemeClr val="accent6"/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idx="1"/>
          </p:nvPr>
        </p:nvSpPr>
        <p:spPr>
          <a:xfrm>
            <a:off x="1534487" y="8658226"/>
            <a:ext cx="6912583" cy="1584326"/>
          </a:xfrm>
        </p:spPr>
        <p:txBody>
          <a:bodyPr anchor="t" anchorCtr="0">
            <a:noAutofit/>
          </a:bodyPr>
          <a:lstStyle>
            <a:lvl1pPr marL="0" marR="0" indent="0" algn="l" defTabSz="1371531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latin typeface="+mj-lt"/>
              </a:defRPr>
            </a:lvl1pPr>
            <a:lvl2pPr marL="685766" indent="0">
              <a:buNone/>
              <a:defRPr sz="3000" b="1"/>
            </a:lvl2pPr>
            <a:lvl3pPr marL="1371531" indent="0">
              <a:buNone/>
              <a:defRPr sz="2700" b="1"/>
            </a:lvl3pPr>
            <a:lvl4pPr marL="2057297" indent="0">
              <a:buNone/>
              <a:defRPr sz="2400" b="1"/>
            </a:lvl4pPr>
            <a:lvl5pPr marL="2743063" indent="0">
              <a:buNone/>
              <a:defRPr sz="2400" b="1"/>
            </a:lvl5pPr>
            <a:lvl6pPr marL="3428829" indent="0">
              <a:buNone/>
              <a:defRPr sz="2400" b="1"/>
            </a:lvl6pPr>
            <a:lvl7pPr marL="4114594" indent="0">
              <a:buNone/>
              <a:defRPr sz="2400" b="1"/>
            </a:lvl7pPr>
            <a:lvl8pPr marL="4800360" indent="0">
              <a:buNone/>
              <a:defRPr sz="2400" b="1"/>
            </a:lvl8pPr>
            <a:lvl9pPr marL="5486126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idx="15" hasCustomPrompt="1"/>
          </p:nvPr>
        </p:nvSpPr>
        <p:spPr>
          <a:xfrm>
            <a:off x="1534487" y="7794626"/>
            <a:ext cx="6912583" cy="720726"/>
          </a:xfrm>
        </p:spPr>
        <p:txBody>
          <a:bodyPr anchor="t" anchorCtr="0">
            <a:noAutofit/>
          </a:bodyPr>
          <a:lstStyle>
            <a:lvl1pPr marL="0" marR="0" indent="0" algn="l" defTabSz="1371531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latin typeface="+mj-lt"/>
              </a:defRPr>
            </a:lvl1pPr>
            <a:lvl2pPr marL="685766" indent="0">
              <a:buNone/>
              <a:defRPr sz="3000" b="1"/>
            </a:lvl2pPr>
            <a:lvl3pPr marL="1371531" indent="0">
              <a:buNone/>
              <a:defRPr sz="2700" b="1"/>
            </a:lvl3pPr>
            <a:lvl4pPr marL="2057297" indent="0">
              <a:buNone/>
              <a:defRPr sz="2400" b="1"/>
            </a:lvl4pPr>
            <a:lvl5pPr marL="2743063" indent="0">
              <a:buNone/>
              <a:defRPr sz="2400" b="1"/>
            </a:lvl5pPr>
            <a:lvl6pPr marL="3428829" indent="0">
              <a:buNone/>
              <a:defRPr sz="2400" b="1"/>
            </a:lvl6pPr>
            <a:lvl7pPr marL="4114594" indent="0">
              <a:buNone/>
              <a:defRPr sz="2400" b="1"/>
            </a:lvl7pPr>
            <a:lvl8pPr marL="4800360" indent="0">
              <a:buNone/>
              <a:defRPr sz="2400" b="1"/>
            </a:lvl8pPr>
            <a:lvl9pPr marL="5486126" indent="0">
              <a:buNone/>
              <a:defRPr sz="2400" b="1"/>
            </a:lvl9pPr>
          </a:lstStyle>
          <a:p>
            <a:pPr lvl="0"/>
            <a:r>
              <a:rPr lang="de-DE"/>
              <a:t>Subheaderformat</a:t>
            </a:r>
          </a:p>
        </p:txBody>
      </p:sp>
      <p:sp>
        <p:nvSpPr>
          <p:cNvPr id="21" name="Textplatzhalter 2"/>
          <p:cNvSpPr>
            <a:spLocks noGrp="1"/>
          </p:cNvSpPr>
          <p:nvPr>
            <p:ph type="body" idx="16"/>
          </p:nvPr>
        </p:nvSpPr>
        <p:spPr>
          <a:xfrm>
            <a:off x="8639672" y="8658226"/>
            <a:ext cx="7103071" cy="1584326"/>
          </a:xfrm>
        </p:spPr>
        <p:txBody>
          <a:bodyPr anchor="t" anchorCtr="0">
            <a:noAutofit/>
          </a:bodyPr>
          <a:lstStyle>
            <a:lvl1pPr marL="0" marR="0" indent="0" algn="l" defTabSz="1371531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latin typeface="+mj-lt"/>
              </a:defRPr>
            </a:lvl1pPr>
            <a:lvl2pPr marL="685766" indent="0">
              <a:buNone/>
              <a:defRPr sz="3000" b="1"/>
            </a:lvl2pPr>
            <a:lvl3pPr marL="1371531" indent="0">
              <a:buNone/>
              <a:defRPr sz="2700" b="1"/>
            </a:lvl3pPr>
            <a:lvl4pPr marL="2057297" indent="0">
              <a:buNone/>
              <a:defRPr sz="2400" b="1"/>
            </a:lvl4pPr>
            <a:lvl5pPr marL="2743063" indent="0">
              <a:buNone/>
              <a:defRPr sz="2400" b="1"/>
            </a:lvl5pPr>
            <a:lvl6pPr marL="3428829" indent="0">
              <a:buNone/>
              <a:defRPr sz="2400" b="1"/>
            </a:lvl6pPr>
            <a:lvl7pPr marL="4114594" indent="0">
              <a:buNone/>
              <a:defRPr sz="2400" b="1"/>
            </a:lvl7pPr>
            <a:lvl8pPr marL="4800360" indent="0">
              <a:buNone/>
              <a:defRPr sz="2400" b="1"/>
            </a:lvl8pPr>
            <a:lvl9pPr marL="5486126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2" name="Textplatzhalter 2"/>
          <p:cNvSpPr>
            <a:spLocks noGrp="1"/>
          </p:cNvSpPr>
          <p:nvPr>
            <p:ph type="body" idx="17" hasCustomPrompt="1"/>
          </p:nvPr>
        </p:nvSpPr>
        <p:spPr>
          <a:xfrm>
            <a:off x="8639672" y="7794626"/>
            <a:ext cx="7103069" cy="720726"/>
          </a:xfrm>
        </p:spPr>
        <p:txBody>
          <a:bodyPr anchor="t" anchorCtr="0">
            <a:noAutofit/>
          </a:bodyPr>
          <a:lstStyle>
            <a:lvl1pPr marL="0" marR="0" indent="0" algn="l" defTabSz="1371531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latin typeface="+mj-lt"/>
              </a:defRPr>
            </a:lvl1pPr>
            <a:lvl2pPr marL="685766" indent="0">
              <a:buNone/>
              <a:defRPr sz="3000" b="1"/>
            </a:lvl2pPr>
            <a:lvl3pPr marL="1371531" indent="0">
              <a:buNone/>
              <a:defRPr sz="2700" b="1"/>
            </a:lvl3pPr>
            <a:lvl4pPr marL="2057297" indent="0">
              <a:buNone/>
              <a:defRPr sz="2400" b="1"/>
            </a:lvl4pPr>
            <a:lvl5pPr marL="2743063" indent="0">
              <a:buNone/>
              <a:defRPr sz="2400" b="1"/>
            </a:lvl5pPr>
            <a:lvl6pPr marL="3428829" indent="0">
              <a:buNone/>
              <a:defRPr sz="2400" b="1"/>
            </a:lvl6pPr>
            <a:lvl7pPr marL="4114594" indent="0">
              <a:buNone/>
              <a:defRPr sz="2400" b="1"/>
            </a:lvl7pPr>
            <a:lvl8pPr marL="4800360" indent="0">
              <a:buNone/>
              <a:defRPr sz="2400" b="1"/>
            </a:lvl8pPr>
            <a:lvl9pPr marL="5486126" indent="0">
              <a:buNone/>
              <a:defRPr sz="2400" b="1"/>
            </a:lvl9pPr>
          </a:lstStyle>
          <a:p>
            <a:pPr lvl="0"/>
            <a:r>
              <a:rPr lang="de-DE"/>
              <a:t>Subheaderformat</a:t>
            </a:r>
          </a:p>
        </p:txBody>
      </p:sp>
      <p:sp>
        <p:nvSpPr>
          <p:cNvPr id="23" name="Textplatzhalter 2"/>
          <p:cNvSpPr>
            <a:spLocks noGrp="1"/>
          </p:cNvSpPr>
          <p:nvPr>
            <p:ph type="body" idx="18"/>
          </p:nvPr>
        </p:nvSpPr>
        <p:spPr>
          <a:xfrm>
            <a:off x="15935349" y="8658226"/>
            <a:ext cx="6912583" cy="1584326"/>
          </a:xfrm>
        </p:spPr>
        <p:txBody>
          <a:bodyPr anchor="t" anchorCtr="0">
            <a:noAutofit/>
          </a:bodyPr>
          <a:lstStyle>
            <a:lvl1pPr marL="0" marR="0" indent="0" algn="l" defTabSz="1371531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latin typeface="+mj-lt"/>
              </a:defRPr>
            </a:lvl1pPr>
            <a:lvl2pPr marL="685766" indent="0">
              <a:buNone/>
              <a:defRPr sz="3000" b="1"/>
            </a:lvl2pPr>
            <a:lvl3pPr marL="1371531" indent="0">
              <a:buNone/>
              <a:defRPr sz="2700" b="1"/>
            </a:lvl3pPr>
            <a:lvl4pPr marL="2057297" indent="0">
              <a:buNone/>
              <a:defRPr sz="2400" b="1"/>
            </a:lvl4pPr>
            <a:lvl5pPr marL="2743063" indent="0">
              <a:buNone/>
              <a:defRPr sz="2400" b="1"/>
            </a:lvl5pPr>
            <a:lvl6pPr marL="3428829" indent="0">
              <a:buNone/>
              <a:defRPr sz="2400" b="1"/>
            </a:lvl6pPr>
            <a:lvl7pPr marL="4114594" indent="0">
              <a:buNone/>
              <a:defRPr sz="2400" b="1"/>
            </a:lvl7pPr>
            <a:lvl8pPr marL="4800360" indent="0">
              <a:buNone/>
              <a:defRPr sz="2400" b="1"/>
            </a:lvl8pPr>
            <a:lvl9pPr marL="5486126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4" name="Textplatzhalter 2"/>
          <p:cNvSpPr>
            <a:spLocks noGrp="1"/>
          </p:cNvSpPr>
          <p:nvPr>
            <p:ph type="body" idx="19" hasCustomPrompt="1"/>
          </p:nvPr>
        </p:nvSpPr>
        <p:spPr>
          <a:xfrm>
            <a:off x="15935349" y="7794626"/>
            <a:ext cx="6912583" cy="720726"/>
          </a:xfrm>
        </p:spPr>
        <p:txBody>
          <a:bodyPr anchor="t" anchorCtr="0">
            <a:noAutofit/>
          </a:bodyPr>
          <a:lstStyle>
            <a:lvl1pPr marL="0" marR="0" indent="0" algn="l" defTabSz="1371531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latin typeface="+mj-lt"/>
              </a:defRPr>
            </a:lvl1pPr>
            <a:lvl2pPr marL="685766" indent="0">
              <a:buNone/>
              <a:defRPr sz="3000" b="1"/>
            </a:lvl2pPr>
            <a:lvl3pPr marL="1371531" indent="0">
              <a:buNone/>
              <a:defRPr sz="2700" b="1"/>
            </a:lvl3pPr>
            <a:lvl4pPr marL="2057297" indent="0">
              <a:buNone/>
              <a:defRPr sz="2400" b="1"/>
            </a:lvl4pPr>
            <a:lvl5pPr marL="2743063" indent="0">
              <a:buNone/>
              <a:defRPr sz="2400" b="1"/>
            </a:lvl5pPr>
            <a:lvl6pPr marL="3428829" indent="0">
              <a:buNone/>
              <a:defRPr sz="2400" b="1"/>
            </a:lvl6pPr>
            <a:lvl7pPr marL="4114594" indent="0">
              <a:buNone/>
              <a:defRPr sz="2400" b="1"/>
            </a:lvl7pPr>
            <a:lvl8pPr marL="4800360" indent="0">
              <a:buNone/>
              <a:defRPr sz="2400" b="1"/>
            </a:lvl8pPr>
            <a:lvl9pPr marL="5486126" indent="0">
              <a:buNone/>
              <a:defRPr sz="2400" b="1"/>
            </a:lvl9pPr>
          </a:lstStyle>
          <a:p>
            <a:pPr lvl="0"/>
            <a:r>
              <a:rPr lang="de-DE"/>
              <a:t>Subheaderformat</a:t>
            </a:r>
          </a:p>
        </p:txBody>
      </p:sp>
      <p:sp>
        <p:nvSpPr>
          <p:cNvPr id="29" name="Titel 1"/>
          <p:cNvSpPr>
            <a:spLocks noGrp="1"/>
          </p:cNvSpPr>
          <p:nvPr>
            <p:ph type="title"/>
          </p:nvPr>
        </p:nvSpPr>
        <p:spPr>
          <a:xfrm>
            <a:off x="1534486" y="881064"/>
            <a:ext cx="21313446" cy="1584326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Intelligentes Bauen verbindet Menschen ● 02.08.2016 ● Seite ‹Nr.› 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7542" y="11454939"/>
            <a:ext cx="2159859" cy="13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47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9917">
          <p15:clr>
            <a:srgbClr val="FBAE40"/>
          </p15:clr>
        </p15:guide>
        <p15:guide id="1" orient="horz" pos="4320">
          <p15:clr>
            <a:srgbClr val="FBAE40"/>
          </p15:clr>
        </p15:guide>
        <p15:guide id="2" pos="5443">
          <p15:clr>
            <a:srgbClr val="FBAE40"/>
          </p15:clr>
        </p15:guide>
        <p15:guide id="3" pos="5321">
          <p15:clr>
            <a:srgbClr val="FBAE40"/>
          </p15:clr>
        </p15:guide>
        <p15:guide id="4" pos="1003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 Gelb HG-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7542" y="11454939"/>
            <a:ext cx="2159859" cy="1380000"/>
          </a:xfrm>
          <a:prstGeom prst="rect">
            <a:avLst/>
          </a:prstGeom>
        </p:spPr>
      </p:pic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2452096" y="6525492"/>
            <a:ext cx="8299343" cy="1269136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137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solidFill>
                  <a:schemeClr val="accent4"/>
                </a:solidFill>
              </a:defRPr>
            </a:lvl1pPr>
            <a:lvl2pPr marL="685766" indent="0">
              <a:buNone/>
              <a:defRPr sz="3000" b="1"/>
            </a:lvl2pPr>
            <a:lvl3pPr marL="1371531" indent="0">
              <a:buNone/>
              <a:defRPr sz="2700" b="1"/>
            </a:lvl3pPr>
            <a:lvl4pPr marL="2057297" indent="0">
              <a:buNone/>
              <a:defRPr sz="2400" b="1"/>
            </a:lvl4pPr>
            <a:lvl5pPr marL="2743063" indent="0">
              <a:buNone/>
              <a:defRPr sz="2400" b="1"/>
            </a:lvl5pPr>
            <a:lvl6pPr marL="3428829" indent="0">
              <a:buNone/>
              <a:defRPr sz="2400" b="1"/>
            </a:lvl6pPr>
            <a:lvl7pPr marL="4114594" indent="0">
              <a:buNone/>
              <a:defRPr sz="2400" b="1"/>
            </a:lvl7pPr>
            <a:lvl8pPr marL="4800360" indent="0">
              <a:buNone/>
              <a:defRPr sz="2400" b="1"/>
            </a:lvl8pPr>
            <a:lvl9pPr marL="5486126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 flipH="1">
            <a:off x="1535011" y="2244437"/>
            <a:ext cx="9251398" cy="3821401"/>
          </a:xfrm>
          <a:prstGeom prst="round2DiagRect">
            <a:avLst/>
          </a:prstGeom>
          <a:ln w="146050">
            <a:solidFill>
              <a:schemeClr val="accent4"/>
            </a:solidFill>
          </a:ln>
        </p:spPr>
        <p:txBody>
          <a:bodyPr vert="horz" lIns="756000" tIns="360000" rIns="432000" bIns="360000" rtlCol="0" anchor="ctr" anchorCtr="0">
            <a:noAutofit/>
          </a:bodyPr>
          <a:lstStyle>
            <a:lvl1pPr>
              <a:defRPr lang="de-DE" sz="7800">
                <a:solidFill>
                  <a:schemeClr val="accent4"/>
                </a:solidFill>
              </a:defRPr>
            </a:lvl1pPr>
          </a:lstStyle>
          <a:p>
            <a:pPr marL="0" lvl="0"/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201166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ogan z ilustracją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E359-4733-B52F-4D2A-79C4ACB167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1357" y="809298"/>
            <a:ext cx="22827518" cy="1197374"/>
          </a:xfrm>
          <a:prstGeom prst="rect">
            <a:avLst/>
          </a:prstGeom>
        </p:spPr>
        <p:txBody>
          <a:bodyPr anchor="t" anchorCtr="0"/>
          <a:lstStyle>
            <a:lvl1pPr algn="l">
              <a:defRPr sz="8000" b="1">
                <a:solidFill>
                  <a:srgbClr val="143E6F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GB"/>
              <a:t>Slogan z </a:t>
            </a:r>
            <a:r>
              <a:rPr lang="en-GB" err="1"/>
              <a:t>ilustracją</a:t>
            </a:r>
            <a:endParaRPr lang="en-PL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BDBA2F-812E-79B6-BCFB-DFEB442B16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91753" y="12631883"/>
            <a:ext cx="3029343" cy="351412"/>
          </a:xfrm>
          <a:prstGeom prst="rect">
            <a:avLst/>
          </a:prstGeom>
        </p:spPr>
      </p:pic>
      <p:pic>
        <p:nvPicPr>
          <p:cNvPr id="15" name="Picture 14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8407125C-D8E9-17A5-DAF0-2C30AEAC94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7157" y="12163122"/>
            <a:ext cx="1885505" cy="1197374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DE2C0C2-D213-5038-B1BF-A18632CE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1206" y="12414546"/>
            <a:ext cx="10069469" cy="730250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2800" b="0">
                <a:solidFill>
                  <a:srgbClr val="143E6F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GB" b="1"/>
              <a:t>PORR Group Presentation  </a:t>
            </a:r>
            <a:r>
              <a:rPr lang="en-GB"/>
              <a:t>June 2022</a:t>
            </a:r>
            <a:endParaRPr lang="en-P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85BCE32-48B4-9FBE-0A64-EDAC15E5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559597" y="12401060"/>
            <a:ext cx="1089279" cy="730250"/>
          </a:xfrm>
          <a:prstGeom prst="rect">
            <a:avLst/>
          </a:prstGeom>
        </p:spPr>
        <p:txBody>
          <a:bodyPr anchor="ctr" anchorCtr="0"/>
          <a:lstStyle>
            <a:lvl1pPr algn="r">
              <a:defRPr sz="2800">
                <a:solidFill>
                  <a:srgbClr val="143E6F"/>
                </a:solidFill>
                <a:latin typeface="Trebuchet MS" panose="020B0703020202090204" pitchFamily="34" charset="0"/>
              </a:defRPr>
            </a:lvl1pPr>
          </a:lstStyle>
          <a:p>
            <a:fld id="{81C4677A-0088-064D-90BA-8F41AE8AA151}" type="slidenum">
              <a:rPr lang="en-PL" smtClean="0"/>
              <a:pPr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525612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E359-4733-B52F-4D2A-79C4ACB167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1357" y="809298"/>
            <a:ext cx="22827518" cy="1773648"/>
          </a:xfrm>
          <a:prstGeom prst="rect">
            <a:avLst/>
          </a:prstGeom>
        </p:spPr>
        <p:txBody>
          <a:bodyPr anchor="t" anchorCtr="0"/>
          <a:lstStyle>
            <a:lvl1pPr algn="l">
              <a:defRPr sz="11999" b="1">
                <a:solidFill>
                  <a:srgbClr val="143E6F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GB" dirty="0"/>
              <a:t>TOC</a:t>
            </a:r>
            <a:endParaRPr lang="en-PL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BDBA2F-812E-79B6-BCFB-DFEB442B16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91753" y="12631883"/>
            <a:ext cx="3029343" cy="351412"/>
          </a:xfrm>
          <a:prstGeom prst="rect">
            <a:avLst/>
          </a:prstGeom>
        </p:spPr>
      </p:pic>
      <p:pic>
        <p:nvPicPr>
          <p:cNvPr id="15" name="Picture 14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8407125C-D8E9-17A5-DAF0-2C30AEAC94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7157" y="12163122"/>
            <a:ext cx="1885505" cy="1197374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DE2C0C2-D213-5038-B1BF-A18632CE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1206" y="12414546"/>
            <a:ext cx="10069469" cy="730250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2800" b="0">
                <a:solidFill>
                  <a:srgbClr val="143E6F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GB" b="1" dirty="0"/>
              <a:t>PORR Group Presentation  </a:t>
            </a:r>
            <a:r>
              <a:rPr lang="en-GB" dirty="0"/>
              <a:t>June 2022</a:t>
            </a:r>
            <a:endParaRPr lang="en-P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85BCE32-48B4-9FBE-0A64-EDAC15E5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559597" y="12401060"/>
            <a:ext cx="1089279" cy="730250"/>
          </a:xfrm>
          <a:prstGeom prst="rect">
            <a:avLst/>
          </a:prstGeom>
        </p:spPr>
        <p:txBody>
          <a:bodyPr anchor="ctr" anchorCtr="0"/>
          <a:lstStyle>
            <a:lvl1pPr algn="r">
              <a:defRPr sz="2800">
                <a:solidFill>
                  <a:srgbClr val="143E6F"/>
                </a:solidFill>
                <a:latin typeface="Trebuchet MS" panose="020B0703020202090204" pitchFamily="34" charset="0"/>
              </a:defRPr>
            </a:lvl1pPr>
          </a:lstStyle>
          <a:p>
            <a:fld id="{81C4677A-0088-064D-90BA-8F41AE8AA151}" type="slidenum">
              <a:rPr lang="en-PL" smtClean="0"/>
              <a:pPr/>
              <a:t>‹#›</a:t>
            </a:fld>
            <a:endParaRPr lang="en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DA63A-0370-4294-E491-31A361D50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0738" y="3175000"/>
            <a:ext cx="22828250" cy="8643938"/>
          </a:xfrm>
          <a:prstGeom prst="rect">
            <a:avLst/>
          </a:prstGeom>
        </p:spPr>
        <p:txBody>
          <a:bodyPr/>
          <a:lstStyle>
            <a:lvl1pPr marL="914400" indent="-914400">
              <a:buFont typeface="+mj-lt"/>
              <a:buAutoNum type="arabicPeriod"/>
              <a:defRPr>
                <a:solidFill>
                  <a:srgbClr val="143E6F"/>
                </a:solidFill>
                <a:latin typeface="Trebuchet MS" panose="020B0703020202090204" pitchFamily="34" charset="0"/>
              </a:defRPr>
            </a:lvl1pPr>
            <a:lvl2pPr marL="1828754" indent="-914400">
              <a:buFont typeface="+mj-lt"/>
              <a:buAutoNum type="arabicPeriod"/>
              <a:defRPr>
                <a:solidFill>
                  <a:srgbClr val="143E6F"/>
                </a:solidFill>
                <a:latin typeface="Trebuchet MS" panose="020B0703020202090204" pitchFamily="34" charset="0"/>
              </a:defRPr>
            </a:lvl2pPr>
            <a:lvl3pPr marL="2571659" indent="-742950">
              <a:buFont typeface="+mj-lt"/>
              <a:buAutoNum type="arabicPeriod"/>
              <a:defRPr>
                <a:solidFill>
                  <a:srgbClr val="143E6F"/>
                </a:solidFill>
                <a:latin typeface="Trebuchet MS" panose="020B0703020202090204" pitchFamily="34" charset="0"/>
              </a:defRPr>
            </a:lvl3pPr>
            <a:lvl4pPr marL="3486013" indent="-742950">
              <a:buFont typeface="+mj-lt"/>
              <a:buAutoNum type="arabicPeriod"/>
              <a:defRPr>
                <a:solidFill>
                  <a:srgbClr val="143E6F"/>
                </a:solidFill>
                <a:latin typeface="Trebuchet MS" panose="020B0703020202090204" pitchFamily="34" charset="0"/>
              </a:defRPr>
            </a:lvl4pPr>
            <a:lvl5pPr marL="4400367" indent="-742950">
              <a:buFont typeface="+mj-lt"/>
              <a:buAutoNum type="arabicPeriod"/>
              <a:defRPr>
                <a:solidFill>
                  <a:srgbClr val="143E6F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229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ebieski pusty">
    <p:bg>
      <p:bgPr>
        <a:solidFill>
          <a:srgbClr val="143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375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Śródtytuł niebieski">
    <p:bg>
      <p:bgPr>
        <a:solidFill>
          <a:srgbClr val="143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E359-4733-B52F-4D2A-79C4ACB167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1357" y="809301"/>
            <a:ext cx="22827518" cy="1086108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1000" b="1" spc="-300">
                <a:solidFill>
                  <a:srgbClr val="FFED00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GB" dirty="0" err="1"/>
              <a:t>Śródtytuł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niebieski</a:t>
            </a:r>
            <a:endParaRPr lang="en-PL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FAA13D5-2A35-ED9D-02D8-EA8DBA8CB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1206" y="12414546"/>
            <a:ext cx="10069469" cy="730250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2800" b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GB" sz="2800" i="0" dirty="0">
                <a:solidFill>
                  <a:srgbClr val="FFED00"/>
                </a:solidFill>
                <a:latin typeface="Trebuchet MS" panose="020B0703020202090204" pitchFamily="34" charset="0"/>
              </a:rPr>
              <a:t>PORR | </a:t>
            </a:r>
            <a:r>
              <a:rPr lang="pl-PL" sz="2800" i="0" dirty="0">
                <a:solidFill>
                  <a:srgbClr val="FFED00"/>
                </a:solidFill>
                <a:latin typeface="Trebuchet MS" panose="020B0703020202090204" pitchFamily="34" charset="0"/>
              </a:rPr>
              <a:t>Luty</a:t>
            </a:r>
            <a:r>
              <a:rPr lang="en-GB" sz="2800" i="0" dirty="0">
                <a:solidFill>
                  <a:srgbClr val="FFED00"/>
                </a:solidFill>
                <a:latin typeface="Trebuchet MS" panose="020B0703020202090204" pitchFamily="34" charset="0"/>
              </a:rPr>
              <a:t> 2022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13D1BC8-CA36-AB08-870F-9C02B106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559597" y="12401060"/>
            <a:ext cx="1089279" cy="730250"/>
          </a:xfrm>
          <a:prstGeom prst="rect">
            <a:avLst/>
          </a:prstGeom>
        </p:spPr>
        <p:txBody>
          <a:bodyPr anchor="ctr" anchorCtr="0"/>
          <a:lstStyle>
            <a:lvl1pPr algn="r">
              <a:defRPr sz="2800">
                <a:solidFill>
                  <a:srgbClr val="FFED00"/>
                </a:solidFill>
                <a:latin typeface="Trebuchet MS" panose="020B0703020202090204" pitchFamily="34" charset="0"/>
              </a:defRPr>
            </a:lvl1pPr>
          </a:lstStyle>
          <a:p>
            <a:fld id="{81C4677A-0088-064D-90BA-8F41AE8AA151}" type="slidenum">
              <a:rPr lang="en-PL" smtClean="0"/>
              <a:pPr/>
              <a:t>‹#›</a:t>
            </a:fld>
            <a:endParaRPr lang="en-PL" dirty="0"/>
          </a:p>
        </p:txBody>
      </p:sp>
      <p:pic>
        <p:nvPicPr>
          <p:cNvPr id="18" name="Picture 17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51261483-5F1A-4C2F-069A-58CDF0246D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932" y="12384329"/>
            <a:ext cx="1444636" cy="8223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986D44-E72E-7F23-B8B6-5C35F268C1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91753" y="12630521"/>
            <a:ext cx="3029343" cy="35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23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ogan z ilustracją i tekst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E359-4733-B52F-4D2A-79C4ACB167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1357" y="809298"/>
            <a:ext cx="22827518" cy="1197374"/>
          </a:xfrm>
          <a:prstGeom prst="rect">
            <a:avLst/>
          </a:prstGeom>
        </p:spPr>
        <p:txBody>
          <a:bodyPr anchor="t" anchorCtr="0"/>
          <a:lstStyle>
            <a:lvl1pPr algn="l">
              <a:defRPr sz="8000" b="1">
                <a:solidFill>
                  <a:srgbClr val="143E6F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GB" dirty="0"/>
              <a:t>Slogan z </a:t>
            </a:r>
            <a:r>
              <a:rPr lang="en-GB" dirty="0" err="1"/>
              <a:t>ilustracją</a:t>
            </a:r>
            <a:endParaRPr lang="en-PL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BDBA2F-812E-79B6-BCFB-DFEB442B16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91753" y="12631883"/>
            <a:ext cx="3029343" cy="351412"/>
          </a:xfrm>
          <a:prstGeom prst="rect">
            <a:avLst/>
          </a:prstGeom>
        </p:spPr>
      </p:pic>
      <p:pic>
        <p:nvPicPr>
          <p:cNvPr id="15" name="Picture 14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8407125C-D8E9-17A5-DAF0-2C30AEAC94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7157" y="12163122"/>
            <a:ext cx="1885505" cy="1197374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DE2C0C2-D213-5038-B1BF-A18632CE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1206" y="12414546"/>
            <a:ext cx="10069469" cy="730250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2800" b="0">
                <a:solidFill>
                  <a:srgbClr val="143E6F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GB" b="1" dirty="0"/>
              <a:t>PORR Group Presentation  </a:t>
            </a:r>
            <a:r>
              <a:rPr lang="en-GB" dirty="0"/>
              <a:t>June 2022</a:t>
            </a:r>
            <a:endParaRPr lang="en-P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85BCE32-48B4-9FBE-0A64-EDAC15E5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559597" y="12401060"/>
            <a:ext cx="1089279" cy="730250"/>
          </a:xfrm>
          <a:prstGeom prst="rect">
            <a:avLst/>
          </a:prstGeom>
        </p:spPr>
        <p:txBody>
          <a:bodyPr anchor="ctr" anchorCtr="0"/>
          <a:lstStyle>
            <a:lvl1pPr algn="r">
              <a:defRPr sz="2800">
                <a:solidFill>
                  <a:srgbClr val="143E6F"/>
                </a:solidFill>
                <a:latin typeface="Trebuchet MS" panose="020B0703020202090204" pitchFamily="34" charset="0"/>
              </a:defRPr>
            </a:lvl1pPr>
          </a:lstStyle>
          <a:p>
            <a:fld id="{81C4677A-0088-064D-90BA-8F41AE8AA151}" type="slidenum">
              <a:rPr lang="en-PL" smtClean="0"/>
              <a:pPr/>
              <a:t>‹#›</a:t>
            </a:fld>
            <a:endParaRPr lang="en-PL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7EE1E4C-2030-4CCF-76CB-4845B3FB4B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0738" y="2484408"/>
            <a:ext cx="22828250" cy="9334530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43E6F"/>
                </a:solidFill>
                <a:latin typeface="Trebuchet MS" panose="020B0703020202090204" pitchFamily="34" charset="0"/>
              </a:defRPr>
            </a:lvl1pPr>
            <a:lvl2pPr marL="1828754" indent="-914400">
              <a:buFont typeface="+mj-lt"/>
              <a:buAutoNum type="arabicPeriod"/>
              <a:defRPr>
                <a:solidFill>
                  <a:srgbClr val="143E6F"/>
                </a:solidFill>
                <a:latin typeface="Trebuchet MS" panose="020B0703020202090204" pitchFamily="34" charset="0"/>
              </a:defRPr>
            </a:lvl2pPr>
            <a:lvl3pPr marL="2571659" indent="-742950">
              <a:buFont typeface="+mj-lt"/>
              <a:buAutoNum type="arabicPeriod"/>
              <a:defRPr>
                <a:solidFill>
                  <a:srgbClr val="143E6F"/>
                </a:solidFill>
                <a:latin typeface="Trebuchet MS" panose="020B0703020202090204" pitchFamily="34" charset="0"/>
              </a:defRPr>
            </a:lvl3pPr>
            <a:lvl4pPr marL="3486013" indent="-742950">
              <a:buFont typeface="+mj-lt"/>
              <a:buAutoNum type="arabicPeriod"/>
              <a:defRPr>
                <a:solidFill>
                  <a:srgbClr val="143E6F"/>
                </a:solidFill>
                <a:latin typeface="Trebuchet MS" panose="020B0703020202090204" pitchFamily="34" charset="0"/>
              </a:defRPr>
            </a:lvl4pPr>
            <a:lvl5pPr marL="4400367" indent="-742950">
              <a:buFont typeface="+mj-lt"/>
              <a:buAutoNum type="arabicPeriod"/>
              <a:defRPr>
                <a:solidFill>
                  <a:srgbClr val="143E6F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7187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143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08692B4-AB39-E336-40CE-844CE8352E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1357" y="2904787"/>
            <a:ext cx="22827518" cy="3324386"/>
          </a:xfrm>
          <a:prstGeom prst="rect">
            <a:avLst/>
          </a:prstGeom>
        </p:spPr>
        <p:txBody>
          <a:bodyPr anchor="b" anchorCtr="0"/>
          <a:lstStyle>
            <a:lvl1pPr algn="l">
              <a:defRPr sz="15999">
                <a:solidFill>
                  <a:srgbClr val="FFED00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GB" dirty="0" err="1"/>
              <a:t>Tytuł</a:t>
            </a:r>
            <a:r>
              <a:rPr lang="en-GB" dirty="0"/>
              <a:t> </a:t>
            </a:r>
            <a:r>
              <a:rPr lang="en-GB" dirty="0" err="1"/>
              <a:t>slajdu</a:t>
            </a:r>
            <a:endParaRPr lang="en-P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F5AE9A-D7DD-DE0F-E1FC-BBFEF8FE4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27811" y="11681295"/>
            <a:ext cx="4742469" cy="550138"/>
          </a:xfrm>
          <a:prstGeom prst="rect">
            <a:avLst/>
          </a:prstGeom>
        </p:spPr>
      </p:pic>
      <p:pic>
        <p:nvPicPr>
          <p:cNvPr id="10" name="Picture 9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E33A805C-86E2-53EC-8E1F-8ED7F1FD3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508169" y="11256047"/>
            <a:ext cx="2516872" cy="14327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C08C92-D3D6-AE29-845F-FEA13412AB63}"/>
              </a:ext>
            </a:extLst>
          </p:cNvPr>
          <p:cNvSpPr txBox="1"/>
          <p:nvPr userDrawn="1"/>
        </p:nvSpPr>
        <p:spPr>
          <a:xfrm>
            <a:off x="821359" y="11681290"/>
            <a:ext cx="819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0" dirty="0">
                <a:solidFill>
                  <a:srgbClr val="FFED00"/>
                </a:solidFill>
                <a:latin typeface="Trebuchet MS" panose="020B0703020202090204" pitchFamily="34" charset="0"/>
              </a:rPr>
              <a:t>PORR Group Presentation | June 2022</a:t>
            </a:r>
          </a:p>
        </p:txBody>
      </p:sp>
    </p:spTree>
    <p:extLst>
      <p:ext uri="{BB962C8B-B14F-4D97-AF65-F5344CB8AC3E}">
        <p14:creationId xmlns:p14="http://schemas.microsoft.com/office/powerpoint/2010/main" val="186735597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7BDBA2F-812E-79B6-BCFB-DFEB442B16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91753" y="12631883"/>
            <a:ext cx="3029343" cy="351412"/>
          </a:xfrm>
          <a:prstGeom prst="rect">
            <a:avLst/>
          </a:prstGeom>
        </p:spPr>
      </p:pic>
      <p:pic>
        <p:nvPicPr>
          <p:cNvPr id="15" name="Picture 14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8407125C-D8E9-17A5-DAF0-2C30AEAC94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7157" y="12163122"/>
            <a:ext cx="1885505" cy="1197374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DE2C0C2-D213-5038-B1BF-A18632CE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1206" y="12414546"/>
            <a:ext cx="10069469" cy="730250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2800" b="0">
                <a:solidFill>
                  <a:srgbClr val="143E6F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GB" b="1" dirty="0"/>
              <a:t>PORR Group Presentation  </a:t>
            </a:r>
            <a:r>
              <a:rPr lang="en-GB" dirty="0"/>
              <a:t>June 2022</a:t>
            </a:r>
            <a:endParaRPr lang="en-P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85BCE32-48B4-9FBE-0A64-EDAC15E5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559597" y="12401060"/>
            <a:ext cx="1089279" cy="730250"/>
          </a:xfrm>
          <a:prstGeom prst="rect">
            <a:avLst/>
          </a:prstGeom>
        </p:spPr>
        <p:txBody>
          <a:bodyPr anchor="ctr" anchorCtr="0"/>
          <a:lstStyle>
            <a:lvl1pPr algn="r">
              <a:defRPr sz="2800">
                <a:solidFill>
                  <a:srgbClr val="143E6F"/>
                </a:solidFill>
                <a:latin typeface="Trebuchet MS" panose="020B0703020202090204" pitchFamily="34" charset="0"/>
              </a:defRPr>
            </a:lvl1pPr>
          </a:lstStyle>
          <a:p>
            <a:fld id="{81C4677A-0088-064D-90BA-8F41AE8AA151}" type="slidenum">
              <a:rPr lang="en-PL" smtClean="0"/>
              <a:pPr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525892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 słupk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E359-4733-B52F-4D2A-79C4ACB167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1357" y="809298"/>
            <a:ext cx="22827518" cy="1773648"/>
          </a:xfrm>
          <a:prstGeom prst="rect">
            <a:avLst/>
          </a:prstGeom>
        </p:spPr>
        <p:txBody>
          <a:bodyPr anchor="t" anchorCtr="0"/>
          <a:lstStyle>
            <a:lvl1pPr algn="l">
              <a:defRPr sz="11999" b="1" spc="-300">
                <a:solidFill>
                  <a:srgbClr val="143E6F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GB" dirty="0" err="1"/>
              <a:t>Wykres</a:t>
            </a:r>
            <a:r>
              <a:rPr lang="en-GB" dirty="0"/>
              <a:t> </a:t>
            </a:r>
            <a:r>
              <a:rPr lang="en-GB" dirty="0" err="1"/>
              <a:t>słupkowy</a:t>
            </a:r>
            <a:endParaRPr lang="en-PL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3E0C0C8-5BE3-90EE-5C58-272821C8675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26254819"/>
              </p:ext>
            </p:extLst>
          </p:nvPr>
        </p:nvGraphicFramePr>
        <p:xfrm>
          <a:off x="7684524" y="3419859"/>
          <a:ext cx="16254942" cy="8485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B896EA8-3D9E-DC51-56F2-84BF2337325D}"/>
              </a:ext>
            </a:extLst>
          </p:cNvPr>
          <p:cNvSpPr txBox="1"/>
          <p:nvPr userDrawn="1"/>
        </p:nvSpPr>
        <p:spPr>
          <a:xfrm>
            <a:off x="821359" y="3218692"/>
            <a:ext cx="5798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6400" b="1" dirty="0">
                <a:solidFill>
                  <a:srgbClr val="143E6F"/>
                </a:solidFill>
                <a:latin typeface="Trebuchet MS" panose="020B0703020202090204" pitchFamily="34" charset="0"/>
              </a:rPr>
              <a:t>Tytuł wykresu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03B2E8-64A4-F17F-829A-4AF7FF05ACF0}"/>
              </a:ext>
            </a:extLst>
          </p:cNvPr>
          <p:cNvSpPr txBox="1"/>
          <p:nvPr userDrawn="1"/>
        </p:nvSpPr>
        <p:spPr>
          <a:xfrm>
            <a:off x="821357" y="4388240"/>
            <a:ext cx="57984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Lorem ipsum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dolor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 sit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amet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,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consectetur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adipiscing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elit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.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Sed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 at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porttitor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enim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. Aenean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molestie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 at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dolor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 id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sodales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. Nunc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eu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velit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 non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turpis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iaculis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 fermentum. </a:t>
            </a:r>
            <a:endParaRPr lang="en-PL" sz="3600" b="0" spc="-160" baseline="0" dirty="0">
              <a:solidFill>
                <a:srgbClr val="143E6F"/>
              </a:solidFill>
              <a:latin typeface="Trebuchet MS" panose="020B070302020209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108224-05AC-E04C-358F-32590A0B6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91753" y="12631883"/>
            <a:ext cx="3029343" cy="351412"/>
          </a:xfrm>
          <a:prstGeom prst="rect">
            <a:avLst/>
          </a:prstGeom>
        </p:spPr>
      </p:pic>
      <p:pic>
        <p:nvPicPr>
          <p:cNvPr id="10" name="Picture 9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33A2C563-7235-DBE7-1764-18ACFE03AD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7157" y="12163122"/>
            <a:ext cx="1885505" cy="1197374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E1A2961-2F3C-75D2-8F6F-719AF6ADF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1206" y="12414546"/>
            <a:ext cx="10069469" cy="730250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2800" b="0">
                <a:solidFill>
                  <a:srgbClr val="143E6F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GB" b="1" dirty="0"/>
              <a:t>PORR Group Presentation  </a:t>
            </a:r>
            <a:r>
              <a:rPr lang="en-GB" dirty="0"/>
              <a:t>June 2022</a:t>
            </a:r>
            <a:endParaRPr lang="en-PL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F313E54-AC13-6424-B041-B0FAA87E9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559597" y="12401060"/>
            <a:ext cx="1089279" cy="730250"/>
          </a:xfrm>
          <a:prstGeom prst="rect">
            <a:avLst/>
          </a:prstGeom>
        </p:spPr>
        <p:txBody>
          <a:bodyPr anchor="ctr" anchorCtr="0"/>
          <a:lstStyle>
            <a:lvl1pPr algn="r">
              <a:defRPr sz="2800">
                <a:solidFill>
                  <a:srgbClr val="143E6F"/>
                </a:solidFill>
                <a:latin typeface="Trebuchet MS" panose="020B0703020202090204" pitchFamily="34" charset="0"/>
              </a:defRPr>
            </a:lvl1pPr>
          </a:lstStyle>
          <a:p>
            <a:fld id="{81C4677A-0088-064D-90BA-8F41AE8AA151}" type="slidenum">
              <a:rPr lang="en-PL" smtClean="0"/>
              <a:pPr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60799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ykres słupk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E359-4733-B52F-4D2A-79C4ACB167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1357" y="809298"/>
            <a:ext cx="22827518" cy="1773648"/>
          </a:xfrm>
          <a:prstGeom prst="rect">
            <a:avLst/>
          </a:prstGeom>
        </p:spPr>
        <p:txBody>
          <a:bodyPr anchor="t" anchorCtr="0"/>
          <a:lstStyle>
            <a:lvl1pPr algn="l">
              <a:defRPr sz="11999" b="1" spc="-300">
                <a:solidFill>
                  <a:srgbClr val="143E6F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GB" dirty="0" err="1"/>
              <a:t>Wykres</a:t>
            </a:r>
            <a:r>
              <a:rPr lang="en-GB" dirty="0"/>
              <a:t> </a:t>
            </a:r>
            <a:r>
              <a:rPr lang="en-GB" dirty="0" err="1"/>
              <a:t>kołowy</a:t>
            </a:r>
            <a:endParaRPr lang="en-PL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3E0C0C8-5BE3-90EE-5C58-272821C8675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58007445"/>
              </p:ext>
            </p:extLst>
          </p:nvPr>
        </p:nvGraphicFramePr>
        <p:xfrm>
          <a:off x="7684524" y="3419859"/>
          <a:ext cx="16254942" cy="8485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B896EA8-3D9E-DC51-56F2-84BF2337325D}"/>
              </a:ext>
            </a:extLst>
          </p:cNvPr>
          <p:cNvSpPr txBox="1"/>
          <p:nvPr userDrawn="1"/>
        </p:nvSpPr>
        <p:spPr>
          <a:xfrm>
            <a:off x="821359" y="3218692"/>
            <a:ext cx="5798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sz="6400" b="1" dirty="0">
                <a:solidFill>
                  <a:srgbClr val="143E6F"/>
                </a:solidFill>
                <a:latin typeface="Trebuchet MS" panose="020B0703020202090204" pitchFamily="34" charset="0"/>
              </a:rPr>
              <a:t>Tytuł wykresu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03B2E8-64A4-F17F-829A-4AF7FF05ACF0}"/>
              </a:ext>
            </a:extLst>
          </p:cNvPr>
          <p:cNvSpPr txBox="1"/>
          <p:nvPr userDrawn="1"/>
        </p:nvSpPr>
        <p:spPr>
          <a:xfrm>
            <a:off x="821357" y="4388240"/>
            <a:ext cx="57984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Lorem ipsum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dolor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 sit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amet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,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consectetur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adipiscing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elit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.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Sed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 at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porttitor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enim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. Aenean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molestie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 at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dolor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 id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sodales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. Nunc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eu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velit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 non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turpis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 </a:t>
            </a:r>
            <a:r>
              <a:rPr lang="en-GB" sz="3600" b="0" spc="-160" baseline="0" dirty="0" err="1">
                <a:solidFill>
                  <a:srgbClr val="143E6F"/>
                </a:solidFill>
                <a:latin typeface="Trebuchet MS" panose="020B0703020202090204" pitchFamily="34" charset="0"/>
              </a:rPr>
              <a:t>iaculis</a:t>
            </a:r>
            <a:r>
              <a:rPr lang="en-GB" sz="3600" b="0" spc="-160" baseline="0" dirty="0">
                <a:solidFill>
                  <a:srgbClr val="143E6F"/>
                </a:solidFill>
                <a:latin typeface="Trebuchet MS" panose="020B0703020202090204" pitchFamily="34" charset="0"/>
              </a:rPr>
              <a:t> fermentum. </a:t>
            </a:r>
            <a:endParaRPr lang="en-PL" sz="3600" b="0" spc="-160" baseline="0" dirty="0">
              <a:solidFill>
                <a:srgbClr val="143E6F"/>
              </a:solidFill>
              <a:latin typeface="Trebuchet MS" panose="020B070302020209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826804-8B75-B9E0-8DBC-CFF469A584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91753" y="12631883"/>
            <a:ext cx="3029343" cy="351412"/>
          </a:xfrm>
          <a:prstGeom prst="rect">
            <a:avLst/>
          </a:prstGeom>
        </p:spPr>
      </p:pic>
      <p:pic>
        <p:nvPicPr>
          <p:cNvPr id="10" name="Picture 9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D33B4B23-AEA2-0829-F607-0EB8C0DFA0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7157" y="12163122"/>
            <a:ext cx="1885505" cy="1197374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7F00115-A789-0889-0B36-5828F3E4F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1206" y="12414546"/>
            <a:ext cx="10069469" cy="730250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2800" b="0">
                <a:solidFill>
                  <a:srgbClr val="143E6F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GB" b="1" dirty="0"/>
              <a:t>PORR Group Presentation  </a:t>
            </a:r>
            <a:r>
              <a:rPr lang="en-GB" dirty="0"/>
              <a:t>June 2022</a:t>
            </a:r>
            <a:endParaRPr lang="en-PL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BA24F97-EE8A-4B55-4915-E226DB128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559597" y="12401060"/>
            <a:ext cx="1089279" cy="730250"/>
          </a:xfrm>
          <a:prstGeom prst="rect">
            <a:avLst/>
          </a:prstGeom>
        </p:spPr>
        <p:txBody>
          <a:bodyPr anchor="ctr" anchorCtr="0"/>
          <a:lstStyle>
            <a:lvl1pPr algn="r">
              <a:defRPr sz="2800">
                <a:solidFill>
                  <a:srgbClr val="143E6F"/>
                </a:solidFill>
                <a:latin typeface="Trebuchet MS" panose="020B0703020202090204" pitchFamily="34" charset="0"/>
              </a:defRPr>
            </a:lvl1pPr>
          </a:lstStyle>
          <a:p>
            <a:fld id="{81C4677A-0088-064D-90BA-8F41AE8AA151}" type="slidenum">
              <a:rPr lang="en-PL" smtClean="0"/>
              <a:pPr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4062124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894DB4-9C10-4F56-950F-43614606F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013" y="12458700"/>
            <a:ext cx="10560950" cy="37623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lang="de-DE" sz="18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dirty="0"/>
              <a:t>Intelligent </a:t>
            </a:r>
            <a:r>
              <a:rPr lang="de-DE" dirty="0" err="1"/>
              <a:t>building</a:t>
            </a:r>
            <a:r>
              <a:rPr lang="de-DE" dirty="0"/>
              <a:t> </a:t>
            </a:r>
            <a:r>
              <a:rPr lang="de-DE" dirty="0" err="1"/>
              <a:t>connects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. ● </a:t>
            </a:r>
            <a:fld id="{72FC21E4-3A3D-4F2E-9A43-BC5718A6CDF9}" type="datetime1">
              <a:rPr lang="de-DE" smtClean="0"/>
              <a:pPr>
                <a:defRPr/>
              </a:pPr>
              <a:t>06.03.2023</a:t>
            </a:fld>
            <a:r>
              <a:rPr lang="de-DE" dirty="0"/>
              <a:t> ● Slide </a:t>
            </a:r>
            <a:fld id="{6459EF9C-B44C-4259-8F53-64D182CCBA18}" type="slidenum">
              <a:rPr lang="de-DE" smtClean="0"/>
              <a:pPr>
                <a:defRPr/>
              </a:pPr>
              <a:t>‹#›</a:t>
            </a:fld>
            <a:r>
              <a:rPr lang="de-DE" dirty="0"/>
              <a:t> </a:t>
            </a:r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D4AF1ADF-8592-4AF1-A15E-30C2ADA9B4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535013" y="4337050"/>
            <a:ext cx="21312388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  <a:p>
            <a:pPr lvl="4"/>
            <a:endParaRPr lang="de-DE" altLang="de-DE"/>
          </a:p>
        </p:txBody>
      </p:sp>
      <p:sp>
        <p:nvSpPr>
          <p:cNvPr id="1028" name="Titelplatzhalter 1">
            <a:extLst>
              <a:ext uri="{FF2B5EF4-FFF2-40B4-BE49-F238E27FC236}">
                <a16:creationId xmlns:a16="http://schemas.microsoft.com/office/drawing/2014/main" id="{26DAC335-56B8-471F-BF86-0A53946AEA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35013" y="901700"/>
            <a:ext cx="21313975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grpSp>
        <p:nvGrpSpPr>
          <p:cNvPr id="1030" name="Maske Linie Blau" hidden="1">
            <a:extLst>
              <a:ext uri="{FF2B5EF4-FFF2-40B4-BE49-F238E27FC236}">
                <a16:creationId xmlns:a16="http://schemas.microsoft.com/office/drawing/2014/main" id="{305FBD4D-8F0E-4B4F-8E60-DEB53A99FB4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4382413" cy="13716000"/>
            <a:chOff x="0" y="-1"/>
            <a:chExt cx="24384000" cy="13716000"/>
          </a:xfrm>
        </p:grpSpPr>
        <p:sp>
          <p:nvSpPr>
            <p:cNvPr id="25" name="Maske Fläche Weiss">
              <a:extLst>
                <a:ext uri="{FF2B5EF4-FFF2-40B4-BE49-F238E27FC236}">
                  <a16:creationId xmlns:a16="http://schemas.microsoft.com/office/drawing/2014/main" id="{B6B9BA2C-F39B-4F1B-88D1-F9E016695619}"/>
                </a:ext>
              </a:extLst>
            </p:cNvPr>
            <p:cNvSpPr/>
            <p:nvPr userDrawn="1"/>
          </p:nvSpPr>
          <p:spPr>
            <a:xfrm>
              <a:off x="0" y="-1"/>
              <a:ext cx="24384000" cy="13716000"/>
            </a:xfrm>
            <a:custGeom>
              <a:avLst/>
              <a:gdLst>
                <a:gd name="connsiteX0" fmla="*/ 190500 w 24384000"/>
                <a:gd name="connsiteY0" fmla="*/ 125413 h 13716000"/>
                <a:gd name="connsiteX1" fmla="*/ 190500 w 24384000"/>
                <a:gd name="connsiteY1" fmla="*/ 11625076 h 13716000"/>
                <a:gd name="connsiteX2" fmla="*/ 2156012 w 24384000"/>
                <a:gd name="connsiteY2" fmla="*/ 13590588 h 13716000"/>
                <a:gd name="connsiteX3" fmla="*/ 11795312 w 24384000"/>
                <a:gd name="connsiteY3" fmla="*/ 13590588 h 13716000"/>
                <a:gd name="connsiteX4" fmla="*/ 14554200 w 24384000"/>
                <a:gd name="connsiteY4" fmla="*/ 13590588 h 13716000"/>
                <a:gd name="connsiteX5" fmla="*/ 24193500 w 24384000"/>
                <a:gd name="connsiteY5" fmla="*/ 13590588 h 13716000"/>
                <a:gd name="connsiteX6" fmla="*/ 24193500 w 24384000"/>
                <a:gd name="connsiteY6" fmla="*/ 2090925 h 13716000"/>
                <a:gd name="connsiteX7" fmla="*/ 22227988 w 24384000"/>
                <a:gd name="connsiteY7" fmla="*/ 125413 h 13716000"/>
                <a:gd name="connsiteX8" fmla="*/ 12588688 w 24384000"/>
                <a:gd name="connsiteY8" fmla="*/ 125413 h 13716000"/>
                <a:gd name="connsiteX9" fmla="*/ 9829800 w 24384000"/>
                <a:gd name="connsiteY9" fmla="*/ 125413 h 13716000"/>
                <a:gd name="connsiteX10" fmla="*/ 0 w 24384000"/>
                <a:gd name="connsiteY10" fmla="*/ 0 h 13716000"/>
                <a:gd name="connsiteX11" fmla="*/ 24384000 w 24384000"/>
                <a:gd name="connsiteY11" fmla="*/ 0 h 13716000"/>
                <a:gd name="connsiteX12" fmla="*/ 24384000 w 24384000"/>
                <a:gd name="connsiteY12" fmla="*/ 13716000 h 13716000"/>
                <a:gd name="connsiteX13" fmla="*/ 0 w 24384000"/>
                <a:gd name="connsiteY13" fmla="*/ 13716000 h 137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384000" h="13716000">
                  <a:moveTo>
                    <a:pt x="190500" y="125413"/>
                  </a:moveTo>
                  <a:lnTo>
                    <a:pt x="190500" y="11625076"/>
                  </a:lnTo>
                  <a:cubicBezTo>
                    <a:pt x="190500" y="12710598"/>
                    <a:pt x="1070490" y="13590588"/>
                    <a:pt x="2156012" y="13590588"/>
                  </a:cubicBezTo>
                  <a:lnTo>
                    <a:pt x="11795312" y="13590588"/>
                  </a:lnTo>
                  <a:lnTo>
                    <a:pt x="14554200" y="13590588"/>
                  </a:lnTo>
                  <a:lnTo>
                    <a:pt x="24193500" y="13590588"/>
                  </a:lnTo>
                  <a:lnTo>
                    <a:pt x="24193500" y="2090925"/>
                  </a:lnTo>
                  <a:cubicBezTo>
                    <a:pt x="24193500" y="1005403"/>
                    <a:pt x="23313510" y="125413"/>
                    <a:pt x="22227988" y="125413"/>
                  </a:cubicBezTo>
                  <a:lnTo>
                    <a:pt x="12588688" y="125413"/>
                  </a:lnTo>
                  <a:lnTo>
                    <a:pt x="9829800" y="125413"/>
                  </a:lnTo>
                  <a:close/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  <p:sp>
          <p:nvSpPr>
            <p:cNvPr id="23" name="Maske Linie Blau">
              <a:extLst>
                <a:ext uri="{FF2B5EF4-FFF2-40B4-BE49-F238E27FC236}">
                  <a16:creationId xmlns:a16="http://schemas.microsoft.com/office/drawing/2014/main" id="{BBE63CCB-4BF9-46C9-96D4-A47C722575D4}"/>
                </a:ext>
              </a:extLst>
            </p:cNvPr>
            <p:cNvSpPr/>
            <p:nvPr userDrawn="1"/>
          </p:nvSpPr>
          <p:spPr>
            <a:xfrm flipH="1">
              <a:off x="190500" y="125412"/>
              <a:ext cx="24003000" cy="13465175"/>
            </a:xfrm>
            <a:custGeom>
              <a:avLst/>
              <a:gdLst>
                <a:gd name="connsiteX0" fmla="*/ 24003000 w 24003000"/>
                <a:gd name="connsiteY0" fmla="*/ 0 h 13465175"/>
                <a:gd name="connsiteX1" fmla="*/ 14363700 w 24003000"/>
                <a:gd name="connsiteY1" fmla="*/ 0 h 13465175"/>
                <a:gd name="connsiteX2" fmla="*/ 11604812 w 24003000"/>
                <a:gd name="connsiteY2" fmla="*/ 0 h 13465175"/>
                <a:gd name="connsiteX3" fmla="*/ 1965512 w 24003000"/>
                <a:gd name="connsiteY3" fmla="*/ 0 h 13465175"/>
                <a:gd name="connsiteX4" fmla="*/ 0 w 24003000"/>
                <a:gd name="connsiteY4" fmla="*/ 1965512 h 13465175"/>
                <a:gd name="connsiteX5" fmla="*/ 0 w 24003000"/>
                <a:gd name="connsiteY5" fmla="*/ 13465175 h 13465175"/>
                <a:gd name="connsiteX6" fmla="*/ 9639300 w 24003000"/>
                <a:gd name="connsiteY6" fmla="*/ 13465175 h 13465175"/>
                <a:gd name="connsiteX7" fmla="*/ 12398188 w 24003000"/>
                <a:gd name="connsiteY7" fmla="*/ 13465175 h 13465175"/>
                <a:gd name="connsiteX8" fmla="*/ 22037488 w 24003000"/>
                <a:gd name="connsiteY8" fmla="*/ 13465175 h 13465175"/>
                <a:gd name="connsiteX9" fmla="*/ 24003000 w 24003000"/>
                <a:gd name="connsiteY9" fmla="*/ 11499663 h 134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003000" h="13465175">
                  <a:moveTo>
                    <a:pt x="24003000" y="0"/>
                  </a:moveTo>
                  <a:lnTo>
                    <a:pt x="14363700" y="0"/>
                  </a:lnTo>
                  <a:lnTo>
                    <a:pt x="11604812" y="0"/>
                  </a:lnTo>
                  <a:lnTo>
                    <a:pt x="1965512" y="0"/>
                  </a:lnTo>
                  <a:cubicBezTo>
                    <a:pt x="879990" y="0"/>
                    <a:pt x="0" y="879990"/>
                    <a:pt x="0" y="1965512"/>
                  </a:cubicBezTo>
                  <a:lnTo>
                    <a:pt x="0" y="13465175"/>
                  </a:lnTo>
                  <a:lnTo>
                    <a:pt x="9639300" y="13465175"/>
                  </a:lnTo>
                  <a:lnTo>
                    <a:pt x="12398188" y="13465175"/>
                  </a:lnTo>
                  <a:lnTo>
                    <a:pt x="22037488" y="13465175"/>
                  </a:lnTo>
                  <a:cubicBezTo>
                    <a:pt x="23123010" y="13465175"/>
                    <a:pt x="24003000" y="12585185"/>
                    <a:pt x="24003000" y="11499663"/>
                  </a:cubicBezTo>
                  <a:close/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</p:spTree>
    <p:extLst>
      <p:ext uri="{BB962C8B-B14F-4D97-AF65-F5344CB8AC3E}">
        <p14:creationId xmlns:p14="http://schemas.microsoft.com/office/powerpoint/2010/main" val="31047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6" r:id="rId3"/>
    <p:sldLayoutId id="2147483740" r:id="rId4"/>
    <p:sldLayoutId id="2147483745" r:id="rId5"/>
    <p:sldLayoutId id="2147483662" r:id="rId6"/>
    <p:sldLayoutId id="2147483679" r:id="rId7"/>
    <p:sldLayoutId id="2147483657" r:id="rId8"/>
    <p:sldLayoutId id="2147483658" r:id="rId9"/>
    <p:sldLayoutId id="2147483659" r:id="rId10"/>
    <p:sldLayoutId id="2147483748" r:id="rId11"/>
    <p:sldLayoutId id="2147483749" r:id="rId12"/>
    <p:sldLayoutId id="2147483750" r:id="rId13"/>
    <p:sldLayoutId id="2147483751" r:id="rId14"/>
    <p:sldLayoutId id="2147483752" r:id="rId15"/>
  </p:sldLayoutIdLst>
  <p:hf hdr="0" dt="0"/>
  <p:txStyles>
    <p:titleStyle>
      <a:lvl1pPr algn="l" defTabSz="1371463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5499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1371463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5499" b="1">
          <a:solidFill>
            <a:schemeClr val="tx2"/>
          </a:solidFill>
          <a:latin typeface="Trebuchet MS" panose="020B0603020202020204" pitchFamily="34" charset="0"/>
        </a:defRPr>
      </a:lvl2pPr>
      <a:lvl3pPr algn="l" defTabSz="1371463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5499" b="1">
          <a:solidFill>
            <a:schemeClr val="tx2"/>
          </a:solidFill>
          <a:latin typeface="Trebuchet MS" panose="020B0603020202020204" pitchFamily="34" charset="0"/>
        </a:defRPr>
      </a:lvl3pPr>
      <a:lvl4pPr algn="l" defTabSz="1371463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5499" b="1">
          <a:solidFill>
            <a:schemeClr val="tx2"/>
          </a:solidFill>
          <a:latin typeface="Trebuchet MS" panose="020B0603020202020204" pitchFamily="34" charset="0"/>
        </a:defRPr>
      </a:lvl4pPr>
      <a:lvl5pPr algn="l" defTabSz="1371463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5499" b="1">
          <a:solidFill>
            <a:schemeClr val="tx2"/>
          </a:solidFill>
          <a:latin typeface="Trebuchet MS" panose="020B0603020202020204" pitchFamily="34" charset="0"/>
        </a:defRPr>
      </a:lvl5pPr>
      <a:lvl6pPr marL="457154" algn="l" defTabSz="1371463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5499" b="1">
          <a:solidFill>
            <a:schemeClr val="tx2"/>
          </a:solidFill>
          <a:latin typeface="Trebuchet MS" panose="020B0603020202020204" pitchFamily="34" charset="0"/>
        </a:defRPr>
      </a:lvl6pPr>
      <a:lvl7pPr marL="914309" algn="l" defTabSz="1371463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5499" b="1">
          <a:solidFill>
            <a:schemeClr val="tx2"/>
          </a:solidFill>
          <a:latin typeface="Trebuchet MS" panose="020B0603020202020204" pitchFamily="34" charset="0"/>
        </a:defRPr>
      </a:lvl7pPr>
      <a:lvl8pPr marL="1371463" algn="l" defTabSz="1371463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5499" b="1">
          <a:solidFill>
            <a:schemeClr val="tx2"/>
          </a:solidFill>
          <a:latin typeface="Trebuchet MS" panose="020B0603020202020204" pitchFamily="34" charset="0"/>
        </a:defRPr>
      </a:lvl8pPr>
      <a:lvl9pPr marL="1828617" algn="l" defTabSz="1371463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5499" b="1">
          <a:solidFill>
            <a:schemeClr val="tx2"/>
          </a:solidFill>
          <a:latin typeface="Trebuchet MS" panose="020B0603020202020204" pitchFamily="34" charset="0"/>
        </a:defRPr>
      </a:lvl9pPr>
    </p:titleStyle>
    <p:bodyStyle>
      <a:lvl1pPr marL="574618" indent="-574618" algn="l" defTabSz="1371463" rtl="0" eaLnBrk="1" fontAlgn="base" hangingPunct="1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2"/>
          </a:solidFill>
          <a:latin typeface="+mn-lt"/>
          <a:ea typeface="+mn-ea"/>
          <a:cs typeface="+mn-cs"/>
        </a:defRPr>
      </a:lvl1pPr>
      <a:lvl2pPr marL="1150823" indent="-539696" algn="l" defTabSz="1371463" rtl="0" eaLnBrk="1" fontAlgn="base" hangingPunct="1">
        <a:lnSpc>
          <a:spcPct val="90000"/>
        </a:lnSpc>
        <a:spcBef>
          <a:spcPts val="2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655597" indent="-466678" algn="l" defTabSz="1371463" rtl="0" eaLnBrk="1" fontAlgn="base" hangingPunct="1">
        <a:lnSpc>
          <a:spcPct val="90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2"/>
          </a:solidFill>
          <a:latin typeface="+mn-lt"/>
          <a:ea typeface="+mn-ea"/>
          <a:cs typeface="+mn-cs"/>
        </a:defRPr>
      </a:lvl3pPr>
      <a:lvl4pPr marL="2122276" indent="-395248" algn="l" defTabSz="1371463" rtl="0" eaLnBrk="1" fontAlgn="base" hangingPunct="1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579430" indent="-457154" algn="l" defTabSz="1371463" rtl="0" eaLnBrk="1" fontAlgn="base" hangingPunct="1">
        <a:lnSpc>
          <a:spcPct val="90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3771523" indent="-342866" algn="l" defTabSz="137146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54" indent="-342866" algn="l" defTabSz="137146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86" indent="-342866" algn="l" defTabSz="137146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717" indent="-342866" algn="l" defTabSz="137146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37146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algn="l" defTabSz="137146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63" algn="l" defTabSz="137146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94" algn="l" defTabSz="137146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algn="l" defTabSz="137146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57" algn="l" defTabSz="137146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89" algn="l" defTabSz="137146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120" algn="l" defTabSz="137146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51" algn="l" defTabSz="137146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0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14AA4-0BA6-8D8A-1DD4-81DE3ACDBE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Inteligentne budowanie łączy ludzi</a:t>
            </a:r>
            <a:endParaRPr lang="en-PL" b="1" dirty="0"/>
          </a:p>
        </p:txBody>
      </p:sp>
    </p:spTree>
    <p:extLst>
      <p:ext uri="{BB962C8B-B14F-4D97-AF65-F5344CB8AC3E}">
        <p14:creationId xmlns:p14="http://schemas.microsoft.com/office/powerpoint/2010/main" val="2916521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CB9F80AB-01C4-79C1-02C4-1EBBA8ACF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765" y="3987"/>
            <a:ext cx="7780015" cy="13717288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FFB9620-6795-1E24-D650-7009CA991431}"/>
              </a:ext>
            </a:extLst>
          </p:cNvPr>
          <p:cNvSpPr txBox="1">
            <a:spLocks/>
          </p:cNvSpPr>
          <p:nvPr/>
        </p:nvSpPr>
        <p:spPr>
          <a:xfrm>
            <a:off x="1534486" y="881453"/>
            <a:ext cx="21313445" cy="158422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de-DE"/>
            </a:defPPr>
            <a:lvl1pPr marL="0" algn="l" defTabSz="1828800" rtl="0" eaLnBrk="1" latinLnBrk="0" hangingPunct="1">
              <a:defRPr lang="de-DE"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531">
              <a:lnSpc>
                <a:spcPct val="85000"/>
              </a:lnSpc>
              <a:spcAft>
                <a:spcPts val="857"/>
              </a:spcAft>
            </a:pPr>
            <a:endParaRPr lang="de-DE" sz="5500" b="1" dirty="0">
              <a:solidFill>
                <a:srgbClr val="FFED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ytuł 2">
            <a:extLst>
              <a:ext uri="{FF2B5EF4-FFF2-40B4-BE49-F238E27FC236}">
                <a16:creationId xmlns:a16="http://schemas.microsoft.com/office/drawing/2014/main" id="{BB9BFB25-816D-43E0-628B-9D09DFBF81A5}"/>
              </a:ext>
            </a:extLst>
          </p:cNvPr>
          <p:cNvSpPr txBox="1">
            <a:spLocks/>
          </p:cNvSpPr>
          <p:nvPr/>
        </p:nvSpPr>
        <p:spPr bwMode="auto">
          <a:xfrm>
            <a:off x="821357" y="809298"/>
            <a:ext cx="22827518" cy="119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8000" b="1" kern="1200">
                <a:solidFill>
                  <a:srgbClr val="143E6F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  <a:lvl2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154"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309"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463"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617"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pl-PL" sz="10400" dirty="0">
                <a:solidFill>
                  <a:srgbClr val="FFED00"/>
                </a:solidFill>
                <a:latin typeface="Trebuchet MS"/>
              </a:rPr>
              <a:t>Zmiany i odstępstwa</a:t>
            </a:r>
            <a:br>
              <a:rPr lang="pl-PL" sz="10400" dirty="0">
                <a:solidFill>
                  <a:srgbClr val="FFED00"/>
                </a:solidFill>
                <a:latin typeface="Trebuchet MS"/>
              </a:rPr>
            </a:br>
            <a:endParaRPr lang="pl-PL" sz="10400" dirty="0">
              <a:solidFill>
                <a:srgbClr val="FFED00"/>
              </a:solidFill>
              <a:latin typeface="Trebuchet MS"/>
            </a:endParaRPr>
          </a:p>
        </p:txBody>
      </p:sp>
      <p:sp>
        <p:nvSpPr>
          <p:cNvPr id="9" name="Textfeld 93">
            <a:extLst>
              <a:ext uri="{FF2B5EF4-FFF2-40B4-BE49-F238E27FC236}">
                <a16:creationId xmlns:a16="http://schemas.microsoft.com/office/drawing/2014/main" id="{298EBFD3-6CCC-34BD-28DA-98FB1C1125F5}"/>
              </a:ext>
            </a:extLst>
          </p:cNvPr>
          <p:cNvSpPr txBox="1"/>
          <p:nvPr/>
        </p:nvSpPr>
        <p:spPr>
          <a:xfrm>
            <a:off x="581921" y="2624362"/>
            <a:ext cx="16018844" cy="8865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bg1"/>
                </a:solidFill>
              </a:rPr>
              <a:t>Niezastosowanie klasy odporności pożarowej „A” jako podstawy </a:t>
            </a: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do określenia klas odporności ogniowej,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bg1"/>
                </a:solidFill>
              </a:rPr>
              <a:t>Zmiana klasy odporności pożarowej z R240 na R180 dla głównej konstrukcji nośnej w części nadziemnej,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bg1"/>
                </a:solidFill>
              </a:rPr>
              <a:t>Zastosowanie klas: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3200" dirty="0">
                <a:solidFill>
                  <a:schemeClr val="bg1"/>
                </a:solidFill>
              </a:rPr>
              <a:t>R180 EI120 dla ścian oddzielenia przeciwpożarowego będących częścią głównej konstrukcji nośnej,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3200" dirty="0">
                <a:solidFill>
                  <a:schemeClr val="bg1"/>
                </a:solidFill>
              </a:rPr>
              <a:t>REI120 dla ścian oddzielenia przeciwpożarowego nie będących częścią głównej konstrukcji nośnej,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3200" dirty="0">
                <a:solidFill>
                  <a:schemeClr val="bg1"/>
                </a:solidFill>
              </a:rPr>
              <a:t>R180 EI120 dla stropów oddzielenia przeciwpożarowego w strefach PM,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3200" dirty="0">
                <a:solidFill>
                  <a:schemeClr val="bg1"/>
                </a:solidFill>
              </a:rPr>
              <a:t>EI60 dla drzwi przeciwpożarowych lub innych zamknięć przeciwpożarowych </a:t>
            </a: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w szachtach instalacyjnych elektrycznych oraz wodno-kanalizacyjnych</a:t>
            </a:r>
            <a:r>
              <a:rPr lang="pl-PL" sz="2400" dirty="0">
                <a:solidFill>
                  <a:schemeClr val="bg1"/>
                </a:solidFill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Symbol zastępczy stopki 2">
            <a:extLst>
              <a:ext uri="{FF2B5EF4-FFF2-40B4-BE49-F238E27FC236}">
                <a16:creationId xmlns:a16="http://schemas.microsoft.com/office/drawing/2014/main" id="{9FBBCC62-B7D7-73CD-2B06-5C319BC9950C}"/>
              </a:ext>
            </a:extLst>
          </p:cNvPr>
          <p:cNvSpPr txBox="1">
            <a:spLocks/>
          </p:cNvSpPr>
          <p:nvPr/>
        </p:nvSpPr>
        <p:spPr>
          <a:xfrm>
            <a:off x="12343606" y="12566946"/>
            <a:ext cx="10069469" cy="73025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r" defTabSz="1828800" rtl="0" eaLnBrk="1" fontAlgn="auto" hangingPunct="1">
              <a:spcBef>
                <a:spcPts val="0"/>
              </a:spcBef>
              <a:spcAft>
                <a:spcPts val="0"/>
              </a:spcAft>
              <a:defRPr lang="de-DE" sz="2800" b="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914400" indent="-4572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828800" indent="-9144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2743200" indent="-1371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3657600" indent="-18288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rgbClr val="FFED00"/>
                </a:solidFill>
              </a:rPr>
              <a:t>PORR | </a:t>
            </a:r>
            <a:r>
              <a:rPr lang="pl-PL">
                <a:solidFill>
                  <a:srgbClr val="FFED00"/>
                </a:solidFill>
              </a:rPr>
              <a:t>Luty</a:t>
            </a:r>
            <a:r>
              <a:rPr lang="en-GB">
                <a:solidFill>
                  <a:srgbClr val="FFED00"/>
                </a:solidFill>
              </a:rPr>
              <a:t> 202</a:t>
            </a:r>
            <a:r>
              <a:rPr lang="pl-PL">
                <a:solidFill>
                  <a:srgbClr val="FFED00"/>
                </a:solidFill>
              </a:rPr>
              <a:t>3</a:t>
            </a:r>
            <a:endParaRPr lang="en-GB">
              <a:solidFill>
                <a:srgbClr val="FFED00"/>
              </a:solidFill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4EB70C16-7158-6C67-7F0C-84F5DD17DED1}"/>
              </a:ext>
            </a:extLst>
          </p:cNvPr>
          <p:cNvSpPr txBox="1">
            <a:spLocks/>
          </p:cNvSpPr>
          <p:nvPr/>
        </p:nvSpPr>
        <p:spPr>
          <a:xfrm>
            <a:off x="22507236" y="12566946"/>
            <a:ext cx="1089279" cy="730250"/>
          </a:xfrm>
          <a:prstGeom prst="rect">
            <a:avLst/>
          </a:prstGeom>
        </p:spPr>
        <p:txBody>
          <a:bodyPr anchor="ctr" anchorCtr="0"/>
          <a:lstStyle>
            <a:defPPr>
              <a:defRPr lang="de-DE"/>
            </a:defPPr>
            <a:lvl1pPr algn="r" defTabSz="18288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FFED00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914400" indent="-4572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828800" indent="-9144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2743200" indent="-1371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3657600" indent="-18288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fld id="{81C4677A-0088-064D-90BA-8F41AE8AA151}" type="slidenum">
              <a:rPr lang="en-PL" smtClean="0"/>
              <a:pPr/>
              <a:t>10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753179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niebo, zewnętrzne, budynek, miasto&#10;&#10;Opis wygenerowany automatycznie">
            <a:extLst>
              <a:ext uri="{FF2B5EF4-FFF2-40B4-BE49-F238E27FC236}">
                <a16:creationId xmlns:a16="http://schemas.microsoft.com/office/drawing/2014/main" id="{4DAA9933-90CA-300B-231B-340F61574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565" y="0"/>
            <a:ext cx="10972800" cy="13716000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FFB9620-6795-1E24-D650-7009CA991431}"/>
              </a:ext>
            </a:extLst>
          </p:cNvPr>
          <p:cNvSpPr txBox="1">
            <a:spLocks/>
          </p:cNvSpPr>
          <p:nvPr/>
        </p:nvSpPr>
        <p:spPr>
          <a:xfrm>
            <a:off x="1534486" y="881453"/>
            <a:ext cx="21313445" cy="158422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de-DE"/>
            </a:defPPr>
            <a:lvl1pPr marL="0" algn="l" defTabSz="1828800" rtl="0" eaLnBrk="1" latinLnBrk="0" hangingPunct="1">
              <a:defRPr lang="de-DE"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531">
              <a:lnSpc>
                <a:spcPct val="85000"/>
              </a:lnSpc>
              <a:spcAft>
                <a:spcPts val="857"/>
              </a:spcAft>
            </a:pPr>
            <a:endParaRPr lang="de-DE" sz="5500" b="1" dirty="0">
              <a:solidFill>
                <a:srgbClr val="FFED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ytuł 2">
            <a:extLst>
              <a:ext uri="{FF2B5EF4-FFF2-40B4-BE49-F238E27FC236}">
                <a16:creationId xmlns:a16="http://schemas.microsoft.com/office/drawing/2014/main" id="{3320CA6C-E77F-6D3A-98CA-F051240FC241}"/>
              </a:ext>
            </a:extLst>
          </p:cNvPr>
          <p:cNvSpPr txBox="1">
            <a:spLocks/>
          </p:cNvSpPr>
          <p:nvPr/>
        </p:nvSpPr>
        <p:spPr bwMode="auto">
          <a:xfrm>
            <a:off x="821357" y="809298"/>
            <a:ext cx="22827518" cy="119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8000" b="1" kern="1200">
                <a:solidFill>
                  <a:srgbClr val="143E6F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  <a:lvl2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154"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309"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463"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617"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pl-PL" sz="10400" dirty="0">
                <a:solidFill>
                  <a:srgbClr val="FFED00"/>
                </a:solidFill>
                <a:latin typeface="Trebuchet MS"/>
              </a:rPr>
              <a:t>Zmiany i odstępstwa</a:t>
            </a:r>
            <a:br>
              <a:rPr lang="pl-PL" sz="10400" dirty="0">
                <a:solidFill>
                  <a:srgbClr val="FFED00"/>
                </a:solidFill>
                <a:latin typeface="Trebuchet MS"/>
              </a:rPr>
            </a:br>
            <a:endParaRPr lang="pl-PL" sz="10400" dirty="0">
              <a:solidFill>
                <a:srgbClr val="FFED00"/>
              </a:solidFill>
              <a:latin typeface="Trebuchet MS"/>
            </a:endParaRPr>
          </a:p>
        </p:txBody>
      </p:sp>
      <p:sp>
        <p:nvSpPr>
          <p:cNvPr id="5" name="Symbol zastępczy stopki 2">
            <a:extLst>
              <a:ext uri="{FF2B5EF4-FFF2-40B4-BE49-F238E27FC236}">
                <a16:creationId xmlns:a16="http://schemas.microsoft.com/office/drawing/2014/main" id="{512D7339-E494-FD24-D593-346E4A6E6ABC}"/>
              </a:ext>
            </a:extLst>
          </p:cNvPr>
          <p:cNvSpPr txBox="1">
            <a:spLocks/>
          </p:cNvSpPr>
          <p:nvPr/>
        </p:nvSpPr>
        <p:spPr>
          <a:xfrm>
            <a:off x="12343606" y="12566946"/>
            <a:ext cx="10069469" cy="73025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r" defTabSz="1828800" rtl="0" eaLnBrk="1" fontAlgn="auto" hangingPunct="1">
              <a:spcBef>
                <a:spcPts val="0"/>
              </a:spcBef>
              <a:spcAft>
                <a:spcPts val="0"/>
              </a:spcAft>
              <a:defRPr lang="de-DE" sz="2800" b="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914400" indent="-4572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828800" indent="-9144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2743200" indent="-1371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3657600" indent="-18288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rgbClr val="FFED00"/>
                </a:solidFill>
              </a:rPr>
              <a:t>PORR | </a:t>
            </a:r>
            <a:r>
              <a:rPr lang="pl-PL">
                <a:solidFill>
                  <a:srgbClr val="FFED00"/>
                </a:solidFill>
              </a:rPr>
              <a:t>Luty</a:t>
            </a:r>
            <a:r>
              <a:rPr lang="en-GB">
                <a:solidFill>
                  <a:srgbClr val="FFED00"/>
                </a:solidFill>
              </a:rPr>
              <a:t> 202</a:t>
            </a:r>
            <a:r>
              <a:rPr lang="pl-PL">
                <a:solidFill>
                  <a:srgbClr val="FFED00"/>
                </a:solidFill>
              </a:rPr>
              <a:t>3</a:t>
            </a:r>
            <a:endParaRPr lang="en-GB">
              <a:solidFill>
                <a:srgbClr val="FFED00"/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7D0FF5C-0704-8636-A159-4859918AA890}"/>
              </a:ext>
            </a:extLst>
          </p:cNvPr>
          <p:cNvSpPr txBox="1">
            <a:spLocks/>
          </p:cNvSpPr>
          <p:nvPr/>
        </p:nvSpPr>
        <p:spPr>
          <a:xfrm>
            <a:off x="22507236" y="12566946"/>
            <a:ext cx="1089279" cy="730250"/>
          </a:xfrm>
          <a:prstGeom prst="rect">
            <a:avLst/>
          </a:prstGeom>
        </p:spPr>
        <p:txBody>
          <a:bodyPr anchor="ctr" anchorCtr="0"/>
          <a:lstStyle>
            <a:defPPr>
              <a:defRPr lang="de-DE"/>
            </a:defPPr>
            <a:lvl1pPr algn="r" defTabSz="18288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FFED00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914400" indent="-4572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828800" indent="-9144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2743200" indent="-13716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3657600" indent="-1828800" algn="l" defTabSz="18288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fld id="{81C4677A-0088-064D-90BA-8F41AE8AA151}" type="slidenum">
              <a:rPr lang="en-PL" smtClean="0"/>
              <a:pPr/>
              <a:t>11</a:t>
            </a:fld>
            <a:endParaRPr lang="en-PL"/>
          </a:p>
        </p:txBody>
      </p:sp>
      <p:sp>
        <p:nvSpPr>
          <p:cNvPr id="7" name="Textfeld 93">
            <a:extLst>
              <a:ext uri="{FF2B5EF4-FFF2-40B4-BE49-F238E27FC236}">
                <a16:creationId xmlns:a16="http://schemas.microsoft.com/office/drawing/2014/main" id="{6E67854E-B343-9CCC-3C55-6908E1629372}"/>
              </a:ext>
            </a:extLst>
          </p:cNvPr>
          <p:cNvSpPr txBox="1"/>
          <p:nvPr/>
        </p:nvSpPr>
        <p:spPr>
          <a:xfrm>
            <a:off x="821357" y="2537831"/>
            <a:ext cx="12231256" cy="8665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bg1"/>
                </a:solidFill>
              </a:rPr>
              <a:t>Dla kondygnacji podziemnych - przyjęcie klasy odporności ogniowej EIS120 zamiast wymaganej EIS240 dla:</a:t>
            </a:r>
          </a:p>
          <a:p>
            <a:pPr marL="1485900" lvl="1" indent="-57150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3200" dirty="0">
                <a:solidFill>
                  <a:schemeClr val="bg1"/>
                </a:solidFill>
              </a:rPr>
              <a:t>Klap przeciwpożarowych odcinających(oddzielenie przeciwpożarowe),</a:t>
            </a:r>
            <a:endParaRPr lang="en-US" sz="3200" dirty="0">
              <a:solidFill>
                <a:schemeClr val="bg1"/>
              </a:solidFill>
            </a:endParaRPr>
          </a:p>
          <a:p>
            <a:pPr marL="1485900" lvl="1" indent="-57150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3200" dirty="0">
                <a:solidFill>
                  <a:schemeClr val="bg1"/>
                </a:solidFill>
              </a:rPr>
              <a:t>Przewodów wentylacyjnych i klimatyzacyjnych przechodzących przez strefę pożarową, której nie obsługują.</a:t>
            </a:r>
          </a:p>
          <a:p>
            <a:pPr marL="571500" indent="-57150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bg1"/>
                </a:solidFill>
              </a:rPr>
              <a:t>Dla kondygnacji naziemnych (o pow. wew. do 750m</a:t>
            </a:r>
            <a:r>
              <a:rPr lang="pl-PL" sz="3200" baseline="30000" dirty="0">
                <a:solidFill>
                  <a:schemeClr val="bg1"/>
                </a:solidFill>
              </a:rPr>
              <a:t>2</a:t>
            </a:r>
            <a:r>
              <a:rPr lang="pl-PL" sz="3200" dirty="0">
                <a:solidFill>
                  <a:schemeClr val="bg1"/>
                </a:solidFill>
              </a:rPr>
              <a:t>) -ewakuacja tylko do jednej obudowanej </a:t>
            </a: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i oddzielonej klatki schodowej, wyposażonej </a:t>
            </a: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w urządzenia oddymiające.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997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1">
            <a:extLst>
              <a:ext uri="{FF2B5EF4-FFF2-40B4-BE49-F238E27FC236}">
                <a16:creationId xmlns:a16="http://schemas.microsoft.com/office/drawing/2014/main" id="{F175A74F-7DA7-6821-F94A-A5FA496CA2A9}"/>
              </a:ext>
            </a:extLst>
          </p:cNvPr>
          <p:cNvSpPr txBox="1">
            <a:spLocks/>
          </p:cNvSpPr>
          <p:nvPr/>
        </p:nvSpPr>
        <p:spPr>
          <a:xfrm>
            <a:off x="8134350" y="2651760"/>
            <a:ext cx="15159083" cy="17357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960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4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80060" indent="0" algn="l" defTabSz="96012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60120" indent="0" algn="l" defTabSz="960120" rtl="0" eaLnBrk="1" latinLnBrk="0" hangingPunct="1">
              <a:lnSpc>
                <a:spcPct val="90000"/>
              </a:lnSpc>
              <a:spcBef>
                <a:spcPts val="1260"/>
              </a:spcBef>
              <a:buFont typeface="Arial" panose="020B0604020202020204" pitchFamily="34" charset="0"/>
              <a:buNone/>
              <a:defRPr sz="189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440180" indent="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168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920240" indent="0" algn="l" defTabSz="960120" rtl="0" eaLnBrk="1" latinLnBrk="0" hangingPunct="1">
              <a:lnSpc>
                <a:spcPct val="90000"/>
              </a:lnSpc>
              <a:spcBef>
                <a:spcPts val="1260"/>
              </a:spcBef>
              <a:buFont typeface="Arial" panose="020B0604020202020204" pitchFamily="34" charset="0"/>
              <a:buNone/>
              <a:defRPr sz="168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400300" indent="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0360" indent="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60420" indent="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40480" indent="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3600" b="0" dirty="0">
                <a:solidFill>
                  <a:schemeClr val="bg1"/>
                </a:solidFill>
                <a:ea typeface="+mj-ea"/>
                <a:cs typeface="+mj-cs"/>
              </a:rPr>
              <a:t>W jednym z szachtów umieszczono rurę hydrantową, zapewniającą bezpieczeństwo pożarowe na etapie budowy. </a:t>
            </a:r>
            <a:endParaRPr lang="pl-PL" sz="36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10" name="Obraz 9" descr="Obraz zawierający rower">
            <a:extLst>
              <a:ext uri="{FF2B5EF4-FFF2-40B4-BE49-F238E27FC236}">
                <a16:creationId xmlns:a16="http://schemas.microsoft.com/office/drawing/2014/main" id="{D7991380-8B90-1294-A7F4-C3BBA362A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48" y="4168347"/>
            <a:ext cx="15159081" cy="6387038"/>
          </a:xfrm>
          <a:prstGeom prst="rect">
            <a:avLst/>
          </a:prstGeom>
        </p:spPr>
      </p:pic>
      <p:pic>
        <p:nvPicPr>
          <p:cNvPr id="11" name="Obraz 10" descr="Obraz zawierający zewnętrzne, osoba&#10;&#10;Opis wygenerowany automatycznie">
            <a:extLst>
              <a:ext uri="{FF2B5EF4-FFF2-40B4-BE49-F238E27FC236}">
                <a16:creationId xmlns:a16="http://schemas.microsoft.com/office/drawing/2014/main" id="{BD18D660-2255-F4E6-E0E8-E0408C85B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57" y="2651760"/>
            <a:ext cx="6240892" cy="9420213"/>
          </a:xfrm>
          <a:prstGeom prst="rect">
            <a:avLst/>
          </a:prstGeom>
        </p:spPr>
      </p:pic>
      <p:sp>
        <p:nvSpPr>
          <p:cNvPr id="3" name="Symbol zastępczy tekstu 1">
            <a:extLst>
              <a:ext uri="{FF2B5EF4-FFF2-40B4-BE49-F238E27FC236}">
                <a16:creationId xmlns:a16="http://schemas.microsoft.com/office/drawing/2014/main" id="{9D674D47-B30D-63CA-81D3-89DAFC25A6B9}"/>
              </a:ext>
            </a:extLst>
          </p:cNvPr>
          <p:cNvSpPr txBox="1">
            <a:spLocks/>
          </p:cNvSpPr>
          <p:nvPr/>
        </p:nvSpPr>
        <p:spPr>
          <a:xfrm>
            <a:off x="8134348" y="11157343"/>
            <a:ext cx="15159083" cy="11051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3600" dirty="0">
                <a:solidFill>
                  <a:schemeClr val="bg1"/>
                </a:solidFill>
                <a:ea typeface="+mj-ea"/>
                <a:cs typeface="+mj-cs"/>
              </a:rPr>
              <a:t>Dla kadry</a:t>
            </a:r>
            <a:r>
              <a:rPr lang="pl-PL" sz="3600" b="0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pl-PL" sz="3600" dirty="0">
                <a:solidFill>
                  <a:schemeClr val="bg1"/>
                </a:solidFill>
                <a:ea typeface="+mj-ea"/>
                <a:cs typeface="+mj-cs"/>
              </a:rPr>
              <a:t>zorganizowano również ćwiczenia poprowadzone przez zespół straży pożarnej.</a:t>
            </a:r>
          </a:p>
        </p:txBody>
      </p:sp>
      <p:sp>
        <p:nvSpPr>
          <p:cNvPr id="5" name="Tytuł 2">
            <a:extLst>
              <a:ext uri="{FF2B5EF4-FFF2-40B4-BE49-F238E27FC236}">
                <a16:creationId xmlns:a16="http://schemas.microsoft.com/office/drawing/2014/main" id="{DD5E9F55-0706-B220-F442-458CBD42240B}"/>
              </a:ext>
            </a:extLst>
          </p:cNvPr>
          <p:cNvSpPr txBox="1">
            <a:spLocks/>
          </p:cNvSpPr>
          <p:nvPr/>
        </p:nvSpPr>
        <p:spPr bwMode="auto">
          <a:xfrm>
            <a:off x="821357" y="809298"/>
            <a:ext cx="22827518" cy="119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8000" b="1" kern="1200">
                <a:solidFill>
                  <a:srgbClr val="143E6F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  <a:lvl2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154"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309"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463"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617"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pl-PL" sz="10400" dirty="0">
                <a:solidFill>
                  <a:srgbClr val="FFED00"/>
                </a:solidFill>
                <a:latin typeface="Trebuchet MS"/>
              </a:rPr>
              <a:t>Instalacja gaśnicza na placu budowy</a:t>
            </a:r>
            <a:br>
              <a:rPr lang="pl-PL" sz="10400" dirty="0">
                <a:solidFill>
                  <a:srgbClr val="FFED00"/>
                </a:solidFill>
                <a:latin typeface="Trebuchet MS"/>
              </a:rPr>
            </a:br>
            <a:endParaRPr lang="pl-PL" sz="10400" dirty="0">
              <a:solidFill>
                <a:srgbClr val="FFED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604225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3">
            <a:extLst>
              <a:ext uri="{FF2B5EF4-FFF2-40B4-BE49-F238E27FC236}">
                <a16:creationId xmlns:a16="http://schemas.microsoft.com/office/drawing/2014/main" id="{F2789F4D-2033-194C-E010-B650325DE890}"/>
              </a:ext>
            </a:extLst>
          </p:cNvPr>
          <p:cNvSpPr txBox="1">
            <a:spLocks/>
          </p:cNvSpPr>
          <p:nvPr/>
        </p:nvSpPr>
        <p:spPr bwMode="auto">
          <a:xfrm>
            <a:off x="821356" y="809301"/>
            <a:ext cx="19847894" cy="513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1000" b="1" kern="1200" spc="-300">
                <a:solidFill>
                  <a:srgbClr val="FFED00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  <a:lvl2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154"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309"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463"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617"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defTabSz="1371531"/>
            <a:r>
              <a:rPr lang="pl-PL" sz="9600" dirty="0">
                <a:latin typeface="Trebuchet MS"/>
              </a:rPr>
              <a:t>Rozwiązania techniczne szachtów </a:t>
            </a:r>
            <a:br>
              <a:rPr lang="pl-PL" sz="9600" dirty="0">
                <a:latin typeface="Trebuchet MS"/>
              </a:rPr>
            </a:br>
            <a:r>
              <a:rPr lang="pl-PL" sz="9600" dirty="0">
                <a:latin typeface="Trebuchet MS"/>
              </a:rPr>
              <a:t>wentylacji oddymiającej i bytowej</a:t>
            </a:r>
            <a:endParaRPr lang="en-US" sz="9600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F978943D-5663-DB6E-9F3F-9EB1F50E42BE}"/>
              </a:ext>
            </a:extLst>
          </p:cNvPr>
          <p:cNvSpPr/>
          <p:nvPr/>
        </p:nvSpPr>
        <p:spPr>
          <a:xfrm>
            <a:off x="680782" y="3576360"/>
            <a:ext cx="12563526" cy="8392081"/>
          </a:xfrm>
          <a:prstGeom prst="rect">
            <a:avLst/>
          </a:prstGeom>
        </p:spPr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l-PL" sz="4400" dirty="0">
                <a:solidFill>
                  <a:schemeClr val="bg1"/>
                </a:solidFill>
              </a:rPr>
              <a:t>Każda z kondygnacji podziemnej budynku B stanowi odrębną strefę pożarową.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l-PL" sz="4400" dirty="0">
              <a:solidFill>
                <a:schemeClr val="bg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l-PL" sz="4400" dirty="0">
                <a:solidFill>
                  <a:schemeClr val="bg1"/>
                </a:solidFill>
              </a:rPr>
              <a:t>Szachty wyciągowe od poziomu –3 aż do stropodachu oraz kanały kompensacyjne do poziomu parteru, stanowiące wentylację mechaniczną hal garażowych.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l-PL" sz="4400" dirty="0">
              <a:solidFill>
                <a:schemeClr val="bg1"/>
              </a:solidFill>
            </a:endParaRP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4400" dirty="0">
                <a:solidFill>
                  <a:schemeClr val="bg1"/>
                </a:solidFill>
              </a:rPr>
              <a:t>Wyciąg i nawiew realizowany poprzez wentylatory i nawiew grawitacyjny(w przypadku kompensacji).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FB13A7C7-F899-A232-220A-506F7ADAB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1206" y="12414546"/>
            <a:ext cx="10069469" cy="730250"/>
          </a:xfrm>
        </p:spPr>
        <p:txBody>
          <a:bodyPr/>
          <a:lstStyle/>
          <a:p>
            <a:r>
              <a:rPr lang="en-GB" b="1" dirty="0">
                <a:solidFill>
                  <a:srgbClr val="FFED00"/>
                </a:solidFill>
              </a:rPr>
              <a:t>PORR | </a:t>
            </a:r>
            <a:r>
              <a:rPr lang="en-GB" b="1" dirty="0" err="1">
                <a:solidFill>
                  <a:srgbClr val="FFED00"/>
                </a:solidFill>
              </a:rPr>
              <a:t>Luty</a:t>
            </a:r>
            <a:r>
              <a:rPr lang="en-GB" b="1" dirty="0">
                <a:solidFill>
                  <a:srgbClr val="FFED00"/>
                </a:solidFill>
              </a:rPr>
              <a:t> 202</a:t>
            </a:r>
            <a:r>
              <a:rPr lang="pl-PL" b="1" dirty="0">
                <a:solidFill>
                  <a:srgbClr val="FFED00"/>
                </a:solidFill>
              </a:rPr>
              <a:t>3</a:t>
            </a:r>
            <a:endParaRPr lang="en-GB" b="1" dirty="0">
              <a:solidFill>
                <a:srgbClr val="FFED00"/>
              </a:solidFill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6C828C7-CF14-6D54-ADFF-D2DA3A3F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559597" y="12401060"/>
            <a:ext cx="1089279" cy="730250"/>
          </a:xfrm>
        </p:spPr>
        <p:txBody>
          <a:bodyPr/>
          <a:lstStyle/>
          <a:p>
            <a:fld id="{81C4677A-0088-064D-90BA-8F41AE8AA151}" type="slidenum">
              <a:rPr lang="en-PL" smtClean="0"/>
              <a:pPr/>
              <a:t>13</a:t>
            </a:fld>
            <a:endParaRPr lang="en-PL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4E1895E-40B9-615D-F67F-6D87FBBAA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7335" y="3576360"/>
            <a:ext cx="11164296" cy="871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14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9DA85F11-D548-ABD7-0225-797DF4DD5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2"/>
          <a:stretch/>
        </p:blipFill>
        <p:spPr>
          <a:xfrm>
            <a:off x="14312944" y="0"/>
            <a:ext cx="10069470" cy="13716000"/>
          </a:xfrm>
          <a:prstGeom prst="rect">
            <a:avLst/>
          </a:prstGeom>
        </p:spPr>
      </p:pic>
      <p:sp>
        <p:nvSpPr>
          <p:cNvPr id="5" name="Tytuł 3">
            <a:extLst>
              <a:ext uri="{FF2B5EF4-FFF2-40B4-BE49-F238E27FC236}">
                <a16:creationId xmlns:a16="http://schemas.microsoft.com/office/drawing/2014/main" id="{14950F6C-CBD1-0D16-FBAF-C00DE83F3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356" y="809301"/>
            <a:ext cx="15199693" cy="5134299"/>
          </a:xfrm>
        </p:spPr>
        <p:txBody>
          <a:bodyPr/>
          <a:lstStyle/>
          <a:p>
            <a:pPr defTabSz="1371531"/>
            <a:r>
              <a:rPr lang="pl-PL" sz="9600" dirty="0">
                <a:latin typeface="Trebuchet MS"/>
              </a:rPr>
              <a:t>Rozwiązania techniczne szachtów </a:t>
            </a:r>
            <a:br>
              <a:rPr lang="pl-PL" sz="9600" dirty="0">
                <a:latin typeface="Trebuchet MS"/>
              </a:rPr>
            </a:br>
            <a:r>
              <a:rPr lang="pl-PL" sz="9600" dirty="0">
                <a:latin typeface="Trebuchet MS"/>
              </a:rPr>
              <a:t>wentylacji oddymiającej </a:t>
            </a:r>
            <a:br>
              <a:rPr lang="pl-PL" sz="9600" dirty="0">
                <a:latin typeface="Trebuchet MS"/>
              </a:rPr>
            </a:br>
            <a:r>
              <a:rPr lang="pl-PL" sz="9600" dirty="0">
                <a:latin typeface="Trebuchet MS"/>
              </a:rPr>
              <a:t>i bytowej</a:t>
            </a:r>
            <a:endParaRPr lang="en-US" sz="9600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F3474D15-A6CF-7783-03B0-A24ACF190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1206" y="12414546"/>
            <a:ext cx="10069469" cy="730250"/>
          </a:xfrm>
        </p:spPr>
        <p:txBody>
          <a:bodyPr/>
          <a:lstStyle/>
          <a:p>
            <a:r>
              <a:rPr lang="en-GB" b="1" dirty="0">
                <a:solidFill>
                  <a:srgbClr val="143E6F"/>
                </a:solidFill>
              </a:rPr>
              <a:t>PORR | </a:t>
            </a:r>
            <a:r>
              <a:rPr lang="en-GB" b="1" dirty="0" err="1">
                <a:solidFill>
                  <a:srgbClr val="143E6F"/>
                </a:solidFill>
              </a:rPr>
              <a:t>Luty</a:t>
            </a:r>
            <a:r>
              <a:rPr lang="en-GB" b="1" dirty="0">
                <a:solidFill>
                  <a:srgbClr val="143E6F"/>
                </a:solidFill>
              </a:rPr>
              <a:t> 202</a:t>
            </a:r>
            <a:r>
              <a:rPr lang="pl-PL" b="1" dirty="0">
                <a:solidFill>
                  <a:srgbClr val="143E6F"/>
                </a:solidFill>
              </a:rPr>
              <a:t>3</a:t>
            </a:r>
            <a:endParaRPr lang="en-GB" b="1" dirty="0">
              <a:solidFill>
                <a:srgbClr val="143E6F"/>
              </a:solidFill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CCBB9A0-D0D7-AF11-3643-F0719DA0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559597" y="12401060"/>
            <a:ext cx="1089279" cy="730250"/>
          </a:xfrm>
        </p:spPr>
        <p:txBody>
          <a:bodyPr/>
          <a:lstStyle/>
          <a:p>
            <a:fld id="{81C4677A-0088-064D-90BA-8F41AE8AA151}" type="slidenum">
              <a:rPr lang="en-PL" smtClean="0">
                <a:solidFill>
                  <a:srgbClr val="143E6F"/>
                </a:solidFill>
              </a:rPr>
              <a:pPr/>
              <a:t>14</a:t>
            </a:fld>
            <a:endParaRPr lang="en-PL" dirty="0">
              <a:solidFill>
                <a:srgbClr val="143E6F"/>
              </a:solidFill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62FC801-EFD6-057B-8536-9A819AC5A9F5}"/>
              </a:ext>
            </a:extLst>
          </p:cNvPr>
          <p:cNvSpPr/>
          <p:nvPr/>
        </p:nvSpPr>
        <p:spPr>
          <a:xfrm>
            <a:off x="821357" y="6179965"/>
            <a:ext cx="13047043" cy="5134299"/>
          </a:xfrm>
          <a:prstGeom prst="rect">
            <a:avLst/>
          </a:prstGeom>
        </p:spPr>
        <p:txBody>
          <a:bodyPr/>
          <a:lstStyle/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 szachcie nr 5 zastosowano izolację termiczną płytami CONLIT 150P(wełna mineralna z warstwą zbrojoną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z włókna szklanego).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Technologia wykonania szachtu zapewnia wymaganą odporność ogniową R180 EI120S oraz izolacyjność termiczną.</a:t>
            </a:r>
          </a:p>
        </p:txBody>
      </p:sp>
    </p:spTree>
    <p:extLst>
      <p:ext uri="{BB962C8B-B14F-4D97-AF65-F5344CB8AC3E}">
        <p14:creationId xmlns:p14="http://schemas.microsoft.com/office/powerpoint/2010/main" val="2415280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AA3B45-2919-631E-384F-E50FE8AC4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6784" y="4619301"/>
            <a:ext cx="19828843" cy="2772099"/>
          </a:xfrm>
        </p:spPr>
        <p:txBody>
          <a:bodyPr>
            <a:normAutofit/>
          </a:bodyPr>
          <a:lstStyle/>
          <a:p>
            <a:r>
              <a:rPr lang="pl-PL" sz="17500" dirty="0"/>
              <a:t>Dziękuję za uwagę.</a:t>
            </a:r>
          </a:p>
        </p:txBody>
      </p:sp>
    </p:spTree>
    <p:extLst>
      <p:ext uri="{BB962C8B-B14F-4D97-AF65-F5344CB8AC3E}">
        <p14:creationId xmlns:p14="http://schemas.microsoft.com/office/powerpoint/2010/main" val="818466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>
            <a:extLst>
              <a:ext uri="{FF2B5EF4-FFF2-40B4-BE49-F238E27FC236}">
                <a16:creationId xmlns:a16="http://schemas.microsoft.com/office/drawing/2014/main" id="{E9409650-CCA2-46AF-A9F1-19B338054A82}"/>
              </a:ext>
            </a:extLst>
          </p:cNvPr>
          <p:cNvSpPr txBox="1"/>
          <p:nvPr/>
        </p:nvSpPr>
        <p:spPr>
          <a:xfrm>
            <a:off x="9973144" y="12339934"/>
            <a:ext cx="575523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accent4"/>
                </a:solidFill>
                <a:latin typeface="+mn-lt"/>
              </a:rPr>
              <a:t>PORR </a:t>
            </a:r>
            <a:r>
              <a:rPr lang="pl-PL" sz="2000" dirty="0">
                <a:solidFill>
                  <a:schemeClr val="accent4"/>
                </a:solidFill>
                <a:latin typeface="+mn-lt"/>
              </a:rPr>
              <a:t>S.A.</a:t>
            </a:r>
            <a:r>
              <a:rPr lang="en-GB" sz="2000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pl-PL" sz="2000" dirty="0">
                <a:solidFill>
                  <a:schemeClr val="accent4"/>
                </a:solidFill>
                <a:latin typeface="+mn-lt"/>
              </a:rPr>
              <a:t>ul. </a:t>
            </a:r>
            <a:r>
              <a:rPr lang="pl-PL" sz="2000" dirty="0" err="1">
                <a:solidFill>
                  <a:schemeClr val="accent4"/>
                </a:solidFill>
                <a:latin typeface="+mn-lt"/>
              </a:rPr>
              <a:t>Hołubcowa</a:t>
            </a:r>
            <a:r>
              <a:rPr lang="pl-PL" sz="2000" dirty="0">
                <a:solidFill>
                  <a:schemeClr val="accent4"/>
                </a:solidFill>
                <a:latin typeface="+mn-lt"/>
              </a:rPr>
              <a:t> 123</a:t>
            </a:r>
            <a:r>
              <a:rPr lang="en-GB" sz="2000" dirty="0">
                <a:solidFill>
                  <a:schemeClr val="accent4"/>
                </a:solidFill>
                <a:latin typeface="+mn-lt"/>
              </a:rPr>
              <a:t>,</a:t>
            </a:r>
            <a:r>
              <a:rPr lang="pl-PL" sz="2000" dirty="0">
                <a:solidFill>
                  <a:schemeClr val="accent4"/>
                </a:solidFill>
                <a:latin typeface="+mn-lt"/>
              </a:rPr>
              <a:t> 02-854 Warszawa</a:t>
            </a:r>
            <a:r>
              <a:rPr lang="en-GB" sz="2000" dirty="0">
                <a:solidFill>
                  <a:schemeClr val="accent4"/>
                </a:solidFill>
                <a:latin typeface="+mn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accent4"/>
                </a:solidFill>
                <a:latin typeface="+mn-lt"/>
              </a:rPr>
              <a:t>T +</a:t>
            </a:r>
            <a:r>
              <a:rPr lang="pl-PL" sz="2000" dirty="0">
                <a:solidFill>
                  <a:schemeClr val="accent4"/>
                </a:solidFill>
                <a:latin typeface="+mn-lt"/>
              </a:rPr>
              <a:t>48 22 266 99 00</a:t>
            </a:r>
            <a:r>
              <a:rPr lang="en-GB" sz="2000" dirty="0">
                <a:solidFill>
                  <a:schemeClr val="accent4"/>
                </a:solidFill>
                <a:latin typeface="+mn-lt"/>
              </a:rPr>
              <a:t>. </a:t>
            </a:r>
            <a:r>
              <a:rPr lang="pl-PL" sz="2000" dirty="0">
                <a:solidFill>
                  <a:schemeClr val="accent4"/>
                </a:solidFill>
                <a:latin typeface="+mn-lt"/>
              </a:rPr>
              <a:t>centrala@porr.pl</a:t>
            </a:r>
            <a:endParaRPr lang="en-GB" sz="2000" dirty="0">
              <a:solidFill>
                <a:schemeClr val="accent4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5EA7FC-2424-5749-8F05-C093B5DE8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687" y="3260785"/>
            <a:ext cx="19501749" cy="653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9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 descr="Obraz zawierający zewnętrzne, miasto, droga, kilka&#10;&#10;Opis wygenerowany automatycznie">
            <a:extLst>
              <a:ext uri="{FF2B5EF4-FFF2-40B4-BE49-F238E27FC236}">
                <a16:creationId xmlns:a16="http://schemas.microsoft.com/office/drawing/2014/main" id="{43F0095E-1FFC-3AE4-DFF9-A4DF9C2AD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29"/>
          <a:stretch/>
        </p:blipFill>
        <p:spPr>
          <a:xfrm>
            <a:off x="-1" y="0"/>
            <a:ext cx="24382413" cy="13716000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821359" y="1027179"/>
            <a:ext cx="21067777" cy="2717877"/>
          </a:xfrm>
          <a:noFill/>
        </p:spPr>
        <p:txBody>
          <a:bodyPr/>
          <a:lstStyle/>
          <a:p>
            <a:r>
              <a:rPr lang="pl-PL" sz="9600" dirty="0">
                <a:solidFill>
                  <a:srgbClr val="132749"/>
                </a:solidFill>
              </a:rPr>
              <a:t>Aspekty Inżynierii Bezpieczeństwa Obiektów Antropogenicznych</a:t>
            </a:r>
            <a:br>
              <a:rPr lang="pl-PL" sz="9600" dirty="0">
                <a:solidFill>
                  <a:srgbClr val="132749"/>
                </a:solidFill>
              </a:rPr>
            </a:br>
            <a:r>
              <a:rPr lang="pl-PL" sz="5400" b="0" dirty="0"/>
              <a:t>SKY SAWA </a:t>
            </a:r>
            <a:endParaRPr lang="de-DE" sz="9600" b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7B65F196-6AAA-CE8D-E72C-EEB0961BEE51}"/>
                  </a:ext>
                </a:extLst>
              </p14:cNvPr>
              <p14:cNvContentPartPr/>
              <p14:nvPr/>
            </p14:nvContentPartPr>
            <p14:xfrm>
              <a:off x="23494377" y="9696145"/>
              <a:ext cx="514" cy="514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7B65F196-6AAA-CE8D-E72C-EEB0961BEE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81527" y="9683295"/>
                <a:ext cx="25700" cy="257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">
            <a:extLst>
              <a:ext uri="{FF2B5EF4-FFF2-40B4-BE49-F238E27FC236}">
                <a16:creationId xmlns:a16="http://schemas.microsoft.com/office/drawing/2014/main" id="{4A79EB46-C790-1EC9-E4E5-25840110E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6961" y="11643860"/>
            <a:ext cx="4742469" cy="550138"/>
          </a:xfrm>
          <a:prstGeom prst="rect">
            <a:avLst/>
          </a:prstGeom>
        </p:spPr>
      </p:pic>
      <p:pic>
        <p:nvPicPr>
          <p:cNvPr id="20" name="Picture 2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2A72DC47-E6CA-7AC4-D35B-C66FE9BB3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359" y="11202542"/>
            <a:ext cx="2516872" cy="143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67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2B45222-E0A7-088F-F646-CD08D93CE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26" b="5971"/>
          <a:stretch/>
        </p:blipFill>
        <p:spPr>
          <a:xfrm>
            <a:off x="12896850" y="0"/>
            <a:ext cx="11485563" cy="13716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2AE1738-AEF1-EECD-60CF-D64667F2A3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>
                <a:latin typeface="Trebuchet MS"/>
              </a:rPr>
              <a:t>Agenda</a:t>
            </a:r>
            <a:endParaRPr lang="pl-PL" dirty="0"/>
          </a:p>
        </p:txBody>
      </p:sp>
      <p:sp>
        <p:nvSpPr>
          <p:cNvPr id="10" name="Textplatzhalter 24">
            <a:extLst>
              <a:ext uri="{FF2B5EF4-FFF2-40B4-BE49-F238E27FC236}">
                <a16:creationId xmlns:a16="http://schemas.microsoft.com/office/drawing/2014/main" id="{27CA66DF-16D5-4ED2-BA6D-81F9ED8AC8BE}"/>
              </a:ext>
            </a:extLst>
          </p:cNvPr>
          <p:cNvSpPr txBox="1">
            <a:spLocks/>
          </p:cNvSpPr>
          <p:nvPr/>
        </p:nvSpPr>
        <p:spPr>
          <a:xfrm>
            <a:off x="733538" y="4286394"/>
            <a:ext cx="16286528" cy="5467029"/>
          </a:xfrm>
          <a:prstGeom prst="rect">
            <a:avLst/>
          </a:prstGeom>
        </p:spPr>
        <p:txBody>
          <a:bodyPr/>
          <a:lstStyle>
            <a:lvl1pPr marL="576000" indent="-5760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52000" indent="-540000" algn="l" defTabSz="1371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656000" indent="-468000" algn="l" defTabSz="13716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24000" indent="-3960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581200" indent="-457200" algn="l" defTabSz="13716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13" indent="-742913" defTabSz="1371531">
              <a:buFont typeface="+mj-lt"/>
              <a:buAutoNum type="arabicPeriod"/>
            </a:pPr>
            <a:r>
              <a:rPr lang="pl-PL" sz="3600" dirty="0">
                <a:solidFill>
                  <a:schemeClr val="bg1"/>
                </a:solidFill>
                <a:latin typeface="Trebuchet MS"/>
              </a:rPr>
              <a:t> Główne informacje o projekcie</a:t>
            </a:r>
          </a:p>
          <a:p>
            <a:pPr marL="742913" indent="-742913" defTabSz="1371531">
              <a:buFont typeface="+mj-lt"/>
              <a:buAutoNum type="arabicPeriod"/>
            </a:pPr>
            <a:r>
              <a:rPr lang="pl-PL" sz="3600" dirty="0">
                <a:solidFill>
                  <a:schemeClr val="bg1"/>
                </a:solidFill>
                <a:latin typeface="Trebuchet MS"/>
              </a:rPr>
              <a:t> Trudności związane z ochroną przeciwpożarową</a:t>
            </a:r>
          </a:p>
          <a:p>
            <a:pPr marL="0" indent="0" defTabSz="1371531">
              <a:buNone/>
            </a:pPr>
            <a:r>
              <a:rPr lang="pl-PL" sz="3600" dirty="0">
                <a:solidFill>
                  <a:schemeClr val="bg1"/>
                </a:solidFill>
                <a:latin typeface="Trebuchet MS"/>
              </a:rPr>
              <a:t>	- analiza kształtu</a:t>
            </a:r>
          </a:p>
          <a:p>
            <a:pPr marL="0" indent="0" defTabSz="1371531">
              <a:buNone/>
            </a:pPr>
            <a:r>
              <a:rPr lang="pl-PL" sz="3600" dirty="0">
                <a:solidFill>
                  <a:schemeClr val="bg1"/>
                </a:solidFill>
                <a:latin typeface="Trebuchet MS"/>
              </a:rPr>
              <a:t>	- analiza ruchu</a:t>
            </a:r>
          </a:p>
          <a:p>
            <a:pPr marL="0" indent="0" defTabSz="1371531">
              <a:buNone/>
            </a:pPr>
            <a:r>
              <a:rPr lang="pl-PL" sz="3600" dirty="0">
                <a:solidFill>
                  <a:schemeClr val="bg1"/>
                </a:solidFill>
                <a:latin typeface="Trebuchet MS"/>
              </a:rPr>
              <a:t>	- zmiany/odstępstwa</a:t>
            </a:r>
          </a:p>
          <a:p>
            <a:pPr marL="0" indent="0" defTabSz="1371531">
              <a:buNone/>
            </a:pPr>
            <a:r>
              <a:rPr lang="pl-PL" sz="3600" dirty="0">
                <a:solidFill>
                  <a:schemeClr val="bg1"/>
                </a:solidFill>
                <a:latin typeface="Trebuchet MS"/>
              </a:rPr>
              <a:t>	- dodatkowe warunki</a:t>
            </a:r>
          </a:p>
          <a:p>
            <a:pPr marL="0" indent="0" defTabSz="1371531">
              <a:buNone/>
            </a:pPr>
            <a:endParaRPr lang="pl-PL" sz="3600" dirty="0">
              <a:solidFill>
                <a:srgbClr val="FFED00"/>
              </a:solidFill>
              <a:latin typeface="Trebuchet MS"/>
            </a:endParaRPr>
          </a:p>
          <a:p>
            <a:pPr marL="0" indent="0" defTabSz="1371531">
              <a:buNone/>
            </a:pPr>
            <a:endParaRPr lang="pl-PL" sz="3600" dirty="0">
              <a:solidFill>
                <a:srgbClr val="FFED00"/>
              </a:solidFill>
              <a:latin typeface="Trebuchet MS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F00442D-2E2F-AF24-DA9C-10ECC12E5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1206" y="12414546"/>
            <a:ext cx="10069469" cy="730250"/>
          </a:xfrm>
        </p:spPr>
        <p:txBody>
          <a:bodyPr/>
          <a:lstStyle/>
          <a:p>
            <a:r>
              <a:rPr lang="en-GB" b="1" dirty="0">
                <a:solidFill>
                  <a:srgbClr val="FFED00"/>
                </a:solidFill>
              </a:rPr>
              <a:t>PORR | </a:t>
            </a:r>
            <a:r>
              <a:rPr lang="en-GB" b="1" dirty="0" err="1">
                <a:solidFill>
                  <a:srgbClr val="FFED00"/>
                </a:solidFill>
              </a:rPr>
              <a:t>Luty</a:t>
            </a:r>
            <a:r>
              <a:rPr lang="en-GB" b="1" dirty="0">
                <a:solidFill>
                  <a:srgbClr val="FFED00"/>
                </a:solidFill>
              </a:rPr>
              <a:t> 2023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7529CBC-15DD-028E-3456-DD95732FA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559597" y="12401060"/>
            <a:ext cx="1089279" cy="730250"/>
          </a:xfrm>
        </p:spPr>
        <p:txBody>
          <a:bodyPr/>
          <a:lstStyle/>
          <a:p>
            <a:fld id="{81C4677A-0088-064D-90BA-8F41AE8AA151}" type="slidenum">
              <a:rPr lang="en-PL" smtClean="0">
                <a:solidFill>
                  <a:srgbClr val="FFED00"/>
                </a:solidFill>
              </a:rPr>
              <a:pPr/>
              <a:t>3</a:t>
            </a:fld>
            <a:endParaRPr lang="en-PL">
              <a:solidFill>
                <a:srgbClr val="FFE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894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niebo, zewnętrzne, budynek, miasto&#10;&#10;Opis wygenerowany automatycznie">
            <a:extLst>
              <a:ext uri="{FF2B5EF4-FFF2-40B4-BE49-F238E27FC236}">
                <a16:creationId xmlns:a16="http://schemas.microsoft.com/office/drawing/2014/main" id="{206DD3CE-D08F-C814-967A-9CC51E352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628" y="0"/>
            <a:ext cx="10523785" cy="1371600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A13E5A75-C44E-96CE-2BCC-1F40D312D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11500" dirty="0">
                <a:latin typeface="Trebuchet MS"/>
              </a:rPr>
              <a:t>Główne informacje </a:t>
            </a:r>
            <a:br>
              <a:rPr lang="pl-PL" sz="11500" dirty="0">
                <a:latin typeface="Trebuchet MS"/>
              </a:rPr>
            </a:br>
            <a:r>
              <a:rPr lang="pl-PL" sz="11500" dirty="0">
                <a:latin typeface="Trebuchet MS"/>
              </a:rPr>
              <a:t>o projekcie</a:t>
            </a:r>
            <a:br>
              <a:rPr lang="pl-PL" dirty="0">
                <a:latin typeface="Trebuchet MS"/>
              </a:rPr>
            </a:br>
            <a:endParaRPr lang="pl-PL" dirty="0"/>
          </a:p>
        </p:txBody>
      </p:sp>
      <p:sp>
        <p:nvSpPr>
          <p:cNvPr id="4" name="Symbol zastępczy stopki 2">
            <a:extLst>
              <a:ext uri="{FF2B5EF4-FFF2-40B4-BE49-F238E27FC236}">
                <a16:creationId xmlns:a16="http://schemas.microsoft.com/office/drawing/2014/main" id="{C24C3590-8AA1-3133-4B41-BAC1CE026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1206" y="12414546"/>
            <a:ext cx="10069469" cy="730250"/>
          </a:xfrm>
        </p:spPr>
        <p:txBody>
          <a:bodyPr/>
          <a:lstStyle/>
          <a:p>
            <a:r>
              <a:rPr lang="en-GB" sz="2800" i="0" dirty="0">
                <a:solidFill>
                  <a:srgbClr val="FFED00"/>
                </a:solidFill>
                <a:latin typeface="Trebuchet MS" panose="020B0703020202090204" pitchFamily="34" charset="0"/>
              </a:rPr>
              <a:t>PORR | </a:t>
            </a:r>
            <a:r>
              <a:rPr lang="pl-PL" sz="2800" i="0" dirty="0">
                <a:solidFill>
                  <a:srgbClr val="FFED00"/>
                </a:solidFill>
                <a:latin typeface="Trebuchet MS" panose="020B0703020202090204" pitchFamily="34" charset="0"/>
              </a:rPr>
              <a:t>Luty</a:t>
            </a:r>
            <a:r>
              <a:rPr lang="en-GB" sz="2800" i="0" dirty="0">
                <a:solidFill>
                  <a:srgbClr val="FFED00"/>
                </a:solidFill>
                <a:latin typeface="Trebuchet MS" panose="020B0703020202090204" pitchFamily="34" charset="0"/>
              </a:rPr>
              <a:t> 2023</a:t>
            </a:r>
          </a:p>
        </p:txBody>
      </p:sp>
      <p:sp>
        <p:nvSpPr>
          <p:cNvPr id="6" name="Symbol zastępczy numeru slajdu 3">
            <a:extLst>
              <a:ext uri="{FF2B5EF4-FFF2-40B4-BE49-F238E27FC236}">
                <a16:creationId xmlns:a16="http://schemas.microsoft.com/office/drawing/2014/main" id="{57F4F50C-0136-E366-D6A1-FCAC0D66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559597" y="12401060"/>
            <a:ext cx="1089279" cy="730250"/>
          </a:xfrm>
        </p:spPr>
        <p:txBody>
          <a:bodyPr/>
          <a:lstStyle/>
          <a:p>
            <a:fld id="{81C4677A-0088-064D-90BA-8F41AE8AA151}" type="slidenum">
              <a:rPr lang="en-PL" smtClean="0"/>
              <a:pPr/>
              <a:t>4</a:t>
            </a:fld>
            <a:endParaRPr lang="en-PL" dirty="0"/>
          </a:p>
        </p:txBody>
      </p:sp>
      <p:graphicFrame>
        <p:nvGraphicFramePr>
          <p:cNvPr id="11" name="Tabellenplatzhalter 4">
            <a:extLst>
              <a:ext uri="{FF2B5EF4-FFF2-40B4-BE49-F238E27FC236}">
                <a16:creationId xmlns:a16="http://schemas.microsoft.com/office/drawing/2014/main" id="{B2001CD2-C0F0-B4FD-9E79-FEBCA0848E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9845490"/>
              </p:ext>
            </p:extLst>
          </p:nvPr>
        </p:nvGraphicFramePr>
        <p:xfrm>
          <a:off x="821357" y="4533900"/>
          <a:ext cx="11963401" cy="6605530"/>
        </p:xfrm>
        <a:graphic>
          <a:graphicData uri="http://schemas.openxmlformats.org/drawingml/2006/table">
            <a:tbl>
              <a:tblPr firstCol="1">
                <a:tableStyleId>{9D7B26C5-4107-4FEC-AEDC-1716B250A1EF}</a:tableStyleId>
              </a:tblPr>
              <a:tblGrid>
                <a:gridCol w="3055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2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1050">
                <a:tc grid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pl-PL" sz="2400" b="1">
                          <a:solidFill>
                            <a:schemeClr val="bg1"/>
                          </a:solidFill>
                          <a:latin typeface="+mj-lt"/>
                        </a:rPr>
                        <a:t>Nazwa</a:t>
                      </a:r>
                      <a:endParaRPr lang="de-DE" sz="2400" b="1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100800" marB="10080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800">
                          <a:solidFill>
                            <a:schemeClr val="bg1"/>
                          </a:solidFill>
                        </a:rPr>
                        <a:t>SKY SAWA</a:t>
                      </a:r>
                    </a:p>
                  </a:txBody>
                  <a:tcPr marL="0" marR="0" marT="100800" marB="10080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4163996"/>
                  </a:ext>
                </a:extLst>
              </a:tr>
              <a:tr h="1329029">
                <a:tc grid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pl-PL" sz="2400" b="1">
                          <a:solidFill>
                            <a:schemeClr val="bg1"/>
                          </a:solidFill>
                        </a:rPr>
                        <a:t>Opis</a:t>
                      </a:r>
                      <a:endParaRPr lang="de-DE" sz="2400" b="1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100800" marB="1008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 sz="32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2800" dirty="0">
                          <a:solidFill>
                            <a:schemeClr val="bg1"/>
                          </a:solidFill>
                        </a:rPr>
                        <a:t>Budynek A- 9 kondygnacji naziemnych, </a:t>
                      </a:r>
                    </a:p>
                    <a:p>
                      <a:r>
                        <a:rPr lang="pl-PL" sz="2800" dirty="0">
                          <a:solidFill>
                            <a:schemeClr val="bg1"/>
                          </a:solidFill>
                        </a:rPr>
                        <a:t>Budynek B- 38 kondygnacji naziemnych, </a:t>
                      </a:r>
                    </a:p>
                    <a:p>
                      <a:r>
                        <a:rPr lang="pl-PL" sz="2800" dirty="0">
                          <a:solidFill>
                            <a:schemeClr val="bg1"/>
                          </a:solidFill>
                        </a:rPr>
                        <a:t>Łącznik do metra</a:t>
                      </a:r>
                    </a:p>
                  </a:txBody>
                  <a:tcPr marL="0" marR="0" marT="100800" marB="1008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5052">
                <a:tc>
                  <a:txBody>
                    <a:bodyPr/>
                    <a:lstStyle/>
                    <a:p>
                      <a:r>
                        <a:rPr lang="pl-PL" sz="2400" b="1">
                          <a:solidFill>
                            <a:schemeClr val="bg1"/>
                          </a:solidFill>
                        </a:rPr>
                        <a:t>Miejscowość</a:t>
                      </a:r>
                      <a:endParaRPr lang="de-DE" sz="2400" b="1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100800" marB="1008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100">
                        <a:solidFill>
                          <a:srgbClr val="FFED00"/>
                        </a:solidFill>
                      </a:endParaRPr>
                    </a:p>
                  </a:txBody>
                  <a:tcPr marL="0" marR="0" marT="100800" marB="1008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2800">
                          <a:solidFill>
                            <a:schemeClr val="bg1"/>
                          </a:solidFill>
                        </a:rPr>
                        <a:t>Warszawa, Polska</a:t>
                      </a:r>
                      <a:endParaRPr lang="de-DE" sz="2800">
                        <a:solidFill>
                          <a:schemeClr val="bg1"/>
                        </a:solidFill>
                      </a:endParaRPr>
                    </a:p>
                  </a:txBody>
                  <a:tcPr marL="0" marR="0" marT="100800" marB="1008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436">
                <a:tc>
                  <a:txBody>
                    <a:bodyPr/>
                    <a:lstStyle/>
                    <a:p>
                      <a:r>
                        <a:rPr lang="pl-PL" sz="2400" b="1">
                          <a:solidFill>
                            <a:schemeClr val="bg1"/>
                          </a:solidFill>
                        </a:rPr>
                        <a:t>Zleceniodawca</a:t>
                      </a:r>
                      <a:endParaRPr lang="de-DE" sz="2400" b="1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100800" marB="1008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200">
                        <a:solidFill>
                          <a:srgbClr val="FFED00"/>
                        </a:solidFill>
                      </a:endParaRPr>
                    </a:p>
                  </a:txBody>
                  <a:tcPr marL="0" marR="0" marT="100800" marB="1008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2800">
                          <a:solidFill>
                            <a:schemeClr val="bg1"/>
                          </a:solidFill>
                        </a:rPr>
                        <a:t>PHN SPV 1 PHN K </a:t>
                      </a:r>
                      <a:r>
                        <a:rPr lang="pl-PL" sz="2800" err="1">
                          <a:solidFill>
                            <a:schemeClr val="bg1"/>
                          </a:solidFill>
                        </a:rPr>
                        <a:t>Sp</a:t>
                      </a:r>
                      <a:r>
                        <a:rPr lang="pl-PL" sz="2800">
                          <a:solidFill>
                            <a:schemeClr val="bg1"/>
                          </a:solidFill>
                        </a:rPr>
                        <a:t> z o.o. </a:t>
                      </a:r>
                      <a:r>
                        <a:rPr lang="pl-PL" sz="2800" err="1">
                          <a:solidFill>
                            <a:schemeClr val="bg1"/>
                          </a:solidFill>
                        </a:rPr>
                        <a:t>Sp.k.a</a:t>
                      </a:r>
                      <a:endParaRPr lang="pl-PL" sz="2800">
                        <a:solidFill>
                          <a:schemeClr val="bg1"/>
                        </a:solidFill>
                      </a:endParaRPr>
                    </a:p>
                  </a:txBody>
                  <a:tcPr marL="0" marR="0" marT="100800" marB="1008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2897">
                <a:tc>
                  <a:txBody>
                    <a:bodyPr/>
                    <a:lstStyle/>
                    <a:p>
                      <a:r>
                        <a:rPr lang="pl-PL" sz="2400" b="1">
                          <a:solidFill>
                            <a:schemeClr val="bg1"/>
                          </a:solidFill>
                        </a:rPr>
                        <a:t>Wykonanie</a:t>
                      </a:r>
                      <a:endParaRPr lang="de-DE" sz="2400" b="1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100800" marB="1008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200">
                        <a:solidFill>
                          <a:srgbClr val="FFED00"/>
                        </a:solidFill>
                      </a:endParaRPr>
                    </a:p>
                  </a:txBody>
                  <a:tcPr marL="0" marR="0" marT="100800" marB="1008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2800">
                          <a:solidFill>
                            <a:schemeClr val="bg1"/>
                          </a:solidFill>
                        </a:rPr>
                        <a:t>Konsorcjum PORR S.A. (Lider), </a:t>
                      </a:r>
                    </a:p>
                    <a:p>
                      <a:r>
                        <a:rPr lang="pl-PL" sz="2800">
                          <a:solidFill>
                            <a:schemeClr val="bg1"/>
                          </a:solidFill>
                        </a:rPr>
                        <a:t>TKT Engineering Sp. z o.o. i ELIN Sp. z o.o.</a:t>
                      </a:r>
                      <a:endParaRPr lang="de-DE" sz="2800">
                        <a:solidFill>
                          <a:schemeClr val="bg1"/>
                        </a:solidFill>
                      </a:endParaRPr>
                    </a:p>
                  </a:txBody>
                  <a:tcPr marL="0" marR="0" marT="100800" marB="1008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1436">
                <a:tc>
                  <a:txBody>
                    <a:bodyPr/>
                    <a:lstStyle/>
                    <a:p>
                      <a:r>
                        <a:rPr lang="pl-PL" sz="2400" b="1">
                          <a:solidFill>
                            <a:schemeClr val="bg1"/>
                          </a:solidFill>
                        </a:rPr>
                        <a:t>Nadzór</a:t>
                      </a:r>
                      <a:endParaRPr lang="de-DE" sz="2400" b="1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100800" marB="1008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200">
                        <a:solidFill>
                          <a:srgbClr val="FFED00"/>
                        </a:solidFill>
                      </a:endParaRPr>
                    </a:p>
                  </a:txBody>
                  <a:tcPr marL="0" marR="0" marT="100800" marB="1008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2800" err="1">
                          <a:solidFill>
                            <a:schemeClr val="bg1"/>
                          </a:solidFill>
                        </a:rPr>
                        <a:t>Gleeds</a:t>
                      </a:r>
                      <a:r>
                        <a:rPr lang="pl-PL" sz="2800">
                          <a:solidFill>
                            <a:schemeClr val="bg1"/>
                          </a:solidFill>
                        </a:rPr>
                        <a:t> Polska Sp. z o.o. </a:t>
                      </a:r>
                    </a:p>
                  </a:txBody>
                  <a:tcPr marL="0" marR="0" marT="100800" marB="1008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1436">
                <a:tc>
                  <a:txBody>
                    <a:bodyPr/>
                    <a:lstStyle/>
                    <a:p>
                      <a:r>
                        <a:rPr lang="pl-PL" sz="2400" b="1">
                          <a:solidFill>
                            <a:schemeClr val="bg1"/>
                          </a:solidFill>
                        </a:rPr>
                        <a:t>Projektant</a:t>
                      </a:r>
                      <a:endParaRPr lang="de-DE" sz="2400" b="1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100800" marB="1008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200">
                        <a:solidFill>
                          <a:srgbClr val="FFED00"/>
                        </a:solidFill>
                      </a:endParaRPr>
                    </a:p>
                  </a:txBody>
                  <a:tcPr marL="0" marR="0" marT="100800" marB="1008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2800">
                          <a:solidFill>
                            <a:schemeClr val="bg1"/>
                          </a:solidFill>
                        </a:rPr>
                        <a:t>Projekt PBPA sp. z o.o..</a:t>
                      </a:r>
                    </a:p>
                  </a:txBody>
                  <a:tcPr marL="0" marR="0" marT="100800" marB="1008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3582519"/>
                  </a:ext>
                </a:extLst>
              </a:tr>
              <a:tr h="499790">
                <a:tc>
                  <a:txBody>
                    <a:bodyPr/>
                    <a:lstStyle/>
                    <a:p>
                      <a:r>
                        <a:rPr lang="pl-PL" sz="2400" b="1">
                          <a:solidFill>
                            <a:schemeClr val="bg1"/>
                          </a:solidFill>
                        </a:rPr>
                        <a:t>Czas</a:t>
                      </a:r>
                      <a:r>
                        <a:rPr lang="pl-PL" sz="2400" b="1" baseline="0">
                          <a:solidFill>
                            <a:schemeClr val="bg1"/>
                          </a:solidFill>
                        </a:rPr>
                        <a:t> budowy</a:t>
                      </a:r>
                      <a:endParaRPr lang="de-DE" sz="2400" b="1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100800" marB="1008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2200">
                        <a:solidFill>
                          <a:srgbClr val="FFED00"/>
                        </a:solidFill>
                      </a:endParaRPr>
                    </a:p>
                  </a:txBody>
                  <a:tcPr marL="0" marR="0" marT="100800" marB="1008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chemeClr val="bg1"/>
                          </a:solidFill>
                        </a:rPr>
                        <a:t>201</a:t>
                      </a:r>
                      <a:r>
                        <a:rPr lang="pl-PL" sz="2800" dirty="0">
                          <a:solidFill>
                            <a:schemeClr val="bg1"/>
                          </a:solidFill>
                        </a:rPr>
                        <a:t>9</a:t>
                      </a:r>
                      <a:r>
                        <a:rPr lang="de-DE" sz="2800" dirty="0">
                          <a:solidFill>
                            <a:schemeClr val="bg1"/>
                          </a:solidFill>
                        </a:rPr>
                        <a:t> - </a:t>
                      </a:r>
                      <a:r>
                        <a:rPr lang="pl-PL" sz="2800" dirty="0">
                          <a:solidFill>
                            <a:schemeClr val="bg1"/>
                          </a:solidFill>
                        </a:rPr>
                        <a:t>2022</a:t>
                      </a:r>
                      <a:endParaRPr lang="de-DE" sz="28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100800" marB="1008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9314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F1DEE29-AAF0-221D-AC54-4AEE1DCA2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89" y="2815795"/>
            <a:ext cx="14824587" cy="88545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444B9FB2-BDFD-9D2E-9931-503904754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356" y="809301"/>
            <a:ext cx="24324643" cy="10861086"/>
          </a:xfrm>
        </p:spPr>
        <p:txBody>
          <a:bodyPr/>
          <a:lstStyle/>
          <a:p>
            <a:r>
              <a:rPr lang="pl-PL" sz="13800" dirty="0">
                <a:latin typeface="Trebuchet MS"/>
              </a:rPr>
              <a:t>Budynek rzeźbiony światłem</a:t>
            </a:r>
            <a:endParaRPr lang="pl-PL" sz="9600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E38419D-397F-EB66-7727-AB4D093F5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>
                <a:solidFill>
                  <a:srgbClr val="FFED00"/>
                </a:solidFill>
              </a:rPr>
              <a:t>PORR | </a:t>
            </a:r>
            <a:r>
              <a:rPr lang="en-GB" b="1" dirty="0" err="1">
                <a:solidFill>
                  <a:srgbClr val="FFED00"/>
                </a:solidFill>
              </a:rPr>
              <a:t>Luty</a:t>
            </a:r>
            <a:r>
              <a:rPr lang="en-GB" b="1" dirty="0">
                <a:solidFill>
                  <a:srgbClr val="FFED00"/>
                </a:solidFill>
              </a:rPr>
              <a:t> 2023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5F5BFD8-75DE-8116-437F-CD24A275D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4677A-0088-064D-90BA-8F41AE8AA151}" type="slidenum">
              <a:rPr lang="en-PL" smtClean="0"/>
              <a:pPr/>
              <a:t>5</a:t>
            </a:fld>
            <a:endParaRPr lang="en-PL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CC38104-70A5-C18E-A556-7FA579D79D0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6042910" y="4252643"/>
            <a:ext cx="8339503" cy="854233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sz="4000" dirty="0">
                <a:solidFill>
                  <a:schemeClr val="bg1"/>
                </a:solidFill>
              </a:rPr>
              <a:t>Wpływ  sąsiadującej zabudowy mieszkaniowej spowodował ograniczenie bryły budynku do gabarytów wynikających </a:t>
            </a:r>
            <a:br>
              <a:rPr lang="pl-PL" sz="4000" dirty="0">
                <a:solidFill>
                  <a:schemeClr val="bg1"/>
                </a:solidFill>
              </a:rPr>
            </a:br>
            <a:r>
              <a:rPr lang="pl-PL" sz="4000" dirty="0">
                <a:solidFill>
                  <a:schemeClr val="bg1"/>
                </a:solidFill>
              </a:rPr>
              <a:t>z analizy nasłonecznienia, </a:t>
            </a:r>
            <a:br>
              <a:rPr lang="pl-PL" sz="4000" dirty="0">
                <a:solidFill>
                  <a:schemeClr val="bg1"/>
                </a:solidFill>
              </a:rPr>
            </a:br>
            <a:r>
              <a:rPr lang="pl-PL" sz="4000" dirty="0">
                <a:solidFill>
                  <a:schemeClr val="bg1"/>
                </a:solidFill>
              </a:rPr>
              <a:t>a nie z wymogów </a:t>
            </a:r>
            <a:br>
              <a:rPr lang="pl-PL" sz="4000" dirty="0">
                <a:solidFill>
                  <a:schemeClr val="bg1"/>
                </a:solidFill>
              </a:rPr>
            </a:br>
            <a:r>
              <a:rPr lang="pl-PL" sz="4000" dirty="0">
                <a:solidFill>
                  <a:schemeClr val="bg1"/>
                </a:solidFill>
              </a:rPr>
              <a:t>funkcjonalno-użytkowych Inwestora.</a:t>
            </a:r>
          </a:p>
        </p:txBody>
      </p:sp>
      <p:sp>
        <p:nvSpPr>
          <p:cNvPr id="12" name="Textfeld 93">
            <a:extLst>
              <a:ext uri="{FF2B5EF4-FFF2-40B4-BE49-F238E27FC236}">
                <a16:creationId xmlns:a16="http://schemas.microsoft.com/office/drawing/2014/main" id="{943BDA51-E837-A09C-7F48-D1BACE0AA843}"/>
              </a:ext>
            </a:extLst>
          </p:cNvPr>
          <p:cNvSpPr txBox="1"/>
          <p:nvPr/>
        </p:nvSpPr>
        <p:spPr>
          <a:xfrm>
            <a:off x="17085245" y="3071830"/>
            <a:ext cx="8773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>
                <a:solidFill>
                  <a:schemeClr val="bg1"/>
                </a:solidFill>
                <a:latin typeface="Trebuchet MS" panose="020B0703020202090204" pitchFamily="34" charset="0"/>
              </a:rPr>
              <a:t>Forma i kształt budynku</a:t>
            </a:r>
            <a:endParaRPr lang="de-AT" sz="4800" b="1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13" name="Straight Connector 27">
            <a:extLst>
              <a:ext uri="{FF2B5EF4-FFF2-40B4-BE49-F238E27FC236}">
                <a16:creationId xmlns:a16="http://schemas.microsoft.com/office/drawing/2014/main" id="{B782D3C3-3853-7EF3-354E-D1FCF6681CC5}"/>
              </a:ext>
            </a:extLst>
          </p:cNvPr>
          <p:cNvCxnSpPr>
            <a:cxnSpLocks/>
          </p:cNvCxnSpPr>
          <p:nvPr/>
        </p:nvCxnSpPr>
        <p:spPr>
          <a:xfrm>
            <a:off x="15802031" y="4063868"/>
            <a:ext cx="8288874" cy="0"/>
          </a:xfrm>
          <a:prstGeom prst="line">
            <a:avLst/>
          </a:prstGeom>
          <a:ln w="69850">
            <a:solidFill>
              <a:srgbClr val="FFE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a 14" descr="Plan z wypełnieniem pełnym">
            <a:extLst>
              <a:ext uri="{FF2B5EF4-FFF2-40B4-BE49-F238E27FC236}">
                <a16:creationId xmlns:a16="http://schemas.microsoft.com/office/drawing/2014/main" id="{B0EC5266-892C-8959-6B47-7C47995BB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802031" y="2810882"/>
            <a:ext cx="1194735" cy="119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71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az 25">
            <a:extLst>
              <a:ext uri="{FF2B5EF4-FFF2-40B4-BE49-F238E27FC236}">
                <a16:creationId xmlns:a16="http://schemas.microsoft.com/office/drawing/2014/main" id="{92D1D953-67AF-A74C-F860-AD89E1430B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1" t="5357"/>
          <a:stretch/>
        </p:blipFill>
        <p:spPr>
          <a:xfrm>
            <a:off x="9818426" y="2205832"/>
            <a:ext cx="14358867" cy="9982582"/>
          </a:xfrm>
          <a:prstGeom prst="rect">
            <a:avLst/>
          </a:prstGeom>
        </p:spPr>
      </p:pic>
      <p:sp>
        <p:nvSpPr>
          <p:cNvPr id="11" name="Tytuł 2">
            <a:extLst>
              <a:ext uri="{FF2B5EF4-FFF2-40B4-BE49-F238E27FC236}">
                <a16:creationId xmlns:a16="http://schemas.microsoft.com/office/drawing/2014/main" id="{953B090C-7FF2-C30C-CCDD-F2DBE9F311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sz="11500" dirty="0">
                <a:latin typeface="Trebuchet MS"/>
              </a:rPr>
              <a:t>Projekt Budowlany - pierwotny</a:t>
            </a:r>
            <a:br>
              <a:rPr lang="pl-PL" dirty="0">
                <a:latin typeface="Trebuchet MS"/>
              </a:rPr>
            </a:br>
            <a:endParaRPr lang="pl-PL" dirty="0"/>
          </a:p>
        </p:txBody>
      </p:sp>
      <p:grpSp>
        <p:nvGrpSpPr>
          <p:cNvPr id="21" name="Grupa 20">
            <a:extLst>
              <a:ext uri="{FF2B5EF4-FFF2-40B4-BE49-F238E27FC236}">
                <a16:creationId xmlns:a16="http://schemas.microsoft.com/office/drawing/2014/main" id="{716A6FBB-45C7-4426-C733-CC68E03BBDD8}"/>
              </a:ext>
            </a:extLst>
          </p:cNvPr>
          <p:cNvGrpSpPr/>
          <p:nvPr/>
        </p:nvGrpSpPr>
        <p:grpSpPr>
          <a:xfrm>
            <a:off x="2308051" y="6969547"/>
            <a:ext cx="9069387" cy="1263600"/>
            <a:chOff x="0" y="0"/>
            <a:chExt cx="9069387" cy="1263600"/>
          </a:xfrm>
        </p:grpSpPr>
        <p:sp>
          <p:nvSpPr>
            <p:cNvPr id="22" name="Strzałka: w prawo 21">
              <a:extLst>
                <a:ext uri="{FF2B5EF4-FFF2-40B4-BE49-F238E27FC236}">
                  <a16:creationId xmlns:a16="http://schemas.microsoft.com/office/drawing/2014/main" id="{3843D8C4-3914-3741-D3F3-71D5E9C4DEBE}"/>
                </a:ext>
              </a:extLst>
            </p:cNvPr>
            <p:cNvSpPr/>
            <p:nvPr/>
          </p:nvSpPr>
          <p:spPr>
            <a:xfrm>
              <a:off x="0" y="0"/>
              <a:ext cx="9069387" cy="1263600"/>
            </a:xfrm>
            <a:prstGeom prst="right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Strzałka: w prawo 4">
              <a:extLst>
                <a:ext uri="{FF2B5EF4-FFF2-40B4-BE49-F238E27FC236}">
                  <a16:creationId xmlns:a16="http://schemas.microsoft.com/office/drawing/2014/main" id="{A0AEEE3E-E015-5734-C786-61982C5361D0}"/>
                </a:ext>
              </a:extLst>
            </p:cNvPr>
            <p:cNvSpPr txBox="1"/>
            <p:nvPr/>
          </p:nvSpPr>
          <p:spPr>
            <a:xfrm>
              <a:off x="0" y="315900"/>
              <a:ext cx="8753487" cy="6318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marL="0" lvl="0" indent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000" kern="1200" dirty="0"/>
                <a:t>Dwie klatki ewakuacyjne</a:t>
              </a:r>
            </a:p>
          </p:txBody>
        </p:sp>
      </p:grpSp>
      <p:sp>
        <p:nvSpPr>
          <p:cNvPr id="27" name="Symbol zastępczy stopki 2">
            <a:extLst>
              <a:ext uri="{FF2B5EF4-FFF2-40B4-BE49-F238E27FC236}">
                <a16:creationId xmlns:a16="http://schemas.microsoft.com/office/drawing/2014/main" id="{C3DFB2CC-8729-CFAC-6DD8-B1D891C6F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1206" y="12414546"/>
            <a:ext cx="10069469" cy="730250"/>
          </a:xfrm>
        </p:spPr>
        <p:txBody>
          <a:bodyPr/>
          <a:lstStyle/>
          <a:p>
            <a:r>
              <a:rPr lang="en-GB" sz="2800" i="0" dirty="0">
                <a:latin typeface="Trebuchet MS" panose="020B0703020202090204" pitchFamily="34" charset="0"/>
              </a:rPr>
              <a:t>PORR | </a:t>
            </a:r>
            <a:r>
              <a:rPr lang="pl-PL" sz="2800" i="0" dirty="0">
                <a:latin typeface="Trebuchet MS" panose="020B0703020202090204" pitchFamily="34" charset="0"/>
              </a:rPr>
              <a:t>Luty</a:t>
            </a:r>
            <a:r>
              <a:rPr lang="en-GB" sz="2800" i="0" dirty="0">
                <a:latin typeface="Trebuchet MS" panose="020B0703020202090204" pitchFamily="34" charset="0"/>
              </a:rPr>
              <a:t> </a:t>
            </a:r>
            <a:r>
              <a:rPr lang="pl-PL" sz="2800" i="0" dirty="0">
                <a:latin typeface="Trebuchet MS" panose="020B0703020202090204" pitchFamily="34" charset="0"/>
              </a:rPr>
              <a:t>2023</a:t>
            </a:r>
            <a:endParaRPr lang="en-GB" sz="2800" i="0" dirty="0">
              <a:latin typeface="Trebuchet MS" panose="020B0703020202090204" pitchFamily="34" charset="0"/>
            </a:endParaRPr>
          </a:p>
        </p:txBody>
      </p:sp>
      <p:sp>
        <p:nvSpPr>
          <p:cNvPr id="28" name="Symbol zastępczy numeru slajdu 3">
            <a:extLst>
              <a:ext uri="{FF2B5EF4-FFF2-40B4-BE49-F238E27FC236}">
                <a16:creationId xmlns:a16="http://schemas.microsoft.com/office/drawing/2014/main" id="{EAB4055C-1496-0572-E966-66717CD3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559597" y="12401060"/>
            <a:ext cx="1089279" cy="730250"/>
          </a:xfrm>
        </p:spPr>
        <p:txBody>
          <a:bodyPr/>
          <a:lstStyle/>
          <a:p>
            <a:fld id="{81C4677A-0088-064D-90BA-8F41AE8AA151}" type="slidenum">
              <a:rPr lang="en-PL" smtClean="0"/>
              <a:pPr/>
              <a:t>6</a:t>
            </a:fld>
            <a:endParaRPr lang="en-PL" dirty="0"/>
          </a:p>
        </p:txBody>
      </p:sp>
      <p:pic>
        <p:nvPicPr>
          <p:cNvPr id="32" name="Grafika 31" descr="Schody w dół z wypełnieniem pełnym">
            <a:extLst>
              <a:ext uri="{FF2B5EF4-FFF2-40B4-BE49-F238E27FC236}">
                <a16:creationId xmlns:a16="http://schemas.microsoft.com/office/drawing/2014/main" id="{33A8E4CC-13AB-5204-60A3-87D6B0CDB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347" y="6858000"/>
            <a:ext cx="1486694" cy="148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16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8672ECF5-C68B-0FDC-3531-AA847C9B6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2"/>
          <a:stretch/>
        </p:blipFill>
        <p:spPr>
          <a:xfrm>
            <a:off x="9372600" y="2805004"/>
            <a:ext cx="14764677" cy="9638229"/>
          </a:xfrm>
          <a:prstGeom prst="rect">
            <a:avLst/>
          </a:prstGeom>
        </p:spPr>
      </p:pic>
      <p:sp>
        <p:nvSpPr>
          <p:cNvPr id="7" name="Tytuł 2">
            <a:extLst>
              <a:ext uri="{FF2B5EF4-FFF2-40B4-BE49-F238E27FC236}">
                <a16:creationId xmlns:a16="http://schemas.microsoft.com/office/drawing/2014/main" id="{36949EB3-23DA-1C04-5D5D-02EDB40077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sz="11500" dirty="0">
                <a:latin typeface="Trebuchet MS"/>
              </a:rPr>
              <a:t>Projekt Budowlany - zamienny</a:t>
            </a:r>
            <a:br>
              <a:rPr lang="pl-PL" dirty="0">
                <a:latin typeface="Trebuchet MS"/>
              </a:rPr>
            </a:br>
            <a:endParaRPr lang="pl-PL" dirty="0"/>
          </a:p>
        </p:txBody>
      </p:sp>
      <p:sp>
        <p:nvSpPr>
          <p:cNvPr id="9" name="Symbol zastępczy stopki 2">
            <a:extLst>
              <a:ext uri="{FF2B5EF4-FFF2-40B4-BE49-F238E27FC236}">
                <a16:creationId xmlns:a16="http://schemas.microsoft.com/office/drawing/2014/main" id="{69F285D3-5A00-163D-923F-9BF1D847C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1206" y="12414546"/>
            <a:ext cx="10069469" cy="730250"/>
          </a:xfrm>
        </p:spPr>
        <p:txBody>
          <a:bodyPr/>
          <a:lstStyle/>
          <a:p>
            <a:r>
              <a:rPr lang="en-GB" sz="2800" i="0" dirty="0">
                <a:latin typeface="Trebuchet MS" panose="020B0703020202090204" pitchFamily="34" charset="0"/>
              </a:rPr>
              <a:t>PORR | </a:t>
            </a:r>
            <a:r>
              <a:rPr lang="pl-PL" sz="2800" i="0" dirty="0">
                <a:latin typeface="Trebuchet MS" panose="020B0703020202090204" pitchFamily="34" charset="0"/>
              </a:rPr>
              <a:t>Luty</a:t>
            </a:r>
            <a:r>
              <a:rPr lang="en-GB" sz="2800" i="0" dirty="0">
                <a:latin typeface="Trebuchet MS" panose="020B0703020202090204" pitchFamily="34" charset="0"/>
              </a:rPr>
              <a:t> </a:t>
            </a:r>
            <a:r>
              <a:rPr lang="pl-PL" sz="2800" i="0" dirty="0">
                <a:latin typeface="Trebuchet MS" panose="020B0703020202090204" pitchFamily="34" charset="0"/>
              </a:rPr>
              <a:t>2023</a:t>
            </a:r>
            <a:endParaRPr lang="en-GB" sz="2800" i="0" dirty="0">
              <a:latin typeface="Trebuchet MS" panose="020B0703020202090204" pitchFamily="34" charset="0"/>
            </a:endParaRPr>
          </a:p>
        </p:txBody>
      </p:sp>
      <p:sp>
        <p:nvSpPr>
          <p:cNvPr id="10" name="Symbol zastępczy numeru slajdu 3">
            <a:extLst>
              <a:ext uri="{FF2B5EF4-FFF2-40B4-BE49-F238E27FC236}">
                <a16:creationId xmlns:a16="http://schemas.microsoft.com/office/drawing/2014/main" id="{03711E62-2D23-D130-CDC1-BAE8460E4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4677A-0088-064D-90BA-8F41AE8AA151}" type="slidenum">
              <a:rPr lang="en-PL" smtClean="0"/>
              <a:pPr/>
              <a:t>7</a:t>
            </a:fld>
            <a:endParaRPr lang="en-PL" dirty="0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34418BC6-9EC3-3A64-E0EB-933254379C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6266296"/>
              </p:ext>
            </p:extLst>
          </p:nvPr>
        </p:nvGraphicFramePr>
        <p:xfrm>
          <a:off x="2010747" y="5134914"/>
          <a:ext cx="9069387" cy="4000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Grafika 15" descr="Schody w dół z wypełnieniem pełnym">
            <a:extLst>
              <a:ext uri="{FF2B5EF4-FFF2-40B4-BE49-F238E27FC236}">
                <a16:creationId xmlns:a16="http://schemas.microsoft.com/office/drawing/2014/main" id="{0C35CDF2-7CA5-0B32-64BF-AD38E0CB12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4053" y="4982514"/>
            <a:ext cx="1486694" cy="1486694"/>
          </a:xfrm>
          <a:prstGeom prst="rect">
            <a:avLst/>
          </a:prstGeom>
        </p:spPr>
      </p:pic>
      <p:pic>
        <p:nvPicPr>
          <p:cNvPr id="17" name="Grafika 16" descr="Winda z wypełnieniem pełnym">
            <a:extLst>
              <a:ext uri="{FF2B5EF4-FFF2-40B4-BE49-F238E27FC236}">
                <a16:creationId xmlns:a16="http://schemas.microsoft.com/office/drawing/2014/main" id="{3C3E5481-0F1D-A4AC-6A5E-0D8B7E9BD3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4053" y="7694614"/>
            <a:ext cx="1486693" cy="1486693"/>
          </a:xfrm>
          <a:prstGeom prst="rect">
            <a:avLst/>
          </a:prstGeom>
        </p:spPr>
      </p:pic>
      <p:pic>
        <p:nvPicPr>
          <p:cNvPr id="21" name="Grafika 20" descr="USB z wypełnieniem pełnym">
            <a:extLst>
              <a:ext uri="{FF2B5EF4-FFF2-40B4-BE49-F238E27FC236}">
                <a16:creationId xmlns:a16="http://schemas.microsoft.com/office/drawing/2014/main" id="{B5219CAF-FE6F-090C-B685-35D6AEEEC6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2492" y="6469208"/>
            <a:ext cx="1303160" cy="130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69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647CD-F9C0-9F7E-EBDB-D6A5FD179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98" y="1016334"/>
            <a:ext cx="21938295" cy="1197374"/>
          </a:xfrm>
        </p:spPr>
        <p:txBody>
          <a:bodyPr/>
          <a:lstStyle/>
          <a:p>
            <a:pPr algn="ctr"/>
            <a:r>
              <a:rPr lang="pl-PL" sz="7200">
                <a:solidFill>
                  <a:schemeClr val="bg1"/>
                </a:solidFill>
              </a:rPr>
              <a:t>Analiza ruchu - dźwigi</a:t>
            </a:r>
            <a:endParaRPr lang="en-PL" sz="720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A3FB4-EB94-DC27-14BB-C4FACE86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4677A-0088-064D-90BA-8F41AE8AA151}" type="slidenum">
              <a:rPr lang="en-PL" smtClean="0"/>
              <a:pPr/>
              <a:t>8</a:t>
            </a:fld>
            <a:endParaRPr lang="en-PL"/>
          </a:p>
        </p:txBody>
      </p:sp>
      <p:sp>
        <p:nvSpPr>
          <p:cNvPr id="9" name="Textfeld 54">
            <a:extLst>
              <a:ext uri="{FF2B5EF4-FFF2-40B4-BE49-F238E27FC236}">
                <a16:creationId xmlns:a16="http://schemas.microsoft.com/office/drawing/2014/main" id="{75468B2E-7921-2822-3AD0-C782DE858AFA}"/>
              </a:ext>
            </a:extLst>
          </p:cNvPr>
          <p:cNvSpPr txBox="1"/>
          <p:nvPr/>
        </p:nvSpPr>
        <p:spPr>
          <a:xfrm>
            <a:off x="797141" y="8463849"/>
            <a:ext cx="8288133" cy="18530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pl-PL">
                <a:solidFill>
                  <a:srgbClr val="132749"/>
                </a:solidFill>
                <a:latin typeface="Trebuchet MS" panose="020B0703020202090204" pitchFamily="34" charset="0"/>
              </a:rPr>
              <a:t>Szybkość przejazdu </a:t>
            </a:r>
            <a:br>
              <a:rPr lang="pl-PL">
                <a:solidFill>
                  <a:srgbClr val="132749"/>
                </a:solidFill>
                <a:latin typeface="Trebuchet MS" panose="020B0703020202090204" pitchFamily="34" charset="0"/>
              </a:rPr>
            </a:br>
            <a:r>
              <a:rPr lang="pl-PL">
                <a:solidFill>
                  <a:srgbClr val="132749"/>
                </a:solidFill>
                <a:latin typeface="Trebuchet MS" panose="020B0703020202090204" pitchFamily="34" charset="0"/>
              </a:rPr>
              <a:t>(60 sekund z poziomu dostępu </a:t>
            </a:r>
            <a:br>
              <a:rPr lang="pl-PL">
                <a:solidFill>
                  <a:srgbClr val="132749"/>
                </a:solidFill>
                <a:latin typeface="Trebuchet MS" panose="020B0703020202090204" pitchFamily="34" charset="0"/>
              </a:rPr>
            </a:br>
            <a:r>
              <a:rPr lang="pl-PL">
                <a:solidFill>
                  <a:srgbClr val="132749"/>
                </a:solidFill>
                <a:latin typeface="Trebuchet MS" panose="020B0703020202090204" pitchFamily="34" charset="0"/>
              </a:rPr>
              <a:t>do najwyższego piętra)</a:t>
            </a:r>
          </a:p>
          <a:p>
            <a:endParaRPr lang="de-AT">
              <a:solidFill>
                <a:srgbClr val="132749"/>
              </a:solidFill>
              <a:latin typeface="Trebuchet MS" panose="020B0703020202090204" pitchFamily="34" charset="0"/>
            </a:endParaRPr>
          </a:p>
        </p:txBody>
      </p:sp>
      <p:sp>
        <p:nvSpPr>
          <p:cNvPr id="11" name="Textfeld 56">
            <a:extLst>
              <a:ext uri="{FF2B5EF4-FFF2-40B4-BE49-F238E27FC236}">
                <a16:creationId xmlns:a16="http://schemas.microsoft.com/office/drawing/2014/main" id="{33ECD17F-9B0A-B9D6-1163-446FE68A11FC}"/>
              </a:ext>
            </a:extLst>
          </p:cNvPr>
          <p:cNvSpPr txBox="1"/>
          <p:nvPr/>
        </p:nvSpPr>
        <p:spPr>
          <a:xfrm>
            <a:off x="821357" y="5956910"/>
            <a:ext cx="6383510" cy="11988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pl-PL">
                <a:solidFill>
                  <a:srgbClr val="132749"/>
                </a:solidFill>
                <a:latin typeface="Trebuchet MS" panose="020B0703020202090204" pitchFamily="34" charset="0"/>
              </a:rPr>
              <a:t>Tryb jazdy pożarowej – uruchamiany automatycznie </a:t>
            </a:r>
            <a:br>
              <a:rPr lang="pl-PL">
                <a:solidFill>
                  <a:srgbClr val="132749"/>
                </a:solidFill>
                <a:latin typeface="Trebuchet MS" panose="020B0703020202090204" pitchFamily="34" charset="0"/>
              </a:rPr>
            </a:br>
            <a:r>
              <a:rPr lang="pl-PL">
                <a:solidFill>
                  <a:srgbClr val="132749"/>
                </a:solidFill>
                <a:latin typeface="Trebuchet MS" panose="020B0703020202090204" pitchFamily="34" charset="0"/>
              </a:rPr>
              <a:t>przez układ alarmowy budynku</a:t>
            </a:r>
          </a:p>
        </p:txBody>
      </p:sp>
      <p:sp>
        <p:nvSpPr>
          <p:cNvPr id="13" name="Textfeld 93">
            <a:extLst>
              <a:ext uri="{FF2B5EF4-FFF2-40B4-BE49-F238E27FC236}">
                <a16:creationId xmlns:a16="http://schemas.microsoft.com/office/drawing/2014/main" id="{55A5714A-B7A0-50F0-E308-1343DF5E0CE4}"/>
              </a:ext>
            </a:extLst>
          </p:cNvPr>
          <p:cNvSpPr txBox="1"/>
          <p:nvPr/>
        </p:nvSpPr>
        <p:spPr>
          <a:xfrm>
            <a:off x="890369" y="3810923"/>
            <a:ext cx="8773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>
                <a:solidFill>
                  <a:schemeClr val="accent1"/>
                </a:solidFill>
                <a:latin typeface="Trebuchet MS" panose="020B0703020202090204" pitchFamily="34" charset="0"/>
              </a:rPr>
              <a:t>Funkcjonalności dźwigów </a:t>
            </a:r>
            <a:br>
              <a:rPr lang="pl-PL" sz="4800" b="1">
                <a:solidFill>
                  <a:schemeClr val="accent1"/>
                </a:solidFill>
                <a:latin typeface="Trebuchet MS" panose="020B0703020202090204" pitchFamily="34" charset="0"/>
              </a:rPr>
            </a:br>
            <a:r>
              <a:rPr lang="pl-PL" sz="4800" b="1">
                <a:solidFill>
                  <a:schemeClr val="accent1"/>
                </a:solidFill>
                <a:latin typeface="Trebuchet MS" panose="020B0703020202090204" pitchFamily="34" charset="0"/>
              </a:rPr>
              <a:t>dla straży pożarnej</a:t>
            </a:r>
            <a:endParaRPr lang="de-AT" sz="4800" b="1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21" name="Textfeld 108">
            <a:extLst>
              <a:ext uri="{FF2B5EF4-FFF2-40B4-BE49-F238E27FC236}">
                <a16:creationId xmlns:a16="http://schemas.microsoft.com/office/drawing/2014/main" id="{D7135102-2F11-E6DD-65C4-358CA681C5FF}"/>
              </a:ext>
            </a:extLst>
          </p:cNvPr>
          <p:cNvSpPr txBox="1"/>
          <p:nvPr/>
        </p:nvSpPr>
        <p:spPr>
          <a:xfrm>
            <a:off x="12344615" y="5972804"/>
            <a:ext cx="6224006" cy="21769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pl-PL">
                <a:solidFill>
                  <a:srgbClr val="132749"/>
                </a:solidFill>
                <a:latin typeface="Trebuchet MS" panose="020B0703020202090204" pitchFamily="34" charset="0"/>
              </a:rPr>
              <a:t>Tryb jazdy ewakuacyjnej – uruchamiany przez asystę kabinową</a:t>
            </a:r>
          </a:p>
        </p:txBody>
      </p:sp>
      <p:sp>
        <p:nvSpPr>
          <p:cNvPr id="24" name="Textfeld 111">
            <a:extLst>
              <a:ext uri="{FF2B5EF4-FFF2-40B4-BE49-F238E27FC236}">
                <a16:creationId xmlns:a16="http://schemas.microsoft.com/office/drawing/2014/main" id="{08346A54-ED30-791F-1B2F-F2668CAA35CA}"/>
              </a:ext>
            </a:extLst>
          </p:cNvPr>
          <p:cNvSpPr txBox="1"/>
          <p:nvPr/>
        </p:nvSpPr>
        <p:spPr>
          <a:xfrm>
            <a:off x="12368794" y="8457625"/>
            <a:ext cx="6224006" cy="23680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pl-PL">
                <a:solidFill>
                  <a:srgbClr val="132749"/>
                </a:solidFill>
                <a:latin typeface="Trebuchet MS" panose="020B0703020202090204" pitchFamily="34" charset="0"/>
              </a:rPr>
              <a:t>Automatyczne sprowadzenie dźwigów do głównego poziomu ewakuacyjnego</a:t>
            </a:r>
          </a:p>
          <a:p>
            <a:endParaRPr lang="de-AT">
              <a:solidFill>
                <a:srgbClr val="132749"/>
              </a:solidFill>
              <a:latin typeface="Trebuchet MS" panose="020B0703020202090204" pitchFamily="34" charset="0"/>
            </a:endParaRPr>
          </a:p>
        </p:txBody>
      </p:sp>
      <p:sp>
        <p:nvSpPr>
          <p:cNvPr id="25" name="Textfeld 115">
            <a:extLst>
              <a:ext uri="{FF2B5EF4-FFF2-40B4-BE49-F238E27FC236}">
                <a16:creationId xmlns:a16="http://schemas.microsoft.com/office/drawing/2014/main" id="{4B8AF2DC-FB24-8CCC-01D0-7B4725B24562}"/>
              </a:ext>
            </a:extLst>
          </p:cNvPr>
          <p:cNvSpPr txBox="1"/>
          <p:nvPr/>
        </p:nvSpPr>
        <p:spPr>
          <a:xfrm>
            <a:off x="12368794" y="3824309"/>
            <a:ext cx="112800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>
                <a:solidFill>
                  <a:schemeClr val="accent1"/>
                </a:solidFill>
                <a:latin typeface="Trebuchet MS" panose="020B0703020202090204" pitchFamily="34" charset="0"/>
              </a:rPr>
              <a:t>Funkcjonalności dźwigów </a:t>
            </a:r>
            <a:br>
              <a:rPr lang="pl-PL" sz="4800" b="1">
                <a:solidFill>
                  <a:schemeClr val="accent1"/>
                </a:solidFill>
                <a:latin typeface="Trebuchet MS" panose="020B0703020202090204" pitchFamily="34" charset="0"/>
              </a:rPr>
            </a:br>
            <a:r>
              <a:rPr lang="pl-PL" sz="4800" b="1">
                <a:solidFill>
                  <a:schemeClr val="accent1"/>
                </a:solidFill>
                <a:latin typeface="Trebuchet MS" panose="020B0703020202090204" pitchFamily="34" charset="0"/>
              </a:rPr>
              <a:t>do ewakuacji osób niepełnosprawnych</a:t>
            </a:r>
            <a:endParaRPr lang="de-AT" sz="4800" b="1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45" name="Straight Connector 27">
            <a:extLst>
              <a:ext uri="{FF2B5EF4-FFF2-40B4-BE49-F238E27FC236}">
                <a16:creationId xmlns:a16="http://schemas.microsoft.com/office/drawing/2014/main" id="{E193CDFA-0634-20C5-40F1-008F8BF7FBC5}"/>
              </a:ext>
            </a:extLst>
          </p:cNvPr>
          <p:cNvCxnSpPr>
            <a:cxnSpLocks/>
          </p:cNvCxnSpPr>
          <p:nvPr/>
        </p:nvCxnSpPr>
        <p:spPr>
          <a:xfrm>
            <a:off x="890369" y="5566283"/>
            <a:ext cx="10261725" cy="0"/>
          </a:xfrm>
          <a:prstGeom prst="line">
            <a:avLst/>
          </a:prstGeom>
          <a:ln w="69850">
            <a:solidFill>
              <a:srgbClr val="FFE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27">
            <a:extLst>
              <a:ext uri="{FF2B5EF4-FFF2-40B4-BE49-F238E27FC236}">
                <a16:creationId xmlns:a16="http://schemas.microsoft.com/office/drawing/2014/main" id="{D89A1156-889B-F7F3-8112-67C96481BC48}"/>
              </a:ext>
            </a:extLst>
          </p:cNvPr>
          <p:cNvCxnSpPr>
            <a:cxnSpLocks/>
          </p:cNvCxnSpPr>
          <p:nvPr/>
        </p:nvCxnSpPr>
        <p:spPr>
          <a:xfrm>
            <a:off x="12349745" y="5566283"/>
            <a:ext cx="11066067" cy="0"/>
          </a:xfrm>
          <a:prstGeom prst="line">
            <a:avLst/>
          </a:prstGeom>
          <a:ln w="69850">
            <a:solidFill>
              <a:srgbClr val="FFE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fika 25" descr="Osoba na wózku inwalidzkim z wypełnieniem pełnym">
            <a:extLst>
              <a:ext uri="{FF2B5EF4-FFF2-40B4-BE49-F238E27FC236}">
                <a16:creationId xmlns:a16="http://schemas.microsoft.com/office/drawing/2014/main" id="{28C5D03F-F310-0905-E878-F9D57344C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69456" y="6296453"/>
            <a:ext cx="3706523" cy="3706523"/>
          </a:xfrm>
          <a:prstGeom prst="rect">
            <a:avLst/>
          </a:prstGeom>
        </p:spPr>
      </p:pic>
      <p:pic>
        <p:nvPicPr>
          <p:cNvPr id="33" name="Grafika 32" descr="Wyposażenie przeciwpożarowe z wypełnieniem pełnym">
            <a:extLst>
              <a:ext uri="{FF2B5EF4-FFF2-40B4-BE49-F238E27FC236}">
                <a16:creationId xmlns:a16="http://schemas.microsoft.com/office/drawing/2014/main" id="{FCA2042B-770D-F65E-E726-50386840A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05702" y="6226106"/>
            <a:ext cx="3706523" cy="3706523"/>
          </a:xfrm>
          <a:prstGeom prst="rect">
            <a:avLst/>
          </a:prstGeom>
        </p:spPr>
      </p:pic>
      <p:sp>
        <p:nvSpPr>
          <p:cNvPr id="5" name="Symbol zastępczy stopki 2">
            <a:extLst>
              <a:ext uri="{FF2B5EF4-FFF2-40B4-BE49-F238E27FC236}">
                <a16:creationId xmlns:a16="http://schemas.microsoft.com/office/drawing/2014/main" id="{3739FB62-0966-5DB1-6CD2-52C888FD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1206" y="12414546"/>
            <a:ext cx="10069469" cy="730250"/>
          </a:xfrm>
        </p:spPr>
        <p:txBody>
          <a:bodyPr/>
          <a:lstStyle/>
          <a:p>
            <a:r>
              <a:rPr lang="en-GB" sz="2800" i="0" dirty="0">
                <a:latin typeface="Trebuchet MS" panose="020B0703020202090204" pitchFamily="34" charset="0"/>
              </a:rPr>
              <a:t>PORR | </a:t>
            </a:r>
            <a:r>
              <a:rPr lang="pl-PL" sz="2800" i="0" dirty="0">
                <a:latin typeface="Trebuchet MS" panose="020B0703020202090204" pitchFamily="34" charset="0"/>
              </a:rPr>
              <a:t>Luty</a:t>
            </a:r>
            <a:r>
              <a:rPr lang="en-GB" sz="2800" i="0" dirty="0">
                <a:latin typeface="Trebuchet MS" panose="020B0703020202090204" pitchFamily="34" charset="0"/>
              </a:rPr>
              <a:t> </a:t>
            </a:r>
            <a:r>
              <a:rPr lang="en-GB" sz="2800" i="0">
                <a:latin typeface="Trebuchet MS" panose="020B0703020202090204" pitchFamily="34" charset="0"/>
              </a:rPr>
              <a:t>202</a:t>
            </a:r>
            <a:r>
              <a:rPr lang="pl-PL" sz="2800" i="0">
                <a:latin typeface="Trebuchet MS" panose="020B0703020202090204" pitchFamily="34" charset="0"/>
              </a:rPr>
              <a:t>3</a:t>
            </a:r>
            <a:endParaRPr lang="en-GB" sz="2800" i="0" dirty="0">
              <a:latin typeface="Trebuchet MS" panose="020B0703020202090204" pitchFamily="34" charset="0"/>
            </a:endParaRPr>
          </a:p>
        </p:txBody>
      </p:sp>
      <p:sp>
        <p:nvSpPr>
          <p:cNvPr id="37" name="Tytuł 2">
            <a:extLst>
              <a:ext uri="{FF2B5EF4-FFF2-40B4-BE49-F238E27FC236}">
                <a16:creationId xmlns:a16="http://schemas.microsoft.com/office/drawing/2014/main" id="{DC14B8EE-CE5A-047A-B8EA-43000C5235CC}"/>
              </a:ext>
            </a:extLst>
          </p:cNvPr>
          <p:cNvSpPr txBox="1">
            <a:spLocks/>
          </p:cNvSpPr>
          <p:nvPr/>
        </p:nvSpPr>
        <p:spPr bwMode="auto">
          <a:xfrm>
            <a:off x="821357" y="809298"/>
            <a:ext cx="22827518" cy="119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8000" b="1" kern="1200">
                <a:solidFill>
                  <a:srgbClr val="143E6F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  <a:lvl2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154"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309"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463"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617"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pl-PL" sz="10400">
                <a:latin typeface="Trebuchet MS"/>
              </a:rPr>
              <a:t>Analiza ruchu - dźwigi</a:t>
            </a:r>
            <a:br>
              <a:rPr lang="pl-PL" sz="10400">
                <a:latin typeface="Trebuchet MS"/>
              </a:rPr>
            </a:br>
            <a:endParaRPr lang="pl-PL" sz="10400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28244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wewnątrz&#10;&#10;Opis wygenerowany automatycznie">
            <a:extLst>
              <a:ext uri="{FF2B5EF4-FFF2-40B4-BE49-F238E27FC236}">
                <a16:creationId xmlns:a16="http://schemas.microsoft.com/office/drawing/2014/main" id="{85A2B994-E0AF-FFA6-4138-9FCC0A99A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8"/>
          <a:stretch/>
        </p:blipFill>
        <p:spPr>
          <a:xfrm>
            <a:off x="11658600" y="0"/>
            <a:ext cx="13267763" cy="13715999"/>
          </a:xfrm>
          <a:prstGeom prst="rect">
            <a:avLst/>
          </a:prstGeom>
        </p:spPr>
      </p:pic>
      <p:sp>
        <p:nvSpPr>
          <p:cNvPr id="10" name="Symbol zastępczy stopki 2">
            <a:extLst>
              <a:ext uri="{FF2B5EF4-FFF2-40B4-BE49-F238E27FC236}">
                <a16:creationId xmlns:a16="http://schemas.microsoft.com/office/drawing/2014/main" id="{BA15A8E7-40AF-4862-1A65-92029C717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2800" i="0" dirty="0">
                <a:solidFill>
                  <a:srgbClr val="FFED00"/>
                </a:solidFill>
                <a:latin typeface="Trebuchet MS" panose="020B0703020202090204" pitchFamily="34" charset="0"/>
              </a:rPr>
              <a:t>PORR | </a:t>
            </a:r>
            <a:r>
              <a:rPr lang="pl-PL" sz="2800" i="0" dirty="0">
                <a:solidFill>
                  <a:srgbClr val="FFED00"/>
                </a:solidFill>
                <a:latin typeface="Trebuchet MS" panose="020B0703020202090204" pitchFamily="34" charset="0"/>
              </a:rPr>
              <a:t>Luty</a:t>
            </a:r>
            <a:r>
              <a:rPr lang="en-GB" sz="2800" i="0" dirty="0">
                <a:solidFill>
                  <a:srgbClr val="FFED00"/>
                </a:solidFill>
                <a:latin typeface="Trebuchet MS" panose="020B0703020202090204" pitchFamily="34" charset="0"/>
              </a:rPr>
              <a:t> 202</a:t>
            </a:r>
            <a:r>
              <a:rPr lang="pl-PL" sz="2800" i="0" dirty="0">
                <a:solidFill>
                  <a:srgbClr val="FFED00"/>
                </a:solidFill>
                <a:latin typeface="Trebuchet MS" panose="020B0703020202090204" pitchFamily="34" charset="0"/>
              </a:rPr>
              <a:t>3</a:t>
            </a:r>
            <a:endParaRPr lang="en-GB" sz="2800" i="0" dirty="0">
              <a:solidFill>
                <a:srgbClr val="FFED00"/>
              </a:solidFill>
              <a:latin typeface="Trebuchet MS" panose="020B070302020209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A3FB4-EB94-DC27-14BB-C4FACE86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4677A-0088-064D-90BA-8F41AE8AA151}" type="slidenum">
              <a:rPr lang="en-PL" smtClean="0"/>
              <a:pPr/>
              <a:t>9</a:t>
            </a:fld>
            <a:endParaRPr lang="en-PL" dirty="0"/>
          </a:p>
        </p:txBody>
      </p:sp>
      <p:sp>
        <p:nvSpPr>
          <p:cNvPr id="11" name="Textfeld 56">
            <a:extLst>
              <a:ext uri="{FF2B5EF4-FFF2-40B4-BE49-F238E27FC236}">
                <a16:creationId xmlns:a16="http://schemas.microsoft.com/office/drawing/2014/main" id="{33ECD17F-9B0A-B9D6-1163-446FE68A11FC}"/>
              </a:ext>
            </a:extLst>
          </p:cNvPr>
          <p:cNvSpPr txBox="1"/>
          <p:nvPr/>
        </p:nvSpPr>
        <p:spPr>
          <a:xfrm>
            <a:off x="589561" y="6670982"/>
            <a:ext cx="11300836" cy="52131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Trebuchet MS" panose="020B0703020202090204" pitchFamily="34" charset="0"/>
              </a:rPr>
              <a:t>Przedsionek przeciwpożarowy o pow. 40 m</a:t>
            </a:r>
            <a:r>
              <a:rPr lang="pl-PL" baseline="30000" dirty="0">
                <a:solidFill>
                  <a:schemeClr val="bg1"/>
                </a:solidFill>
                <a:latin typeface="Trebuchet MS" panose="020B0703020202090204" pitchFamily="34" charset="0"/>
              </a:rPr>
              <a:t>2</a:t>
            </a:r>
            <a:r>
              <a:rPr lang="pl-PL" dirty="0">
                <a:solidFill>
                  <a:schemeClr val="bg1"/>
                </a:solidFill>
                <a:latin typeface="Trebuchet MS" panose="020B0703020202090204" pitchFamily="34" charset="0"/>
              </a:rPr>
              <a:t> </a:t>
            </a:r>
            <a:br>
              <a:rPr lang="pl-PL" dirty="0">
                <a:solidFill>
                  <a:schemeClr val="bg1"/>
                </a:solidFill>
                <a:latin typeface="Trebuchet MS" panose="020B0703020202090204" pitchFamily="34" charset="0"/>
              </a:rPr>
            </a:br>
            <a:r>
              <a:rPr lang="pl-PL" dirty="0">
                <a:solidFill>
                  <a:schemeClr val="bg1"/>
                </a:solidFill>
                <a:latin typeface="Trebuchet MS" panose="020B0703020202090204" pitchFamily="34" charset="0"/>
              </a:rPr>
              <a:t>z dwoma niezależnymi wyjściami ewakuacyjnymi,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Trebuchet MS" panose="020B0703020202090204" pitchFamily="34" charset="0"/>
              </a:rPr>
              <a:t>Szerokość biegów schodowych i spoczników </a:t>
            </a:r>
            <a:br>
              <a:rPr lang="pl-PL" dirty="0">
                <a:solidFill>
                  <a:schemeClr val="bg1"/>
                </a:solidFill>
                <a:latin typeface="Trebuchet MS" panose="020B0703020202090204" pitchFamily="34" charset="0"/>
              </a:rPr>
            </a:br>
            <a:r>
              <a:rPr lang="pl-PL" dirty="0">
                <a:solidFill>
                  <a:schemeClr val="bg1"/>
                </a:solidFill>
                <a:latin typeface="Trebuchet MS" panose="020B0703020202090204" pitchFamily="34" charset="0"/>
              </a:rPr>
              <a:t>równą 1,5 m,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Trebuchet MS" panose="020B0703020202090204" pitchFamily="34" charset="0"/>
              </a:rPr>
              <a:t>Adaptowalny system różnicowania ciśnień – ochrona klatki schodowej przed zadymieniem.</a:t>
            </a:r>
            <a:endParaRPr lang="de-AT" dirty="0">
              <a:solidFill>
                <a:schemeClr val="bg1"/>
              </a:solidFill>
              <a:latin typeface="Trebuchet MS" panose="020B0703020202090204" pitchFamily="34" charset="0"/>
            </a:endParaRPr>
          </a:p>
          <a:p>
            <a:pPr>
              <a:lnSpc>
                <a:spcPct val="150000"/>
              </a:lnSpc>
            </a:pPr>
            <a:endParaRPr lang="pl-PL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13" name="Textfeld 93">
            <a:extLst>
              <a:ext uri="{FF2B5EF4-FFF2-40B4-BE49-F238E27FC236}">
                <a16:creationId xmlns:a16="http://schemas.microsoft.com/office/drawing/2014/main" id="{55A5714A-B7A0-50F0-E308-1343DF5E0CE4}"/>
              </a:ext>
            </a:extLst>
          </p:cNvPr>
          <p:cNvSpPr txBox="1"/>
          <p:nvPr/>
        </p:nvSpPr>
        <p:spPr>
          <a:xfrm>
            <a:off x="821357" y="3843303"/>
            <a:ext cx="11300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Trebuchet MS" panose="020B0703020202090204" pitchFamily="34" charset="0"/>
              </a:rPr>
              <a:t>W celu zwiększenia przepustowości </a:t>
            </a:r>
            <a:br>
              <a:rPr lang="pl-PL" b="1" dirty="0">
                <a:solidFill>
                  <a:schemeClr val="bg1"/>
                </a:solidFill>
                <a:latin typeface="Trebuchet MS" panose="020B0703020202090204" pitchFamily="34" charset="0"/>
              </a:rPr>
            </a:br>
            <a:r>
              <a:rPr lang="pl-PL" b="1" dirty="0">
                <a:solidFill>
                  <a:schemeClr val="bg1"/>
                </a:solidFill>
                <a:latin typeface="Trebuchet MS" panose="020B0703020202090204" pitchFamily="34" charset="0"/>
              </a:rPr>
              <a:t>i szybkości ewakuacji w drogach ewakuacyjnych powyżej 10. piętra zastosowano:</a:t>
            </a:r>
          </a:p>
        </p:txBody>
      </p:sp>
      <p:cxnSp>
        <p:nvCxnSpPr>
          <p:cNvPr id="45" name="Straight Connector 27">
            <a:extLst>
              <a:ext uri="{FF2B5EF4-FFF2-40B4-BE49-F238E27FC236}">
                <a16:creationId xmlns:a16="http://schemas.microsoft.com/office/drawing/2014/main" id="{E193CDFA-0634-20C5-40F1-008F8BF7FBC5}"/>
              </a:ext>
            </a:extLst>
          </p:cNvPr>
          <p:cNvCxnSpPr>
            <a:cxnSpLocks/>
          </p:cNvCxnSpPr>
          <p:nvPr/>
        </p:nvCxnSpPr>
        <p:spPr>
          <a:xfrm>
            <a:off x="821357" y="6134305"/>
            <a:ext cx="10354501" cy="0"/>
          </a:xfrm>
          <a:prstGeom prst="line">
            <a:avLst/>
          </a:prstGeom>
          <a:ln w="69850">
            <a:solidFill>
              <a:srgbClr val="FFE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ytuł 2">
            <a:extLst>
              <a:ext uri="{FF2B5EF4-FFF2-40B4-BE49-F238E27FC236}">
                <a16:creationId xmlns:a16="http://schemas.microsoft.com/office/drawing/2014/main" id="{6679B5BB-C7A5-2D2C-6462-5B4C501F1A43}"/>
              </a:ext>
            </a:extLst>
          </p:cNvPr>
          <p:cNvSpPr txBox="1">
            <a:spLocks/>
          </p:cNvSpPr>
          <p:nvPr/>
        </p:nvSpPr>
        <p:spPr bwMode="auto">
          <a:xfrm>
            <a:off x="821357" y="809298"/>
            <a:ext cx="22622758" cy="119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8000" b="1" kern="1200">
                <a:solidFill>
                  <a:srgbClr val="143E6F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  <a:lvl2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154"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309"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463"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617" algn="l" defTabSz="137146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99" b="1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pl-PL" sz="10400" dirty="0">
                <a:solidFill>
                  <a:srgbClr val="FFED00"/>
                </a:solidFill>
                <a:latin typeface="Trebuchet MS"/>
              </a:rPr>
              <a:t>Analiza ruchu </a:t>
            </a:r>
            <a:br>
              <a:rPr lang="pl-PL" sz="10400" dirty="0">
                <a:solidFill>
                  <a:srgbClr val="FFED00"/>
                </a:solidFill>
                <a:latin typeface="Trebuchet MS"/>
              </a:rPr>
            </a:br>
            <a:r>
              <a:rPr lang="pl-PL" sz="6600" dirty="0">
                <a:solidFill>
                  <a:srgbClr val="FFED00"/>
                </a:solidFill>
                <a:latin typeface="Trebuchet MS"/>
              </a:rPr>
              <a:t>Klatki schodowe</a:t>
            </a:r>
            <a:br>
              <a:rPr lang="pl-PL" sz="6600" dirty="0">
                <a:solidFill>
                  <a:srgbClr val="FFED00"/>
                </a:solidFill>
                <a:latin typeface="Trebuchet MS"/>
              </a:rPr>
            </a:br>
            <a:endParaRPr lang="pl-PL" sz="10400" dirty="0">
              <a:solidFill>
                <a:srgbClr val="FFED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74102381"/>
      </p:ext>
    </p:extLst>
  </p:cSld>
  <p:clrMapOvr>
    <a:masterClrMapping/>
  </p:clrMapOvr>
</p:sld>
</file>

<file path=ppt/theme/theme1.xml><?xml version="1.0" encoding="utf-8"?>
<a:theme xmlns:a="http://schemas.openxmlformats.org/drawingml/2006/main" name="PORR_PPT">
  <a:themeElements>
    <a:clrScheme name="PORR PPT Farben">
      <a:dk1>
        <a:srgbClr val="000000"/>
      </a:dk1>
      <a:lt1>
        <a:srgbClr val="FFFFFF"/>
      </a:lt1>
      <a:dk2>
        <a:srgbClr val="143E6F"/>
      </a:dk2>
      <a:lt2>
        <a:srgbClr val="E7E6E6"/>
      </a:lt2>
      <a:accent1>
        <a:srgbClr val="143E6F"/>
      </a:accent1>
      <a:accent2>
        <a:srgbClr val="436998"/>
      </a:accent2>
      <a:accent3>
        <a:srgbClr val="92A9C8"/>
      </a:accent3>
      <a:accent4>
        <a:srgbClr val="FFED00"/>
      </a:accent4>
      <a:accent5>
        <a:srgbClr val="9C9D9A"/>
      </a:accent5>
      <a:accent6>
        <a:srgbClr val="D0D0CB"/>
      </a:accent6>
      <a:hlink>
        <a:srgbClr val="436998"/>
      </a:hlink>
      <a:folHlink>
        <a:srgbClr val="92A9C8"/>
      </a:folHlink>
    </a:clrScheme>
    <a:fontScheme name="Porr BP Extern Font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RR_PPT" id="{02BFE2A0-F8CA-45BB-96EE-110FB78388C7}" vid="{45CE82BD-2528-4F45-B714-D752E199D2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E030A29D53D2439B768D4C0C4B5BE4" ma:contentTypeVersion="11" ma:contentTypeDescription="Create a new document." ma:contentTypeScope="" ma:versionID="a90eff2f98674b81dfde553b35d6a0a9">
  <xsd:schema xmlns:xsd="http://www.w3.org/2001/XMLSchema" xmlns:xs="http://www.w3.org/2001/XMLSchema" xmlns:p="http://schemas.microsoft.com/office/2006/metadata/properties" xmlns:ns2="72e8ec8b-87ce-44e0-b9e9-0b6f050be5dd" xmlns:ns3="d4504ce5-9163-4fc6-b43f-134210892c57" targetNamespace="http://schemas.microsoft.com/office/2006/metadata/properties" ma:root="true" ma:fieldsID="c87de32519ba94fcd60b9ff9abbc8b2e" ns2:_="" ns3:_="">
    <xsd:import namespace="72e8ec8b-87ce-44e0-b9e9-0b6f050be5dd"/>
    <xsd:import namespace="d4504ce5-9163-4fc6-b43f-134210892c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e8ec8b-87ce-44e0-b9e9-0b6f050be5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28c249b-8171-4c3b-9112-f992fe53611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504ce5-9163-4fc6-b43f-134210892c5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3c6dd02-641c-4ca2-9fb2-cfa85965ee50}" ma:internalName="TaxCatchAll" ma:showField="CatchAllData" ma:web="d4504ce5-9163-4fc6-b43f-134210892c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4504ce5-9163-4fc6-b43f-134210892c57" xsi:nil="true"/>
    <lcf76f155ced4ddcb4097134ff3c332f xmlns="72e8ec8b-87ce-44e0-b9e9-0b6f050be5d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827612F-2723-4751-AF04-879B84D945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E622A4-93F3-4D6A-BD66-CAC5A1F3AF3F}">
  <ds:schemaRefs>
    <ds:schemaRef ds:uri="72e8ec8b-87ce-44e0-b9e9-0b6f050be5dd"/>
    <ds:schemaRef ds:uri="d4504ce5-9163-4fc6-b43f-134210892c5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127D345-E159-4AB2-9CA7-F0E756273C1C}">
  <ds:schemaRefs>
    <ds:schemaRef ds:uri="72e8ec8b-87ce-44e0-b9e9-0b6f050be5dd"/>
    <ds:schemaRef ds:uri="d4504ce5-9163-4fc6-b43f-134210892c5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PORR Unternehmenspräsentation_27062022_EN_1</Template>
  <TotalTime>0</TotalTime>
  <Words>696</Words>
  <Application>Microsoft Office PowerPoint</Application>
  <PresentationFormat>Niestandardowy</PresentationFormat>
  <Paragraphs>104</Paragraphs>
  <Slides>16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1" baseType="lpstr">
      <vt:lpstr>Arial</vt:lpstr>
      <vt:lpstr>Calibri</vt:lpstr>
      <vt:lpstr>Trebuchet MS</vt:lpstr>
      <vt:lpstr>Wingdings</vt:lpstr>
      <vt:lpstr>PORR_PPT</vt:lpstr>
      <vt:lpstr>Inteligentne budowanie łączy ludzi</vt:lpstr>
      <vt:lpstr>Aspekty Inżynierii Bezpieczeństwa Obiektów Antropogenicznych SKY SAWA </vt:lpstr>
      <vt:lpstr>Agenda</vt:lpstr>
      <vt:lpstr>Główne informacje  o projekcie </vt:lpstr>
      <vt:lpstr>Budynek rzeźbiony światłem</vt:lpstr>
      <vt:lpstr>Projekt Budowlany - pierwotny </vt:lpstr>
      <vt:lpstr>Projekt Budowlany - zamienny </vt:lpstr>
      <vt:lpstr>Analiza ruchu - dźwigi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Rozwiązania techniczne szachtów  wentylacji oddymiającej  i bytowej</vt:lpstr>
      <vt:lpstr>Dziękuję za uwagę.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Jarek Januszewski</dc:creator>
  <cp:lastModifiedBy>Kicuła Teresa</cp:lastModifiedBy>
  <cp:revision>98</cp:revision>
  <dcterms:created xsi:type="dcterms:W3CDTF">2022-05-05T14:14:54Z</dcterms:created>
  <dcterms:modified xsi:type="dcterms:W3CDTF">2023-03-06T14:41:21Z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0x010100B6E030A29D53D2439B768D4C0C4B5BE4</vt:lpwstr>
  </property>
  <property fmtid="{D5CDD505-2E9C-101B-9397-08002B2CF9AE}" pid="3" name="MediaServiceImageTags">
    <vt:lpwstr/>
  </property>
</Properties>
</file>