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2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3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notesSlides/notesSlide1.xml" ContentType="application/vnd.openxmlformats-officedocument.presentationml.notesSlid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notesSlides/notesSlide2.xml" ContentType="application/vnd.openxmlformats-officedocument.presentationml.notesSlid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77" r:id="rId2"/>
    <p:sldMasterId id="2147483844" r:id="rId3"/>
    <p:sldMasterId id="2147484116" r:id="rId4"/>
  </p:sldMasterIdLst>
  <p:notesMasterIdLst>
    <p:notesMasterId r:id="rId53"/>
  </p:notesMasterIdLst>
  <p:sldIdLst>
    <p:sldId id="776" r:id="rId5"/>
    <p:sldId id="259" r:id="rId6"/>
    <p:sldId id="1304" r:id="rId7"/>
    <p:sldId id="1338" r:id="rId8"/>
    <p:sldId id="1390" r:id="rId9"/>
    <p:sldId id="1391" r:id="rId10"/>
    <p:sldId id="1425" r:id="rId11"/>
    <p:sldId id="1428" r:id="rId12"/>
    <p:sldId id="1426" r:id="rId13"/>
    <p:sldId id="1437" r:id="rId14"/>
    <p:sldId id="1395" r:id="rId15"/>
    <p:sldId id="1393" r:id="rId16"/>
    <p:sldId id="1394" r:id="rId17"/>
    <p:sldId id="1396" r:id="rId18"/>
    <p:sldId id="1397" r:id="rId19"/>
    <p:sldId id="1398" r:id="rId20"/>
    <p:sldId id="1399" r:id="rId21"/>
    <p:sldId id="1400" r:id="rId22"/>
    <p:sldId id="1441" r:id="rId23"/>
    <p:sldId id="1403" r:id="rId24"/>
    <p:sldId id="1401" r:id="rId25"/>
    <p:sldId id="1402" r:id="rId26"/>
    <p:sldId id="1404" r:id="rId27"/>
    <p:sldId id="1405" r:id="rId28"/>
    <p:sldId id="1406" r:id="rId29"/>
    <p:sldId id="1407" r:id="rId30"/>
    <p:sldId id="1408" r:id="rId31"/>
    <p:sldId id="1434" r:id="rId32"/>
    <p:sldId id="1409" r:id="rId33"/>
    <p:sldId id="1410" r:id="rId34"/>
    <p:sldId id="1411" r:id="rId35"/>
    <p:sldId id="1412" r:id="rId36"/>
    <p:sldId id="1413" r:id="rId37"/>
    <p:sldId id="1414" r:id="rId38"/>
    <p:sldId id="1415" r:id="rId39"/>
    <p:sldId id="1416" r:id="rId40"/>
    <p:sldId id="1442" r:id="rId41"/>
    <p:sldId id="1417" r:id="rId42"/>
    <p:sldId id="1418" r:id="rId43"/>
    <p:sldId id="1419" r:id="rId44"/>
    <p:sldId id="1420" r:id="rId45"/>
    <p:sldId id="1421" r:id="rId46"/>
    <p:sldId id="1427" r:id="rId47"/>
    <p:sldId id="1422" r:id="rId48"/>
    <p:sldId id="1424" r:id="rId49"/>
    <p:sldId id="1444" r:id="rId50"/>
    <p:sldId id="1431" r:id="rId51"/>
    <p:sldId id="1334" r:id="rId52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C12F373-AEAB-6712-D2AD-B496322DE21E}" name="Katarzyna Okupska" initials="KO" userId="S::k.okupska@asmpl.onmicrosoft.com::7b9d8fa4-d431-4642-972b-c479e4536e9d" providerId="AD"/>
  <p188:author id="{E3AAF181-0C21-1CC9-0025-6F3BD5E049BE}" name="Rojek Katarzyna" initials="KR" userId="S::krojek@mos.gov.pl::98eae6af-5c85-4f8e-aeb0-5581c974477e" providerId="AD"/>
  <p188:author id="{3C23E79E-BD62-FE89-B610-E684DD24CDB8}" name="Dec Łucja" initials="ŁD" userId="S::ldec@mos.gov.pl::7b7655b6-bffd-42bb-8cce-1f6abfdd027a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DDX" initials="L" lastIdx="1" clrIdx="0"/>
  <p:cmAuthor id="2" name="Alina Woźniak" initials="AW" lastIdx="1" clrIdx="1">
    <p:extLst>
      <p:ext uri="{19B8F6BF-5375-455C-9EA6-DF929625EA0E}">
        <p15:presenceInfo xmlns:p15="http://schemas.microsoft.com/office/powerpoint/2012/main" userId="S::a.wozniak@asmpl.onmicrosoft.com::26ec96cd-09ea-4334-a26b-af57955a27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7ED9"/>
    <a:srgbClr val="B0C3E6"/>
    <a:srgbClr val="FFFFFF"/>
    <a:srgbClr val="2E4A9A"/>
    <a:srgbClr val="9E68FE"/>
    <a:srgbClr val="A478E4"/>
    <a:srgbClr val="CC66FF"/>
    <a:srgbClr val="FF66CC"/>
    <a:srgbClr val="CBCDD2"/>
    <a:srgbClr val="F0F3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Styl pośredni 2 — Ak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AF606853-7671-496A-8E4F-DF71F8EC918B}" styleName="Styl ciemny 1 — Ak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Styl ciemny 2 - Akcent 5/Ak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A488322-F2BA-4B5B-9748-0D474271808F}" styleName="Styl pośredni 3 — Ak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Styl pośredni 1 — Ak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Styl jasny 2 — Ak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DCAF9ED-07DC-4A11-8D7F-57B35C25682E}" styleName="Styl pośredni 1 — Ak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Styl pośredni 2 — Ak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5758FB7-9AC5-4552-8A53-C91805E547FA}" styleName="Styl z motywem 1 — Ak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04" autoAdjust="0"/>
    <p:restoredTop sz="94641" autoAdjust="0"/>
  </p:normalViewPr>
  <p:slideViewPr>
    <p:cSldViewPr snapToGrid="0">
      <p:cViewPr varScale="1">
        <p:scale>
          <a:sx n="59" d="100"/>
          <a:sy n="59" d="100"/>
        </p:scale>
        <p:origin x="1188" y="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1" d="100"/>
          <a:sy n="61" d="100"/>
        </p:scale>
        <p:origin x="3168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microsoft.com/office/2018/10/relationships/authors" Target="author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heme" Target="theme/theme1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0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1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2.xlsx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dirty="0">
                <a:solidFill>
                  <a:schemeClr val="tx2"/>
                </a:solidFill>
              </a:rPr>
              <a:t>Płeć – wg województw</a:t>
            </a:r>
            <a:r>
              <a:rPr lang="pl-PL" baseline="0" dirty="0">
                <a:solidFill>
                  <a:schemeClr val="tx2"/>
                </a:solidFill>
              </a:rPr>
              <a:t> </a:t>
            </a:r>
            <a:endParaRPr lang="pl-PL" dirty="0">
              <a:solidFill>
                <a:schemeClr val="tx2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0.13142673359303444"/>
          <c:y val="7.6232074339146111E-2"/>
          <c:w val="0.85717537592233572"/>
          <c:h val="0.8460125858562979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kobieta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Arkusz1!$A$2:$A$18</c:f>
              <c:strCache>
                <c:ptCount val="17"/>
                <c:pt idx="0">
                  <c:v>ogółem</c:v>
                </c:pt>
                <c:pt idx="1">
                  <c:v>Dolnośląskie</c:v>
                </c:pt>
                <c:pt idx="2">
                  <c:v>Kujawsko-pomorskie</c:v>
                </c:pt>
                <c:pt idx="3">
                  <c:v>Lubelskie</c:v>
                </c:pt>
                <c:pt idx="4">
                  <c:v>Lubuskie</c:v>
                </c:pt>
                <c:pt idx="5">
                  <c:v>Łódzkie</c:v>
                </c:pt>
                <c:pt idx="6">
                  <c:v>Małopolskie</c:v>
                </c:pt>
                <c:pt idx="7">
                  <c:v>Mazowieckie</c:v>
                </c:pt>
                <c:pt idx="8">
                  <c:v>Opolskie</c:v>
                </c:pt>
                <c:pt idx="9">
                  <c:v>Podlaskie</c:v>
                </c:pt>
                <c:pt idx="10">
                  <c:v>Podkarpackie</c:v>
                </c:pt>
                <c:pt idx="11">
                  <c:v>Pomorskie</c:v>
                </c:pt>
                <c:pt idx="12">
                  <c:v>Śląskie</c:v>
                </c:pt>
                <c:pt idx="13">
                  <c:v>Świętokrzyskie</c:v>
                </c:pt>
                <c:pt idx="14">
                  <c:v>Wielkopolskie</c:v>
                </c:pt>
                <c:pt idx="15">
                  <c:v>Warmińsko-Mazurskie</c:v>
                </c:pt>
                <c:pt idx="16">
                  <c:v>Zachodniopomorskie</c:v>
                </c:pt>
              </c:strCache>
            </c:strRef>
          </c:cat>
          <c:val>
            <c:numRef>
              <c:f>Arkusz1!$B$2:$B$18</c:f>
              <c:numCache>
                <c:formatCode>0.0%</c:formatCode>
                <c:ptCount val="17"/>
                <c:pt idx="0">
                  <c:v>0.52300000000000002</c:v>
                </c:pt>
                <c:pt idx="1">
                  <c:v>0.53164556962025311</c:v>
                </c:pt>
                <c:pt idx="2">
                  <c:v>0.52830188679245282</c:v>
                </c:pt>
                <c:pt idx="3">
                  <c:v>0.53703703703703698</c:v>
                </c:pt>
                <c:pt idx="4">
                  <c:v>0.5185185185185186</c:v>
                </c:pt>
                <c:pt idx="5">
                  <c:v>0.515625</c:v>
                </c:pt>
                <c:pt idx="6">
                  <c:v>0.52747252747252749</c:v>
                </c:pt>
                <c:pt idx="7">
                  <c:v>0.53146853146853146</c:v>
                </c:pt>
                <c:pt idx="8">
                  <c:v>0.5185185185185186</c:v>
                </c:pt>
                <c:pt idx="9">
                  <c:v>0.5</c:v>
                </c:pt>
                <c:pt idx="10">
                  <c:v>0.5</c:v>
                </c:pt>
                <c:pt idx="11">
                  <c:v>0.51666666666666661</c:v>
                </c:pt>
                <c:pt idx="12">
                  <c:v>0.52212389380530977</c:v>
                </c:pt>
                <c:pt idx="13">
                  <c:v>0.53125</c:v>
                </c:pt>
                <c:pt idx="14">
                  <c:v>0.51100000000000001</c:v>
                </c:pt>
                <c:pt idx="15">
                  <c:v>0.53800000000000003</c:v>
                </c:pt>
                <c:pt idx="16">
                  <c:v>0.52272727272727271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E3-471C-A4AC-02BDFFBB209E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mężczyzna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Arkusz1!$A$2:$A$18</c:f>
              <c:strCache>
                <c:ptCount val="17"/>
                <c:pt idx="0">
                  <c:v>ogółem</c:v>
                </c:pt>
                <c:pt idx="1">
                  <c:v>Dolnośląskie</c:v>
                </c:pt>
                <c:pt idx="2">
                  <c:v>Kujawsko-pomorskie</c:v>
                </c:pt>
                <c:pt idx="3">
                  <c:v>Lubelskie</c:v>
                </c:pt>
                <c:pt idx="4">
                  <c:v>Lubuskie</c:v>
                </c:pt>
                <c:pt idx="5">
                  <c:v>Łódzkie</c:v>
                </c:pt>
                <c:pt idx="6">
                  <c:v>Małopolskie</c:v>
                </c:pt>
                <c:pt idx="7">
                  <c:v>Mazowieckie</c:v>
                </c:pt>
                <c:pt idx="8">
                  <c:v>Opolskie</c:v>
                </c:pt>
                <c:pt idx="9">
                  <c:v>Podlaskie</c:v>
                </c:pt>
                <c:pt idx="10">
                  <c:v>Podkarpackie</c:v>
                </c:pt>
                <c:pt idx="11">
                  <c:v>Pomorskie</c:v>
                </c:pt>
                <c:pt idx="12">
                  <c:v>Śląskie</c:v>
                </c:pt>
                <c:pt idx="13">
                  <c:v>Świętokrzyskie</c:v>
                </c:pt>
                <c:pt idx="14">
                  <c:v>Wielkopolskie</c:v>
                </c:pt>
                <c:pt idx="15">
                  <c:v>Warmińsko-Mazurskie</c:v>
                </c:pt>
                <c:pt idx="16">
                  <c:v>Zachodniopomorskie</c:v>
                </c:pt>
              </c:strCache>
            </c:strRef>
          </c:cat>
          <c:val>
            <c:numRef>
              <c:f>Arkusz1!$C$2:$C$18</c:f>
              <c:numCache>
                <c:formatCode>0.0%</c:formatCode>
                <c:ptCount val="17"/>
                <c:pt idx="0">
                  <c:v>0.47700000000000004</c:v>
                </c:pt>
                <c:pt idx="1">
                  <c:v>0.46835443037974683</c:v>
                </c:pt>
                <c:pt idx="2">
                  <c:v>0.47169811320754718</c:v>
                </c:pt>
                <c:pt idx="3">
                  <c:v>0.46296296296296297</c:v>
                </c:pt>
                <c:pt idx="4">
                  <c:v>0.48148148148148145</c:v>
                </c:pt>
                <c:pt idx="5">
                  <c:v>0.484375</c:v>
                </c:pt>
                <c:pt idx="6">
                  <c:v>0.47252747252747257</c:v>
                </c:pt>
                <c:pt idx="7">
                  <c:v>0.46853146853146854</c:v>
                </c:pt>
                <c:pt idx="8">
                  <c:v>0.48148148148148145</c:v>
                </c:pt>
                <c:pt idx="9">
                  <c:v>0.5</c:v>
                </c:pt>
                <c:pt idx="10">
                  <c:v>0.5</c:v>
                </c:pt>
                <c:pt idx="11">
                  <c:v>0.48333333333333334</c:v>
                </c:pt>
                <c:pt idx="12">
                  <c:v>0.47787610619469029</c:v>
                </c:pt>
                <c:pt idx="13">
                  <c:v>0.46875</c:v>
                </c:pt>
                <c:pt idx="14">
                  <c:v>0.48899999999999999</c:v>
                </c:pt>
                <c:pt idx="15">
                  <c:v>0.46200000000000002</c:v>
                </c:pt>
                <c:pt idx="16">
                  <c:v>0.47727272727272729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CE3-471C-A4AC-02BDFFBB20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61619039"/>
        <c:axId val="761619519"/>
      </c:barChart>
      <c:catAx>
        <c:axId val="76161903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761619519"/>
        <c:crosses val="autoZero"/>
        <c:auto val="1"/>
        <c:lblAlgn val="ctr"/>
        <c:lblOffset val="100"/>
        <c:noMultiLvlLbl val="0"/>
      </c:catAx>
      <c:valAx>
        <c:axId val="761619519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7616190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5101486142179905"/>
          <c:y val="0.93469749019911619"/>
          <c:w val="0.3585071423244876"/>
          <c:h val="4.24723214608182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dirty="0"/>
              <a:t>P1. Czy otrzymał(a) Pan(i) lub nabył(a) Pan(i) w roku 2023 używane meble, np. krzesła, tapczany, stoliki, szafy?  - wg</a:t>
            </a:r>
            <a:r>
              <a:rPr lang="pl-PL" baseline="0" dirty="0"/>
              <a:t> </a:t>
            </a:r>
            <a:r>
              <a:rPr lang="pl-PL" dirty="0"/>
              <a:t>wykształcenia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0.26915817092827776"/>
          <c:y val="0.12619090808267069"/>
          <c:w val="0.73084182907172224"/>
          <c:h val="0.788674502530634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8.3333333333332951E-3"/>
                  <c:y val="-2.053220111986256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71B-4050-93A8-323988C943DA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934-4A7D-A7CE-A29CCE00DE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Arkusz1!$A$2:$A$8</c:f>
              <c:strCache>
                <c:ptCount val="7"/>
                <c:pt idx="0">
                  <c:v>ogółem</c:v>
                </c:pt>
                <c:pt idx="1">
                  <c:v>podstawowe, gimnazjalne</c:v>
                </c:pt>
                <c:pt idx="2">
                  <c:v>zasadnicze zawodowe</c:v>
                </c:pt>
                <c:pt idx="3">
                  <c:v>średnie ogólne</c:v>
                </c:pt>
                <c:pt idx="4">
                  <c:v>średnie techniczne</c:v>
                </c:pt>
                <c:pt idx="5">
                  <c:v>wyższe ( licencjackie/inżynierskie/magisterskie)</c:v>
                </c:pt>
                <c:pt idx="6">
                  <c:v>Doktorat</c:v>
                </c:pt>
              </c:strCache>
            </c:strRef>
          </c:cat>
          <c:val>
            <c:numRef>
              <c:f>Arkusz1!$B$2:$B$8</c:f>
              <c:numCache>
                <c:formatCode>0.0%</c:formatCode>
                <c:ptCount val="7"/>
                <c:pt idx="0">
                  <c:v>0.115</c:v>
                </c:pt>
                <c:pt idx="1">
                  <c:v>0.15384615384615385</c:v>
                </c:pt>
                <c:pt idx="2">
                  <c:v>0.03</c:v>
                </c:pt>
                <c:pt idx="3">
                  <c:v>0.11199999999999999</c:v>
                </c:pt>
                <c:pt idx="4">
                  <c:v>9.5070422535211266E-2</c:v>
                </c:pt>
                <c:pt idx="5">
                  <c:v>0.1440677966101695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934-4A7D-A7CE-A29CCE00DE6A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Arkusz1!$A$2:$A$8</c:f>
              <c:strCache>
                <c:ptCount val="7"/>
                <c:pt idx="0">
                  <c:v>ogółem</c:v>
                </c:pt>
                <c:pt idx="1">
                  <c:v>podstawowe, gimnazjalne</c:v>
                </c:pt>
                <c:pt idx="2">
                  <c:v>zasadnicze zawodowe</c:v>
                </c:pt>
                <c:pt idx="3">
                  <c:v>średnie ogólne</c:v>
                </c:pt>
                <c:pt idx="4">
                  <c:v>średnie techniczne</c:v>
                </c:pt>
                <c:pt idx="5">
                  <c:v>wyższe ( licencjackie/inżynierskie/magisterskie)</c:v>
                </c:pt>
                <c:pt idx="6">
                  <c:v>Doktorat</c:v>
                </c:pt>
              </c:strCache>
            </c:strRef>
          </c:cat>
          <c:val>
            <c:numRef>
              <c:f>Arkusz1!$C$2:$C$8</c:f>
              <c:numCache>
                <c:formatCode>0.0%</c:formatCode>
                <c:ptCount val="7"/>
                <c:pt idx="0">
                  <c:v>0.88500000000000001</c:v>
                </c:pt>
                <c:pt idx="1">
                  <c:v>0.84615384615384615</c:v>
                </c:pt>
                <c:pt idx="2">
                  <c:v>0.97</c:v>
                </c:pt>
                <c:pt idx="3">
                  <c:v>0.88800000000000001</c:v>
                </c:pt>
                <c:pt idx="4">
                  <c:v>0.90492957746478875</c:v>
                </c:pt>
                <c:pt idx="5">
                  <c:v>0.85593220338983045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934-4A7D-A7CE-A29CCE00DE6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761619039"/>
        <c:axId val="761619519"/>
      </c:barChart>
      <c:catAx>
        <c:axId val="76161903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761619519"/>
        <c:crosses val="autoZero"/>
        <c:auto val="1"/>
        <c:lblAlgn val="ctr"/>
        <c:lblOffset val="100"/>
        <c:noMultiLvlLbl val="0"/>
      </c:catAx>
      <c:valAx>
        <c:axId val="761619519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7616190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9912499999999999"/>
          <c:y val="0.93950405195713915"/>
          <c:w val="0.16320825131233593"/>
          <c:h val="4.201696703498525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dirty="0"/>
              <a:t>P1. Czy otrzymał(a) Pan(i) lub nabył(a) Pan(i) w roku 2023 używane meble, np. krzesła, tapczany, stoliki, szafy?</a:t>
            </a:r>
            <a:r>
              <a:rPr lang="pl-PL" baseline="0" dirty="0"/>
              <a:t> – </a:t>
            </a:r>
            <a:r>
              <a:rPr lang="pl-PL" dirty="0"/>
              <a:t>wg dochodu netto na członka</a:t>
            </a:r>
            <a:r>
              <a:rPr lang="pl-PL" baseline="0" dirty="0"/>
              <a:t> rodziny</a:t>
            </a:r>
            <a:endParaRPr lang="pl-PL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1.1458333333333333E-2"/>
          <c:y val="0.11868955851548606"/>
          <c:w val="0.98854166666666665"/>
          <c:h val="0.768002695942194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Arkusz1!$A$2:$A$7</c:f>
              <c:strCache>
                <c:ptCount val="6"/>
                <c:pt idx="0">
                  <c:v>ogółem</c:v>
                </c:pt>
                <c:pt idx="1">
                  <c:v>Do 2000 zł</c:v>
                </c:pt>
                <c:pt idx="2">
                  <c:v>Pow. 2000 do 4000 zł</c:v>
                </c:pt>
                <c:pt idx="3">
                  <c:v>Pow. 4000 do 6000 zł</c:v>
                </c:pt>
                <c:pt idx="4">
                  <c:v>Pow. 6000 do 8000 zł</c:v>
                </c:pt>
                <c:pt idx="5">
                  <c:v>Pow. 8000 zł</c:v>
                </c:pt>
              </c:strCache>
            </c:strRef>
          </c:cat>
          <c:val>
            <c:numRef>
              <c:f>Arkusz1!$B$2:$B$7</c:f>
              <c:numCache>
                <c:formatCode>0.0%</c:formatCode>
                <c:ptCount val="6"/>
                <c:pt idx="0">
                  <c:v>0.115</c:v>
                </c:pt>
                <c:pt idx="1">
                  <c:v>9.7560975609756101E-2</c:v>
                </c:pt>
                <c:pt idx="2">
                  <c:v>0.1210762331838565</c:v>
                </c:pt>
                <c:pt idx="3">
                  <c:v>0.13114754098360656</c:v>
                </c:pt>
                <c:pt idx="4">
                  <c:v>0.109375</c:v>
                </c:pt>
                <c:pt idx="5">
                  <c:v>0.11940298507462688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20-4333-8164-AA0507262D23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Arkusz1!$A$2:$A$7</c:f>
              <c:strCache>
                <c:ptCount val="6"/>
                <c:pt idx="0">
                  <c:v>ogółem</c:v>
                </c:pt>
                <c:pt idx="1">
                  <c:v>Do 2000 zł</c:v>
                </c:pt>
                <c:pt idx="2">
                  <c:v>Pow. 2000 do 4000 zł</c:v>
                </c:pt>
                <c:pt idx="3">
                  <c:v>Pow. 4000 do 6000 zł</c:v>
                </c:pt>
                <c:pt idx="4">
                  <c:v>Pow. 6000 do 8000 zł</c:v>
                </c:pt>
                <c:pt idx="5">
                  <c:v>Pow. 8000 zł</c:v>
                </c:pt>
              </c:strCache>
            </c:strRef>
          </c:cat>
          <c:val>
            <c:numRef>
              <c:f>Arkusz1!$C$2:$C$7</c:f>
              <c:numCache>
                <c:formatCode>0.0%</c:formatCode>
                <c:ptCount val="6"/>
                <c:pt idx="0">
                  <c:v>0.88500000000000001</c:v>
                </c:pt>
                <c:pt idx="1">
                  <c:v>0.90243902439024393</c:v>
                </c:pt>
                <c:pt idx="2">
                  <c:v>0.87892376681614348</c:v>
                </c:pt>
                <c:pt idx="3">
                  <c:v>0.86885245901639352</c:v>
                </c:pt>
                <c:pt idx="4">
                  <c:v>0.890625</c:v>
                </c:pt>
                <c:pt idx="5">
                  <c:v>0.88059701492537312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F20-4333-8164-AA0507262D2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761619039"/>
        <c:axId val="761619519"/>
      </c:barChart>
      <c:catAx>
        <c:axId val="7616190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761619519"/>
        <c:crosses val="autoZero"/>
        <c:auto val="1"/>
        <c:lblAlgn val="ctr"/>
        <c:lblOffset val="100"/>
        <c:noMultiLvlLbl val="0"/>
      </c:catAx>
      <c:valAx>
        <c:axId val="761619519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7616190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1830479002624671"/>
          <c:y val="0.94497473913034424"/>
          <c:w val="0.21651541994750656"/>
          <c:h val="4.284364350576716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dirty="0"/>
              <a:t>Rodzaj</a:t>
            </a:r>
            <a:r>
              <a:rPr lang="pl-PL" baseline="0" dirty="0"/>
              <a:t> nabytych/otrzymanych mebli (N=115)</a:t>
            </a:r>
            <a:endParaRPr lang="pl-PL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0.1653758134298508"/>
          <c:y val="8.2802349550084503E-2"/>
          <c:w val="0.81318958725812085"/>
          <c:h val="0.780193976281822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Ilość w szt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0"/>
              <c:layout>
                <c:manualLayout>
                  <c:x val="0"/>
                  <c:y val="7.3645730403276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9AA-4A0A-B020-FE24F1CAF0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Arkusz1!$A$2:$A$12</c:f>
              <c:strCache>
                <c:ptCount val="11"/>
                <c:pt idx="0">
                  <c:v>szafa</c:v>
                </c:pt>
                <c:pt idx="1">
                  <c:v>szafka/regał z półkami</c:v>
                </c:pt>
                <c:pt idx="2">
                  <c:v>komoda</c:v>
                </c:pt>
                <c:pt idx="3">
                  <c:v>stół</c:v>
                </c:pt>
                <c:pt idx="4">
                  <c:v>stolik kawowy/ława</c:v>
                </c:pt>
                <c:pt idx="5">
                  <c:v>biurko</c:v>
                </c:pt>
                <c:pt idx="6">
                  <c:v>krzesło</c:v>
                </c:pt>
                <c:pt idx="7">
                  <c:v>fotel</c:v>
                </c:pt>
                <c:pt idx="8">
                  <c:v>pufa/ taboret</c:v>
                </c:pt>
                <c:pt idx="9">
                  <c:v>sofa/tapczan/kanapa łóżko</c:v>
                </c:pt>
                <c:pt idx="10">
                  <c:v>inne</c:v>
                </c:pt>
              </c:strCache>
            </c:strRef>
          </c:cat>
          <c:val>
            <c:numRef>
              <c:f>Arkusz1!$B$2:$B$12</c:f>
              <c:numCache>
                <c:formatCode>General</c:formatCode>
                <c:ptCount val="11"/>
                <c:pt idx="0">
                  <c:v>37</c:v>
                </c:pt>
                <c:pt idx="1">
                  <c:v>59</c:v>
                </c:pt>
                <c:pt idx="2">
                  <c:v>34</c:v>
                </c:pt>
                <c:pt idx="3">
                  <c:v>24</c:v>
                </c:pt>
                <c:pt idx="4">
                  <c:v>31</c:v>
                </c:pt>
                <c:pt idx="5">
                  <c:v>18</c:v>
                </c:pt>
                <c:pt idx="6">
                  <c:v>186</c:v>
                </c:pt>
                <c:pt idx="7">
                  <c:v>32</c:v>
                </c:pt>
                <c:pt idx="8">
                  <c:v>4</c:v>
                </c:pt>
                <c:pt idx="9">
                  <c:v>37</c:v>
                </c:pt>
                <c:pt idx="1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DB-4F71-821B-503661E7C999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% wskazań 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1250005126313178E-3"/>
                  <c:y val="-1.22742884005462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9AA-4A0A-B020-FE24F1CAF026}"/>
                </c:ext>
              </c:extLst>
            </c:dLbl>
            <c:dLbl>
              <c:idx val="1"/>
              <c:layout>
                <c:manualLayout>
                  <c:x val="0"/>
                  <c:y val="-1.22742884005461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9AA-4A0A-B020-FE24F1CAF026}"/>
                </c:ext>
              </c:extLst>
            </c:dLbl>
            <c:dLbl>
              <c:idx val="2"/>
              <c:layout>
                <c:manualLayout>
                  <c:x val="-2.083333675087545E-3"/>
                  <c:y val="-1.22742884005461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9AA-4A0A-B020-FE24F1CAF026}"/>
                </c:ext>
              </c:extLst>
            </c:dLbl>
            <c:dLbl>
              <c:idx val="3"/>
              <c:layout>
                <c:manualLayout>
                  <c:x val="-1.0416668375437725E-3"/>
                  <c:y val="-1.22742884005462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9AA-4A0A-B020-FE24F1CAF026}"/>
                </c:ext>
              </c:extLst>
            </c:dLbl>
            <c:dLbl>
              <c:idx val="4"/>
              <c:layout>
                <c:manualLayout>
                  <c:x val="0"/>
                  <c:y val="-1.47291460806554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9AA-4A0A-B020-FE24F1CAF026}"/>
                </c:ext>
              </c:extLst>
            </c:dLbl>
            <c:dLbl>
              <c:idx val="5"/>
              <c:layout>
                <c:manualLayout>
                  <c:x val="0"/>
                  <c:y val="-1.96388614408738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9AA-4A0A-B020-FE24F1CAF026}"/>
                </c:ext>
              </c:extLst>
            </c:dLbl>
            <c:dLbl>
              <c:idx val="6"/>
              <c:layout>
                <c:manualLayout>
                  <c:x val="-7.6388018978962965E-17"/>
                  <c:y val="-1.47291460806554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9AA-4A0A-B020-FE24F1CAF026}"/>
                </c:ext>
              </c:extLst>
            </c:dLbl>
            <c:dLbl>
              <c:idx val="7"/>
              <c:layout>
                <c:manualLayout>
                  <c:x val="1.0416668375437725E-3"/>
                  <c:y val="-1.22742884005462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9AA-4A0A-B020-FE24F1CAF026}"/>
                </c:ext>
              </c:extLst>
            </c:dLbl>
            <c:dLbl>
              <c:idx val="8"/>
              <c:layout>
                <c:manualLayout>
                  <c:x val="-2.083333675087545E-3"/>
                  <c:y val="-1.71840037607646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9AA-4A0A-B020-FE24F1CAF026}"/>
                </c:ext>
              </c:extLst>
            </c:dLbl>
            <c:dLbl>
              <c:idx val="9"/>
              <c:layout>
                <c:manualLayout>
                  <c:x val="-3.1250005126313559E-3"/>
                  <c:y val="-1.47291460806554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9AA-4A0A-B020-FE24F1CAF026}"/>
                </c:ext>
              </c:extLst>
            </c:dLbl>
            <c:dLbl>
              <c:idx val="10"/>
              <c:layout>
                <c:manualLayout>
                  <c:x val="-2.0833336750875832E-3"/>
                  <c:y val="-1.22742884005461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9AA-4A0A-B020-FE24F1CAF0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Arkusz1!$A$2:$A$12</c:f>
              <c:strCache>
                <c:ptCount val="11"/>
                <c:pt idx="0">
                  <c:v>szafa</c:v>
                </c:pt>
                <c:pt idx="1">
                  <c:v>szafka/regał z półkami</c:v>
                </c:pt>
                <c:pt idx="2">
                  <c:v>komoda</c:v>
                </c:pt>
                <c:pt idx="3">
                  <c:v>stół</c:v>
                </c:pt>
                <c:pt idx="4">
                  <c:v>stolik kawowy/ława</c:v>
                </c:pt>
                <c:pt idx="5">
                  <c:v>biurko</c:v>
                </c:pt>
                <c:pt idx="6">
                  <c:v>krzesło</c:v>
                </c:pt>
                <c:pt idx="7">
                  <c:v>fotel</c:v>
                </c:pt>
                <c:pt idx="8">
                  <c:v>pufa/ taboret</c:v>
                </c:pt>
                <c:pt idx="9">
                  <c:v>sofa/tapczan/kanapa łóżko</c:v>
                </c:pt>
                <c:pt idx="10">
                  <c:v>inne</c:v>
                </c:pt>
              </c:strCache>
            </c:strRef>
          </c:cat>
          <c:val>
            <c:numRef>
              <c:f>Arkusz1!$C$2:$C$12</c:f>
              <c:numCache>
                <c:formatCode>0.0</c:formatCode>
                <c:ptCount val="11"/>
                <c:pt idx="0">
                  <c:v>26.08</c:v>
                </c:pt>
                <c:pt idx="1">
                  <c:v>26.95</c:v>
                </c:pt>
                <c:pt idx="2">
                  <c:v>23.47</c:v>
                </c:pt>
                <c:pt idx="3">
                  <c:v>18.260000000000002</c:v>
                </c:pt>
                <c:pt idx="4">
                  <c:v>20.86</c:v>
                </c:pt>
                <c:pt idx="5">
                  <c:v>13.04</c:v>
                </c:pt>
                <c:pt idx="6">
                  <c:v>36.520000000000003</c:v>
                </c:pt>
                <c:pt idx="7">
                  <c:v>19.13</c:v>
                </c:pt>
                <c:pt idx="8">
                  <c:v>1.73</c:v>
                </c:pt>
                <c:pt idx="9">
                  <c:v>26.08</c:v>
                </c:pt>
                <c:pt idx="10">
                  <c:v>4.34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FDB-4F71-821B-503661E7C9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316244751"/>
        <c:axId val="1316246191"/>
      </c:barChart>
      <c:catAx>
        <c:axId val="131624475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316246191"/>
        <c:crosses val="autoZero"/>
        <c:auto val="1"/>
        <c:lblAlgn val="ctr"/>
        <c:lblOffset val="100"/>
        <c:noMultiLvlLbl val="0"/>
      </c:catAx>
      <c:valAx>
        <c:axId val="131624619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3162447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183603182414698"/>
          <c:y val="0.93334439162118055"/>
          <c:w val="0.19847491009431922"/>
          <c:h val="4.201696703498525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dirty="0"/>
              <a:t>P3. Czy otrzymał(a) Pan(i) lub nabył(a) Pan(i) w roku 2023 używany sprzęt elektryczny (w tym AGD) i elektroniczny, np. lodówki, miksery, żelazka, odkurzacze? – wg płci</a:t>
            </a:r>
          </a:p>
        </c:rich>
      </c:tx>
      <c:layout>
        <c:manualLayout>
          <c:xMode val="edge"/>
          <c:yMode val="edge"/>
          <c:x val="0.12396613635582894"/>
          <c:y val="1.293361825578043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1.1762419666967758E-2"/>
          <c:y val="0.1337848818092619"/>
          <c:w val="0.97647516066606443"/>
          <c:h val="0.75038469759892479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Arkusz1!$A$2:$A$4</c:f>
              <c:strCache>
                <c:ptCount val="3"/>
                <c:pt idx="0">
                  <c:v>ogółem</c:v>
                </c:pt>
                <c:pt idx="1">
                  <c:v>Kobieta</c:v>
                </c:pt>
                <c:pt idx="2">
                  <c:v>Mężczyzna</c:v>
                </c:pt>
              </c:strCache>
            </c:strRef>
          </c:cat>
          <c:val>
            <c:numRef>
              <c:f>Arkusz1!$B$2:$B$4</c:f>
              <c:numCache>
                <c:formatCode>0.0%</c:formatCode>
                <c:ptCount val="3"/>
                <c:pt idx="0">
                  <c:v>0.11699999999999999</c:v>
                </c:pt>
                <c:pt idx="1">
                  <c:v>0.11281070745697896</c:v>
                </c:pt>
                <c:pt idx="2">
                  <c:v>0.12159329140461216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D2-48A0-8030-C15505B55278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Arkusz1!$A$2:$A$4</c:f>
              <c:strCache>
                <c:ptCount val="3"/>
                <c:pt idx="0">
                  <c:v>ogółem</c:v>
                </c:pt>
                <c:pt idx="1">
                  <c:v>Kobieta</c:v>
                </c:pt>
                <c:pt idx="2">
                  <c:v>Mężczyzna</c:v>
                </c:pt>
              </c:strCache>
            </c:strRef>
          </c:cat>
          <c:val>
            <c:numRef>
              <c:f>Arkusz1!$C$2:$C$4</c:f>
              <c:numCache>
                <c:formatCode>0.0%</c:formatCode>
                <c:ptCount val="3"/>
                <c:pt idx="0">
                  <c:v>0.88300000000000001</c:v>
                </c:pt>
                <c:pt idx="1">
                  <c:v>0.88718929254302092</c:v>
                </c:pt>
                <c:pt idx="2">
                  <c:v>0.87840670859538794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4D2-48A0-8030-C15505B5527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761619039"/>
        <c:axId val="761619519"/>
      </c:barChart>
      <c:catAx>
        <c:axId val="7616190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761619519"/>
        <c:crosses val="autoZero"/>
        <c:auto val="1"/>
        <c:lblAlgn val="ctr"/>
        <c:lblOffset val="100"/>
        <c:noMultiLvlLbl val="0"/>
      </c:catAx>
      <c:valAx>
        <c:axId val="761619519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7616190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9688913048017616"/>
          <c:y val="0.94374966089740109"/>
          <c:w val="0.23402382188884421"/>
          <c:h val="4.379751113400484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dirty="0"/>
              <a:t>P3. Czy otrzymał(a) Pan(i) lub nabył(a) Pan(i) w roku 2023 używany sprzęt elektryczny (w tym AGD) </a:t>
            </a:r>
            <a:br>
              <a:rPr lang="pl-PL" dirty="0"/>
            </a:br>
            <a:r>
              <a:rPr lang="pl-PL" dirty="0"/>
              <a:t>i elektroniczny, np. lodówki, miksery, żelazka, odkurzacze? – wg wieku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Arkusz1!$A$2:$A$8</c:f>
              <c:strCache>
                <c:ptCount val="7"/>
                <c:pt idx="0">
                  <c:v>ogółem</c:v>
                </c:pt>
                <c:pt idx="1">
                  <c:v>18-24</c:v>
                </c:pt>
                <c:pt idx="2">
                  <c:v>25-34</c:v>
                </c:pt>
                <c:pt idx="3">
                  <c:v>35-44</c:v>
                </c:pt>
                <c:pt idx="4">
                  <c:v>45-54</c:v>
                </c:pt>
                <c:pt idx="5">
                  <c:v>55-64</c:v>
                </c:pt>
                <c:pt idx="6">
                  <c:v>65 lat i więcej</c:v>
                </c:pt>
              </c:strCache>
            </c:strRef>
          </c:cat>
          <c:val>
            <c:numRef>
              <c:f>Arkusz1!$B$2:$B$8</c:f>
              <c:numCache>
                <c:formatCode>0.0%</c:formatCode>
                <c:ptCount val="7"/>
                <c:pt idx="0">
                  <c:v>0.11699999999999999</c:v>
                </c:pt>
                <c:pt idx="1">
                  <c:v>0.24096385542168675</c:v>
                </c:pt>
                <c:pt idx="2">
                  <c:v>0.13636363636363635</c:v>
                </c:pt>
                <c:pt idx="3">
                  <c:v>9.9502487562189046E-2</c:v>
                </c:pt>
                <c:pt idx="4">
                  <c:v>0.12429378531073447</c:v>
                </c:pt>
                <c:pt idx="5">
                  <c:v>0.13986013986013987</c:v>
                </c:pt>
                <c:pt idx="6">
                  <c:v>5.7851239669421489E-2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EA-4594-BE4F-87301F92243F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Arkusz1!$A$2:$A$8</c:f>
              <c:strCache>
                <c:ptCount val="7"/>
                <c:pt idx="0">
                  <c:v>ogółem</c:v>
                </c:pt>
                <c:pt idx="1">
                  <c:v>18-24</c:v>
                </c:pt>
                <c:pt idx="2">
                  <c:v>25-34</c:v>
                </c:pt>
                <c:pt idx="3">
                  <c:v>35-44</c:v>
                </c:pt>
                <c:pt idx="4">
                  <c:v>45-54</c:v>
                </c:pt>
                <c:pt idx="5">
                  <c:v>55-64</c:v>
                </c:pt>
                <c:pt idx="6">
                  <c:v>65 lat i więcej</c:v>
                </c:pt>
              </c:strCache>
            </c:strRef>
          </c:cat>
          <c:val>
            <c:numRef>
              <c:f>Arkusz1!$C$2:$C$8</c:f>
              <c:numCache>
                <c:formatCode>0.0%</c:formatCode>
                <c:ptCount val="7"/>
                <c:pt idx="0">
                  <c:v>0.88300000000000001</c:v>
                </c:pt>
                <c:pt idx="1">
                  <c:v>0.75903614457831325</c:v>
                </c:pt>
                <c:pt idx="2">
                  <c:v>0.86363636363636365</c:v>
                </c:pt>
                <c:pt idx="3">
                  <c:v>0.90049751243781084</c:v>
                </c:pt>
                <c:pt idx="4">
                  <c:v>0.87570621468926557</c:v>
                </c:pt>
                <c:pt idx="5">
                  <c:v>0.8601398601398601</c:v>
                </c:pt>
                <c:pt idx="6">
                  <c:v>0.94214876033057848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1EA-4594-BE4F-87301F92243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761619039"/>
        <c:axId val="761619519"/>
      </c:barChart>
      <c:catAx>
        <c:axId val="7616190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761619519"/>
        <c:crosses val="autoZero"/>
        <c:auto val="1"/>
        <c:lblAlgn val="ctr"/>
        <c:lblOffset val="100"/>
        <c:noMultiLvlLbl val="0"/>
      </c:catAx>
      <c:valAx>
        <c:axId val="761619519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7616190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0372147615621379"/>
          <c:y val="0.94024628294407842"/>
          <c:w val="0.19151541994750657"/>
          <c:h val="4.33279561600321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dirty="0"/>
              <a:t>P3. Czy otrzymał(a) Pan(i) lub nabył(a) Pan(i) w roku 2023 używany sprzęt elektryczny (w tym AGD) i elektroniczny, np. lodówki, miksery, żelazka, odkurzacze?</a:t>
            </a:r>
            <a:r>
              <a:rPr lang="pl-PL" baseline="0" dirty="0"/>
              <a:t> – </a:t>
            </a:r>
            <a:r>
              <a:rPr lang="pl-PL" dirty="0"/>
              <a:t>wg województwa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0.13212368766404201"/>
          <c:y val="0.13440378853061546"/>
          <c:w val="0.85641797900262462"/>
          <c:h val="0.80789571452544906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Arkusz1!$A$2:$A$18</c:f>
              <c:strCache>
                <c:ptCount val="17"/>
                <c:pt idx="0">
                  <c:v>ogółem</c:v>
                </c:pt>
                <c:pt idx="1">
                  <c:v>Dolnośląskie</c:v>
                </c:pt>
                <c:pt idx="2">
                  <c:v>Kujawsko-pomorskie</c:v>
                </c:pt>
                <c:pt idx="3">
                  <c:v>Lubelskie</c:v>
                </c:pt>
                <c:pt idx="4">
                  <c:v>Lubuskie</c:v>
                </c:pt>
                <c:pt idx="5">
                  <c:v>Łódzkie</c:v>
                </c:pt>
                <c:pt idx="6">
                  <c:v>Małopolskie</c:v>
                </c:pt>
                <c:pt idx="7">
                  <c:v>Mazowieckie</c:v>
                </c:pt>
                <c:pt idx="8">
                  <c:v>Opolskie</c:v>
                </c:pt>
                <c:pt idx="9">
                  <c:v>Podlaskie</c:v>
                </c:pt>
                <c:pt idx="10">
                  <c:v>Podkarpackie</c:v>
                </c:pt>
                <c:pt idx="11">
                  <c:v>Pomorskie</c:v>
                </c:pt>
                <c:pt idx="12">
                  <c:v>Śląskie</c:v>
                </c:pt>
                <c:pt idx="13">
                  <c:v>Świętokrzyskie</c:v>
                </c:pt>
                <c:pt idx="14">
                  <c:v>Wielkopolskie</c:v>
                </c:pt>
                <c:pt idx="15">
                  <c:v>Warmińsko-Mazurskie</c:v>
                </c:pt>
                <c:pt idx="16">
                  <c:v>Zachodniopomorskie</c:v>
                </c:pt>
              </c:strCache>
            </c:strRef>
          </c:cat>
          <c:val>
            <c:numRef>
              <c:f>Arkusz1!$B$2:$B$18</c:f>
              <c:numCache>
                <c:formatCode>0.0%</c:formatCode>
                <c:ptCount val="17"/>
                <c:pt idx="0">
                  <c:v>0.11699999999999999</c:v>
                </c:pt>
                <c:pt idx="1">
                  <c:v>7.5949367088607597E-2</c:v>
                </c:pt>
                <c:pt idx="2">
                  <c:v>3.7735849056603772E-2</c:v>
                </c:pt>
                <c:pt idx="3">
                  <c:v>9.2592592592592601E-2</c:v>
                </c:pt>
                <c:pt idx="4">
                  <c:v>0.1111111111111111</c:v>
                </c:pt>
                <c:pt idx="5">
                  <c:v>0.140625</c:v>
                </c:pt>
                <c:pt idx="6">
                  <c:v>0.19780219780219782</c:v>
                </c:pt>
                <c:pt idx="7">
                  <c:v>0.11188811188811189</c:v>
                </c:pt>
                <c:pt idx="8">
                  <c:v>3.7037037037037035E-2</c:v>
                </c:pt>
                <c:pt idx="9">
                  <c:v>0.14299999999999999</c:v>
                </c:pt>
                <c:pt idx="10">
                  <c:v>0.185</c:v>
                </c:pt>
                <c:pt idx="11">
                  <c:v>0.18333333333333332</c:v>
                </c:pt>
                <c:pt idx="12">
                  <c:v>0.11504424778761062</c:v>
                </c:pt>
                <c:pt idx="13">
                  <c:v>6.25E-2</c:v>
                </c:pt>
                <c:pt idx="14">
                  <c:v>0.109</c:v>
                </c:pt>
                <c:pt idx="15">
                  <c:v>0.128</c:v>
                </c:pt>
                <c:pt idx="16">
                  <c:v>4.5454545454545456E-2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E3-4CF3-9E5A-4B252341D5D8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Arkusz1!$A$2:$A$18</c:f>
              <c:strCache>
                <c:ptCount val="17"/>
                <c:pt idx="0">
                  <c:v>ogółem</c:v>
                </c:pt>
                <c:pt idx="1">
                  <c:v>Dolnośląskie</c:v>
                </c:pt>
                <c:pt idx="2">
                  <c:v>Kujawsko-pomorskie</c:v>
                </c:pt>
                <c:pt idx="3">
                  <c:v>Lubelskie</c:v>
                </c:pt>
                <c:pt idx="4">
                  <c:v>Lubuskie</c:v>
                </c:pt>
                <c:pt idx="5">
                  <c:v>Łódzkie</c:v>
                </c:pt>
                <c:pt idx="6">
                  <c:v>Małopolskie</c:v>
                </c:pt>
                <c:pt idx="7">
                  <c:v>Mazowieckie</c:v>
                </c:pt>
                <c:pt idx="8">
                  <c:v>Opolskie</c:v>
                </c:pt>
                <c:pt idx="9">
                  <c:v>Podlaskie</c:v>
                </c:pt>
                <c:pt idx="10">
                  <c:v>Podkarpackie</c:v>
                </c:pt>
                <c:pt idx="11">
                  <c:v>Pomorskie</c:v>
                </c:pt>
                <c:pt idx="12">
                  <c:v>Śląskie</c:v>
                </c:pt>
                <c:pt idx="13">
                  <c:v>Świętokrzyskie</c:v>
                </c:pt>
                <c:pt idx="14">
                  <c:v>Wielkopolskie</c:v>
                </c:pt>
                <c:pt idx="15">
                  <c:v>Warmińsko-Mazurskie</c:v>
                </c:pt>
                <c:pt idx="16">
                  <c:v>Zachodniopomorskie</c:v>
                </c:pt>
              </c:strCache>
            </c:strRef>
          </c:cat>
          <c:val>
            <c:numRef>
              <c:f>Arkusz1!$C$2:$C$18</c:f>
              <c:numCache>
                <c:formatCode>0.0%</c:formatCode>
                <c:ptCount val="17"/>
                <c:pt idx="0">
                  <c:v>0.88300000000000001</c:v>
                </c:pt>
                <c:pt idx="1">
                  <c:v>0.92405063291139244</c:v>
                </c:pt>
                <c:pt idx="2">
                  <c:v>0.96226415094339623</c:v>
                </c:pt>
                <c:pt idx="3">
                  <c:v>0.90740740740740744</c:v>
                </c:pt>
                <c:pt idx="4">
                  <c:v>0.88888888888888884</c:v>
                </c:pt>
                <c:pt idx="5">
                  <c:v>0.859375</c:v>
                </c:pt>
                <c:pt idx="6">
                  <c:v>0.80219780219780223</c:v>
                </c:pt>
                <c:pt idx="7">
                  <c:v>0.88811188811188813</c:v>
                </c:pt>
                <c:pt idx="8">
                  <c:v>0.96296296296296291</c:v>
                </c:pt>
                <c:pt idx="9">
                  <c:v>0.85699999999999998</c:v>
                </c:pt>
                <c:pt idx="10">
                  <c:v>0.81499999999999995</c:v>
                </c:pt>
                <c:pt idx="11">
                  <c:v>0.81666666666666676</c:v>
                </c:pt>
                <c:pt idx="12">
                  <c:v>0.88495575221238942</c:v>
                </c:pt>
                <c:pt idx="13">
                  <c:v>0.9375</c:v>
                </c:pt>
                <c:pt idx="14">
                  <c:v>0.89100000000000001</c:v>
                </c:pt>
                <c:pt idx="15">
                  <c:v>0.872</c:v>
                </c:pt>
                <c:pt idx="16">
                  <c:v>0.95454545454545459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4E3-4CF3-9E5A-4B252341D5D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761619039"/>
        <c:axId val="761619519"/>
      </c:barChart>
      <c:catAx>
        <c:axId val="76161903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761619519"/>
        <c:crosses val="autoZero"/>
        <c:auto val="1"/>
        <c:lblAlgn val="ctr"/>
        <c:lblOffset val="100"/>
        <c:noMultiLvlLbl val="0"/>
      </c:catAx>
      <c:valAx>
        <c:axId val="761619519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7616190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6101312335958006"/>
          <c:y val="0.94435272316805074"/>
          <c:w val="0.16339041994750655"/>
          <c:h val="4.33279561600321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dirty="0"/>
              <a:t>P3. Czy otrzymał(a) Pan(i) lub nabył(a) Pan(i) w roku 2023 używany sprzęt elektryczny (w tym AGD) </a:t>
            </a:r>
            <a:br>
              <a:rPr lang="pl-PL" dirty="0"/>
            </a:br>
            <a:r>
              <a:rPr lang="pl-PL" dirty="0"/>
              <a:t>i elektroniczny, np. lodówki, miksery, żelazka, odkurzacze?</a:t>
            </a:r>
            <a:r>
              <a:rPr lang="pl-PL" baseline="0" dirty="0"/>
              <a:t> – </a:t>
            </a:r>
            <a:r>
              <a:rPr lang="pl-PL" dirty="0"/>
              <a:t>wg wielkości miejscowości zamieszkania</a:t>
            </a:r>
          </a:p>
        </c:rich>
      </c:tx>
      <c:layout>
        <c:manualLayout>
          <c:xMode val="edge"/>
          <c:yMode val="edge"/>
          <c:x val="0.12093487532808399"/>
          <c:y val="1.847898100787563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1.3901041424598259E-2"/>
          <c:y val="0.14110521915267821"/>
          <c:w val="0.97647516066606443"/>
          <c:h val="0.67698228983886677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Arkusz1!$A$2:$A$8</c:f>
              <c:strCache>
                <c:ptCount val="7"/>
                <c:pt idx="0">
                  <c:v>ogółem</c:v>
                </c:pt>
                <c:pt idx="1">
                  <c:v>Wieś</c:v>
                </c:pt>
                <c:pt idx="2">
                  <c:v>Miasto do 20 tys. mieszkańców</c:v>
                </c:pt>
                <c:pt idx="3">
                  <c:v>Miasto powyżej 20 tys. do 50 tys. mieszkańców</c:v>
                </c:pt>
                <c:pt idx="4">
                  <c:v>Miasto powyżej 50 tys. do 100 tys. mieszkańców</c:v>
                </c:pt>
                <c:pt idx="5">
                  <c:v>Miasto powyżej 100 tys. do 500 tys. mieszkańców</c:v>
                </c:pt>
                <c:pt idx="6">
                  <c:v>Miasto powyżej 500 tys. mieszkańców</c:v>
                </c:pt>
              </c:strCache>
            </c:strRef>
          </c:cat>
          <c:val>
            <c:numRef>
              <c:f>Arkusz1!$B$2:$B$8</c:f>
              <c:numCache>
                <c:formatCode>0.0%</c:formatCode>
                <c:ptCount val="7"/>
                <c:pt idx="0">
                  <c:v>0.11699999999999999</c:v>
                </c:pt>
                <c:pt idx="1">
                  <c:v>0.1404109589041096</c:v>
                </c:pt>
                <c:pt idx="2">
                  <c:v>7.1428571428571438E-2</c:v>
                </c:pt>
                <c:pt idx="3">
                  <c:v>6.0606060606060608E-2</c:v>
                </c:pt>
                <c:pt idx="4">
                  <c:v>0.16774193548387095</c:v>
                </c:pt>
                <c:pt idx="5">
                  <c:v>9.9173553719008267E-2</c:v>
                </c:pt>
                <c:pt idx="6">
                  <c:v>0.13698630136986301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929-4651-B678-C9A4ED1A228F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Arkusz1!$A$2:$A$8</c:f>
              <c:strCache>
                <c:ptCount val="7"/>
                <c:pt idx="0">
                  <c:v>ogółem</c:v>
                </c:pt>
                <c:pt idx="1">
                  <c:v>Wieś</c:v>
                </c:pt>
                <c:pt idx="2">
                  <c:v>Miasto do 20 tys. mieszkańców</c:v>
                </c:pt>
                <c:pt idx="3">
                  <c:v>Miasto powyżej 20 tys. do 50 tys. mieszkańców</c:v>
                </c:pt>
                <c:pt idx="4">
                  <c:v>Miasto powyżej 50 tys. do 100 tys. mieszkańców</c:v>
                </c:pt>
                <c:pt idx="5">
                  <c:v>Miasto powyżej 100 tys. do 500 tys. mieszkańców</c:v>
                </c:pt>
                <c:pt idx="6">
                  <c:v>Miasto powyżej 500 tys. mieszkańców</c:v>
                </c:pt>
              </c:strCache>
            </c:strRef>
          </c:cat>
          <c:val>
            <c:numRef>
              <c:f>Arkusz1!$C$2:$C$8</c:f>
              <c:numCache>
                <c:formatCode>0.0%</c:formatCode>
                <c:ptCount val="7"/>
                <c:pt idx="0">
                  <c:v>0.88300000000000001</c:v>
                </c:pt>
                <c:pt idx="1">
                  <c:v>0.8595890410958904</c:v>
                </c:pt>
                <c:pt idx="2">
                  <c:v>0.9285714285714286</c:v>
                </c:pt>
                <c:pt idx="3">
                  <c:v>0.93939393939393934</c:v>
                </c:pt>
                <c:pt idx="4">
                  <c:v>0.83225806451612894</c:v>
                </c:pt>
                <c:pt idx="5">
                  <c:v>0.90082644628099173</c:v>
                </c:pt>
                <c:pt idx="6">
                  <c:v>0.86301369863013699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929-4651-B678-C9A4ED1A228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761619039"/>
        <c:axId val="761619519"/>
      </c:barChart>
      <c:catAx>
        <c:axId val="7616190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761619519"/>
        <c:crosses val="autoZero"/>
        <c:auto val="1"/>
        <c:lblAlgn val="ctr"/>
        <c:lblOffset val="100"/>
        <c:noMultiLvlLbl val="0"/>
      </c:catAx>
      <c:valAx>
        <c:axId val="761619519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7616190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3184645669291338"/>
          <c:y val="0.94435272316805074"/>
          <c:w val="0.17901541994750655"/>
          <c:h val="4.33279561600321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dirty="0"/>
              <a:t>P3. Czy otrzymał(a) Pan(i) lub nabył(a) Pan(i) w roku 2023 używany sprzęt elektryczny (w tym AGD) </a:t>
            </a:r>
            <a:br>
              <a:rPr lang="pl-PL" dirty="0"/>
            </a:br>
            <a:r>
              <a:rPr lang="pl-PL" dirty="0"/>
              <a:t>i elektroniczny, np. lodówki, miksery, żelazka, odkurzacze?</a:t>
            </a:r>
            <a:r>
              <a:rPr lang="pl-PL" baseline="0" dirty="0"/>
              <a:t> – </a:t>
            </a:r>
            <a:r>
              <a:rPr lang="pl-PL" dirty="0"/>
              <a:t>wg wykształcenia</a:t>
            </a:r>
          </a:p>
        </c:rich>
      </c:tx>
      <c:layout>
        <c:manualLayout>
          <c:xMode val="edge"/>
          <c:yMode val="edge"/>
          <c:x val="0.13472916666666668"/>
          <c:y val="1.23193206719170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0.26704372083812417"/>
          <c:y val="0.12878588729664633"/>
          <c:w val="0.72333248125253857"/>
          <c:h val="0.79045708559793826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B81-4406-9381-BAD359926A32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B81-4406-9381-BAD359926A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Arkusz1!$A$2:$A$8</c:f>
              <c:strCache>
                <c:ptCount val="7"/>
                <c:pt idx="0">
                  <c:v>ogółem</c:v>
                </c:pt>
                <c:pt idx="1">
                  <c:v>podstawowe, gimnazjalne</c:v>
                </c:pt>
                <c:pt idx="2">
                  <c:v>zasadnicze zawodowe</c:v>
                </c:pt>
                <c:pt idx="3">
                  <c:v>średnie ogólne</c:v>
                </c:pt>
                <c:pt idx="4">
                  <c:v>średnie techniczne</c:v>
                </c:pt>
                <c:pt idx="5">
                  <c:v>wyższe ( licencjackie/inżynierskie/magisterskie)</c:v>
                </c:pt>
                <c:pt idx="6">
                  <c:v>Doktorat</c:v>
                </c:pt>
              </c:strCache>
            </c:strRef>
          </c:cat>
          <c:val>
            <c:numRef>
              <c:f>Arkusz1!$B$2:$B$8</c:f>
              <c:numCache>
                <c:formatCode>0.0%</c:formatCode>
                <c:ptCount val="7"/>
                <c:pt idx="0">
                  <c:v>0.11699999999999999</c:v>
                </c:pt>
                <c:pt idx="1">
                  <c:v>0</c:v>
                </c:pt>
                <c:pt idx="2">
                  <c:v>0.06</c:v>
                </c:pt>
                <c:pt idx="3">
                  <c:v>0.17600000000000002</c:v>
                </c:pt>
                <c:pt idx="4">
                  <c:v>0.11619718309859155</c:v>
                </c:pt>
                <c:pt idx="5">
                  <c:v>0.11652542372881357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B81-4406-9381-BAD359926A32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Arkusz1!$A$2:$A$8</c:f>
              <c:strCache>
                <c:ptCount val="7"/>
                <c:pt idx="0">
                  <c:v>ogółem</c:v>
                </c:pt>
                <c:pt idx="1">
                  <c:v>podstawowe, gimnazjalne</c:v>
                </c:pt>
                <c:pt idx="2">
                  <c:v>zasadnicze zawodowe</c:v>
                </c:pt>
                <c:pt idx="3">
                  <c:v>średnie ogólne</c:v>
                </c:pt>
                <c:pt idx="4">
                  <c:v>średnie techniczne</c:v>
                </c:pt>
                <c:pt idx="5">
                  <c:v>wyższe ( licencjackie/inżynierskie/magisterskie)</c:v>
                </c:pt>
                <c:pt idx="6">
                  <c:v>Doktorat</c:v>
                </c:pt>
              </c:strCache>
            </c:strRef>
          </c:cat>
          <c:val>
            <c:numRef>
              <c:f>Arkusz1!$C$2:$C$8</c:f>
              <c:numCache>
                <c:formatCode>0.0%</c:formatCode>
                <c:ptCount val="7"/>
                <c:pt idx="0">
                  <c:v>0.88300000000000001</c:v>
                </c:pt>
                <c:pt idx="1">
                  <c:v>1</c:v>
                </c:pt>
                <c:pt idx="2">
                  <c:v>0.94</c:v>
                </c:pt>
                <c:pt idx="3">
                  <c:v>0.82400000000000007</c:v>
                </c:pt>
                <c:pt idx="4">
                  <c:v>0.88380281690140849</c:v>
                </c:pt>
                <c:pt idx="5">
                  <c:v>0.88347457627118642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B81-4406-9381-BAD359926A3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761619039"/>
        <c:axId val="761619519"/>
      </c:barChart>
      <c:catAx>
        <c:axId val="76161903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761619519"/>
        <c:crosses val="autoZero"/>
        <c:auto val="1"/>
        <c:lblAlgn val="ctr"/>
        <c:lblOffset val="100"/>
        <c:noMultiLvlLbl val="0"/>
      </c:catAx>
      <c:valAx>
        <c:axId val="761619519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7616190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9955479002624664"/>
          <c:y val="0.93819306283209236"/>
          <c:w val="0.20714041994750657"/>
          <c:h val="4.33279561600321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dirty="0"/>
              <a:t>P3. Czy otrzymał(a) Pan(i) lub nabył(a) Pan(i) w roku 2023 używany sprzęt elektryczny (w tym AGD) </a:t>
            </a:r>
            <a:br>
              <a:rPr lang="pl-PL" dirty="0"/>
            </a:br>
            <a:r>
              <a:rPr lang="pl-PL" dirty="0"/>
              <a:t>i elektroniczny, np. lodówki, miksery, żelazka, odkurzacze?-  wg dochodu netto na członka</a:t>
            </a:r>
            <a:r>
              <a:rPr lang="pl-PL" baseline="0" dirty="0"/>
              <a:t> rodziny</a:t>
            </a:r>
            <a:endParaRPr lang="pl-PL" dirty="0"/>
          </a:p>
        </c:rich>
      </c:tx>
      <c:layout>
        <c:manualLayout>
          <c:xMode val="edge"/>
          <c:yMode val="edge"/>
          <c:x val="0.14202083333333335"/>
          <c:y val="1.23986407054533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1.3901041424598259E-2"/>
          <c:y val="0.14110521915267821"/>
          <c:w val="0.97647516066606443"/>
          <c:h val="0.70847569592606208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Arkusz1!$A$2:$A$7</c:f>
              <c:strCache>
                <c:ptCount val="6"/>
                <c:pt idx="0">
                  <c:v>ogółem</c:v>
                </c:pt>
                <c:pt idx="1">
                  <c:v>Do 2000 zł</c:v>
                </c:pt>
                <c:pt idx="2">
                  <c:v>Pow. 2000 do 4000 zł</c:v>
                </c:pt>
                <c:pt idx="3">
                  <c:v>Pow. 4000 do 6000 zł</c:v>
                </c:pt>
                <c:pt idx="4">
                  <c:v>Pow. 6000 do 8000 zł</c:v>
                </c:pt>
                <c:pt idx="5">
                  <c:v>Pow. 8000 zł</c:v>
                </c:pt>
              </c:strCache>
            </c:strRef>
          </c:cat>
          <c:val>
            <c:numRef>
              <c:f>Arkusz1!$B$2:$B$7</c:f>
              <c:numCache>
                <c:formatCode>0.0%</c:formatCode>
                <c:ptCount val="6"/>
                <c:pt idx="0">
                  <c:v>0.11699999999999999</c:v>
                </c:pt>
                <c:pt idx="1">
                  <c:v>0.14634146341463417</c:v>
                </c:pt>
                <c:pt idx="2">
                  <c:v>0.10762331838565023</c:v>
                </c:pt>
                <c:pt idx="3">
                  <c:v>0.10928961748633879</c:v>
                </c:pt>
                <c:pt idx="4">
                  <c:v>0.109375</c:v>
                </c:pt>
                <c:pt idx="5">
                  <c:v>0.16417910447761194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33-43A9-908C-C40BEF3B93D9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Arkusz1!$A$2:$A$7</c:f>
              <c:strCache>
                <c:ptCount val="6"/>
                <c:pt idx="0">
                  <c:v>ogółem</c:v>
                </c:pt>
                <c:pt idx="1">
                  <c:v>Do 2000 zł</c:v>
                </c:pt>
                <c:pt idx="2">
                  <c:v>Pow. 2000 do 4000 zł</c:v>
                </c:pt>
                <c:pt idx="3">
                  <c:v>Pow. 4000 do 6000 zł</c:v>
                </c:pt>
                <c:pt idx="4">
                  <c:v>Pow. 6000 do 8000 zł</c:v>
                </c:pt>
                <c:pt idx="5">
                  <c:v>Pow. 8000 zł</c:v>
                </c:pt>
              </c:strCache>
            </c:strRef>
          </c:cat>
          <c:val>
            <c:numRef>
              <c:f>Arkusz1!$C$2:$C$7</c:f>
              <c:numCache>
                <c:formatCode>0.0%</c:formatCode>
                <c:ptCount val="6"/>
                <c:pt idx="0">
                  <c:v>0.88300000000000001</c:v>
                </c:pt>
                <c:pt idx="1">
                  <c:v>0.85365853658536583</c:v>
                </c:pt>
                <c:pt idx="2">
                  <c:v>0.8923766816143498</c:v>
                </c:pt>
                <c:pt idx="3">
                  <c:v>0.89071038251366119</c:v>
                </c:pt>
                <c:pt idx="4">
                  <c:v>0.890625</c:v>
                </c:pt>
                <c:pt idx="5">
                  <c:v>0.83582089552238814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33-43A9-908C-C40BEF3B93D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761619039"/>
        <c:axId val="761619519"/>
      </c:barChart>
      <c:catAx>
        <c:axId val="7616190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761619519"/>
        <c:crosses val="autoZero"/>
        <c:auto val="1"/>
        <c:lblAlgn val="ctr"/>
        <c:lblOffset val="100"/>
        <c:noMultiLvlLbl val="0"/>
      </c:catAx>
      <c:valAx>
        <c:axId val="761619519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7616190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2767979002624673"/>
          <c:y val="0.92967063664844751"/>
          <c:w val="0.16859875328083992"/>
          <c:h val="4.980625089999975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dirty="0"/>
              <a:t>Rodzaj</a:t>
            </a:r>
            <a:r>
              <a:rPr lang="pl-PL" baseline="0" dirty="0"/>
              <a:t> nabytego/otrzymanego sprzętu elektrycznego i elektronicznego (N=117)</a:t>
            </a:r>
            <a:endParaRPr lang="pl-PL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0.22872810039370078"/>
          <c:y val="0.11593341094481345"/>
          <c:w val="0.75662087898793295"/>
          <c:h val="0.7508864852365422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Ilość w szt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134826030589289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8CA8-4506-B82D-07E91FAAFE78}"/>
                </c:ext>
              </c:extLst>
            </c:dLbl>
            <c:dLbl>
              <c:idx val="1"/>
              <c:layout>
                <c:manualLayout>
                  <c:x val="2.0833333333333333E-3"/>
                  <c:y val="-1.26583792490290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8CA8-4506-B82D-07E91FAAFE78}"/>
                </c:ext>
              </c:extLst>
            </c:dLbl>
            <c:dLbl>
              <c:idx val="4"/>
              <c:layout>
                <c:manualLayout>
                  <c:x val="-3.9138025101665982E-17"/>
                  <c:y val="7.59502754941751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8CA8-4506-B82D-07E91FAAFE78}"/>
                </c:ext>
              </c:extLst>
            </c:dLbl>
            <c:dLbl>
              <c:idx val="8"/>
              <c:layout>
                <c:manualLayout>
                  <c:x val="9.374996060237395E-3"/>
                  <c:y val="-1.77217309486409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8CA8-4506-B82D-07E91FAAFE78}"/>
                </c:ext>
              </c:extLst>
            </c:dLbl>
            <c:dLbl>
              <c:idx val="9"/>
              <c:layout>
                <c:manualLayout>
                  <c:x val="1.3541666666666629E-2"/>
                  <c:y val="1.243916610054210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1.415625E-2"/>
                      <c:h val="5.192067047948591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8CA8-4506-B82D-07E91FAAFE7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Arkusz1!$A$2:$A$16</c:f>
              <c:strCache>
                <c:ptCount val="15"/>
                <c:pt idx="0">
                  <c:v>lodówka</c:v>
                </c:pt>
                <c:pt idx="1">
                  <c:v>pralka/szuszarka</c:v>
                </c:pt>
                <c:pt idx="2">
                  <c:v>kuchnia gazowa/kuchnia elektryczna</c:v>
                </c:pt>
                <c:pt idx="3">
                  <c:v>mikser/robot kuchenny/ekspres do kawy</c:v>
                </c:pt>
                <c:pt idx="4">
                  <c:v>zmywarka</c:v>
                </c:pt>
                <c:pt idx="5">
                  <c:v>żelazko</c:v>
                </c:pt>
                <c:pt idx="6">
                  <c:v>odkurzacz</c:v>
                </c:pt>
                <c:pt idx="7">
                  <c:v>telefon komórkowy/smartfon</c:v>
                </c:pt>
                <c:pt idx="8">
                  <c:v>laptop</c:v>
                </c:pt>
                <c:pt idx="9">
                  <c:v>komputer stacjonarny</c:v>
                </c:pt>
                <c:pt idx="10">
                  <c:v>drukarka</c:v>
                </c:pt>
                <c:pt idx="11">
                  <c:v>telewizor (płaski ekran)</c:v>
                </c:pt>
                <c:pt idx="12">
                  <c:v>radioodbiornik</c:v>
                </c:pt>
                <c:pt idx="13">
                  <c:v>odtwarzacz DVD</c:v>
                </c:pt>
                <c:pt idx="14">
                  <c:v>inne</c:v>
                </c:pt>
              </c:strCache>
            </c:strRef>
          </c:cat>
          <c:val>
            <c:numRef>
              <c:f>Arkusz1!$B$2:$B$16</c:f>
              <c:numCache>
                <c:formatCode>General</c:formatCode>
                <c:ptCount val="15"/>
                <c:pt idx="0">
                  <c:v>17</c:v>
                </c:pt>
                <c:pt idx="1">
                  <c:v>16</c:v>
                </c:pt>
                <c:pt idx="2">
                  <c:v>2</c:v>
                </c:pt>
                <c:pt idx="3">
                  <c:v>26</c:v>
                </c:pt>
                <c:pt idx="4">
                  <c:v>4</c:v>
                </c:pt>
                <c:pt idx="5">
                  <c:v>5</c:v>
                </c:pt>
                <c:pt idx="6">
                  <c:v>12</c:v>
                </c:pt>
                <c:pt idx="7">
                  <c:v>18</c:v>
                </c:pt>
                <c:pt idx="8">
                  <c:v>13</c:v>
                </c:pt>
                <c:pt idx="9">
                  <c:v>3</c:v>
                </c:pt>
                <c:pt idx="10">
                  <c:v>3</c:v>
                </c:pt>
                <c:pt idx="11">
                  <c:v>13</c:v>
                </c:pt>
                <c:pt idx="12">
                  <c:v>4</c:v>
                </c:pt>
                <c:pt idx="13">
                  <c:v>1</c:v>
                </c:pt>
                <c:pt idx="14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2A-4BBB-B510-9CBC2AEEDE15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% wskazań 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1.49268817861482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CA8-4506-B82D-07E91FAAFE78}"/>
                </c:ext>
              </c:extLst>
            </c:dLbl>
            <c:dLbl>
              <c:idx val="1"/>
              <c:layout>
                <c:manualLayout>
                  <c:x val="2.1348260305893677E-3"/>
                  <c:y val="-1.981464943266539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9437443924045581E-2"/>
                      <c:h val="6.427207342258653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E-8CA8-4506-B82D-07E91FAAFE78}"/>
                </c:ext>
              </c:extLst>
            </c:dLbl>
            <c:dLbl>
              <c:idx val="2"/>
              <c:layout>
                <c:manualLayout>
                  <c:x val="-3.1250000000000383E-3"/>
                  <c:y val="-1.49268817861483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CA8-4506-B82D-07E91FAAFE78}"/>
                </c:ext>
              </c:extLst>
            </c:dLbl>
            <c:dLbl>
              <c:idx val="3"/>
              <c:layout>
                <c:manualLayout>
                  <c:x val="0"/>
                  <c:y val="-1.49268817861483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8CA8-4506-B82D-07E91FAAFE78}"/>
                </c:ext>
              </c:extLst>
            </c:dLbl>
            <c:dLbl>
              <c:idx val="4"/>
              <c:layout>
                <c:manualLayout>
                  <c:x val="-2.0833333333333715E-3"/>
                  <c:y val="-1.49268817861484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CA8-4506-B82D-07E91FAAFE78}"/>
                </c:ext>
              </c:extLst>
            </c:dLbl>
            <c:dLbl>
              <c:idx val="5"/>
              <c:layout>
                <c:manualLayout>
                  <c:x val="0"/>
                  <c:y val="-1.74146954171731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CA8-4506-B82D-07E91FAAFE78}"/>
                </c:ext>
              </c:extLst>
            </c:dLbl>
            <c:dLbl>
              <c:idx val="6"/>
              <c:layout>
                <c:manualLayout>
                  <c:x val="2.0833044417408919E-3"/>
                  <c:y val="-1.22636770299256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CA8-4506-B82D-07E91FAAFE78}"/>
                </c:ext>
              </c:extLst>
            </c:dLbl>
            <c:dLbl>
              <c:idx val="7"/>
              <c:layout>
                <c:manualLayout>
                  <c:x val="1.0140386773619586E-2"/>
                  <c:y val="-1.26582660056282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9830726786393433E-2"/>
                      <c:h val="5.689632488378212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8CA8-4506-B82D-07E91FAAFE78}"/>
                </c:ext>
              </c:extLst>
            </c:dLbl>
            <c:dLbl>
              <c:idx val="8"/>
              <c:layout>
                <c:manualLayout>
                  <c:x val="0"/>
                  <c:y val="-2.5185191091690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CA8-4506-B82D-07E91FAAFE78}"/>
                </c:ext>
              </c:extLst>
            </c:dLbl>
            <c:dLbl>
              <c:idx val="9"/>
              <c:layout>
                <c:manualLayout>
                  <c:x val="2.1863353754105245E-3"/>
                  <c:y val="1.3571123335352764E-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1898671406989029E-2"/>
                      <c:h val="5.689632488378212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8CA8-4506-B82D-07E91FAAFE78}"/>
                </c:ext>
              </c:extLst>
            </c:dLbl>
            <c:dLbl>
              <c:idx val="10"/>
              <c:layout>
                <c:manualLayout>
                  <c:x val="-2.0833333333333333E-3"/>
                  <c:y val="-1.49268817861483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CA8-4506-B82D-07E91FAAFE78}"/>
                </c:ext>
              </c:extLst>
            </c:dLbl>
            <c:dLbl>
              <c:idx val="11"/>
              <c:layout>
                <c:manualLayout>
                  <c:x val="0"/>
                  <c:y val="-1.49268817861483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CA8-4506-B82D-07E91FAAFE78}"/>
                </c:ext>
              </c:extLst>
            </c:dLbl>
            <c:dLbl>
              <c:idx val="12"/>
              <c:layout>
                <c:manualLayout>
                  <c:x val="-2.0833333333333333E-3"/>
                  <c:y val="-1.49268817861483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CA8-4506-B82D-07E91FAAFE78}"/>
                </c:ext>
              </c:extLst>
            </c:dLbl>
            <c:dLbl>
              <c:idx val="13"/>
              <c:layout>
                <c:manualLayout>
                  <c:x val="-2.0833333333333333E-3"/>
                  <c:y val="-1.74146954171730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CA8-4506-B82D-07E91FAAFE78}"/>
                </c:ext>
              </c:extLst>
            </c:dLbl>
            <c:dLbl>
              <c:idx val="14"/>
              <c:layout>
                <c:manualLayout>
                  <c:x val="-7.8276050203331963E-17"/>
                  <c:y val="-1.50584876924671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CA8-4506-B82D-07E91FAAFE7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Arkusz1!$A$2:$A$16</c:f>
              <c:strCache>
                <c:ptCount val="15"/>
                <c:pt idx="0">
                  <c:v>lodówka</c:v>
                </c:pt>
                <c:pt idx="1">
                  <c:v>pralka/szuszarka</c:v>
                </c:pt>
                <c:pt idx="2">
                  <c:v>kuchnia gazowa/kuchnia elektryczna</c:v>
                </c:pt>
                <c:pt idx="3">
                  <c:v>mikser/robot kuchenny/ekspres do kawy</c:v>
                </c:pt>
                <c:pt idx="4">
                  <c:v>zmywarka</c:v>
                </c:pt>
                <c:pt idx="5">
                  <c:v>żelazko</c:v>
                </c:pt>
                <c:pt idx="6">
                  <c:v>odkurzacz</c:v>
                </c:pt>
                <c:pt idx="7">
                  <c:v>telefon komórkowy/smartfon</c:v>
                </c:pt>
                <c:pt idx="8">
                  <c:v>laptop</c:v>
                </c:pt>
                <c:pt idx="9">
                  <c:v>komputer stacjonarny</c:v>
                </c:pt>
                <c:pt idx="10">
                  <c:v>drukarka</c:v>
                </c:pt>
                <c:pt idx="11">
                  <c:v>telewizor (płaski ekran)</c:v>
                </c:pt>
                <c:pt idx="12">
                  <c:v>radioodbiornik</c:v>
                </c:pt>
                <c:pt idx="13">
                  <c:v>odtwarzacz DVD</c:v>
                </c:pt>
                <c:pt idx="14">
                  <c:v>inne</c:v>
                </c:pt>
              </c:strCache>
            </c:strRef>
          </c:cat>
          <c:val>
            <c:numRef>
              <c:f>Arkusz1!$C$2:$C$16</c:f>
              <c:numCache>
                <c:formatCode>0.0</c:formatCode>
                <c:ptCount val="15"/>
                <c:pt idx="0">
                  <c:v>14.52</c:v>
                </c:pt>
                <c:pt idx="1">
                  <c:v>12.82</c:v>
                </c:pt>
                <c:pt idx="2">
                  <c:v>1.7</c:v>
                </c:pt>
                <c:pt idx="3">
                  <c:v>17.940000000000001</c:v>
                </c:pt>
                <c:pt idx="4">
                  <c:v>3.41</c:v>
                </c:pt>
                <c:pt idx="5">
                  <c:v>4.2699999999999996</c:v>
                </c:pt>
                <c:pt idx="6">
                  <c:v>8.5399999999999991</c:v>
                </c:pt>
                <c:pt idx="7">
                  <c:v>11.96</c:v>
                </c:pt>
                <c:pt idx="8">
                  <c:v>10.25</c:v>
                </c:pt>
                <c:pt idx="9">
                  <c:v>2.56</c:v>
                </c:pt>
                <c:pt idx="10">
                  <c:v>2.56</c:v>
                </c:pt>
                <c:pt idx="11">
                  <c:v>9.4</c:v>
                </c:pt>
                <c:pt idx="12">
                  <c:v>2.56</c:v>
                </c:pt>
                <c:pt idx="13">
                  <c:v>0.85</c:v>
                </c:pt>
                <c:pt idx="14">
                  <c:v>27.35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2A-4BBB-B510-9CBC2AEEDE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316244751"/>
        <c:axId val="1316246191"/>
      </c:barChart>
      <c:catAx>
        <c:axId val="131624475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316246191"/>
        <c:crosses val="autoZero"/>
        <c:auto val="1"/>
        <c:lblAlgn val="ctr"/>
        <c:lblOffset val="100"/>
        <c:noMultiLvlLbl val="0"/>
      </c:catAx>
      <c:valAx>
        <c:axId val="131624619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3162447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1263043766034835"/>
          <c:y val="0.93138540478905363"/>
          <c:w val="0.24518829964048353"/>
          <c:h val="5.34245401121113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dirty="0">
                <a:solidFill>
                  <a:schemeClr val="tx2"/>
                </a:solidFill>
              </a:rPr>
              <a:t>Wiek – wg województw</a:t>
            </a:r>
            <a:r>
              <a:rPr lang="pl-PL" baseline="0" dirty="0">
                <a:solidFill>
                  <a:schemeClr val="tx2"/>
                </a:solidFill>
              </a:rPr>
              <a:t> </a:t>
            </a:r>
            <a:endParaRPr lang="pl-PL" dirty="0">
              <a:solidFill>
                <a:schemeClr val="tx2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0.13212369850095954"/>
          <c:y val="7.9174944934759184E-2"/>
          <c:w val="0.85641796722588315"/>
          <c:h val="0.84383087241746169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18-24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Arkusz1!$A$2:$A$18</c:f>
              <c:strCache>
                <c:ptCount val="17"/>
                <c:pt idx="0">
                  <c:v>ogółem</c:v>
                </c:pt>
                <c:pt idx="1">
                  <c:v>Dolnośląskie</c:v>
                </c:pt>
                <c:pt idx="2">
                  <c:v>Kujawsko-pomorskie</c:v>
                </c:pt>
                <c:pt idx="3">
                  <c:v>Lubelskie</c:v>
                </c:pt>
                <c:pt idx="4">
                  <c:v>Lubuskie</c:v>
                </c:pt>
                <c:pt idx="5">
                  <c:v>Łódzkie</c:v>
                </c:pt>
                <c:pt idx="6">
                  <c:v>Małopolskie</c:v>
                </c:pt>
                <c:pt idx="7">
                  <c:v>Mazowieckie</c:v>
                </c:pt>
                <c:pt idx="8">
                  <c:v>Opolskie</c:v>
                </c:pt>
                <c:pt idx="9">
                  <c:v>Podlaskie</c:v>
                </c:pt>
                <c:pt idx="10">
                  <c:v>Podkarpackie</c:v>
                </c:pt>
                <c:pt idx="11">
                  <c:v>Pomorskie</c:v>
                </c:pt>
                <c:pt idx="12">
                  <c:v>Śląskie</c:v>
                </c:pt>
                <c:pt idx="13">
                  <c:v>Świętokrzyskie</c:v>
                </c:pt>
                <c:pt idx="14">
                  <c:v>Wielkopolskie</c:v>
                </c:pt>
                <c:pt idx="15">
                  <c:v>Warmińsko-Mazurskie</c:v>
                </c:pt>
                <c:pt idx="16">
                  <c:v>Zachodniopomorskie</c:v>
                </c:pt>
              </c:strCache>
            </c:strRef>
          </c:cat>
          <c:val>
            <c:numRef>
              <c:f>Arkusz1!$B$2:$B$18</c:f>
              <c:numCache>
                <c:formatCode>0.0%</c:formatCode>
                <c:ptCount val="17"/>
                <c:pt idx="0">
                  <c:v>8.3000000000000004E-2</c:v>
                </c:pt>
                <c:pt idx="1">
                  <c:v>7.5949367088607597E-2</c:v>
                </c:pt>
                <c:pt idx="2">
                  <c:v>7.5471698113207544E-2</c:v>
                </c:pt>
                <c:pt idx="3">
                  <c:v>9.2592592592592601E-2</c:v>
                </c:pt>
                <c:pt idx="4">
                  <c:v>7.407407407407407E-2</c:v>
                </c:pt>
                <c:pt idx="5">
                  <c:v>7.8125E-2</c:v>
                </c:pt>
                <c:pt idx="6">
                  <c:v>8.7912087912087919E-2</c:v>
                </c:pt>
                <c:pt idx="7">
                  <c:v>8.3916083916083919E-2</c:v>
                </c:pt>
                <c:pt idx="8">
                  <c:v>7.407407407407407E-2</c:v>
                </c:pt>
                <c:pt idx="9">
                  <c:v>7.1400000000000005E-2</c:v>
                </c:pt>
                <c:pt idx="10">
                  <c:v>9.2592592592592601E-2</c:v>
                </c:pt>
                <c:pt idx="11">
                  <c:v>0.1</c:v>
                </c:pt>
                <c:pt idx="12">
                  <c:v>7.0796460176991149E-2</c:v>
                </c:pt>
                <c:pt idx="13">
                  <c:v>6.25E-2</c:v>
                </c:pt>
                <c:pt idx="14">
                  <c:v>8.6999999999999994E-2</c:v>
                </c:pt>
                <c:pt idx="15">
                  <c:v>0.10256410256410257</c:v>
                </c:pt>
                <c:pt idx="16">
                  <c:v>9.0909090909090912E-2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CC-4514-A37D-8788F8DE09FF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25-34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Arkusz1!$A$2:$A$18</c:f>
              <c:strCache>
                <c:ptCount val="17"/>
                <c:pt idx="0">
                  <c:v>ogółem</c:v>
                </c:pt>
                <c:pt idx="1">
                  <c:v>Dolnośląskie</c:v>
                </c:pt>
                <c:pt idx="2">
                  <c:v>Kujawsko-pomorskie</c:v>
                </c:pt>
                <c:pt idx="3">
                  <c:v>Lubelskie</c:v>
                </c:pt>
                <c:pt idx="4">
                  <c:v>Lubuskie</c:v>
                </c:pt>
                <c:pt idx="5">
                  <c:v>Łódzkie</c:v>
                </c:pt>
                <c:pt idx="6">
                  <c:v>Małopolskie</c:v>
                </c:pt>
                <c:pt idx="7">
                  <c:v>Mazowieckie</c:v>
                </c:pt>
                <c:pt idx="8">
                  <c:v>Opolskie</c:v>
                </c:pt>
                <c:pt idx="9">
                  <c:v>Podlaskie</c:v>
                </c:pt>
                <c:pt idx="10">
                  <c:v>Podkarpackie</c:v>
                </c:pt>
                <c:pt idx="11">
                  <c:v>Pomorskie</c:v>
                </c:pt>
                <c:pt idx="12">
                  <c:v>Śląskie</c:v>
                </c:pt>
                <c:pt idx="13">
                  <c:v>Świętokrzyskie</c:v>
                </c:pt>
                <c:pt idx="14">
                  <c:v>Wielkopolskie</c:v>
                </c:pt>
                <c:pt idx="15">
                  <c:v>Warmińsko-Mazurskie</c:v>
                </c:pt>
                <c:pt idx="16">
                  <c:v>Zachodniopomorskie</c:v>
                </c:pt>
              </c:strCache>
            </c:strRef>
          </c:cat>
          <c:val>
            <c:numRef>
              <c:f>Arkusz1!$C$2:$C$18</c:f>
              <c:numCache>
                <c:formatCode>0.0%</c:formatCode>
                <c:ptCount val="17"/>
                <c:pt idx="0">
                  <c:v>0.154</c:v>
                </c:pt>
                <c:pt idx="1">
                  <c:v>0.15189873417721519</c:v>
                </c:pt>
                <c:pt idx="2">
                  <c:v>0.15094339622641509</c:v>
                </c:pt>
                <c:pt idx="3">
                  <c:v>0.14814814814814814</c:v>
                </c:pt>
                <c:pt idx="4">
                  <c:v>0.14814814814814814</c:v>
                </c:pt>
                <c:pt idx="5">
                  <c:v>0.140625</c:v>
                </c:pt>
                <c:pt idx="6">
                  <c:v>0.17582417582417584</c:v>
                </c:pt>
                <c:pt idx="7">
                  <c:v>0.16083916083916083</c:v>
                </c:pt>
                <c:pt idx="8">
                  <c:v>0.14814814814814814</c:v>
                </c:pt>
                <c:pt idx="9">
                  <c:v>0.1429</c:v>
                </c:pt>
                <c:pt idx="10">
                  <c:v>0.14814814814814814</c:v>
                </c:pt>
                <c:pt idx="11">
                  <c:v>0.16666666666666669</c:v>
                </c:pt>
                <c:pt idx="12">
                  <c:v>0.1415929203539823</c:v>
                </c:pt>
                <c:pt idx="13">
                  <c:v>0.15625</c:v>
                </c:pt>
                <c:pt idx="14">
                  <c:v>0.16300000000000001</c:v>
                </c:pt>
                <c:pt idx="15">
                  <c:v>0.15384615384615385</c:v>
                </c:pt>
                <c:pt idx="16">
                  <c:v>0.13636363636363635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DCC-4514-A37D-8788F8DE09FF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35-44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Arkusz1!$A$2:$A$18</c:f>
              <c:strCache>
                <c:ptCount val="17"/>
                <c:pt idx="0">
                  <c:v>ogółem</c:v>
                </c:pt>
                <c:pt idx="1">
                  <c:v>Dolnośląskie</c:v>
                </c:pt>
                <c:pt idx="2">
                  <c:v>Kujawsko-pomorskie</c:v>
                </c:pt>
                <c:pt idx="3">
                  <c:v>Lubelskie</c:v>
                </c:pt>
                <c:pt idx="4">
                  <c:v>Lubuskie</c:v>
                </c:pt>
                <c:pt idx="5">
                  <c:v>Łódzkie</c:v>
                </c:pt>
                <c:pt idx="6">
                  <c:v>Małopolskie</c:v>
                </c:pt>
                <c:pt idx="7">
                  <c:v>Mazowieckie</c:v>
                </c:pt>
                <c:pt idx="8">
                  <c:v>Opolskie</c:v>
                </c:pt>
                <c:pt idx="9">
                  <c:v>Podlaskie</c:v>
                </c:pt>
                <c:pt idx="10">
                  <c:v>Podkarpackie</c:v>
                </c:pt>
                <c:pt idx="11">
                  <c:v>Pomorskie</c:v>
                </c:pt>
                <c:pt idx="12">
                  <c:v>Śląskie</c:v>
                </c:pt>
                <c:pt idx="13">
                  <c:v>Świętokrzyskie</c:v>
                </c:pt>
                <c:pt idx="14">
                  <c:v>Wielkopolskie</c:v>
                </c:pt>
                <c:pt idx="15">
                  <c:v>Warmińsko-Mazurskie</c:v>
                </c:pt>
                <c:pt idx="16">
                  <c:v>Zachodniopomorskie</c:v>
                </c:pt>
              </c:strCache>
            </c:strRef>
          </c:cat>
          <c:val>
            <c:numRef>
              <c:f>Arkusz1!$D$2:$D$18</c:f>
              <c:numCache>
                <c:formatCode>0.0%</c:formatCode>
                <c:ptCount val="17"/>
                <c:pt idx="0">
                  <c:v>0.20100000000000001</c:v>
                </c:pt>
                <c:pt idx="1">
                  <c:v>0.20253164556962028</c:v>
                </c:pt>
                <c:pt idx="2">
                  <c:v>0.18867924528301888</c:v>
                </c:pt>
                <c:pt idx="3">
                  <c:v>0.1851851851851852</c:v>
                </c:pt>
                <c:pt idx="4">
                  <c:v>0.22222222222222221</c:v>
                </c:pt>
                <c:pt idx="5">
                  <c:v>0.1875</c:v>
                </c:pt>
                <c:pt idx="6">
                  <c:v>0.19780219780219782</c:v>
                </c:pt>
                <c:pt idx="7">
                  <c:v>0.20979020979020979</c:v>
                </c:pt>
                <c:pt idx="8">
                  <c:v>0.22222222222222221</c:v>
                </c:pt>
                <c:pt idx="9">
                  <c:v>0.21429999999999999</c:v>
                </c:pt>
                <c:pt idx="10">
                  <c:v>0.20370370370370369</c:v>
                </c:pt>
                <c:pt idx="11">
                  <c:v>0.2</c:v>
                </c:pt>
                <c:pt idx="12">
                  <c:v>0.20353982300884954</c:v>
                </c:pt>
                <c:pt idx="13">
                  <c:v>0.1875</c:v>
                </c:pt>
                <c:pt idx="14">
                  <c:v>0.20649999999999999</c:v>
                </c:pt>
                <c:pt idx="15">
                  <c:v>0.20512820512820515</c:v>
                </c:pt>
                <c:pt idx="16">
                  <c:v>0.18181818181818182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DCC-4514-A37D-8788F8DE09FF}"/>
            </c:ext>
          </c:extLst>
        </c:ser>
        <c:ser>
          <c:idx val="3"/>
          <c:order val="3"/>
          <c:tx>
            <c:strRef>
              <c:f>Arkusz1!$E$1</c:f>
              <c:strCache>
                <c:ptCount val="1"/>
                <c:pt idx="0">
                  <c:v>45-54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Arkusz1!$A$2:$A$18</c:f>
              <c:strCache>
                <c:ptCount val="17"/>
                <c:pt idx="0">
                  <c:v>ogółem</c:v>
                </c:pt>
                <c:pt idx="1">
                  <c:v>Dolnośląskie</c:v>
                </c:pt>
                <c:pt idx="2">
                  <c:v>Kujawsko-pomorskie</c:v>
                </c:pt>
                <c:pt idx="3">
                  <c:v>Lubelskie</c:v>
                </c:pt>
                <c:pt idx="4">
                  <c:v>Lubuskie</c:v>
                </c:pt>
                <c:pt idx="5">
                  <c:v>Łódzkie</c:v>
                </c:pt>
                <c:pt idx="6">
                  <c:v>Małopolskie</c:v>
                </c:pt>
                <c:pt idx="7">
                  <c:v>Mazowieckie</c:v>
                </c:pt>
                <c:pt idx="8">
                  <c:v>Opolskie</c:v>
                </c:pt>
                <c:pt idx="9">
                  <c:v>Podlaskie</c:v>
                </c:pt>
                <c:pt idx="10">
                  <c:v>Podkarpackie</c:v>
                </c:pt>
                <c:pt idx="11">
                  <c:v>Pomorskie</c:v>
                </c:pt>
                <c:pt idx="12">
                  <c:v>Śląskie</c:v>
                </c:pt>
                <c:pt idx="13">
                  <c:v>Świętokrzyskie</c:v>
                </c:pt>
                <c:pt idx="14">
                  <c:v>Wielkopolskie</c:v>
                </c:pt>
                <c:pt idx="15">
                  <c:v>Warmińsko-Mazurskie</c:v>
                </c:pt>
                <c:pt idx="16">
                  <c:v>Zachodniopomorskie</c:v>
                </c:pt>
              </c:strCache>
            </c:strRef>
          </c:cat>
          <c:val>
            <c:numRef>
              <c:f>Arkusz1!$E$2:$E$18</c:f>
              <c:numCache>
                <c:formatCode>0.0%</c:formatCode>
                <c:ptCount val="17"/>
                <c:pt idx="0">
                  <c:v>0.17699999999999999</c:v>
                </c:pt>
                <c:pt idx="1">
                  <c:v>0.17721518987341769</c:v>
                </c:pt>
                <c:pt idx="2">
                  <c:v>0.18867924528301888</c:v>
                </c:pt>
                <c:pt idx="3">
                  <c:v>0.1851851851851852</c:v>
                </c:pt>
                <c:pt idx="4">
                  <c:v>0.14814814814814814</c:v>
                </c:pt>
                <c:pt idx="5">
                  <c:v>0.1875</c:v>
                </c:pt>
                <c:pt idx="6">
                  <c:v>0.17582417582417584</c:v>
                </c:pt>
                <c:pt idx="7">
                  <c:v>0.18181818181818182</c:v>
                </c:pt>
                <c:pt idx="8">
                  <c:v>0.14814814814814814</c:v>
                </c:pt>
                <c:pt idx="9">
                  <c:v>0.17860000000000001</c:v>
                </c:pt>
                <c:pt idx="10">
                  <c:v>0.1851851851851852</c:v>
                </c:pt>
                <c:pt idx="11">
                  <c:v>0.16666666666666669</c:v>
                </c:pt>
                <c:pt idx="12">
                  <c:v>0.17699115044247787</c:v>
                </c:pt>
                <c:pt idx="13">
                  <c:v>0.1875</c:v>
                </c:pt>
                <c:pt idx="14">
                  <c:v>0.1739</c:v>
                </c:pt>
                <c:pt idx="15">
                  <c:v>0.15384615384615385</c:v>
                </c:pt>
                <c:pt idx="16">
                  <c:v>0.18181818181818182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DCC-4514-A37D-8788F8DE09FF}"/>
            </c:ext>
          </c:extLst>
        </c:ser>
        <c:ser>
          <c:idx val="4"/>
          <c:order val="4"/>
          <c:tx>
            <c:strRef>
              <c:f>Arkusz1!$F$1</c:f>
              <c:strCache>
                <c:ptCount val="1"/>
                <c:pt idx="0">
                  <c:v>55-64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Arkusz1!$A$2:$A$18</c:f>
              <c:strCache>
                <c:ptCount val="17"/>
                <c:pt idx="0">
                  <c:v>ogółem</c:v>
                </c:pt>
                <c:pt idx="1">
                  <c:v>Dolnośląskie</c:v>
                </c:pt>
                <c:pt idx="2">
                  <c:v>Kujawsko-pomorskie</c:v>
                </c:pt>
                <c:pt idx="3">
                  <c:v>Lubelskie</c:v>
                </c:pt>
                <c:pt idx="4">
                  <c:v>Lubuskie</c:v>
                </c:pt>
                <c:pt idx="5">
                  <c:v>Łódzkie</c:v>
                </c:pt>
                <c:pt idx="6">
                  <c:v>Małopolskie</c:v>
                </c:pt>
                <c:pt idx="7">
                  <c:v>Mazowieckie</c:v>
                </c:pt>
                <c:pt idx="8">
                  <c:v>Opolskie</c:v>
                </c:pt>
                <c:pt idx="9">
                  <c:v>Podlaskie</c:v>
                </c:pt>
                <c:pt idx="10">
                  <c:v>Podkarpackie</c:v>
                </c:pt>
                <c:pt idx="11">
                  <c:v>Pomorskie</c:v>
                </c:pt>
                <c:pt idx="12">
                  <c:v>Śląskie</c:v>
                </c:pt>
                <c:pt idx="13">
                  <c:v>Świętokrzyskie</c:v>
                </c:pt>
                <c:pt idx="14">
                  <c:v>Wielkopolskie</c:v>
                </c:pt>
                <c:pt idx="15">
                  <c:v>Warmińsko-Mazurskie</c:v>
                </c:pt>
                <c:pt idx="16">
                  <c:v>Zachodniopomorskie</c:v>
                </c:pt>
              </c:strCache>
            </c:strRef>
          </c:cat>
          <c:val>
            <c:numRef>
              <c:f>Arkusz1!$F$2:$F$18</c:f>
              <c:numCache>
                <c:formatCode>0.0%</c:formatCode>
                <c:ptCount val="17"/>
                <c:pt idx="0">
                  <c:v>0.14300000000000002</c:v>
                </c:pt>
                <c:pt idx="1">
                  <c:v>0.13924050632911392</c:v>
                </c:pt>
                <c:pt idx="2">
                  <c:v>0.15094339622641509</c:v>
                </c:pt>
                <c:pt idx="3">
                  <c:v>0.14814814814814814</c:v>
                </c:pt>
                <c:pt idx="4">
                  <c:v>0.14814814814814814</c:v>
                </c:pt>
                <c:pt idx="5">
                  <c:v>0.140625</c:v>
                </c:pt>
                <c:pt idx="6">
                  <c:v>0.14285714285714288</c:v>
                </c:pt>
                <c:pt idx="7">
                  <c:v>0.13286713286713286</c:v>
                </c:pt>
                <c:pt idx="8">
                  <c:v>0.14814814814814814</c:v>
                </c:pt>
                <c:pt idx="9">
                  <c:v>0.1429</c:v>
                </c:pt>
                <c:pt idx="10">
                  <c:v>0.14814814814814814</c:v>
                </c:pt>
                <c:pt idx="11">
                  <c:v>0.13333333333333333</c:v>
                </c:pt>
                <c:pt idx="12">
                  <c:v>0.15044247787610618</c:v>
                </c:pt>
                <c:pt idx="13">
                  <c:v>0.15625</c:v>
                </c:pt>
                <c:pt idx="14">
                  <c:v>0.14130000000000001</c:v>
                </c:pt>
                <c:pt idx="15">
                  <c:v>0.15384615384615385</c:v>
                </c:pt>
                <c:pt idx="16">
                  <c:v>0.13636363636363635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DCC-4514-A37D-8788F8DE09FF}"/>
            </c:ext>
          </c:extLst>
        </c:ser>
        <c:ser>
          <c:idx val="5"/>
          <c:order val="5"/>
          <c:tx>
            <c:strRef>
              <c:f>Arkusz1!$G$1</c:f>
              <c:strCache>
                <c:ptCount val="1"/>
                <c:pt idx="0">
                  <c:v>65 lat i więcej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Arkusz1!$A$2:$A$18</c:f>
              <c:strCache>
                <c:ptCount val="17"/>
                <c:pt idx="0">
                  <c:v>ogółem</c:v>
                </c:pt>
                <c:pt idx="1">
                  <c:v>Dolnośląskie</c:v>
                </c:pt>
                <c:pt idx="2">
                  <c:v>Kujawsko-pomorskie</c:v>
                </c:pt>
                <c:pt idx="3">
                  <c:v>Lubelskie</c:v>
                </c:pt>
                <c:pt idx="4">
                  <c:v>Lubuskie</c:v>
                </c:pt>
                <c:pt idx="5">
                  <c:v>Łódzkie</c:v>
                </c:pt>
                <c:pt idx="6">
                  <c:v>Małopolskie</c:v>
                </c:pt>
                <c:pt idx="7">
                  <c:v>Mazowieckie</c:v>
                </c:pt>
                <c:pt idx="8">
                  <c:v>Opolskie</c:v>
                </c:pt>
                <c:pt idx="9">
                  <c:v>Podlaskie</c:v>
                </c:pt>
                <c:pt idx="10">
                  <c:v>Podkarpackie</c:v>
                </c:pt>
                <c:pt idx="11">
                  <c:v>Pomorskie</c:v>
                </c:pt>
                <c:pt idx="12">
                  <c:v>Śląskie</c:v>
                </c:pt>
                <c:pt idx="13">
                  <c:v>Świętokrzyskie</c:v>
                </c:pt>
                <c:pt idx="14">
                  <c:v>Wielkopolskie</c:v>
                </c:pt>
                <c:pt idx="15">
                  <c:v>Warmińsko-Mazurskie</c:v>
                </c:pt>
                <c:pt idx="16">
                  <c:v>Zachodniopomorskie</c:v>
                </c:pt>
              </c:strCache>
            </c:strRef>
          </c:cat>
          <c:val>
            <c:numRef>
              <c:f>Arkusz1!$G$2:$G$18</c:f>
              <c:numCache>
                <c:formatCode>0.0%</c:formatCode>
                <c:ptCount val="17"/>
                <c:pt idx="0">
                  <c:v>0.24199999999999999</c:v>
                </c:pt>
                <c:pt idx="1">
                  <c:v>0.25316455696202533</c:v>
                </c:pt>
                <c:pt idx="2">
                  <c:v>0.24528301886792453</c:v>
                </c:pt>
                <c:pt idx="3">
                  <c:v>0.24074074074074073</c:v>
                </c:pt>
                <c:pt idx="4">
                  <c:v>0.2592592592592593</c:v>
                </c:pt>
                <c:pt idx="5">
                  <c:v>0.265625</c:v>
                </c:pt>
                <c:pt idx="6">
                  <c:v>0.21978021978021978</c:v>
                </c:pt>
                <c:pt idx="7">
                  <c:v>0.23076923076923075</c:v>
                </c:pt>
                <c:pt idx="8">
                  <c:v>0.2592592592592593</c:v>
                </c:pt>
                <c:pt idx="9">
                  <c:v>0.25</c:v>
                </c:pt>
                <c:pt idx="10">
                  <c:v>0.22222222222222221</c:v>
                </c:pt>
                <c:pt idx="11">
                  <c:v>0.23333333333333331</c:v>
                </c:pt>
                <c:pt idx="12">
                  <c:v>0.25663716814159293</c:v>
                </c:pt>
                <c:pt idx="13">
                  <c:v>0.25</c:v>
                </c:pt>
                <c:pt idx="14">
                  <c:v>0.2283</c:v>
                </c:pt>
                <c:pt idx="15">
                  <c:v>0.23076923076923075</c:v>
                </c:pt>
                <c:pt idx="16">
                  <c:v>0.27272727272727271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DCC-4514-A37D-8788F8DE09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61619039"/>
        <c:axId val="761619519"/>
      </c:barChart>
      <c:catAx>
        <c:axId val="76161903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761619519"/>
        <c:crosses val="autoZero"/>
        <c:auto val="1"/>
        <c:lblAlgn val="ctr"/>
        <c:lblOffset val="100"/>
        <c:noMultiLvlLbl val="0"/>
      </c:catAx>
      <c:valAx>
        <c:axId val="761619519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7616190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2534361264301281"/>
          <c:y val="0.94018989011216636"/>
          <c:w val="0.42222936534033506"/>
          <c:h val="4.336884710823108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dirty="0"/>
              <a:t>P5. Czy otrzymał(a) Pan(i) lub nabył(a) Pan(i) w roku 2023 używaną odzież, tekstylia lub inne produkty, np. zasłony, dywany?  - wg płci</a:t>
            </a:r>
          </a:p>
        </c:rich>
      </c:tx>
      <c:layout>
        <c:manualLayout>
          <c:xMode val="edge"/>
          <c:yMode val="edge"/>
          <c:x val="0.18288795931758531"/>
          <c:y val="6.1596603359585448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Arkusz1!$A$2:$A$4</c:f>
              <c:strCache>
                <c:ptCount val="3"/>
                <c:pt idx="0">
                  <c:v>ogółem</c:v>
                </c:pt>
                <c:pt idx="1">
                  <c:v>Kobieta</c:v>
                </c:pt>
                <c:pt idx="2">
                  <c:v>Mężczyzna</c:v>
                </c:pt>
              </c:strCache>
            </c:strRef>
          </c:cat>
          <c:val>
            <c:numRef>
              <c:f>Arkusz1!$B$2:$B$4</c:f>
              <c:numCache>
                <c:formatCode>0.0%</c:formatCode>
                <c:ptCount val="3"/>
                <c:pt idx="0">
                  <c:v>0.35799999999999998</c:v>
                </c:pt>
                <c:pt idx="1">
                  <c:v>0.50860420650095606</c:v>
                </c:pt>
                <c:pt idx="2">
                  <c:v>0.19287211740041929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C1-45B9-90F9-6142121F73DD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Arkusz1!$A$2:$A$4</c:f>
              <c:strCache>
                <c:ptCount val="3"/>
                <c:pt idx="0">
                  <c:v>ogółem</c:v>
                </c:pt>
                <c:pt idx="1">
                  <c:v>Kobieta</c:v>
                </c:pt>
                <c:pt idx="2">
                  <c:v>Mężczyzna</c:v>
                </c:pt>
              </c:strCache>
            </c:strRef>
          </c:cat>
          <c:val>
            <c:numRef>
              <c:f>Arkusz1!$C$2:$C$4</c:f>
              <c:numCache>
                <c:formatCode>0.0%</c:formatCode>
                <c:ptCount val="3"/>
                <c:pt idx="0">
                  <c:v>0.64200000000000002</c:v>
                </c:pt>
                <c:pt idx="1">
                  <c:v>0.49139579349904394</c:v>
                </c:pt>
                <c:pt idx="2">
                  <c:v>0.80712788259958079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3C1-45B9-90F9-6142121F73D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761619039"/>
        <c:axId val="761619519"/>
      </c:barChart>
      <c:catAx>
        <c:axId val="7616190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761619519"/>
        <c:crosses val="autoZero"/>
        <c:auto val="1"/>
        <c:lblAlgn val="ctr"/>
        <c:lblOffset val="100"/>
        <c:noMultiLvlLbl val="0"/>
      </c:catAx>
      <c:valAx>
        <c:axId val="761619519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7616190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8601312335958005"/>
          <c:y val="0.94435272316805074"/>
          <c:w val="0.24151541994750661"/>
          <c:h val="4.33279561600321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dirty="0"/>
              <a:t>P5. Czy otrzymał(a) Pan(i) lub nabył(a) Pan(i) w roku 2023 używaną odzież, tekstylia lub inne produkty, np. zasłony, dywany? – wg </a:t>
            </a:r>
            <a:r>
              <a:rPr lang="pl-PL" baseline="0" dirty="0"/>
              <a:t>wieku</a:t>
            </a:r>
            <a:endParaRPr lang="pl-PL" dirty="0"/>
          </a:p>
        </c:rich>
      </c:tx>
      <c:layout>
        <c:manualLayout>
          <c:xMode val="edge"/>
          <c:yMode val="edge"/>
          <c:x val="0.1703879593175853"/>
          <c:y val="1.847898100787563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1.1458333333333333E-2"/>
          <c:y val="0.13029734830664308"/>
          <c:w val="0.9770833333333333"/>
          <c:h val="0.75511405395215769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Arkusz1!$A$2:$A$8</c:f>
              <c:strCache>
                <c:ptCount val="7"/>
                <c:pt idx="0">
                  <c:v>ogółem</c:v>
                </c:pt>
                <c:pt idx="1">
                  <c:v>18-24</c:v>
                </c:pt>
                <c:pt idx="2">
                  <c:v>25-34</c:v>
                </c:pt>
                <c:pt idx="3">
                  <c:v>35-44</c:v>
                </c:pt>
                <c:pt idx="4">
                  <c:v>45-54</c:v>
                </c:pt>
                <c:pt idx="5">
                  <c:v>55-64</c:v>
                </c:pt>
                <c:pt idx="6">
                  <c:v>65 lat i więcej</c:v>
                </c:pt>
              </c:strCache>
            </c:strRef>
          </c:cat>
          <c:val>
            <c:numRef>
              <c:f>Arkusz1!$B$2:$B$8</c:f>
              <c:numCache>
                <c:formatCode>0.0%</c:formatCode>
                <c:ptCount val="7"/>
                <c:pt idx="0">
                  <c:v>0.35799999999999998</c:v>
                </c:pt>
                <c:pt idx="1">
                  <c:v>0.39759036144578308</c:v>
                </c:pt>
                <c:pt idx="2">
                  <c:v>0.33766233766233766</c:v>
                </c:pt>
                <c:pt idx="3">
                  <c:v>0.35820895522388058</c:v>
                </c:pt>
                <c:pt idx="4">
                  <c:v>0.43502824858757061</c:v>
                </c:pt>
                <c:pt idx="5">
                  <c:v>0.3776223776223776</c:v>
                </c:pt>
                <c:pt idx="6">
                  <c:v>0.28925619834710742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C1-454B-B2A3-9639924FFDCE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Arkusz1!$A$2:$A$8</c:f>
              <c:strCache>
                <c:ptCount val="7"/>
                <c:pt idx="0">
                  <c:v>ogółem</c:v>
                </c:pt>
                <c:pt idx="1">
                  <c:v>18-24</c:v>
                </c:pt>
                <c:pt idx="2">
                  <c:v>25-34</c:v>
                </c:pt>
                <c:pt idx="3">
                  <c:v>35-44</c:v>
                </c:pt>
                <c:pt idx="4">
                  <c:v>45-54</c:v>
                </c:pt>
                <c:pt idx="5">
                  <c:v>55-64</c:v>
                </c:pt>
                <c:pt idx="6">
                  <c:v>65 lat i więcej</c:v>
                </c:pt>
              </c:strCache>
            </c:strRef>
          </c:cat>
          <c:val>
            <c:numRef>
              <c:f>Arkusz1!$C$2:$C$8</c:f>
              <c:numCache>
                <c:formatCode>0.0%</c:formatCode>
                <c:ptCount val="7"/>
                <c:pt idx="0">
                  <c:v>0.64200000000000002</c:v>
                </c:pt>
                <c:pt idx="1">
                  <c:v>0.60240963855421692</c:v>
                </c:pt>
                <c:pt idx="2">
                  <c:v>0.66233766233766234</c:v>
                </c:pt>
                <c:pt idx="3">
                  <c:v>0.64179104477611948</c:v>
                </c:pt>
                <c:pt idx="4">
                  <c:v>0.56497175141242939</c:v>
                </c:pt>
                <c:pt idx="5">
                  <c:v>0.6223776223776224</c:v>
                </c:pt>
                <c:pt idx="6">
                  <c:v>0.71074380165289253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9C1-454B-B2A3-9639924FFDC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761619039"/>
        <c:axId val="761619519"/>
      </c:barChart>
      <c:catAx>
        <c:axId val="7616190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761619519"/>
        <c:crosses val="autoZero"/>
        <c:auto val="1"/>
        <c:lblAlgn val="ctr"/>
        <c:lblOffset val="100"/>
        <c:noMultiLvlLbl val="0"/>
      </c:catAx>
      <c:valAx>
        <c:axId val="761619519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7616190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9434645669291341"/>
          <c:y val="0.94435272316805074"/>
          <c:w val="0.22068208661417327"/>
          <c:h val="4.33279561600321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dirty="0"/>
              <a:t>P5. Czy otrzymał(a) Pan(i) lub nabył(a) Pan(i) w roku 2023 używaną odzież, tekstylia lub inne produkty, np. zasłony, dywany? – wg województwa</a:t>
            </a:r>
          </a:p>
        </c:rich>
      </c:tx>
      <c:layout>
        <c:manualLayout>
          <c:xMode val="edge"/>
          <c:yMode val="edge"/>
          <c:x val="0.19122129265091864"/>
          <c:y val="4.1300000439015751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0.13212368766404201"/>
          <c:y val="0.10626490112958752"/>
          <c:w val="0.85641797900262462"/>
          <c:h val="0.8163720681267897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Arkusz1!$A$2:$A$18</c:f>
              <c:strCache>
                <c:ptCount val="17"/>
                <c:pt idx="0">
                  <c:v>ogółem</c:v>
                </c:pt>
                <c:pt idx="1">
                  <c:v>Dolnośląskie</c:v>
                </c:pt>
                <c:pt idx="2">
                  <c:v>Kujawsko-pomorskie</c:v>
                </c:pt>
                <c:pt idx="3">
                  <c:v>Lubelskie</c:v>
                </c:pt>
                <c:pt idx="4">
                  <c:v>Lubuskie</c:v>
                </c:pt>
                <c:pt idx="5">
                  <c:v>Łódzkie</c:v>
                </c:pt>
                <c:pt idx="6">
                  <c:v>Małopolskie</c:v>
                </c:pt>
                <c:pt idx="7">
                  <c:v>Mazowieckie</c:v>
                </c:pt>
                <c:pt idx="8">
                  <c:v>Opolskie</c:v>
                </c:pt>
                <c:pt idx="9">
                  <c:v>Podlaskie</c:v>
                </c:pt>
                <c:pt idx="10">
                  <c:v>Podkarpackie</c:v>
                </c:pt>
                <c:pt idx="11">
                  <c:v>Pomorskie</c:v>
                </c:pt>
                <c:pt idx="12">
                  <c:v>Śląskie</c:v>
                </c:pt>
                <c:pt idx="13">
                  <c:v>Świętokrzyskie</c:v>
                </c:pt>
                <c:pt idx="14">
                  <c:v>Wielkopolskie</c:v>
                </c:pt>
                <c:pt idx="15">
                  <c:v>Warmińsko-Mazurskie</c:v>
                </c:pt>
                <c:pt idx="16">
                  <c:v>Zachodniopomorskie</c:v>
                </c:pt>
              </c:strCache>
            </c:strRef>
          </c:cat>
          <c:val>
            <c:numRef>
              <c:f>Arkusz1!$B$2:$B$18</c:f>
              <c:numCache>
                <c:formatCode>0.0%</c:formatCode>
                <c:ptCount val="17"/>
                <c:pt idx="0">
                  <c:v>0.35799999999999998</c:v>
                </c:pt>
                <c:pt idx="1">
                  <c:v>0.30379746835443039</c:v>
                </c:pt>
                <c:pt idx="2">
                  <c:v>0.32075471698113206</c:v>
                </c:pt>
                <c:pt idx="3">
                  <c:v>0.46296296296296297</c:v>
                </c:pt>
                <c:pt idx="4">
                  <c:v>0.37037037037037041</c:v>
                </c:pt>
                <c:pt idx="5">
                  <c:v>0.46875</c:v>
                </c:pt>
                <c:pt idx="6">
                  <c:v>0.46153846153846151</c:v>
                </c:pt>
                <c:pt idx="7">
                  <c:v>0.40559440559440563</c:v>
                </c:pt>
                <c:pt idx="8">
                  <c:v>0.29629629629629628</c:v>
                </c:pt>
                <c:pt idx="9">
                  <c:v>0.214</c:v>
                </c:pt>
                <c:pt idx="10">
                  <c:v>0.27800000000000002</c:v>
                </c:pt>
                <c:pt idx="11">
                  <c:v>0.4</c:v>
                </c:pt>
                <c:pt idx="12">
                  <c:v>0.32743362831858408</c:v>
                </c:pt>
                <c:pt idx="13">
                  <c:v>0.25</c:v>
                </c:pt>
                <c:pt idx="14">
                  <c:v>0.34799999999999998</c:v>
                </c:pt>
                <c:pt idx="15">
                  <c:v>0.25600000000000001</c:v>
                </c:pt>
                <c:pt idx="16">
                  <c:v>0.27272727272727271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0C-4D08-A2D1-ED488A201DF4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Arkusz1!$A$2:$A$18</c:f>
              <c:strCache>
                <c:ptCount val="17"/>
                <c:pt idx="0">
                  <c:v>ogółem</c:v>
                </c:pt>
                <c:pt idx="1">
                  <c:v>Dolnośląskie</c:v>
                </c:pt>
                <c:pt idx="2">
                  <c:v>Kujawsko-pomorskie</c:v>
                </c:pt>
                <c:pt idx="3">
                  <c:v>Lubelskie</c:v>
                </c:pt>
                <c:pt idx="4">
                  <c:v>Lubuskie</c:v>
                </c:pt>
                <c:pt idx="5">
                  <c:v>Łódzkie</c:v>
                </c:pt>
                <c:pt idx="6">
                  <c:v>Małopolskie</c:v>
                </c:pt>
                <c:pt idx="7">
                  <c:v>Mazowieckie</c:v>
                </c:pt>
                <c:pt idx="8">
                  <c:v>Opolskie</c:v>
                </c:pt>
                <c:pt idx="9">
                  <c:v>Podlaskie</c:v>
                </c:pt>
                <c:pt idx="10">
                  <c:v>Podkarpackie</c:v>
                </c:pt>
                <c:pt idx="11">
                  <c:v>Pomorskie</c:v>
                </c:pt>
                <c:pt idx="12">
                  <c:v>Śląskie</c:v>
                </c:pt>
                <c:pt idx="13">
                  <c:v>Świętokrzyskie</c:v>
                </c:pt>
                <c:pt idx="14">
                  <c:v>Wielkopolskie</c:v>
                </c:pt>
                <c:pt idx="15">
                  <c:v>Warmińsko-Mazurskie</c:v>
                </c:pt>
                <c:pt idx="16">
                  <c:v>Zachodniopomorskie</c:v>
                </c:pt>
              </c:strCache>
            </c:strRef>
          </c:cat>
          <c:val>
            <c:numRef>
              <c:f>Arkusz1!$C$2:$C$18</c:f>
              <c:numCache>
                <c:formatCode>0.0%</c:formatCode>
                <c:ptCount val="17"/>
                <c:pt idx="0">
                  <c:v>0.64200000000000002</c:v>
                </c:pt>
                <c:pt idx="1">
                  <c:v>0.69620253164556956</c:v>
                </c:pt>
                <c:pt idx="2">
                  <c:v>0.679245283018868</c:v>
                </c:pt>
                <c:pt idx="3">
                  <c:v>0.53703703703703698</c:v>
                </c:pt>
                <c:pt idx="4">
                  <c:v>0.62962962962962965</c:v>
                </c:pt>
                <c:pt idx="5">
                  <c:v>0.53125</c:v>
                </c:pt>
                <c:pt idx="6">
                  <c:v>0.53846153846153844</c:v>
                </c:pt>
                <c:pt idx="7">
                  <c:v>0.59440559440559437</c:v>
                </c:pt>
                <c:pt idx="8">
                  <c:v>0.70370370370370372</c:v>
                </c:pt>
                <c:pt idx="9">
                  <c:v>0.78600000000000003</c:v>
                </c:pt>
                <c:pt idx="10">
                  <c:v>0.72199999999999998</c:v>
                </c:pt>
                <c:pt idx="11">
                  <c:v>0.6</c:v>
                </c:pt>
                <c:pt idx="12">
                  <c:v>0.67256637168141598</c:v>
                </c:pt>
                <c:pt idx="13">
                  <c:v>0.75</c:v>
                </c:pt>
                <c:pt idx="14">
                  <c:v>0.65200000000000002</c:v>
                </c:pt>
                <c:pt idx="15">
                  <c:v>0.74399999999999999</c:v>
                </c:pt>
                <c:pt idx="16">
                  <c:v>0.72727272727272729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F0C-4D08-A2D1-ED488A201DF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761619039"/>
        <c:axId val="761619519"/>
      </c:barChart>
      <c:catAx>
        <c:axId val="76161903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761619519"/>
        <c:crosses val="autoZero"/>
        <c:auto val="1"/>
        <c:lblAlgn val="ctr"/>
        <c:lblOffset val="100"/>
        <c:noMultiLvlLbl val="0"/>
      </c:catAx>
      <c:valAx>
        <c:axId val="761619519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7616190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7767979002624678"/>
          <c:y val="0.93990345880999737"/>
          <c:w val="0.16755708661417323"/>
          <c:h val="4.3576541014396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dirty="0"/>
              <a:t>P5. Czy otrzymał(a) Pan(i) lub nabył(a) Pan(i) w roku 2023 używaną odzież, tekstylia lub inne produkty, np. zasłony, dywany? – wg wielkości miejscowości zamieszkania</a:t>
            </a:r>
          </a:p>
        </c:rich>
      </c:tx>
      <c:layout>
        <c:manualLayout>
          <c:xMode val="edge"/>
          <c:yMode val="edge"/>
          <c:x val="0.1640192749343832"/>
          <c:y val="1.293350832588839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Arkusz1!$A$2:$A$8</c:f>
              <c:strCache>
                <c:ptCount val="7"/>
                <c:pt idx="0">
                  <c:v>ogółem</c:v>
                </c:pt>
                <c:pt idx="1">
                  <c:v>Wieś</c:v>
                </c:pt>
                <c:pt idx="2">
                  <c:v>Miasto do 20 tys. mieszkańców</c:v>
                </c:pt>
                <c:pt idx="3">
                  <c:v>Miasto powyżej 20 tys. do 50 tys. mieszkańców</c:v>
                </c:pt>
                <c:pt idx="4">
                  <c:v>Miasto powyżej 50 tys. do 100 tys. mieszkańców</c:v>
                </c:pt>
                <c:pt idx="5">
                  <c:v>Miasto powyżej 100 tys. do 500 tys. mieszkańców</c:v>
                </c:pt>
                <c:pt idx="6">
                  <c:v>Miasto powyżej 500 tys. mieszkańców</c:v>
                </c:pt>
              </c:strCache>
            </c:strRef>
          </c:cat>
          <c:val>
            <c:numRef>
              <c:f>Arkusz1!$B$2:$B$8</c:f>
              <c:numCache>
                <c:formatCode>0.0%</c:formatCode>
                <c:ptCount val="7"/>
                <c:pt idx="0">
                  <c:v>0.35799999999999998</c:v>
                </c:pt>
                <c:pt idx="1">
                  <c:v>0.34931506849315069</c:v>
                </c:pt>
                <c:pt idx="2">
                  <c:v>0.3392857142857143</c:v>
                </c:pt>
                <c:pt idx="3">
                  <c:v>0.24848484848484848</c:v>
                </c:pt>
                <c:pt idx="4">
                  <c:v>0.32258064516129031</c:v>
                </c:pt>
                <c:pt idx="5">
                  <c:v>0.41322314049586778</c:v>
                </c:pt>
                <c:pt idx="6">
                  <c:v>0.49315068493150682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755-4662-8554-67FA8E340B89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Arkusz1!$A$2:$A$8</c:f>
              <c:strCache>
                <c:ptCount val="7"/>
                <c:pt idx="0">
                  <c:v>ogółem</c:v>
                </c:pt>
                <c:pt idx="1">
                  <c:v>Wieś</c:v>
                </c:pt>
                <c:pt idx="2">
                  <c:v>Miasto do 20 tys. mieszkańców</c:v>
                </c:pt>
                <c:pt idx="3">
                  <c:v>Miasto powyżej 20 tys. do 50 tys. mieszkańców</c:v>
                </c:pt>
                <c:pt idx="4">
                  <c:v>Miasto powyżej 50 tys. do 100 tys. mieszkańców</c:v>
                </c:pt>
                <c:pt idx="5">
                  <c:v>Miasto powyżej 100 tys. do 500 tys. mieszkańców</c:v>
                </c:pt>
                <c:pt idx="6">
                  <c:v>Miasto powyżej 500 tys. mieszkańców</c:v>
                </c:pt>
              </c:strCache>
            </c:strRef>
          </c:cat>
          <c:val>
            <c:numRef>
              <c:f>Arkusz1!$C$2:$C$8</c:f>
              <c:numCache>
                <c:formatCode>0.0%</c:formatCode>
                <c:ptCount val="7"/>
                <c:pt idx="0">
                  <c:v>0.64200000000000002</c:v>
                </c:pt>
                <c:pt idx="1">
                  <c:v>0.65068493150684925</c:v>
                </c:pt>
                <c:pt idx="2">
                  <c:v>0.6607142857142857</c:v>
                </c:pt>
                <c:pt idx="3">
                  <c:v>0.75151515151515158</c:v>
                </c:pt>
                <c:pt idx="4">
                  <c:v>0.67741935483870963</c:v>
                </c:pt>
                <c:pt idx="5">
                  <c:v>0.58677685950413216</c:v>
                </c:pt>
                <c:pt idx="6">
                  <c:v>0.50684931506849318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755-4662-8554-67FA8E340B8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761619039"/>
        <c:axId val="761619519"/>
      </c:barChart>
      <c:catAx>
        <c:axId val="7616190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761619519"/>
        <c:crosses val="autoZero"/>
        <c:auto val="1"/>
        <c:lblAlgn val="ctr"/>
        <c:lblOffset val="100"/>
        <c:noMultiLvlLbl val="0"/>
      </c:catAx>
      <c:valAx>
        <c:axId val="761619519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7616190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1735741386529296"/>
          <c:y val="0.94435272316805074"/>
          <c:w val="0.1924627970738354"/>
          <c:h val="4.33279561600321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dirty="0"/>
              <a:t>P5. Czy otrzymał(a) Pan(i) lub nabył(a) Pan(i) w roku 2023 używaną odzież, tekstylia lub inne produkty, np. zasłony, dywany? – wg wykształcenia</a:t>
            </a:r>
          </a:p>
        </c:rich>
      </c:tx>
      <c:layout>
        <c:manualLayout>
          <c:xMode val="edge"/>
          <c:yMode val="edge"/>
          <c:x val="0.1703879593175853"/>
          <c:y val="1.64257608958894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0.25805667650918634"/>
          <c:y val="0.11387158741075364"/>
          <c:w val="0.73048499015748036"/>
          <c:h val="0.809206703650496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41E-45DE-A422-1B68BA9279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Arkusz1!$A$2:$A$8</c:f>
              <c:strCache>
                <c:ptCount val="7"/>
                <c:pt idx="0">
                  <c:v>ogółem</c:v>
                </c:pt>
                <c:pt idx="1">
                  <c:v>podstawowe, gimnazjalne</c:v>
                </c:pt>
                <c:pt idx="2">
                  <c:v>zasadnicze zawodowe</c:v>
                </c:pt>
                <c:pt idx="3">
                  <c:v>średnie ogólne</c:v>
                </c:pt>
                <c:pt idx="4">
                  <c:v>średnie techniczne</c:v>
                </c:pt>
                <c:pt idx="5">
                  <c:v>wyższe ( licencjackie/inżynierskie/magisterskie)</c:v>
                </c:pt>
                <c:pt idx="6">
                  <c:v>Doktorat</c:v>
                </c:pt>
              </c:strCache>
            </c:strRef>
          </c:cat>
          <c:val>
            <c:numRef>
              <c:f>Arkusz1!$B$2:$B$8</c:f>
              <c:numCache>
                <c:formatCode>0.0%</c:formatCode>
                <c:ptCount val="7"/>
                <c:pt idx="0">
                  <c:v>0.35799999999999998</c:v>
                </c:pt>
                <c:pt idx="1">
                  <c:v>0.15384615384615385</c:v>
                </c:pt>
                <c:pt idx="2">
                  <c:v>0.21</c:v>
                </c:pt>
                <c:pt idx="3">
                  <c:v>0.35200000000000004</c:v>
                </c:pt>
                <c:pt idx="4">
                  <c:v>0.29577464788732394</c:v>
                </c:pt>
                <c:pt idx="5">
                  <c:v>0.43644067796610164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1E-45DE-A422-1B68BA927903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Arkusz1!$A$2:$A$8</c:f>
              <c:strCache>
                <c:ptCount val="7"/>
                <c:pt idx="0">
                  <c:v>ogółem</c:v>
                </c:pt>
                <c:pt idx="1">
                  <c:v>podstawowe, gimnazjalne</c:v>
                </c:pt>
                <c:pt idx="2">
                  <c:v>zasadnicze zawodowe</c:v>
                </c:pt>
                <c:pt idx="3">
                  <c:v>średnie ogólne</c:v>
                </c:pt>
                <c:pt idx="4">
                  <c:v>średnie techniczne</c:v>
                </c:pt>
                <c:pt idx="5">
                  <c:v>wyższe ( licencjackie/inżynierskie/magisterskie)</c:v>
                </c:pt>
                <c:pt idx="6">
                  <c:v>Doktorat</c:v>
                </c:pt>
              </c:strCache>
            </c:strRef>
          </c:cat>
          <c:val>
            <c:numRef>
              <c:f>Arkusz1!$C$2:$C$8</c:f>
              <c:numCache>
                <c:formatCode>0.0%</c:formatCode>
                <c:ptCount val="7"/>
                <c:pt idx="0">
                  <c:v>0.64200000000000002</c:v>
                </c:pt>
                <c:pt idx="1">
                  <c:v>0.84615384615384615</c:v>
                </c:pt>
                <c:pt idx="2">
                  <c:v>0.79</c:v>
                </c:pt>
                <c:pt idx="3">
                  <c:v>0.64800000000000002</c:v>
                </c:pt>
                <c:pt idx="4">
                  <c:v>0.70422535211267601</c:v>
                </c:pt>
                <c:pt idx="5">
                  <c:v>0.56355932203389836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41E-45DE-A422-1B68BA92790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761619039"/>
        <c:axId val="761619519"/>
      </c:barChart>
      <c:catAx>
        <c:axId val="76161903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761619519"/>
        <c:crosses val="autoZero"/>
        <c:auto val="1"/>
        <c:lblAlgn val="ctr"/>
        <c:lblOffset val="100"/>
        <c:noMultiLvlLbl val="0"/>
      </c:catAx>
      <c:valAx>
        <c:axId val="761619519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7616190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1205479002624676"/>
          <c:y val="0.93819305647789963"/>
          <c:w val="0.12068208661417323"/>
          <c:h val="4.33279561600321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dirty="0"/>
              <a:t>P5. Czy otrzymał(a) Pan(i) lub nabył(a) Pan(i) w roku 2023 używaną odzież, tekstylia lub inne produkty, np. zasłony, dywany? – wg dochodu netto na członka</a:t>
            </a:r>
            <a:r>
              <a:rPr lang="pl-PL" baseline="0" dirty="0"/>
              <a:t> rodziny</a:t>
            </a:r>
            <a:endParaRPr lang="pl-PL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Arkusz1!$A$2:$A$7</c:f>
              <c:strCache>
                <c:ptCount val="6"/>
                <c:pt idx="0">
                  <c:v>ogółem</c:v>
                </c:pt>
                <c:pt idx="1">
                  <c:v>Do 2000 zł</c:v>
                </c:pt>
                <c:pt idx="2">
                  <c:v>Pow. 2000 do 4000 zł</c:v>
                </c:pt>
                <c:pt idx="3">
                  <c:v>Pow. 4000 do 6000 zł</c:v>
                </c:pt>
                <c:pt idx="4">
                  <c:v>Pow. 6000 do 8000 zł</c:v>
                </c:pt>
                <c:pt idx="5">
                  <c:v>Pow. 8000 zł</c:v>
                </c:pt>
              </c:strCache>
            </c:strRef>
          </c:cat>
          <c:val>
            <c:numRef>
              <c:f>Arkusz1!$B$2:$B$7</c:f>
              <c:numCache>
                <c:formatCode>0.0%</c:formatCode>
                <c:ptCount val="6"/>
                <c:pt idx="0">
                  <c:v>0.35799999999999998</c:v>
                </c:pt>
                <c:pt idx="1">
                  <c:v>0.38414634146341464</c:v>
                </c:pt>
                <c:pt idx="2">
                  <c:v>0.3811659192825112</c:v>
                </c:pt>
                <c:pt idx="3">
                  <c:v>0.32786885245901637</c:v>
                </c:pt>
                <c:pt idx="4">
                  <c:v>0.328125</c:v>
                </c:pt>
                <c:pt idx="5">
                  <c:v>0.37313432835820898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79-4354-9E7D-A710EB1D6DB7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Arkusz1!$A$2:$A$7</c:f>
              <c:strCache>
                <c:ptCount val="6"/>
                <c:pt idx="0">
                  <c:v>ogółem</c:v>
                </c:pt>
                <c:pt idx="1">
                  <c:v>Do 2000 zł</c:v>
                </c:pt>
                <c:pt idx="2">
                  <c:v>Pow. 2000 do 4000 zł</c:v>
                </c:pt>
                <c:pt idx="3">
                  <c:v>Pow. 4000 do 6000 zł</c:v>
                </c:pt>
                <c:pt idx="4">
                  <c:v>Pow. 6000 do 8000 zł</c:v>
                </c:pt>
                <c:pt idx="5">
                  <c:v>Pow. 8000 zł</c:v>
                </c:pt>
              </c:strCache>
            </c:strRef>
          </c:cat>
          <c:val>
            <c:numRef>
              <c:f>Arkusz1!$C$2:$C$7</c:f>
              <c:numCache>
                <c:formatCode>0.0%</c:formatCode>
                <c:ptCount val="6"/>
                <c:pt idx="0">
                  <c:v>0.64200000000000002</c:v>
                </c:pt>
                <c:pt idx="1">
                  <c:v>0.61585365853658536</c:v>
                </c:pt>
                <c:pt idx="2">
                  <c:v>0.6188340807174888</c:v>
                </c:pt>
                <c:pt idx="3">
                  <c:v>0.67213114754098358</c:v>
                </c:pt>
                <c:pt idx="4">
                  <c:v>0.671875</c:v>
                </c:pt>
                <c:pt idx="5">
                  <c:v>0.62686567164179108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79-4354-9E7D-A710EB1D6DB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761619039"/>
        <c:axId val="761619519"/>
      </c:barChart>
      <c:catAx>
        <c:axId val="7616190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761619519"/>
        <c:crosses val="autoZero"/>
        <c:auto val="1"/>
        <c:lblAlgn val="ctr"/>
        <c:lblOffset val="100"/>
        <c:noMultiLvlLbl val="0"/>
      </c:catAx>
      <c:valAx>
        <c:axId val="761619519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7616190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0476312335958003"/>
          <c:y val="0.94435272316805074"/>
          <c:w val="0.21234875328083994"/>
          <c:h val="4.33279561600321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dirty="0"/>
              <a:t>Rodzaj</a:t>
            </a:r>
            <a:r>
              <a:rPr lang="pl-PL" baseline="0" dirty="0"/>
              <a:t> nabytej/otrzymanej odzieży, tekstyliów lub innych produktów (N=358)</a:t>
            </a:r>
            <a:endParaRPr lang="pl-PL" dirty="0"/>
          </a:p>
        </c:rich>
      </c:tx>
      <c:layout>
        <c:manualLayout>
          <c:xMode val="edge"/>
          <c:yMode val="edge"/>
          <c:x val="0.22741141732283465"/>
          <c:y val="1.413125338097655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Ilość w szt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7"/>
              <c:layout>
                <c:manualLayout>
                  <c:x val="-3.819400322405998E-17"/>
                  <c:y val="-4.71041779365889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CC9-4D77-AFC6-BD66EF33EA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Arkusz1!$A$2:$A$13</c:f>
              <c:strCache>
                <c:ptCount val="12"/>
                <c:pt idx="0">
                  <c:v>odzież dla dorosłych - bluzki/t-shirt, koszule </c:v>
                </c:pt>
                <c:pt idx="1">
                  <c:v>odzież dla dorosłych - spodnie/spodenki, spódnice, sukienki</c:v>
                </c:pt>
                <c:pt idx="2">
                  <c:v>odzież dla dorosłych - kurtki/płaszcze</c:v>
                </c:pt>
                <c:pt idx="3">
                  <c:v>odzież dla dzieci - bluzki/t-shirt, koszule</c:v>
                </c:pt>
                <c:pt idx="4">
                  <c:v>odzież dla dzieci - spodnie/spodenki, spódnice, sukienki</c:v>
                </c:pt>
                <c:pt idx="5">
                  <c:v>odzież dla dzieci - kurtki/płaszcze</c:v>
                </c:pt>
                <c:pt idx="6">
                  <c:v>torby/ torebki</c:v>
                </c:pt>
                <c:pt idx="7">
                  <c:v>walizki</c:v>
                </c:pt>
                <c:pt idx="8">
                  <c:v>obuwie</c:v>
                </c:pt>
                <c:pt idx="9">
                  <c:v>zasłony/pościel/obrusy/bieżniki</c:v>
                </c:pt>
                <c:pt idx="10">
                  <c:v>dywany/chodniki </c:v>
                </c:pt>
                <c:pt idx="11">
                  <c:v>inne</c:v>
                </c:pt>
              </c:strCache>
            </c:strRef>
          </c:cat>
          <c:val>
            <c:numRef>
              <c:f>Arkusz1!$B$2:$B$13</c:f>
              <c:numCache>
                <c:formatCode>General</c:formatCode>
                <c:ptCount val="12"/>
                <c:pt idx="0">
                  <c:v>2562</c:v>
                </c:pt>
                <c:pt idx="1">
                  <c:v>1532</c:v>
                </c:pt>
                <c:pt idx="2">
                  <c:v>625</c:v>
                </c:pt>
                <c:pt idx="3">
                  <c:v>1611</c:v>
                </c:pt>
                <c:pt idx="4">
                  <c:v>1537</c:v>
                </c:pt>
                <c:pt idx="5">
                  <c:v>490</c:v>
                </c:pt>
                <c:pt idx="6">
                  <c:v>212</c:v>
                </c:pt>
                <c:pt idx="7">
                  <c:v>21</c:v>
                </c:pt>
                <c:pt idx="8">
                  <c:v>675</c:v>
                </c:pt>
                <c:pt idx="9">
                  <c:v>199</c:v>
                </c:pt>
                <c:pt idx="10">
                  <c:v>27</c:v>
                </c:pt>
                <c:pt idx="11">
                  <c:v>102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1D-4A7E-8A9B-AEC4CED050DB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% wskazań 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0560676282426133E-3"/>
                  <c:y val="-9.42083558731787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CC9-4D77-AFC6-BD66EF33EAEC}"/>
                </c:ext>
              </c:extLst>
            </c:dLbl>
            <c:dLbl>
              <c:idx val="1"/>
              <c:layout>
                <c:manualLayout>
                  <c:x val="0"/>
                  <c:y val="-1.41312533809765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CC9-4D77-AFC6-BD66EF33EAEC}"/>
                </c:ext>
              </c:extLst>
            </c:dLbl>
            <c:dLbl>
              <c:idx val="2"/>
              <c:layout>
                <c:manualLayout>
                  <c:x val="-3.8722032382005379E-17"/>
                  <c:y val="-2.11968800714647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CC9-4D77-AFC6-BD66EF33EAEC}"/>
                </c:ext>
              </c:extLst>
            </c:dLbl>
            <c:dLbl>
              <c:idx val="3"/>
              <c:layout>
                <c:manualLayout>
                  <c:x val="-3.8722032382005379E-17"/>
                  <c:y val="-1.17760444841472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CC9-4D77-AFC6-BD66EF33EAEC}"/>
                </c:ext>
              </c:extLst>
            </c:dLbl>
            <c:dLbl>
              <c:idx val="4"/>
              <c:layout>
                <c:manualLayout>
                  <c:x val="-2.6401690706064364E-3"/>
                  <c:y val="-9.420835587317787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0816053392118327E-2"/>
                      <c:h val="4.618564646682502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5CC9-4D77-AFC6-BD66EF33EAEC}"/>
                </c:ext>
              </c:extLst>
            </c:dLbl>
            <c:dLbl>
              <c:idx val="5"/>
              <c:layout>
                <c:manualLayout>
                  <c:x val="0"/>
                  <c:y val="-1.17760444841471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CC9-4D77-AFC6-BD66EF33EAEC}"/>
                </c:ext>
              </c:extLst>
            </c:dLbl>
            <c:dLbl>
              <c:idx val="6"/>
              <c:layout>
                <c:manualLayout>
                  <c:x val="3.8722032382005379E-17"/>
                  <c:y val="-1.17760444841471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CC9-4D77-AFC6-BD66EF33EAEC}"/>
                </c:ext>
              </c:extLst>
            </c:dLbl>
            <c:dLbl>
              <c:idx val="7"/>
              <c:layout>
                <c:manualLayout>
                  <c:x val="1.0560676282425358E-3"/>
                  <c:y val="-1.88416711746354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CC9-4D77-AFC6-BD66EF33EAEC}"/>
                </c:ext>
              </c:extLst>
            </c:dLbl>
            <c:dLbl>
              <c:idx val="8"/>
              <c:layout>
                <c:manualLayout>
                  <c:x val="-2.1121352564851879E-3"/>
                  <c:y val="-7.06562669048827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CC9-4D77-AFC6-BD66EF33EAEC}"/>
                </c:ext>
              </c:extLst>
            </c:dLbl>
            <c:dLbl>
              <c:idx val="9"/>
              <c:layout>
                <c:manualLayout>
                  <c:x val="-1.2144777724789608E-2"/>
                  <c:y val="-9.420835587317743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6657067815756945E-2"/>
                      <c:h val="4.383043756999560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5CC9-4D77-AFC6-BD66EF33EAEC}"/>
                </c:ext>
              </c:extLst>
            </c:dLbl>
            <c:dLbl>
              <c:idx val="10"/>
              <c:layout>
                <c:manualLayout>
                  <c:x val="-3.819400322405998E-17"/>
                  <c:y val="-1.64864622778059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CC9-4D77-AFC6-BD66EF33EAEC}"/>
                </c:ext>
              </c:extLst>
            </c:dLbl>
            <c:dLbl>
              <c:idx val="11"/>
              <c:layout>
                <c:manualLayout>
                  <c:x val="3.8722032382005379E-17"/>
                  <c:y val="-1.64864622778059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CC9-4D77-AFC6-BD66EF33EA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Arkusz1!$A$2:$A$13</c:f>
              <c:strCache>
                <c:ptCount val="12"/>
                <c:pt idx="0">
                  <c:v>odzież dla dorosłych - bluzki/t-shirt, koszule </c:v>
                </c:pt>
                <c:pt idx="1">
                  <c:v>odzież dla dorosłych - spodnie/spodenki, spódnice, sukienki</c:v>
                </c:pt>
                <c:pt idx="2">
                  <c:v>odzież dla dorosłych - kurtki/płaszcze</c:v>
                </c:pt>
                <c:pt idx="3">
                  <c:v>odzież dla dzieci - bluzki/t-shirt, koszule</c:v>
                </c:pt>
                <c:pt idx="4">
                  <c:v>odzież dla dzieci - spodnie/spodenki, spódnice, sukienki</c:v>
                </c:pt>
                <c:pt idx="5">
                  <c:v>odzież dla dzieci - kurtki/płaszcze</c:v>
                </c:pt>
                <c:pt idx="6">
                  <c:v>torby/ torebki</c:v>
                </c:pt>
                <c:pt idx="7">
                  <c:v>walizki</c:v>
                </c:pt>
                <c:pt idx="8">
                  <c:v>obuwie</c:v>
                </c:pt>
                <c:pt idx="9">
                  <c:v>zasłony/pościel/obrusy/bieżniki</c:v>
                </c:pt>
                <c:pt idx="10">
                  <c:v>dywany/chodniki </c:v>
                </c:pt>
                <c:pt idx="11">
                  <c:v>inne</c:v>
                </c:pt>
              </c:strCache>
            </c:strRef>
          </c:cat>
          <c:val>
            <c:numRef>
              <c:f>Arkusz1!$C$2:$C$13</c:f>
              <c:numCache>
                <c:formatCode>0.0</c:formatCode>
                <c:ptCount val="12"/>
                <c:pt idx="0">
                  <c:v>79.05</c:v>
                </c:pt>
                <c:pt idx="1">
                  <c:v>63.4</c:v>
                </c:pt>
                <c:pt idx="2">
                  <c:v>42.17</c:v>
                </c:pt>
                <c:pt idx="3">
                  <c:v>31.28</c:v>
                </c:pt>
                <c:pt idx="4">
                  <c:v>30.44</c:v>
                </c:pt>
                <c:pt idx="5">
                  <c:v>22.9</c:v>
                </c:pt>
                <c:pt idx="6">
                  <c:v>19.27</c:v>
                </c:pt>
                <c:pt idx="7">
                  <c:v>3.91</c:v>
                </c:pt>
                <c:pt idx="8">
                  <c:v>23.74</c:v>
                </c:pt>
                <c:pt idx="9">
                  <c:v>13.96</c:v>
                </c:pt>
                <c:pt idx="10">
                  <c:v>4.46</c:v>
                </c:pt>
                <c:pt idx="11">
                  <c:v>4.74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21D-4A7E-8A9B-AEC4CED050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316244751"/>
        <c:axId val="1316246191"/>
      </c:barChart>
      <c:catAx>
        <c:axId val="131624475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316246191"/>
        <c:crosses val="autoZero"/>
        <c:auto val="1"/>
        <c:lblAlgn val="ctr"/>
        <c:lblOffset val="100"/>
        <c:noMultiLvlLbl val="0"/>
      </c:catAx>
      <c:valAx>
        <c:axId val="131624619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316244751"/>
        <c:crosses val="autoZero"/>
        <c:crossBetween val="between"/>
        <c:majorUnit val="200"/>
        <c:minorUnit val="5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dirty="0"/>
              <a:t>P7. Czy otrzymał(a) Pan(i) lub nabył(a) Pan(i) w roku 2023 używane materiały i produkty budowlane (np. okna, drzwi, rynny, bramy, cegły, deski)?</a:t>
            </a:r>
            <a:r>
              <a:rPr lang="pl-PL" baseline="0" dirty="0"/>
              <a:t> – </a:t>
            </a:r>
            <a:r>
              <a:rPr lang="pl-PL" dirty="0"/>
              <a:t>wg płci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Arkusz1!$A$2:$A$4</c:f>
              <c:strCache>
                <c:ptCount val="3"/>
                <c:pt idx="0">
                  <c:v>ogółem</c:v>
                </c:pt>
                <c:pt idx="1">
                  <c:v>Kobieta</c:v>
                </c:pt>
                <c:pt idx="2">
                  <c:v>Mężczyzna</c:v>
                </c:pt>
              </c:strCache>
            </c:strRef>
          </c:cat>
          <c:val>
            <c:numRef>
              <c:f>Arkusz1!$B$2:$B$4</c:f>
              <c:numCache>
                <c:formatCode>0.0%</c:formatCode>
                <c:ptCount val="3"/>
                <c:pt idx="0">
                  <c:v>0.05</c:v>
                </c:pt>
                <c:pt idx="1">
                  <c:v>4.9713193116634802E-2</c:v>
                </c:pt>
                <c:pt idx="2">
                  <c:v>5.0314465408805027E-2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37-4686-A3A8-5F232AD4DA2C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Arkusz1!$A$2:$A$4</c:f>
              <c:strCache>
                <c:ptCount val="3"/>
                <c:pt idx="0">
                  <c:v>ogółem</c:v>
                </c:pt>
                <c:pt idx="1">
                  <c:v>Kobieta</c:v>
                </c:pt>
                <c:pt idx="2">
                  <c:v>Mężczyzna</c:v>
                </c:pt>
              </c:strCache>
            </c:strRef>
          </c:cat>
          <c:val>
            <c:numRef>
              <c:f>Arkusz1!$C$2:$C$4</c:f>
              <c:numCache>
                <c:formatCode>0.0%</c:formatCode>
                <c:ptCount val="3"/>
                <c:pt idx="0">
                  <c:v>0.95</c:v>
                </c:pt>
                <c:pt idx="1">
                  <c:v>0.9502868068833652</c:v>
                </c:pt>
                <c:pt idx="2">
                  <c:v>0.94968553459119487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837-4686-A3A8-5F232AD4DA2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761619039"/>
        <c:axId val="761619519"/>
      </c:barChart>
      <c:catAx>
        <c:axId val="7616190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761619519"/>
        <c:crosses val="autoZero"/>
        <c:auto val="1"/>
        <c:lblAlgn val="ctr"/>
        <c:lblOffset val="100"/>
        <c:noMultiLvlLbl val="0"/>
      </c:catAx>
      <c:valAx>
        <c:axId val="761619519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7616190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2767979002624673"/>
          <c:y val="0.94364331331164975"/>
          <c:w val="0.17942499898385186"/>
          <c:h val="4.388031524941690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dirty="0"/>
              <a:t>P7. Czy otrzymał(a) Pan(i) lub nabył(a) Pan(i) w roku 2023 używane materiały i produkty budowlane (np. okna, drzwi, rynny, bramy, cegły, deski)? – wg wieku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Arkusz1!$A$2:$A$8</c:f>
              <c:strCache>
                <c:ptCount val="7"/>
                <c:pt idx="0">
                  <c:v>ogółem</c:v>
                </c:pt>
                <c:pt idx="1">
                  <c:v>18-24</c:v>
                </c:pt>
                <c:pt idx="2">
                  <c:v>25-34</c:v>
                </c:pt>
                <c:pt idx="3">
                  <c:v>35-44</c:v>
                </c:pt>
                <c:pt idx="4">
                  <c:v>45-54</c:v>
                </c:pt>
                <c:pt idx="5">
                  <c:v>55-64</c:v>
                </c:pt>
                <c:pt idx="6">
                  <c:v>65 lat i więcej</c:v>
                </c:pt>
              </c:strCache>
            </c:strRef>
          </c:cat>
          <c:val>
            <c:numRef>
              <c:f>Arkusz1!$B$2:$B$8</c:f>
              <c:numCache>
                <c:formatCode>0.0%</c:formatCode>
                <c:ptCount val="7"/>
                <c:pt idx="0">
                  <c:v>0.05</c:v>
                </c:pt>
                <c:pt idx="1">
                  <c:v>6.0240963855421686E-2</c:v>
                </c:pt>
                <c:pt idx="2">
                  <c:v>1.948051948051948E-2</c:v>
                </c:pt>
                <c:pt idx="3">
                  <c:v>8.9552238805970144E-2</c:v>
                </c:pt>
                <c:pt idx="4">
                  <c:v>7.9096045197740106E-2</c:v>
                </c:pt>
                <c:pt idx="5">
                  <c:v>3.4965034965034968E-2</c:v>
                </c:pt>
                <c:pt idx="6">
                  <c:v>2.0661157024793386E-2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08-4B21-B8C3-3A942BF53459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Arkusz1!$A$2:$A$8</c:f>
              <c:strCache>
                <c:ptCount val="7"/>
                <c:pt idx="0">
                  <c:v>ogółem</c:v>
                </c:pt>
                <c:pt idx="1">
                  <c:v>18-24</c:v>
                </c:pt>
                <c:pt idx="2">
                  <c:v>25-34</c:v>
                </c:pt>
                <c:pt idx="3">
                  <c:v>35-44</c:v>
                </c:pt>
                <c:pt idx="4">
                  <c:v>45-54</c:v>
                </c:pt>
                <c:pt idx="5">
                  <c:v>55-64</c:v>
                </c:pt>
                <c:pt idx="6">
                  <c:v>65 lat i więcej</c:v>
                </c:pt>
              </c:strCache>
            </c:strRef>
          </c:cat>
          <c:val>
            <c:numRef>
              <c:f>Arkusz1!$C$2:$C$8</c:f>
              <c:numCache>
                <c:formatCode>0.0%</c:formatCode>
                <c:ptCount val="7"/>
                <c:pt idx="0">
                  <c:v>0.95</c:v>
                </c:pt>
                <c:pt idx="1">
                  <c:v>0.93975903614457834</c:v>
                </c:pt>
                <c:pt idx="2">
                  <c:v>0.98051948051948046</c:v>
                </c:pt>
                <c:pt idx="3">
                  <c:v>0.91044776119402981</c:v>
                </c:pt>
                <c:pt idx="4">
                  <c:v>0.92090395480225995</c:v>
                </c:pt>
                <c:pt idx="5">
                  <c:v>0.96503496503496511</c:v>
                </c:pt>
                <c:pt idx="6">
                  <c:v>0.97933884297520668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508-4B21-B8C3-3A942BF5345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761619039"/>
        <c:axId val="761619519"/>
      </c:barChart>
      <c:catAx>
        <c:axId val="7616190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761619519"/>
        <c:crosses val="autoZero"/>
        <c:auto val="1"/>
        <c:lblAlgn val="ctr"/>
        <c:lblOffset val="100"/>
        <c:noMultiLvlLbl val="0"/>
      </c:catAx>
      <c:valAx>
        <c:axId val="761619519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7616190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4226312335958007"/>
          <c:y val="0.94435272316805074"/>
          <c:w val="0.14776541994750658"/>
          <c:h val="4.33279561600321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dirty="0"/>
              <a:t>P7. Czy otrzymał(a) Pan(i) lub nabył(a) Pan(i) w roku 2023 używane materiały i produkty budowlane (np. okna, drzwi, rynny, bramy, cegły, deski)? – wg województwa</a:t>
            </a:r>
          </a:p>
        </c:rich>
      </c:tx>
      <c:layout>
        <c:manualLayout>
          <c:xMode val="edge"/>
          <c:yMode val="edge"/>
          <c:x val="0.11452862532808399"/>
          <c:y val="1.23193206719170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0.13212368766404201"/>
          <c:y val="0.1159248075227398"/>
          <c:w val="0.85641797900262462"/>
          <c:h val="0.82357924443439934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4CD-4F72-9846-FD9A0D7AA279}"/>
                </c:ext>
              </c:extLst>
            </c:dLbl>
            <c:dLbl>
              <c:idx val="15"/>
              <c:layout>
                <c:manualLayout>
                  <c:x val="1.0560677160597937E-3"/>
                  <c:y val="-3.7641933876914405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449-436E-BE98-C9B3DBCF82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Arkusz1!$A$2:$A$18</c:f>
              <c:strCache>
                <c:ptCount val="17"/>
                <c:pt idx="0">
                  <c:v>ogółem</c:v>
                </c:pt>
                <c:pt idx="1">
                  <c:v>Dolnośląskie</c:v>
                </c:pt>
                <c:pt idx="2">
                  <c:v>Kujawsko-pomorskie</c:v>
                </c:pt>
                <c:pt idx="3">
                  <c:v>Lubelskie</c:v>
                </c:pt>
                <c:pt idx="4">
                  <c:v>Lubuskie</c:v>
                </c:pt>
                <c:pt idx="5">
                  <c:v>Łódzkie</c:v>
                </c:pt>
                <c:pt idx="6">
                  <c:v>Małopolskie</c:v>
                </c:pt>
                <c:pt idx="7">
                  <c:v>Mazowieckie</c:v>
                </c:pt>
                <c:pt idx="8">
                  <c:v>Opolskie</c:v>
                </c:pt>
                <c:pt idx="9">
                  <c:v>Podlaskie</c:v>
                </c:pt>
                <c:pt idx="10">
                  <c:v>Podkarpackie</c:v>
                </c:pt>
                <c:pt idx="11">
                  <c:v>Pomorskie</c:v>
                </c:pt>
                <c:pt idx="12">
                  <c:v>Śląskie</c:v>
                </c:pt>
                <c:pt idx="13">
                  <c:v>Świętokrzyskie</c:v>
                </c:pt>
                <c:pt idx="14">
                  <c:v>Wielkopolskie</c:v>
                </c:pt>
                <c:pt idx="15">
                  <c:v>Warmińsko-Mazurskie</c:v>
                </c:pt>
                <c:pt idx="16">
                  <c:v>Zachodniopomorskie</c:v>
                </c:pt>
              </c:strCache>
            </c:strRef>
          </c:cat>
          <c:val>
            <c:numRef>
              <c:f>Arkusz1!$B$2:$B$18</c:f>
              <c:numCache>
                <c:formatCode>0.0%</c:formatCode>
                <c:ptCount val="17"/>
                <c:pt idx="0">
                  <c:v>0.05</c:v>
                </c:pt>
                <c:pt idx="1">
                  <c:v>3.7974683544303799E-2</c:v>
                </c:pt>
                <c:pt idx="2">
                  <c:v>5.6603773584905655E-2</c:v>
                </c:pt>
                <c:pt idx="4">
                  <c:v>3.7037037037037035E-2</c:v>
                </c:pt>
                <c:pt idx="5">
                  <c:v>4.6875E-2</c:v>
                </c:pt>
                <c:pt idx="6">
                  <c:v>6.5934065934065936E-2</c:v>
                </c:pt>
                <c:pt idx="7">
                  <c:v>4.195804195804196E-2</c:v>
                </c:pt>
                <c:pt idx="8">
                  <c:v>7.407407407407407E-2</c:v>
                </c:pt>
                <c:pt idx="9">
                  <c:v>3.5999999999999997E-2</c:v>
                </c:pt>
                <c:pt idx="10">
                  <c:v>9.2999999999999999E-2</c:v>
                </c:pt>
                <c:pt idx="11">
                  <c:v>6.6666666666666666E-2</c:v>
                </c:pt>
                <c:pt idx="12">
                  <c:v>4.4247787610619468E-2</c:v>
                </c:pt>
                <c:pt idx="13">
                  <c:v>6.25E-2</c:v>
                </c:pt>
                <c:pt idx="14">
                  <c:v>6.5000000000000002E-2</c:v>
                </c:pt>
                <c:pt idx="15">
                  <c:v>2.5999999999999999E-2</c:v>
                </c:pt>
                <c:pt idx="16">
                  <c:v>4.5454545454545456E-2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86-4BB2-8AB2-6B554D15E0B0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Arkusz1!$A$2:$A$18</c:f>
              <c:strCache>
                <c:ptCount val="17"/>
                <c:pt idx="0">
                  <c:v>ogółem</c:v>
                </c:pt>
                <c:pt idx="1">
                  <c:v>Dolnośląskie</c:v>
                </c:pt>
                <c:pt idx="2">
                  <c:v>Kujawsko-pomorskie</c:v>
                </c:pt>
                <c:pt idx="3">
                  <c:v>Lubelskie</c:v>
                </c:pt>
                <c:pt idx="4">
                  <c:v>Lubuskie</c:v>
                </c:pt>
                <c:pt idx="5">
                  <c:v>Łódzkie</c:v>
                </c:pt>
                <c:pt idx="6">
                  <c:v>Małopolskie</c:v>
                </c:pt>
                <c:pt idx="7">
                  <c:v>Mazowieckie</c:v>
                </c:pt>
                <c:pt idx="8">
                  <c:v>Opolskie</c:v>
                </c:pt>
                <c:pt idx="9">
                  <c:v>Podlaskie</c:v>
                </c:pt>
                <c:pt idx="10">
                  <c:v>Podkarpackie</c:v>
                </c:pt>
                <c:pt idx="11">
                  <c:v>Pomorskie</c:v>
                </c:pt>
                <c:pt idx="12">
                  <c:v>Śląskie</c:v>
                </c:pt>
                <c:pt idx="13">
                  <c:v>Świętokrzyskie</c:v>
                </c:pt>
                <c:pt idx="14">
                  <c:v>Wielkopolskie</c:v>
                </c:pt>
                <c:pt idx="15">
                  <c:v>Warmińsko-Mazurskie</c:v>
                </c:pt>
                <c:pt idx="16">
                  <c:v>Zachodniopomorskie</c:v>
                </c:pt>
              </c:strCache>
            </c:strRef>
          </c:cat>
          <c:val>
            <c:numRef>
              <c:f>Arkusz1!$C$2:$C$18</c:f>
              <c:numCache>
                <c:formatCode>0.0%</c:formatCode>
                <c:ptCount val="17"/>
                <c:pt idx="0">
                  <c:v>0.95</c:v>
                </c:pt>
                <c:pt idx="1">
                  <c:v>0.96202531645569622</c:v>
                </c:pt>
                <c:pt idx="2">
                  <c:v>0.94339622641509435</c:v>
                </c:pt>
                <c:pt idx="3">
                  <c:v>1</c:v>
                </c:pt>
                <c:pt idx="4">
                  <c:v>0.96296296296296291</c:v>
                </c:pt>
                <c:pt idx="5">
                  <c:v>0.953125</c:v>
                </c:pt>
                <c:pt idx="6">
                  <c:v>0.93406593406593397</c:v>
                </c:pt>
                <c:pt idx="7">
                  <c:v>0.95804195804195802</c:v>
                </c:pt>
                <c:pt idx="8">
                  <c:v>0.92592592592592593</c:v>
                </c:pt>
                <c:pt idx="9">
                  <c:v>0.96399999999999997</c:v>
                </c:pt>
                <c:pt idx="10">
                  <c:v>0.90700000000000003</c:v>
                </c:pt>
                <c:pt idx="11">
                  <c:v>0.93333333333333324</c:v>
                </c:pt>
                <c:pt idx="12">
                  <c:v>0.95575221238938057</c:v>
                </c:pt>
                <c:pt idx="13">
                  <c:v>0.9375</c:v>
                </c:pt>
                <c:pt idx="14">
                  <c:v>0.93500000000000005</c:v>
                </c:pt>
                <c:pt idx="15">
                  <c:v>0.97399999999999998</c:v>
                </c:pt>
                <c:pt idx="16">
                  <c:v>0.95454545454545459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886-4BB2-8AB2-6B554D15E0B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761619039"/>
        <c:axId val="761619519"/>
      </c:barChart>
      <c:catAx>
        <c:axId val="76161903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761619519"/>
        <c:crosses val="autoZero"/>
        <c:auto val="1"/>
        <c:lblAlgn val="ctr"/>
        <c:lblOffset val="100"/>
        <c:noMultiLvlLbl val="0"/>
      </c:catAx>
      <c:valAx>
        <c:axId val="761619519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7616190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6101312335958006"/>
          <c:y val="0.94435272316805074"/>
          <c:w val="0.1279737532808399"/>
          <c:h val="4.33279561600321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dirty="0"/>
              <a:t>Wielkość miejscowości zamieszkania – wg płci</a:t>
            </a:r>
            <a:r>
              <a:rPr lang="pl-PL" baseline="0" dirty="0"/>
              <a:t> </a:t>
            </a:r>
            <a:endParaRPr lang="pl-PL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9.3749999999999997E-3"/>
          <c:y val="8.7734095385169547E-2"/>
          <c:w val="0.9770833333333333"/>
          <c:h val="0.7180341920966869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Wieś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Arkusz1!$A$2:$A$4</c:f>
              <c:strCache>
                <c:ptCount val="3"/>
                <c:pt idx="0">
                  <c:v>ogółem</c:v>
                </c:pt>
                <c:pt idx="1">
                  <c:v>Kobieta</c:v>
                </c:pt>
                <c:pt idx="2">
                  <c:v>Mężczyzna</c:v>
                </c:pt>
              </c:strCache>
            </c:strRef>
          </c:cat>
          <c:val>
            <c:numRef>
              <c:f>Arkusz1!$B$2:$B$4</c:f>
              <c:numCache>
                <c:formatCode>0.0%</c:formatCode>
                <c:ptCount val="3"/>
                <c:pt idx="0">
                  <c:v>0.29199999999999998</c:v>
                </c:pt>
                <c:pt idx="1">
                  <c:v>0.30019120458891013</c:v>
                </c:pt>
                <c:pt idx="2">
                  <c:v>0.28301886792452829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7D-428E-AC9E-B6C34FA07F59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Miasto do 20 tys. mieszkańców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Arkusz1!$A$2:$A$4</c:f>
              <c:strCache>
                <c:ptCount val="3"/>
                <c:pt idx="0">
                  <c:v>ogółem</c:v>
                </c:pt>
                <c:pt idx="1">
                  <c:v>Kobieta</c:v>
                </c:pt>
                <c:pt idx="2">
                  <c:v>Mężczyzna</c:v>
                </c:pt>
              </c:strCache>
            </c:strRef>
          </c:cat>
          <c:val>
            <c:numRef>
              <c:f>Arkusz1!$C$2:$C$4</c:f>
              <c:numCache>
                <c:formatCode>0.0%</c:formatCode>
                <c:ptCount val="3"/>
                <c:pt idx="0">
                  <c:v>0.11199999999999999</c:v>
                </c:pt>
                <c:pt idx="1">
                  <c:v>0.11089866156787762</c:v>
                </c:pt>
                <c:pt idx="2">
                  <c:v>0.11320754716981131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47D-428E-AC9E-B6C34FA07F59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Miasto powyżej 20 tys. do 50 tys. mieszkańców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Arkusz1!$A$2:$A$4</c:f>
              <c:strCache>
                <c:ptCount val="3"/>
                <c:pt idx="0">
                  <c:v>ogółem</c:v>
                </c:pt>
                <c:pt idx="1">
                  <c:v>Kobieta</c:v>
                </c:pt>
                <c:pt idx="2">
                  <c:v>Mężczyzna</c:v>
                </c:pt>
              </c:strCache>
            </c:strRef>
          </c:cat>
          <c:val>
            <c:numRef>
              <c:f>Arkusz1!$D$2:$D$4</c:f>
              <c:numCache>
                <c:formatCode>0.0%</c:formatCode>
                <c:ptCount val="3"/>
                <c:pt idx="0">
                  <c:v>0.16500000000000001</c:v>
                </c:pt>
                <c:pt idx="1">
                  <c:v>0.13957934990439771</c:v>
                </c:pt>
                <c:pt idx="2">
                  <c:v>0.19287211740041929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47D-428E-AC9E-B6C34FA07F59}"/>
            </c:ext>
          </c:extLst>
        </c:ser>
        <c:ser>
          <c:idx val="3"/>
          <c:order val="3"/>
          <c:tx>
            <c:strRef>
              <c:f>Arkusz1!$E$1</c:f>
              <c:strCache>
                <c:ptCount val="1"/>
                <c:pt idx="0">
                  <c:v>Miasto powyżej 50 tys. do 100 tys. mieszkańców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Arkusz1!$A$2:$A$4</c:f>
              <c:strCache>
                <c:ptCount val="3"/>
                <c:pt idx="0">
                  <c:v>ogółem</c:v>
                </c:pt>
                <c:pt idx="1">
                  <c:v>Kobieta</c:v>
                </c:pt>
                <c:pt idx="2">
                  <c:v>Mężczyzna</c:v>
                </c:pt>
              </c:strCache>
            </c:strRef>
          </c:cat>
          <c:val>
            <c:numRef>
              <c:f>Arkusz1!$E$2:$E$4</c:f>
              <c:numCache>
                <c:formatCode>0.0%</c:formatCode>
                <c:ptCount val="3"/>
                <c:pt idx="0">
                  <c:v>0.155</c:v>
                </c:pt>
                <c:pt idx="1">
                  <c:v>0.15296367112810708</c:v>
                </c:pt>
                <c:pt idx="2">
                  <c:v>0.15723270440251572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47D-428E-AC9E-B6C34FA07F59}"/>
            </c:ext>
          </c:extLst>
        </c:ser>
        <c:ser>
          <c:idx val="4"/>
          <c:order val="4"/>
          <c:tx>
            <c:strRef>
              <c:f>Arkusz1!$F$1</c:f>
              <c:strCache>
                <c:ptCount val="1"/>
                <c:pt idx="0">
                  <c:v>Miasto powyżej 100 tys. do 500 tys. mieszkańców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Arkusz1!$A$2:$A$4</c:f>
              <c:strCache>
                <c:ptCount val="3"/>
                <c:pt idx="0">
                  <c:v>ogółem</c:v>
                </c:pt>
                <c:pt idx="1">
                  <c:v>Kobieta</c:v>
                </c:pt>
                <c:pt idx="2">
                  <c:v>Mężczyzna</c:v>
                </c:pt>
              </c:strCache>
            </c:strRef>
          </c:cat>
          <c:val>
            <c:numRef>
              <c:f>Arkusz1!$F$2:$F$4</c:f>
              <c:numCache>
                <c:formatCode>0.0%</c:formatCode>
                <c:ptCount val="3"/>
                <c:pt idx="0">
                  <c:v>0.121</c:v>
                </c:pt>
                <c:pt idx="1">
                  <c:v>0.11854684512428298</c:v>
                </c:pt>
                <c:pt idx="2">
                  <c:v>0.12368972746331236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47D-428E-AC9E-B6C34FA07F59}"/>
            </c:ext>
          </c:extLst>
        </c:ser>
        <c:ser>
          <c:idx val="5"/>
          <c:order val="5"/>
          <c:tx>
            <c:strRef>
              <c:f>Arkusz1!$G$1</c:f>
              <c:strCache>
                <c:ptCount val="1"/>
                <c:pt idx="0">
                  <c:v>Miasto powyżej 500 tys. mieszkańców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Arkusz1!$A$2:$A$4</c:f>
              <c:strCache>
                <c:ptCount val="3"/>
                <c:pt idx="0">
                  <c:v>ogółem</c:v>
                </c:pt>
                <c:pt idx="1">
                  <c:v>Kobieta</c:v>
                </c:pt>
                <c:pt idx="2">
                  <c:v>Mężczyzna</c:v>
                </c:pt>
              </c:strCache>
            </c:strRef>
          </c:cat>
          <c:val>
            <c:numRef>
              <c:f>Arkusz1!$G$2:$G$4</c:f>
              <c:numCache>
                <c:formatCode>0.0%</c:formatCode>
                <c:ptCount val="3"/>
                <c:pt idx="0">
                  <c:v>0.14599999999999999</c:v>
                </c:pt>
                <c:pt idx="1">
                  <c:v>0.16443594646271509</c:v>
                </c:pt>
                <c:pt idx="2">
                  <c:v>0.12578616352201258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47D-428E-AC9E-B6C34FA07F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61619039"/>
        <c:axId val="761619519"/>
      </c:barChart>
      <c:catAx>
        <c:axId val="7616190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761619519"/>
        <c:crosses val="autoZero"/>
        <c:auto val="1"/>
        <c:lblAlgn val="ctr"/>
        <c:lblOffset val="100"/>
        <c:noMultiLvlLbl val="0"/>
      </c:catAx>
      <c:valAx>
        <c:axId val="761619519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7616190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dirty="0"/>
              <a:t>P7. Czy otrzymał(a) Pan(i) lub nabył(a) Pan(i) w roku 2023 używane materiały i produkty budowlane (np. okna, drzwi, rynny, bramy, cegły, deski)? – wg wielkości miejscowości zamieszkania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1.1458333333333333E-2"/>
          <c:y val="0.13029734830664308"/>
          <c:w val="0.9770833333333333"/>
          <c:h val="0.69973547411439119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4"/>
              <c:layout>
                <c:manualLayout>
                  <c:x val="-3.1250000000000002E-3"/>
                  <c:y val="-4.106440223972363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464-4089-A117-9ACF51EB14A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Arkusz1!$A$2:$A$8</c:f>
              <c:strCache>
                <c:ptCount val="7"/>
                <c:pt idx="0">
                  <c:v>ogółem</c:v>
                </c:pt>
                <c:pt idx="1">
                  <c:v>Wieś</c:v>
                </c:pt>
                <c:pt idx="2">
                  <c:v>Miasto do 20 tys. mieszkańców</c:v>
                </c:pt>
                <c:pt idx="3">
                  <c:v>Miasto powyżej 20 tys. do 50 tys. mieszkańców</c:v>
                </c:pt>
                <c:pt idx="4">
                  <c:v>Miasto powyżej 50 tys. do 100 tys. mieszkańców</c:v>
                </c:pt>
                <c:pt idx="5">
                  <c:v>Miasto powyżej 100 tys. do 500 tys. mieszkańców</c:v>
                </c:pt>
                <c:pt idx="6">
                  <c:v>Miasto powyżej 500 tys. mieszkańców</c:v>
                </c:pt>
              </c:strCache>
            </c:strRef>
          </c:cat>
          <c:val>
            <c:numRef>
              <c:f>Arkusz1!$B$2:$B$8</c:f>
              <c:numCache>
                <c:formatCode>0.0%</c:formatCode>
                <c:ptCount val="7"/>
                <c:pt idx="0">
                  <c:v>0.05</c:v>
                </c:pt>
                <c:pt idx="1">
                  <c:v>9.2465753424657529E-2</c:v>
                </c:pt>
                <c:pt idx="2">
                  <c:v>2.6785714285714284E-2</c:v>
                </c:pt>
                <c:pt idx="3">
                  <c:v>3.6363636363636362E-2</c:v>
                </c:pt>
                <c:pt idx="4">
                  <c:v>1.935483870967742E-2</c:v>
                </c:pt>
                <c:pt idx="5">
                  <c:v>1.6528925619834711E-2</c:v>
                </c:pt>
                <c:pt idx="6">
                  <c:v>4.7945205479452052E-2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FFD-4129-A0A1-C796EE2F89D6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Arkusz1!$A$2:$A$8</c:f>
              <c:strCache>
                <c:ptCount val="7"/>
                <c:pt idx="0">
                  <c:v>ogółem</c:v>
                </c:pt>
                <c:pt idx="1">
                  <c:v>Wieś</c:v>
                </c:pt>
                <c:pt idx="2">
                  <c:v>Miasto do 20 tys. mieszkańców</c:v>
                </c:pt>
                <c:pt idx="3">
                  <c:v>Miasto powyżej 20 tys. do 50 tys. mieszkańców</c:v>
                </c:pt>
                <c:pt idx="4">
                  <c:v>Miasto powyżej 50 tys. do 100 tys. mieszkańców</c:v>
                </c:pt>
                <c:pt idx="5">
                  <c:v>Miasto powyżej 100 tys. do 500 tys. mieszkańców</c:v>
                </c:pt>
                <c:pt idx="6">
                  <c:v>Miasto powyżej 500 tys. mieszkańców</c:v>
                </c:pt>
              </c:strCache>
            </c:strRef>
          </c:cat>
          <c:val>
            <c:numRef>
              <c:f>Arkusz1!$C$2:$C$8</c:f>
              <c:numCache>
                <c:formatCode>0.0%</c:formatCode>
                <c:ptCount val="7"/>
                <c:pt idx="0">
                  <c:v>0.95</c:v>
                </c:pt>
                <c:pt idx="1">
                  <c:v>0.90753424657534254</c:v>
                </c:pt>
                <c:pt idx="2">
                  <c:v>0.9732142857142857</c:v>
                </c:pt>
                <c:pt idx="3">
                  <c:v>0.96363636363636362</c:v>
                </c:pt>
                <c:pt idx="4">
                  <c:v>0.98064516129032253</c:v>
                </c:pt>
                <c:pt idx="5">
                  <c:v>0.98347107438016523</c:v>
                </c:pt>
                <c:pt idx="6">
                  <c:v>0.95205479452054786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FFD-4129-A0A1-C796EE2F89D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761619039"/>
        <c:axId val="761619519"/>
      </c:barChart>
      <c:catAx>
        <c:axId val="7616190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761619519"/>
        <c:crosses val="autoZero"/>
        <c:auto val="1"/>
        <c:lblAlgn val="ctr"/>
        <c:lblOffset val="100"/>
        <c:noMultiLvlLbl val="0"/>
      </c:catAx>
      <c:valAx>
        <c:axId val="761619519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7616190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1726312335958005"/>
          <c:y val="0.92176730193620271"/>
          <c:w val="0.22276541994750659"/>
          <c:h val="5.56472768319492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dirty="0"/>
              <a:t>P7. Czy otrzymał(a) Pan(i) lub nabył(a) Pan(i) w roku 2023 używane materiały i produkty budowlane (np. okna, drzwi, rynny, bramy, cegły, deski)?-</a:t>
            </a:r>
            <a:r>
              <a:rPr lang="pl-PL" baseline="0" dirty="0"/>
              <a:t> </a:t>
            </a:r>
            <a:r>
              <a:rPr lang="pl-PL" dirty="0"/>
              <a:t>wg wykształcenia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C4A-499B-9805-6550C825B038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C4A-499B-9805-6550C825B038}"/>
                </c:ext>
              </c:extLst>
            </c:dLbl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Arkusz1!$A$2:$A$8</c:f>
              <c:strCache>
                <c:ptCount val="7"/>
                <c:pt idx="0">
                  <c:v>ogółem</c:v>
                </c:pt>
                <c:pt idx="1">
                  <c:v>podstawowe, gimnazjalne</c:v>
                </c:pt>
                <c:pt idx="2">
                  <c:v>zasadnicze zawodowe</c:v>
                </c:pt>
                <c:pt idx="3">
                  <c:v>średnie ogólne</c:v>
                </c:pt>
                <c:pt idx="4">
                  <c:v>średnie techniczne</c:v>
                </c:pt>
                <c:pt idx="5">
                  <c:v>wyższe ( licencjackie/inżynierskie/magisterskie)</c:v>
                </c:pt>
                <c:pt idx="6">
                  <c:v>Doktorat</c:v>
                </c:pt>
              </c:strCache>
            </c:strRef>
          </c:cat>
          <c:val>
            <c:numRef>
              <c:f>Arkusz1!$B$2:$B$8</c:f>
              <c:numCache>
                <c:formatCode>0.0%</c:formatCode>
                <c:ptCount val="7"/>
                <c:pt idx="0">
                  <c:v>0.05</c:v>
                </c:pt>
                <c:pt idx="1">
                  <c:v>0</c:v>
                </c:pt>
                <c:pt idx="2">
                  <c:v>0.06</c:v>
                </c:pt>
                <c:pt idx="3">
                  <c:v>4.8000000000000001E-2</c:v>
                </c:pt>
                <c:pt idx="4">
                  <c:v>6.3380281690140844E-2</c:v>
                </c:pt>
                <c:pt idx="5">
                  <c:v>4.2372881355932208E-2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FFD-4129-A0A1-C796EE2F89D6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Arkusz1!$A$2:$A$8</c:f>
              <c:strCache>
                <c:ptCount val="7"/>
                <c:pt idx="0">
                  <c:v>ogółem</c:v>
                </c:pt>
                <c:pt idx="1">
                  <c:v>podstawowe, gimnazjalne</c:v>
                </c:pt>
                <c:pt idx="2">
                  <c:v>zasadnicze zawodowe</c:v>
                </c:pt>
                <c:pt idx="3">
                  <c:v>średnie ogólne</c:v>
                </c:pt>
                <c:pt idx="4">
                  <c:v>średnie techniczne</c:v>
                </c:pt>
                <c:pt idx="5">
                  <c:v>wyższe ( licencjackie/inżynierskie/magisterskie)</c:v>
                </c:pt>
                <c:pt idx="6">
                  <c:v>Doktorat</c:v>
                </c:pt>
              </c:strCache>
            </c:strRef>
          </c:cat>
          <c:val>
            <c:numRef>
              <c:f>Arkusz1!$C$2:$C$8</c:f>
              <c:numCache>
                <c:formatCode>0.0%</c:formatCode>
                <c:ptCount val="7"/>
                <c:pt idx="0">
                  <c:v>0.95</c:v>
                </c:pt>
                <c:pt idx="1">
                  <c:v>1</c:v>
                </c:pt>
                <c:pt idx="2">
                  <c:v>0.94</c:v>
                </c:pt>
                <c:pt idx="3">
                  <c:v>0.95200000000000007</c:v>
                </c:pt>
                <c:pt idx="4">
                  <c:v>0.93661971830985924</c:v>
                </c:pt>
                <c:pt idx="5">
                  <c:v>0.9576271186440678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FFD-4129-A0A1-C796EE2F89D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761619039"/>
        <c:axId val="761619519"/>
      </c:barChart>
      <c:catAx>
        <c:axId val="76161903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761619519"/>
        <c:crosses val="autoZero"/>
        <c:auto val="1"/>
        <c:lblAlgn val="ctr"/>
        <c:lblOffset val="100"/>
        <c:noMultiLvlLbl val="0"/>
      </c:catAx>
      <c:valAx>
        <c:axId val="761619519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7616190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1553349398056025"/>
          <c:y val="0.9320334134843512"/>
          <c:w val="0.11289749086267961"/>
          <c:h val="4.33279491551647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dirty="0"/>
              <a:t>P7. Czy otrzymał(a) Pan(i) lub nabył(a) Pan(i) w roku 2023 używane materiały i produkty budowlane (np. okna, drzwi, rynny, bramy, cegły, deski)? – wg dochodu netto na członka rodziny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Arkusz1!$A$2:$A$7</c:f>
              <c:strCache>
                <c:ptCount val="6"/>
                <c:pt idx="0">
                  <c:v>ogółem</c:v>
                </c:pt>
                <c:pt idx="1">
                  <c:v>Do 2000 zł</c:v>
                </c:pt>
                <c:pt idx="2">
                  <c:v>Pow. 2000 do 4000 zł</c:v>
                </c:pt>
                <c:pt idx="3">
                  <c:v>Pow. 4000 do 6000 zł</c:v>
                </c:pt>
                <c:pt idx="4">
                  <c:v>Pow. 6000 do 8000 zł</c:v>
                </c:pt>
                <c:pt idx="5">
                  <c:v>Pow. 8000 zł</c:v>
                </c:pt>
              </c:strCache>
            </c:strRef>
          </c:cat>
          <c:val>
            <c:numRef>
              <c:f>Arkusz1!$B$2:$B$7</c:f>
              <c:numCache>
                <c:formatCode>0.0%</c:formatCode>
                <c:ptCount val="6"/>
                <c:pt idx="0">
                  <c:v>0.05</c:v>
                </c:pt>
                <c:pt idx="1">
                  <c:v>6.7073170731707321E-2</c:v>
                </c:pt>
                <c:pt idx="2">
                  <c:v>5.3811659192825115E-2</c:v>
                </c:pt>
                <c:pt idx="3">
                  <c:v>5.4644808743169397E-2</c:v>
                </c:pt>
                <c:pt idx="4">
                  <c:v>1.5625E-2</c:v>
                </c:pt>
                <c:pt idx="5">
                  <c:v>2.9850746268656719E-2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30-49F9-9B4F-8485888C8FEA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Arkusz1!$A$2:$A$7</c:f>
              <c:strCache>
                <c:ptCount val="6"/>
                <c:pt idx="0">
                  <c:v>ogółem</c:v>
                </c:pt>
                <c:pt idx="1">
                  <c:v>Do 2000 zł</c:v>
                </c:pt>
                <c:pt idx="2">
                  <c:v>Pow. 2000 do 4000 zł</c:v>
                </c:pt>
                <c:pt idx="3">
                  <c:v>Pow. 4000 do 6000 zł</c:v>
                </c:pt>
                <c:pt idx="4">
                  <c:v>Pow. 6000 do 8000 zł</c:v>
                </c:pt>
                <c:pt idx="5">
                  <c:v>Pow. 8000 zł</c:v>
                </c:pt>
              </c:strCache>
            </c:strRef>
          </c:cat>
          <c:val>
            <c:numRef>
              <c:f>Arkusz1!$C$2:$C$7</c:f>
              <c:numCache>
                <c:formatCode>0.0%</c:formatCode>
                <c:ptCount val="6"/>
                <c:pt idx="0">
                  <c:v>0.95</c:v>
                </c:pt>
                <c:pt idx="1">
                  <c:v>0.93292682926829273</c:v>
                </c:pt>
                <c:pt idx="2">
                  <c:v>0.94618834080717495</c:v>
                </c:pt>
                <c:pt idx="3">
                  <c:v>0.94535519125683065</c:v>
                </c:pt>
                <c:pt idx="4">
                  <c:v>0.984375</c:v>
                </c:pt>
                <c:pt idx="5">
                  <c:v>0.97014925373134331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D30-49F9-9B4F-8485888C8FE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761619039"/>
        <c:axId val="761619519"/>
      </c:barChart>
      <c:catAx>
        <c:axId val="7616190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761619519"/>
        <c:crosses val="autoZero"/>
        <c:auto val="1"/>
        <c:lblAlgn val="ctr"/>
        <c:lblOffset val="100"/>
        <c:noMultiLvlLbl val="0"/>
      </c:catAx>
      <c:valAx>
        <c:axId val="761619519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7616190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2559640957975803"/>
          <c:y val="0.94435272316805074"/>
          <c:w val="0.16130709984474245"/>
          <c:h val="4.33279561600321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dirty="0"/>
              <a:t>Rodzaj</a:t>
            </a:r>
            <a:r>
              <a:rPr lang="pl-PL" baseline="0" dirty="0"/>
              <a:t> nabytych/otrzymanych materiałów i produktów budowlanych (N=50)</a:t>
            </a:r>
            <a:endParaRPr lang="pl-PL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0.15428141194809455"/>
          <c:y val="0.10538367198756776"/>
          <c:w val="0.82390576073728683"/>
          <c:h val="0.7693463856712443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Ilość w szt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Arkusz1!$A$2:$A$10</c:f>
              <c:strCache>
                <c:ptCount val="9"/>
                <c:pt idx="0">
                  <c:v>okna</c:v>
                </c:pt>
                <c:pt idx="1">
                  <c:v>drzwi</c:v>
                </c:pt>
                <c:pt idx="2">
                  <c:v>wanna</c:v>
                </c:pt>
                <c:pt idx="3">
                  <c:v>brodzik</c:v>
                </c:pt>
                <c:pt idx="4">
                  <c:v>umywalka/ zlewozmywak</c:v>
                </c:pt>
                <c:pt idx="5">
                  <c:v>brama/ ogrodzenie</c:v>
                </c:pt>
                <c:pt idx="6">
                  <c:v>pustak/cegły</c:v>
                </c:pt>
                <c:pt idx="7">
                  <c:v>deski – ile m2</c:v>
                </c:pt>
                <c:pt idx="8">
                  <c:v>inne</c:v>
                </c:pt>
              </c:strCache>
            </c:strRef>
          </c:cat>
          <c:val>
            <c:numRef>
              <c:f>Arkusz1!$B$2:$B$10</c:f>
              <c:numCache>
                <c:formatCode>General</c:formatCode>
                <c:ptCount val="9"/>
                <c:pt idx="0">
                  <c:v>112</c:v>
                </c:pt>
                <c:pt idx="1">
                  <c:v>21</c:v>
                </c:pt>
                <c:pt idx="2">
                  <c:v>5</c:v>
                </c:pt>
                <c:pt idx="3">
                  <c:v>1</c:v>
                </c:pt>
                <c:pt idx="4">
                  <c:v>8</c:v>
                </c:pt>
                <c:pt idx="5">
                  <c:v>18</c:v>
                </c:pt>
                <c:pt idx="6">
                  <c:v>418</c:v>
                </c:pt>
                <c:pt idx="7">
                  <c:v>267</c:v>
                </c:pt>
                <c:pt idx="8">
                  <c:v>146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09-4EDD-85FD-306B7D4A091D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% wskazań 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0853513461775122E-3"/>
                  <c:y val="-1.64919674471937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997-4E57-9BC1-A31F4BF9C019}"/>
                </c:ext>
              </c:extLst>
            </c:dLbl>
            <c:dLbl>
              <c:idx val="1"/>
              <c:layout>
                <c:manualLayout>
                  <c:x val="-4.3414053847100689E-3"/>
                  <c:y val="-7.06798604879738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997-4E57-9BC1-A31F4BF9C019}"/>
                </c:ext>
              </c:extLst>
            </c:dLbl>
            <c:dLbl>
              <c:idx val="2"/>
              <c:layout>
                <c:manualLayout>
                  <c:x val="-3.9795756302536072E-17"/>
                  <c:y val="-1.41359720975946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997-4E57-9BC1-A31F4BF9C019}"/>
                </c:ext>
              </c:extLst>
            </c:dLbl>
            <c:dLbl>
              <c:idx val="3"/>
              <c:layout>
                <c:manualLayout>
                  <c:x val="-1.0853513461775322E-3"/>
                  <c:y val="-1.41359720975946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997-4E57-9BC1-A31F4BF9C019}"/>
                </c:ext>
              </c:extLst>
            </c:dLbl>
            <c:dLbl>
              <c:idx val="4"/>
              <c:layout>
                <c:manualLayout>
                  <c:x val="-3.2560540385325166E-3"/>
                  <c:y val="-1.41359720975946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997-4E57-9BC1-A31F4BF9C019}"/>
                </c:ext>
              </c:extLst>
            </c:dLbl>
            <c:dLbl>
              <c:idx val="5"/>
              <c:layout>
                <c:manualLayout>
                  <c:x val="4.2730367979642454E-8"/>
                  <c:y val="-1.413587934187217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5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1.6643820163264187E-2"/>
                      <c:h val="5.950075530984769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D997-4E57-9BC1-A31F4BF9C019}"/>
                </c:ext>
              </c:extLst>
            </c:dLbl>
            <c:dLbl>
              <c:idx val="6"/>
              <c:layout>
                <c:manualLayout>
                  <c:x val="-1.0853513461775519E-3"/>
                  <c:y val="-1.41359720975946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997-4E57-9BC1-A31F4BF9C019}"/>
                </c:ext>
              </c:extLst>
            </c:dLbl>
            <c:dLbl>
              <c:idx val="7"/>
              <c:layout>
                <c:manualLayout>
                  <c:x val="0"/>
                  <c:y val="-1.41359720975946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997-4E57-9BC1-A31F4BF9C019}"/>
                </c:ext>
              </c:extLst>
            </c:dLbl>
            <c:dLbl>
              <c:idx val="8"/>
              <c:layout>
                <c:manualLayout>
                  <c:x val="0"/>
                  <c:y val="-1.88479627967928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997-4E57-9BC1-A31F4BF9C0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Arkusz1!$A$2:$A$10</c:f>
              <c:strCache>
                <c:ptCount val="9"/>
                <c:pt idx="0">
                  <c:v>okna</c:v>
                </c:pt>
                <c:pt idx="1">
                  <c:v>drzwi</c:v>
                </c:pt>
                <c:pt idx="2">
                  <c:v>wanna</c:v>
                </c:pt>
                <c:pt idx="3">
                  <c:v>brodzik</c:v>
                </c:pt>
                <c:pt idx="4">
                  <c:v>umywalka/ zlewozmywak</c:v>
                </c:pt>
                <c:pt idx="5">
                  <c:v>brama/ ogrodzenie</c:v>
                </c:pt>
                <c:pt idx="6">
                  <c:v>pustak/cegły</c:v>
                </c:pt>
                <c:pt idx="7">
                  <c:v>deski – ile m2</c:v>
                </c:pt>
                <c:pt idx="8">
                  <c:v>inne</c:v>
                </c:pt>
              </c:strCache>
            </c:strRef>
          </c:cat>
          <c:val>
            <c:numRef>
              <c:f>Arkusz1!$C$2:$C$10</c:f>
              <c:numCache>
                <c:formatCode>General</c:formatCode>
                <c:ptCount val="9"/>
                <c:pt idx="0">
                  <c:v>44</c:v>
                </c:pt>
                <c:pt idx="1">
                  <c:v>12</c:v>
                </c:pt>
                <c:pt idx="2">
                  <c:v>2</c:v>
                </c:pt>
                <c:pt idx="3">
                  <c:v>2</c:v>
                </c:pt>
                <c:pt idx="4">
                  <c:v>8</c:v>
                </c:pt>
                <c:pt idx="5">
                  <c:v>6</c:v>
                </c:pt>
                <c:pt idx="6">
                  <c:v>26</c:v>
                </c:pt>
                <c:pt idx="7">
                  <c:v>28</c:v>
                </c:pt>
                <c:pt idx="8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909-4EDD-85FD-306B7D4A09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316244751"/>
        <c:axId val="1316246191"/>
      </c:barChart>
      <c:catAx>
        <c:axId val="131624475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316246191"/>
        <c:crosses val="autoZero"/>
        <c:auto val="1"/>
        <c:lblAlgn val="ctr"/>
        <c:lblOffset val="100"/>
        <c:noMultiLvlLbl val="0"/>
      </c:catAx>
      <c:valAx>
        <c:axId val="131624619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3162447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/>
              <a:t>Wykształcenie – wg płci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1.8476379793426933E-2"/>
          <c:y val="8.8231698057498212E-2"/>
          <c:w val="0.96304724041314616"/>
          <c:h val="0.66894305881679639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podstawowe, gimnazjalne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6311317080202963E-2"/>
                  <c:y val="-8.54659165514747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CE8-4C4A-AD2C-E79E7FA424C8}"/>
                </c:ext>
              </c:extLst>
            </c:dLbl>
            <c:dLbl>
              <c:idx val="1"/>
              <c:layout>
                <c:manualLayout>
                  <c:x val="4.0844570265460803E-2"/>
                  <c:y val="-9.71706141364927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CE8-4C4A-AD2C-E79E7FA424C8}"/>
                </c:ext>
              </c:extLst>
            </c:dLbl>
            <c:dLbl>
              <c:idx val="2"/>
              <c:layout>
                <c:manualLayout>
                  <c:x val="2.2891533599038751E-2"/>
                  <c:y val="-6.72138072183141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CE8-4C4A-AD2C-E79E7FA424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Arkusz1!$A$2:$A$4</c:f>
              <c:strCache>
                <c:ptCount val="3"/>
                <c:pt idx="0">
                  <c:v>ogółem</c:v>
                </c:pt>
                <c:pt idx="1">
                  <c:v>Kobieta</c:v>
                </c:pt>
                <c:pt idx="2">
                  <c:v>Mężczyzna</c:v>
                </c:pt>
              </c:strCache>
            </c:strRef>
          </c:cat>
          <c:val>
            <c:numRef>
              <c:f>Arkusz1!$B$2:$B$4</c:f>
              <c:numCache>
                <c:formatCode>0.0%</c:formatCode>
                <c:ptCount val="3"/>
                <c:pt idx="0">
                  <c:v>1.3000000000000001E-2</c:v>
                </c:pt>
                <c:pt idx="1">
                  <c:v>7.6481835564053535E-3</c:v>
                </c:pt>
                <c:pt idx="2">
                  <c:v>1.8867924528301886E-2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F3-46E1-A154-67A67CA74C25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zasadnicze zawodowe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8.398354451557696E-3"/>
                  <c:y val="-8.78624611049273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2248603194945643E-2"/>
                      <c:h val="3.929702365798153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6CE8-4C4A-AD2C-E79E7FA424C8}"/>
                </c:ext>
              </c:extLst>
            </c:dLbl>
            <c:dLbl>
              <c:idx val="1"/>
              <c:layout>
                <c:manualLayout>
                  <c:x val="3.3593417806230784E-3"/>
                  <c:y val="-1.66945179612397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CE8-4C4A-AD2C-E79E7FA424C8}"/>
                </c:ext>
              </c:extLst>
            </c:dLbl>
            <c:dLbl>
              <c:idx val="2"/>
              <c:layout>
                <c:manualLayout>
                  <c:x val="1.2597531677336545E-2"/>
                  <c:y val="-8.1293913015132907E-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5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3928274085257183E-2"/>
                      <c:h val="5.008339129589325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B8D2-4F03-B9DB-6BAD55381D9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Arkusz1!$A$2:$A$4</c:f>
              <c:strCache>
                <c:ptCount val="3"/>
                <c:pt idx="0">
                  <c:v>ogółem</c:v>
                </c:pt>
                <c:pt idx="1">
                  <c:v>Kobieta</c:v>
                </c:pt>
                <c:pt idx="2">
                  <c:v>Mężczyzna</c:v>
                </c:pt>
              </c:strCache>
            </c:strRef>
          </c:cat>
          <c:val>
            <c:numRef>
              <c:f>Arkusz1!$C$2:$C$4</c:f>
              <c:numCache>
                <c:formatCode>0.0%</c:formatCode>
                <c:ptCount val="3"/>
                <c:pt idx="0">
                  <c:v>0.1</c:v>
                </c:pt>
                <c:pt idx="1">
                  <c:v>8.0305927342256209E-2</c:v>
                </c:pt>
                <c:pt idx="2">
                  <c:v>0.122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BF3-46E1-A154-67A67CA74C25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średnie ogólne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Arkusz1!$A$2:$A$4</c:f>
              <c:strCache>
                <c:ptCount val="3"/>
                <c:pt idx="0">
                  <c:v>ogółem</c:v>
                </c:pt>
                <c:pt idx="1">
                  <c:v>Kobieta</c:v>
                </c:pt>
                <c:pt idx="2">
                  <c:v>Mężczyzna</c:v>
                </c:pt>
              </c:strCache>
            </c:strRef>
          </c:cat>
          <c:val>
            <c:numRef>
              <c:f>Arkusz1!$D$2:$D$4</c:f>
              <c:numCache>
                <c:formatCode>0.0%</c:formatCode>
                <c:ptCount val="3"/>
                <c:pt idx="0">
                  <c:v>0.125</c:v>
                </c:pt>
                <c:pt idx="1">
                  <c:v>0.1548757170172084</c:v>
                </c:pt>
                <c:pt idx="2">
                  <c:v>9.2243186582809222E-2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BF3-46E1-A154-67A67CA74C25}"/>
            </c:ext>
          </c:extLst>
        </c:ser>
        <c:ser>
          <c:idx val="3"/>
          <c:order val="3"/>
          <c:tx>
            <c:strRef>
              <c:f>Arkusz1!$E$1</c:f>
              <c:strCache>
                <c:ptCount val="1"/>
                <c:pt idx="0">
                  <c:v>średnie techniczne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Arkusz1!$A$2:$A$4</c:f>
              <c:strCache>
                <c:ptCount val="3"/>
                <c:pt idx="0">
                  <c:v>ogółem</c:v>
                </c:pt>
                <c:pt idx="1">
                  <c:v>Kobieta</c:v>
                </c:pt>
                <c:pt idx="2">
                  <c:v>Mężczyzna</c:v>
                </c:pt>
              </c:strCache>
            </c:strRef>
          </c:cat>
          <c:val>
            <c:numRef>
              <c:f>Arkusz1!$E$2:$E$4</c:f>
              <c:numCache>
                <c:formatCode>0.0%</c:formatCode>
                <c:ptCount val="3"/>
                <c:pt idx="0">
                  <c:v>0.28399999999999997</c:v>
                </c:pt>
                <c:pt idx="1">
                  <c:v>0.21223709369024857</c:v>
                </c:pt>
                <c:pt idx="2">
                  <c:v>0.36268343815513626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BF3-46E1-A154-67A67CA74C25}"/>
            </c:ext>
          </c:extLst>
        </c:ser>
        <c:ser>
          <c:idx val="4"/>
          <c:order val="4"/>
          <c:tx>
            <c:strRef>
              <c:f>Arkusz1!$F$1</c:f>
              <c:strCache>
                <c:ptCount val="1"/>
                <c:pt idx="0">
                  <c:v>wyższe ( licencjackie/inżynierskie/magisterskie)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Arkusz1!$A$2:$A$4</c:f>
              <c:strCache>
                <c:ptCount val="3"/>
                <c:pt idx="0">
                  <c:v>ogółem</c:v>
                </c:pt>
                <c:pt idx="1">
                  <c:v>Kobieta</c:v>
                </c:pt>
                <c:pt idx="2">
                  <c:v>Mężczyzna</c:v>
                </c:pt>
              </c:strCache>
            </c:strRef>
          </c:cat>
          <c:val>
            <c:numRef>
              <c:f>Arkusz1!$F$2:$F$4</c:f>
              <c:numCache>
                <c:formatCode>0.0%</c:formatCode>
                <c:ptCount val="3"/>
                <c:pt idx="0">
                  <c:v>0.47200000000000003</c:v>
                </c:pt>
                <c:pt idx="1">
                  <c:v>0.53919694072657742</c:v>
                </c:pt>
                <c:pt idx="2">
                  <c:v>0.39832285115303984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BF3-46E1-A154-67A67CA74C25}"/>
            </c:ext>
          </c:extLst>
        </c:ser>
        <c:ser>
          <c:idx val="5"/>
          <c:order val="5"/>
          <c:tx>
            <c:strRef>
              <c:f>Arkusz1!$G$1</c:f>
              <c:strCache>
                <c:ptCount val="1"/>
                <c:pt idx="0">
                  <c:v>Doktorat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Arkusz1!$A$2:$A$4</c:f>
              <c:strCache>
                <c:ptCount val="3"/>
                <c:pt idx="0">
                  <c:v>ogółem</c:v>
                </c:pt>
                <c:pt idx="1">
                  <c:v>Kobieta</c:v>
                </c:pt>
                <c:pt idx="2">
                  <c:v>Mężczyzna</c:v>
                </c:pt>
              </c:strCache>
            </c:strRef>
          </c:cat>
          <c:val>
            <c:numRef>
              <c:f>Arkusz1!$G$2:$G$4</c:f>
              <c:numCache>
                <c:formatCode>0.0%</c:formatCode>
                <c:ptCount val="3"/>
                <c:pt idx="0">
                  <c:v>2E-3</c:v>
                </c:pt>
                <c:pt idx="1">
                  <c:v>1.9120458891013384E-3</c:v>
                </c:pt>
                <c:pt idx="2">
                  <c:v>2.0964360587002098E-3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BF3-46E1-A154-67A67CA74C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61619039"/>
        <c:axId val="761619519"/>
      </c:barChart>
      <c:catAx>
        <c:axId val="7616190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761619519"/>
        <c:crosses val="autoZero"/>
        <c:auto val="1"/>
        <c:lblAlgn val="ctr"/>
        <c:lblOffset val="100"/>
        <c:noMultiLvlLbl val="0"/>
      </c:catAx>
      <c:valAx>
        <c:axId val="761619519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7616190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472880919930618E-2"/>
          <c:y val="0.8226449722478838"/>
          <c:w val="0.86933073050474108"/>
          <c:h val="0.1567063738655028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dirty="0"/>
              <a:t>Miesięczny dochód</a:t>
            </a:r>
            <a:r>
              <a:rPr lang="pl-PL" baseline="0" dirty="0"/>
              <a:t> netto na członka rodziny – wg płci</a:t>
            </a:r>
            <a:endParaRPr lang="pl-PL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Do 2000 zł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Arkusz1!$A$2:$A$4</c:f>
              <c:strCache>
                <c:ptCount val="3"/>
                <c:pt idx="0">
                  <c:v>ogółem</c:v>
                </c:pt>
                <c:pt idx="1">
                  <c:v>Kobieta</c:v>
                </c:pt>
                <c:pt idx="2">
                  <c:v>Mężczyzna</c:v>
                </c:pt>
              </c:strCache>
            </c:strRef>
          </c:cat>
          <c:val>
            <c:numRef>
              <c:f>Arkusz1!$B$2:$B$4</c:f>
              <c:numCache>
                <c:formatCode>0.0%</c:formatCode>
                <c:ptCount val="3"/>
                <c:pt idx="0">
                  <c:v>0.16399999999999998</c:v>
                </c:pt>
                <c:pt idx="1">
                  <c:v>0.20267686424474188</c:v>
                </c:pt>
                <c:pt idx="2">
                  <c:v>0.12159329140461216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6D-4262-832B-15A144514826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Pow. 2000 do 4000 zł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Arkusz1!$A$2:$A$4</c:f>
              <c:strCache>
                <c:ptCount val="3"/>
                <c:pt idx="0">
                  <c:v>ogółem</c:v>
                </c:pt>
                <c:pt idx="1">
                  <c:v>Kobieta</c:v>
                </c:pt>
                <c:pt idx="2">
                  <c:v>Mężczyzna</c:v>
                </c:pt>
              </c:strCache>
            </c:strRef>
          </c:cat>
          <c:val>
            <c:numRef>
              <c:f>Arkusz1!$C$2:$C$4</c:f>
              <c:numCache>
                <c:formatCode>0.0%</c:formatCode>
                <c:ptCount val="3"/>
                <c:pt idx="0">
                  <c:v>0.44600000000000001</c:v>
                </c:pt>
                <c:pt idx="1">
                  <c:v>0.45697896749521988</c:v>
                </c:pt>
                <c:pt idx="2">
                  <c:v>0.43396226415094341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6D-4262-832B-15A144514826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Pow. 4000 do 6000 zł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Arkusz1!$A$2:$A$4</c:f>
              <c:strCache>
                <c:ptCount val="3"/>
                <c:pt idx="0">
                  <c:v>ogółem</c:v>
                </c:pt>
                <c:pt idx="1">
                  <c:v>Kobieta</c:v>
                </c:pt>
                <c:pt idx="2">
                  <c:v>Mężczyzna</c:v>
                </c:pt>
              </c:strCache>
            </c:strRef>
          </c:cat>
          <c:val>
            <c:numRef>
              <c:f>Arkusz1!$D$2:$D$4</c:f>
              <c:numCache>
                <c:formatCode>0.0%</c:formatCode>
                <c:ptCount val="3"/>
                <c:pt idx="0">
                  <c:v>0.183</c:v>
                </c:pt>
                <c:pt idx="1">
                  <c:v>0.14722753346080306</c:v>
                </c:pt>
                <c:pt idx="2">
                  <c:v>0.22222222222222221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E6D-4262-832B-15A144514826}"/>
            </c:ext>
          </c:extLst>
        </c:ser>
        <c:ser>
          <c:idx val="3"/>
          <c:order val="3"/>
          <c:tx>
            <c:strRef>
              <c:f>Arkusz1!$E$1</c:f>
              <c:strCache>
                <c:ptCount val="1"/>
                <c:pt idx="0">
                  <c:v>Pow. 6000 do 8000 zł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Arkusz1!$A$2:$A$4</c:f>
              <c:strCache>
                <c:ptCount val="3"/>
                <c:pt idx="0">
                  <c:v>ogółem</c:v>
                </c:pt>
                <c:pt idx="1">
                  <c:v>Kobieta</c:v>
                </c:pt>
                <c:pt idx="2">
                  <c:v>Mężczyzna</c:v>
                </c:pt>
              </c:strCache>
            </c:strRef>
          </c:cat>
          <c:val>
            <c:numRef>
              <c:f>Arkusz1!$E$2:$E$4</c:f>
              <c:numCache>
                <c:formatCode>0.0%</c:formatCode>
                <c:ptCount val="3"/>
                <c:pt idx="0">
                  <c:v>6.4000000000000001E-2</c:v>
                </c:pt>
                <c:pt idx="1">
                  <c:v>6.3097514340344163E-2</c:v>
                </c:pt>
                <c:pt idx="2">
                  <c:v>6.4989517819706494E-2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E6D-4262-832B-15A144514826}"/>
            </c:ext>
          </c:extLst>
        </c:ser>
        <c:ser>
          <c:idx val="4"/>
          <c:order val="4"/>
          <c:tx>
            <c:strRef>
              <c:f>Arkusz1!$F$1</c:f>
              <c:strCache>
                <c:ptCount val="1"/>
                <c:pt idx="0">
                  <c:v>Pow. 8000 zł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Arkusz1!$A$2:$A$4</c:f>
              <c:strCache>
                <c:ptCount val="3"/>
                <c:pt idx="0">
                  <c:v>ogółem</c:v>
                </c:pt>
                <c:pt idx="1">
                  <c:v>Kobieta</c:v>
                </c:pt>
                <c:pt idx="2">
                  <c:v>Mężczyzna</c:v>
                </c:pt>
              </c:strCache>
            </c:strRef>
          </c:cat>
          <c:val>
            <c:numRef>
              <c:f>Arkusz1!$F$2:$F$4</c:f>
              <c:numCache>
                <c:formatCode>0.0%</c:formatCode>
                <c:ptCount val="3"/>
                <c:pt idx="0">
                  <c:v>6.7000000000000004E-2</c:v>
                </c:pt>
                <c:pt idx="1">
                  <c:v>4.9713193116634802E-2</c:v>
                </c:pt>
                <c:pt idx="2">
                  <c:v>8.5953878406708595E-2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E6D-4262-832B-15A144514826}"/>
            </c:ext>
          </c:extLst>
        </c:ser>
        <c:ser>
          <c:idx val="5"/>
          <c:order val="5"/>
          <c:tx>
            <c:strRef>
              <c:f>Arkusz1!$G$1</c:f>
              <c:strCache>
                <c:ptCount val="1"/>
                <c:pt idx="0">
                  <c:v>nie wiem/trudno powiedzieć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Arkusz1!$A$2:$A$4</c:f>
              <c:strCache>
                <c:ptCount val="3"/>
                <c:pt idx="0">
                  <c:v>ogółem</c:v>
                </c:pt>
                <c:pt idx="1">
                  <c:v>Kobieta</c:v>
                </c:pt>
                <c:pt idx="2">
                  <c:v>Mężczyzna</c:v>
                </c:pt>
              </c:strCache>
            </c:strRef>
          </c:cat>
          <c:val>
            <c:numRef>
              <c:f>Arkusz1!$G$2:$G$4</c:f>
              <c:numCache>
                <c:formatCode>0.0%</c:formatCode>
                <c:ptCount val="3"/>
                <c:pt idx="0">
                  <c:v>1.4E-2</c:v>
                </c:pt>
                <c:pt idx="1">
                  <c:v>1.72E-2</c:v>
                </c:pt>
                <c:pt idx="2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5C-4154-9356-8D3685855C26}"/>
            </c:ext>
          </c:extLst>
        </c:ser>
        <c:ser>
          <c:idx val="6"/>
          <c:order val="6"/>
          <c:tx>
            <c:strRef>
              <c:f>Arkusz1!$H$1</c:f>
              <c:strCache>
                <c:ptCount val="1"/>
                <c:pt idx="0">
                  <c:v>odmowa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Arkusz1!$A$2:$A$4</c:f>
              <c:strCache>
                <c:ptCount val="3"/>
                <c:pt idx="0">
                  <c:v>ogółem</c:v>
                </c:pt>
                <c:pt idx="1">
                  <c:v>Kobieta</c:v>
                </c:pt>
                <c:pt idx="2">
                  <c:v>Mężczyzna</c:v>
                </c:pt>
              </c:strCache>
            </c:strRef>
          </c:cat>
          <c:val>
            <c:numRef>
              <c:f>Arkusz1!$H$2:$H$4</c:f>
              <c:numCache>
                <c:formatCode>0.0%</c:formatCode>
                <c:ptCount val="3"/>
                <c:pt idx="0">
                  <c:v>6.2E-2</c:v>
                </c:pt>
                <c:pt idx="1">
                  <c:v>6.3E-2</c:v>
                </c:pt>
                <c:pt idx="2">
                  <c:v>6.0999999999999999E-2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15C-4154-9356-8D3685855C2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761619039"/>
        <c:axId val="761619519"/>
      </c:barChart>
      <c:catAx>
        <c:axId val="7616190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761619519"/>
        <c:crosses val="autoZero"/>
        <c:auto val="1"/>
        <c:lblAlgn val="ctr"/>
        <c:lblOffset val="100"/>
        <c:noMultiLvlLbl val="0"/>
      </c:catAx>
      <c:valAx>
        <c:axId val="761619519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7616190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dirty="0"/>
              <a:t>P1. Czy otrzymał(a) Pan(i) lub nabył(a) Pan(i) w roku 2023 używane meble, np. krzesła, tapczany, stoliki, szafy? </a:t>
            </a:r>
            <a:r>
              <a:rPr lang="pl-PL" baseline="0" dirty="0"/>
              <a:t> - </a:t>
            </a:r>
            <a:r>
              <a:rPr lang="pl-PL" dirty="0"/>
              <a:t>wg płci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1.1617606603391045E-2"/>
          <c:y val="0.13103606175218249"/>
          <c:w val="0.97676478679321788"/>
          <c:h val="0.75188069411736724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Arkusz1!$A$2:$A$4</c:f>
              <c:strCache>
                <c:ptCount val="3"/>
                <c:pt idx="0">
                  <c:v>ogółem</c:v>
                </c:pt>
                <c:pt idx="1">
                  <c:v>Kobieta</c:v>
                </c:pt>
                <c:pt idx="2">
                  <c:v>Mężczyzna</c:v>
                </c:pt>
              </c:strCache>
            </c:strRef>
          </c:cat>
          <c:val>
            <c:numRef>
              <c:f>Arkusz1!$B$2:$B$4</c:f>
              <c:numCache>
                <c:formatCode>0.0%</c:formatCode>
                <c:ptCount val="3"/>
                <c:pt idx="0">
                  <c:v>0.115</c:v>
                </c:pt>
                <c:pt idx="1">
                  <c:v>0.14722753346080306</c:v>
                </c:pt>
                <c:pt idx="2">
                  <c:v>7.9664570230607967E-2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DD-48DF-B479-E8D2AA346E2E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Arkusz1!$A$2:$A$4</c:f>
              <c:strCache>
                <c:ptCount val="3"/>
                <c:pt idx="0">
                  <c:v>ogółem</c:v>
                </c:pt>
                <c:pt idx="1">
                  <c:v>Kobieta</c:v>
                </c:pt>
                <c:pt idx="2">
                  <c:v>Mężczyzna</c:v>
                </c:pt>
              </c:strCache>
            </c:strRef>
          </c:cat>
          <c:val>
            <c:numRef>
              <c:f>Arkusz1!$C$2:$C$4</c:f>
              <c:numCache>
                <c:formatCode>0.0%</c:formatCode>
                <c:ptCount val="3"/>
                <c:pt idx="0">
                  <c:v>0.88500000000000001</c:v>
                </c:pt>
                <c:pt idx="1">
                  <c:v>0.85277246653919692</c:v>
                </c:pt>
                <c:pt idx="2">
                  <c:v>0.92033542976939198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2DD-48DF-B479-E8D2AA346E2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761619039"/>
        <c:axId val="761619519"/>
      </c:barChart>
      <c:catAx>
        <c:axId val="7616190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761619519"/>
        <c:crosses val="autoZero"/>
        <c:auto val="1"/>
        <c:lblAlgn val="ctr"/>
        <c:lblOffset val="100"/>
        <c:noMultiLvlLbl val="0"/>
      </c:catAx>
      <c:valAx>
        <c:axId val="761619519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7616190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0788812335958008"/>
          <c:y val="0.94104333674286578"/>
          <c:w val="0.19436530279125264"/>
          <c:h val="4.427122566082817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dirty="0"/>
              <a:t>P1. Czy otrzymał(a) Pan(i) lub nabył(a) Pan(i) w roku 2023 używane meble, np. krzesła, tapczany, stoliki, szafy? </a:t>
            </a:r>
            <a:r>
              <a:rPr lang="pl-PL" baseline="0" dirty="0"/>
              <a:t> - </a:t>
            </a:r>
            <a:r>
              <a:rPr lang="pl-PL" dirty="0"/>
              <a:t>wg</a:t>
            </a:r>
            <a:r>
              <a:rPr lang="pl-PL" baseline="0" dirty="0"/>
              <a:t> wieku</a:t>
            </a:r>
            <a:endParaRPr lang="pl-PL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Arkusz1!$A$2:$A$8</c:f>
              <c:strCache>
                <c:ptCount val="7"/>
                <c:pt idx="0">
                  <c:v>ogółem</c:v>
                </c:pt>
                <c:pt idx="1">
                  <c:v>18-24</c:v>
                </c:pt>
                <c:pt idx="2">
                  <c:v>25-34</c:v>
                </c:pt>
                <c:pt idx="3">
                  <c:v>35-44</c:v>
                </c:pt>
                <c:pt idx="4">
                  <c:v>45-54</c:v>
                </c:pt>
                <c:pt idx="5">
                  <c:v>55-64</c:v>
                </c:pt>
                <c:pt idx="6">
                  <c:v>65 lat i więcej</c:v>
                </c:pt>
              </c:strCache>
            </c:strRef>
          </c:cat>
          <c:val>
            <c:numRef>
              <c:f>Arkusz1!$B$2:$B$8</c:f>
              <c:numCache>
                <c:formatCode>0.0%</c:formatCode>
                <c:ptCount val="7"/>
                <c:pt idx="0">
                  <c:v>0.115</c:v>
                </c:pt>
                <c:pt idx="1">
                  <c:v>0.18072289156626506</c:v>
                </c:pt>
                <c:pt idx="2">
                  <c:v>0.12987012987012986</c:v>
                </c:pt>
                <c:pt idx="3">
                  <c:v>0.14427860696517414</c:v>
                </c:pt>
                <c:pt idx="4">
                  <c:v>0.16384180790960454</c:v>
                </c:pt>
                <c:pt idx="5">
                  <c:v>9.7902097902097904E-2</c:v>
                </c:pt>
                <c:pt idx="6">
                  <c:v>3.3057851239669422E-2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EC-4653-AD60-B81E051AF8C8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Arkusz1!$A$2:$A$8</c:f>
              <c:strCache>
                <c:ptCount val="7"/>
                <c:pt idx="0">
                  <c:v>ogółem</c:v>
                </c:pt>
                <c:pt idx="1">
                  <c:v>18-24</c:v>
                </c:pt>
                <c:pt idx="2">
                  <c:v>25-34</c:v>
                </c:pt>
                <c:pt idx="3">
                  <c:v>35-44</c:v>
                </c:pt>
                <c:pt idx="4">
                  <c:v>45-54</c:v>
                </c:pt>
                <c:pt idx="5">
                  <c:v>55-64</c:v>
                </c:pt>
                <c:pt idx="6">
                  <c:v>65 lat i więcej</c:v>
                </c:pt>
              </c:strCache>
            </c:strRef>
          </c:cat>
          <c:val>
            <c:numRef>
              <c:f>Arkusz1!$C$2:$C$8</c:f>
              <c:numCache>
                <c:formatCode>0.0%</c:formatCode>
                <c:ptCount val="7"/>
                <c:pt idx="0">
                  <c:v>0.88500000000000001</c:v>
                </c:pt>
                <c:pt idx="1">
                  <c:v>0.81927710843373491</c:v>
                </c:pt>
                <c:pt idx="2">
                  <c:v>0.87012987012987009</c:v>
                </c:pt>
                <c:pt idx="3">
                  <c:v>0.85572139303482586</c:v>
                </c:pt>
                <c:pt idx="4">
                  <c:v>0.83615819209039544</c:v>
                </c:pt>
                <c:pt idx="5">
                  <c:v>0.90209790209790208</c:v>
                </c:pt>
                <c:pt idx="6">
                  <c:v>0.96694214876033058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9EC-4653-AD60-B81E051AF8C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761619039"/>
        <c:axId val="761619519"/>
      </c:barChart>
      <c:catAx>
        <c:axId val="7616190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761619519"/>
        <c:crosses val="autoZero"/>
        <c:auto val="1"/>
        <c:lblAlgn val="ctr"/>
        <c:lblOffset val="100"/>
        <c:noMultiLvlLbl val="0"/>
      </c:catAx>
      <c:valAx>
        <c:axId val="761619519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7616190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6726312335958006"/>
          <c:y val="0.94096945123906739"/>
          <c:w val="0.22589041994750655"/>
          <c:h val="4.64272559273931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dirty="0"/>
              <a:t>P1. Czy otrzymał(a) Pan(i) lub nabył(a) Pan(i) w roku 2023 używane meble, np. krzesła, tapczany, stoliki, szafy? - wg</a:t>
            </a:r>
            <a:r>
              <a:rPr lang="pl-PL" baseline="0" dirty="0"/>
              <a:t> województwa</a:t>
            </a:r>
            <a:endParaRPr lang="pl-PL" dirty="0"/>
          </a:p>
        </c:rich>
      </c:tx>
      <c:layout>
        <c:manualLayout>
          <c:xMode val="edge"/>
          <c:yMode val="edge"/>
          <c:x val="0.16777863908945528"/>
          <c:y val="2.119216790871682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0.13212369850095954"/>
          <c:y val="0.11541254643087182"/>
          <c:w val="0.85641796722588315"/>
          <c:h val="0.82638541711859936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Arkusz1!$A$2:$A$18</c:f>
              <c:strCache>
                <c:ptCount val="17"/>
                <c:pt idx="0">
                  <c:v>ogółem</c:v>
                </c:pt>
                <c:pt idx="1">
                  <c:v>Dolnośląskie</c:v>
                </c:pt>
                <c:pt idx="2">
                  <c:v>Kujawsko-pomorskie</c:v>
                </c:pt>
                <c:pt idx="3">
                  <c:v>Lubelskie</c:v>
                </c:pt>
                <c:pt idx="4">
                  <c:v>Lubuskie</c:v>
                </c:pt>
                <c:pt idx="5">
                  <c:v>Łódzkie</c:v>
                </c:pt>
                <c:pt idx="6">
                  <c:v>Małopolskie</c:v>
                </c:pt>
                <c:pt idx="7">
                  <c:v>Mazowieckie</c:v>
                </c:pt>
                <c:pt idx="8">
                  <c:v>Opolskie</c:v>
                </c:pt>
                <c:pt idx="9">
                  <c:v>Podlaskie</c:v>
                </c:pt>
                <c:pt idx="10">
                  <c:v>Podkarpackie</c:v>
                </c:pt>
                <c:pt idx="11">
                  <c:v>Pomorskie</c:v>
                </c:pt>
                <c:pt idx="12">
                  <c:v>Śląskie</c:v>
                </c:pt>
                <c:pt idx="13">
                  <c:v>Świętokrzyskie</c:v>
                </c:pt>
                <c:pt idx="14">
                  <c:v>Wielkopolskie</c:v>
                </c:pt>
                <c:pt idx="15">
                  <c:v>Warmińsko-Mazurskie</c:v>
                </c:pt>
                <c:pt idx="16">
                  <c:v>Zachodniopomorskie</c:v>
                </c:pt>
              </c:strCache>
            </c:strRef>
          </c:cat>
          <c:val>
            <c:numRef>
              <c:f>Arkusz1!$B$2:$B$18</c:f>
              <c:numCache>
                <c:formatCode>0.0%</c:formatCode>
                <c:ptCount val="17"/>
                <c:pt idx="0">
                  <c:v>0.115</c:v>
                </c:pt>
                <c:pt idx="1">
                  <c:v>0.16455696202531644</c:v>
                </c:pt>
                <c:pt idx="2">
                  <c:v>7.5471698113207544E-2</c:v>
                </c:pt>
                <c:pt idx="3">
                  <c:v>0.12962962962962965</c:v>
                </c:pt>
                <c:pt idx="4">
                  <c:v>0.1111111111111111</c:v>
                </c:pt>
                <c:pt idx="5">
                  <c:v>7.8125E-2</c:v>
                </c:pt>
                <c:pt idx="6">
                  <c:v>7.6923076923076927E-2</c:v>
                </c:pt>
                <c:pt idx="7">
                  <c:v>0.20979020979020979</c:v>
                </c:pt>
                <c:pt idx="8">
                  <c:v>7.407407407407407E-2</c:v>
                </c:pt>
                <c:pt idx="9">
                  <c:v>0.107</c:v>
                </c:pt>
                <c:pt idx="10">
                  <c:v>0.111</c:v>
                </c:pt>
                <c:pt idx="11">
                  <c:v>0.11666666666666665</c:v>
                </c:pt>
                <c:pt idx="12">
                  <c:v>8.8495575221238937E-2</c:v>
                </c:pt>
                <c:pt idx="13">
                  <c:v>3.125E-2</c:v>
                </c:pt>
                <c:pt idx="14">
                  <c:v>8.6999999999999994E-2</c:v>
                </c:pt>
                <c:pt idx="15">
                  <c:v>7.6999999999999999E-2</c:v>
                </c:pt>
                <c:pt idx="16">
                  <c:v>0.13636363636363635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B8-416C-9943-8D3D24C064CA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Arkusz1!$A$2:$A$18</c:f>
              <c:strCache>
                <c:ptCount val="17"/>
                <c:pt idx="0">
                  <c:v>ogółem</c:v>
                </c:pt>
                <c:pt idx="1">
                  <c:v>Dolnośląskie</c:v>
                </c:pt>
                <c:pt idx="2">
                  <c:v>Kujawsko-pomorskie</c:v>
                </c:pt>
                <c:pt idx="3">
                  <c:v>Lubelskie</c:v>
                </c:pt>
                <c:pt idx="4">
                  <c:v>Lubuskie</c:v>
                </c:pt>
                <c:pt idx="5">
                  <c:v>Łódzkie</c:v>
                </c:pt>
                <c:pt idx="6">
                  <c:v>Małopolskie</c:v>
                </c:pt>
                <c:pt idx="7">
                  <c:v>Mazowieckie</c:v>
                </c:pt>
                <c:pt idx="8">
                  <c:v>Opolskie</c:v>
                </c:pt>
                <c:pt idx="9">
                  <c:v>Podlaskie</c:v>
                </c:pt>
                <c:pt idx="10">
                  <c:v>Podkarpackie</c:v>
                </c:pt>
                <c:pt idx="11">
                  <c:v>Pomorskie</c:v>
                </c:pt>
                <c:pt idx="12">
                  <c:v>Śląskie</c:v>
                </c:pt>
                <c:pt idx="13">
                  <c:v>Świętokrzyskie</c:v>
                </c:pt>
                <c:pt idx="14">
                  <c:v>Wielkopolskie</c:v>
                </c:pt>
                <c:pt idx="15">
                  <c:v>Warmińsko-Mazurskie</c:v>
                </c:pt>
                <c:pt idx="16">
                  <c:v>Zachodniopomorskie</c:v>
                </c:pt>
              </c:strCache>
            </c:strRef>
          </c:cat>
          <c:val>
            <c:numRef>
              <c:f>Arkusz1!$C$2:$C$18</c:f>
              <c:numCache>
                <c:formatCode>0.0%</c:formatCode>
                <c:ptCount val="17"/>
                <c:pt idx="0">
                  <c:v>0.88500000000000001</c:v>
                </c:pt>
                <c:pt idx="1">
                  <c:v>0.83544303797468356</c:v>
                </c:pt>
                <c:pt idx="2">
                  <c:v>0.92452830188679247</c:v>
                </c:pt>
                <c:pt idx="3">
                  <c:v>0.87037037037037035</c:v>
                </c:pt>
                <c:pt idx="4">
                  <c:v>0.88888888888888884</c:v>
                </c:pt>
                <c:pt idx="5">
                  <c:v>0.921875</c:v>
                </c:pt>
                <c:pt idx="6">
                  <c:v>0.92307692307692302</c:v>
                </c:pt>
                <c:pt idx="7">
                  <c:v>0.79020979020979032</c:v>
                </c:pt>
                <c:pt idx="8">
                  <c:v>0.92592592592592593</c:v>
                </c:pt>
                <c:pt idx="9">
                  <c:v>0.89300000000000002</c:v>
                </c:pt>
                <c:pt idx="10">
                  <c:v>0.88900000000000001</c:v>
                </c:pt>
                <c:pt idx="11">
                  <c:v>0.8833333333333333</c:v>
                </c:pt>
                <c:pt idx="12">
                  <c:v>0.91150442477876115</c:v>
                </c:pt>
                <c:pt idx="13">
                  <c:v>0.96875</c:v>
                </c:pt>
                <c:pt idx="14">
                  <c:v>0.91300000000000003</c:v>
                </c:pt>
                <c:pt idx="15">
                  <c:v>0.92300000000000004</c:v>
                </c:pt>
                <c:pt idx="16">
                  <c:v>0.86363636363636365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9B8-416C-9943-8D3D24C064C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761619039"/>
        <c:axId val="761619519"/>
      </c:barChart>
      <c:catAx>
        <c:axId val="76161903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761619519"/>
        <c:crosses val="autoZero"/>
        <c:auto val="1"/>
        <c:lblAlgn val="ctr"/>
        <c:lblOffset val="100"/>
        <c:noMultiLvlLbl val="0"/>
      </c:catAx>
      <c:valAx>
        <c:axId val="761619519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7616190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1266670051400101"/>
          <c:y val="0.94391718034034289"/>
          <c:w val="0.20799993503936479"/>
          <c:h val="4.336751891442702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dirty="0"/>
              <a:t>P1. Czy otrzymał(a) Pan(i) lub nabył(a) Pan(i) w roku 2023 używane meble, np. krzesła, tapczany, stoliki, szafy?  - wg</a:t>
            </a:r>
            <a:r>
              <a:rPr lang="pl-PL" baseline="0" dirty="0"/>
              <a:t>. wielkości miejscowości zamieszkania</a:t>
            </a:r>
            <a:endParaRPr lang="pl-PL" dirty="0"/>
          </a:p>
        </c:rich>
      </c:tx>
      <c:layout>
        <c:manualLayout>
          <c:xMode val="edge"/>
          <c:yMode val="edge"/>
          <c:x val="0.13652862532808399"/>
          <c:y val="1.23193206719170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1.4970352303413511E-2"/>
          <c:y val="0.15157614552706808"/>
          <c:w val="0.97647516066606443"/>
          <c:h val="0.6893015591862521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Arkusz1!$A$2:$A$8</c:f>
              <c:strCache>
                <c:ptCount val="7"/>
                <c:pt idx="0">
                  <c:v>ogółem</c:v>
                </c:pt>
                <c:pt idx="1">
                  <c:v>Wieś</c:v>
                </c:pt>
                <c:pt idx="2">
                  <c:v>Miasto do 20 tys. mieszkańców</c:v>
                </c:pt>
                <c:pt idx="3">
                  <c:v>Miasto powyżej 20 tys. do 50 tys. mieszkańców</c:v>
                </c:pt>
                <c:pt idx="4">
                  <c:v>Miasto powyżej 50 tys. do 100 tys. mieszkańców</c:v>
                </c:pt>
                <c:pt idx="5">
                  <c:v>Miasto powyżej 100 tys. do 500 tys. mieszkańców</c:v>
                </c:pt>
                <c:pt idx="6">
                  <c:v>Miasto powyżej 500 tys. mieszkańców</c:v>
                </c:pt>
              </c:strCache>
            </c:strRef>
          </c:cat>
          <c:val>
            <c:numRef>
              <c:f>Arkusz1!$B$2:$B$8</c:f>
              <c:numCache>
                <c:formatCode>0.0%</c:formatCode>
                <c:ptCount val="7"/>
                <c:pt idx="0">
                  <c:v>0.115</c:v>
                </c:pt>
                <c:pt idx="1">
                  <c:v>0.11643835616438356</c:v>
                </c:pt>
                <c:pt idx="2">
                  <c:v>8.0357142857142863E-2</c:v>
                </c:pt>
                <c:pt idx="3">
                  <c:v>0.10303030303030303</c:v>
                </c:pt>
                <c:pt idx="4">
                  <c:v>0.1096774193548387</c:v>
                </c:pt>
                <c:pt idx="5">
                  <c:v>9.9173553719008267E-2</c:v>
                </c:pt>
                <c:pt idx="6">
                  <c:v>0.16438356164383564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8E1-4D08-9656-1DC9577A3A3B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Arkusz1!$A$2:$A$8</c:f>
              <c:strCache>
                <c:ptCount val="7"/>
                <c:pt idx="0">
                  <c:v>ogółem</c:v>
                </c:pt>
                <c:pt idx="1">
                  <c:v>Wieś</c:v>
                </c:pt>
                <c:pt idx="2">
                  <c:v>Miasto do 20 tys. mieszkańców</c:v>
                </c:pt>
                <c:pt idx="3">
                  <c:v>Miasto powyżej 20 tys. do 50 tys. mieszkańców</c:v>
                </c:pt>
                <c:pt idx="4">
                  <c:v>Miasto powyżej 50 tys. do 100 tys. mieszkańców</c:v>
                </c:pt>
                <c:pt idx="5">
                  <c:v>Miasto powyżej 100 tys. do 500 tys. mieszkańców</c:v>
                </c:pt>
                <c:pt idx="6">
                  <c:v>Miasto powyżej 500 tys. mieszkańców</c:v>
                </c:pt>
              </c:strCache>
            </c:strRef>
          </c:cat>
          <c:val>
            <c:numRef>
              <c:f>Arkusz1!$C$2:$C$8</c:f>
              <c:numCache>
                <c:formatCode>0.0%</c:formatCode>
                <c:ptCount val="7"/>
                <c:pt idx="0">
                  <c:v>0.88500000000000001</c:v>
                </c:pt>
                <c:pt idx="1">
                  <c:v>0.88356164383561653</c:v>
                </c:pt>
                <c:pt idx="2">
                  <c:v>0.9196428571428571</c:v>
                </c:pt>
                <c:pt idx="3">
                  <c:v>0.89696969696969697</c:v>
                </c:pt>
                <c:pt idx="4">
                  <c:v>0.89032258064516123</c:v>
                </c:pt>
                <c:pt idx="5">
                  <c:v>0.90082644628099173</c:v>
                </c:pt>
                <c:pt idx="6">
                  <c:v>0.83561643835616439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8E1-4D08-9656-1DC9577A3A3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761619039"/>
        <c:axId val="761619519"/>
      </c:barChart>
      <c:catAx>
        <c:axId val="7616190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761619519"/>
        <c:crosses val="autoZero"/>
        <c:auto val="1"/>
        <c:lblAlgn val="ctr"/>
        <c:lblOffset val="100"/>
        <c:noMultiLvlLbl val="0"/>
      </c:catAx>
      <c:valAx>
        <c:axId val="761619519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7616190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8288812335958006"/>
          <c:y val="0.94229950305606469"/>
          <c:w val="0.2706820866141732"/>
          <c:h val="4.33279561600321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891892-8D23-4436-9668-38DD44EA864C}" type="datetimeFigureOut">
              <a:rPr lang="en-US" smtClean="0"/>
              <a:t>1/26/2026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DBA44C-803A-4CAE-98A8-C553C1F90D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898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DBA44C-803A-4CAE-98A8-C553C1F90D64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205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DBA44C-803A-4CAE-98A8-C553C1F90D64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889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ytuł 17">
            <a:extLst>
              <a:ext uri="{FF2B5EF4-FFF2-40B4-BE49-F238E27FC236}">
                <a16:creationId xmlns:a16="http://schemas.microsoft.com/office/drawing/2014/main" id="{56CE0B71-7386-400F-A788-1DE8CFC13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548" y="222470"/>
            <a:ext cx="10515600" cy="51564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1"/>
                </a:solidFill>
                <a:latin typeface="Montserrat ExtraBold" panose="00000900000000000000" pitchFamily="50" charset="-18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1155126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FD9B416-D374-4FA1-AF6C-D3F7B5419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90925" y="-1"/>
            <a:ext cx="5010150" cy="2505076"/>
          </a:xfrm>
          <a:custGeom>
            <a:avLst/>
            <a:gdLst>
              <a:gd name="connsiteX0" fmla="*/ 0 w 5010150"/>
              <a:gd name="connsiteY0" fmla="*/ 0 h 2505076"/>
              <a:gd name="connsiteX1" fmla="*/ 5010150 w 5010150"/>
              <a:gd name="connsiteY1" fmla="*/ 0 h 2505076"/>
              <a:gd name="connsiteX2" fmla="*/ 5010150 w 5010150"/>
              <a:gd name="connsiteY2" fmla="*/ 1 h 2505076"/>
              <a:gd name="connsiteX3" fmla="*/ 2505075 w 5010150"/>
              <a:gd name="connsiteY3" fmla="*/ 2505076 h 2505076"/>
              <a:gd name="connsiteX4" fmla="*/ 0 w 5010150"/>
              <a:gd name="connsiteY4" fmla="*/ 1 h 2505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10150" h="2505076">
                <a:moveTo>
                  <a:pt x="0" y="0"/>
                </a:moveTo>
                <a:lnTo>
                  <a:pt x="5010150" y="0"/>
                </a:lnTo>
                <a:lnTo>
                  <a:pt x="5010150" y="1"/>
                </a:lnTo>
                <a:cubicBezTo>
                  <a:pt x="5010150" y="1383516"/>
                  <a:pt x="3888590" y="2505076"/>
                  <a:pt x="2505075" y="2505076"/>
                </a:cubicBezTo>
                <a:cubicBezTo>
                  <a:pt x="1121560" y="2505076"/>
                  <a:pt x="0" y="1383516"/>
                  <a:pt x="0" y="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18F0FD55-08E1-4909-9207-CC067D9BB11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504070" y="0"/>
            <a:ext cx="4191880" cy="6858000"/>
          </a:xfrm>
          <a:custGeom>
            <a:avLst/>
            <a:gdLst>
              <a:gd name="connsiteX0" fmla="*/ 510470 w 4191880"/>
              <a:gd name="connsiteY0" fmla="*/ 4972050 h 6858000"/>
              <a:gd name="connsiteX1" fmla="*/ 1696330 w 4191880"/>
              <a:gd name="connsiteY1" fmla="*/ 4972050 h 6858000"/>
              <a:gd name="connsiteX2" fmla="*/ 1185860 w 4191880"/>
              <a:gd name="connsiteY2" fmla="*/ 6858000 h 6858000"/>
              <a:gd name="connsiteX3" fmla="*/ 0 w 4191880"/>
              <a:gd name="connsiteY3" fmla="*/ 6858000 h 6858000"/>
              <a:gd name="connsiteX4" fmla="*/ 3006020 w 4191880"/>
              <a:gd name="connsiteY4" fmla="*/ 647700 h 6858000"/>
              <a:gd name="connsiteX5" fmla="*/ 4191880 w 4191880"/>
              <a:gd name="connsiteY5" fmla="*/ 647700 h 6858000"/>
              <a:gd name="connsiteX6" fmla="*/ 2882190 w 4191880"/>
              <a:gd name="connsiteY6" fmla="*/ 5486400 h 6858000"/>
              <a:gd name="connsiteX7" fmla="*/ 1696330 w 4191880"/>
              <a:gd name="connsiteY7" fmla="*/ 5486400 h 6858000"/>
              <a:gd name="connsiteX8" fmla="*/ 1863020 w 4191880"/>
              <a:gd name="connsiteY8" fmla="*/ 0 h 6858000"/>
              <a:gd name="connsiteX9" fmla="*/ 3048880 w 4191880"/>
              <a:gd name="connsiteY9" fmla="*/ 0 h 6858000"/>
              <a:gd name="connsiteX10" fmla="*/ 1739190 w 4191880"/>
              <a:gd name="connsiteY10" fmla="*/ 4838700 h 6858000"/>
              <a:gd name="connsiteX11" fmla="*/ 553330 w 4191880"/>
              <a:gd name="connsiteY11" fmla="*/ 48387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91880" h="6858000">
                <a:moveTo>
                  <a:pt x="510470" y="4972050"/>
                </a:moveTo>
                <a:lnTo>
                  <a:pt x="1696330" y="4972050"/>
                </a:lnTo>
                <a:lnTo>
                  <a:pt x="1185860" y="6858000"/>
                </a:lnTo>
                <a:lnTo>
                  <a:pt x="0" y="6858000"/>
                </a:lnTo>
                <a:close/>
                <a:moveTo>
                  <a:pt x="3006020" y="647700"/>
                </a:moveTo>
                <a:lnTo>
                  <a:pt x="4191880" y="647700"/>
                </a:lnTo>
                <a:lnTo>
                  <a:pt x="2882190" y="5486400"/>
                </a:lnTo>
                <a:lnTo>
                  <a:pt x="1696330" y="5486400"/>
                </a:lnTo>
                <a:close/>
                <a:moveTo>
                  <a:pt x="1863020" y="0"/>
                </a:moveTo>
                <a:lnTo>
                  <a:pt x="3048880" y="0"/>
                </a:lnTo>
                <a:lnTo>
                  <a:pt x="1739190" y="4838700"/>
                </a:lnTo>
                <a:lnTo>
                  <a:pt x="553330" y="48387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52704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07C9EC7F-6712-4AFF-A8D4-4B98241C2D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812FA980-3822-4545-B1DD-ECC86EB175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6855D73-6B38-44DA-B6B7-2425D1939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70D0C-D993-43FE-9FAC-1D673BD6F380}" type="datetimeFigureOut">
              <a:rPr lang="pl-PL" smtClean="0"/>
              <a:t>26.01.2026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D8E90CD-C5EA-4840-B0F4-59A59D3A0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CAB562E-9AD0-496C-A106-08256FC71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8D26F-EECC-4B62-96BC-FF0FECBFD2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3721377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7661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8F0FD55-08E1-4909-9207-CC067D9BB11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04070" y="0"/>
            <a:ext cx="4191880" cy="6858000"/>
          </a:xfrm>
          <a:custGeom>
            <a:avLst/>
            <a:gdLst>
              <a:gd name="connsiteX0" fmla="*/ 510470 w 4191880"/>
              <a:gd name="connsiteY0" fmla="*/ 4972050 h 6858000"/>
              <a:gd name="connsiteX1" fmla="*/ 1696330 w 4191880"/>
              <a:gd name="connsiteY1" fmla="*/ 4972050 h 6858000"/>
              <a:gd name="connsiteX2" fmla="*/ 1185860 w 4191880"/>
              <a:gd name="connsiteY2" fmla="*/ 6858000 h 6858000"/>
              <a:gd name="connsiteX3" fmla="*/ 0 w 4191880"/>
              <a:gd name="connsiteY3" fmla="*/ 6858000 h 6858000"/>
              <a:gd name="connsiteX4" fmla="*/ 3006020 w 4191880"/>
              <a:gd name="connsiteY4" fmla="*/ 647700 h 6858000"/>
              <a:gd name="connsiteX5" fmla="*/ 4191880 w 4191880"/>
              <a:gd name="connsiteY5" fmla="*/ 647700 h 6858000"/>
              <a:gd name="connsiteX6" fmla="*/ 2882190 w 4191880"/>
              <a:gd name="connsiteY6" fmla="*/ 5486400 h 6858000"/>
              <a:gd name="connsiteX7" fmla="*/ 1696330 w 4191880"/>
              <a:gd name="connsiteY7" fmla="*/ 5486400 h 6858000"/>
              <a:gd name="connsiteX8" fmla="*/ 1863020 w 4191880"/>
              <a:gd name="connsiteY8" fmla="*/ 0 h 6858000"/>
              <a:gd name="connsiteX9" fmla="*/ 3048880 w 4191880"/>
              <a:gd name="connsiteY9" fmla="*/ 0 h 6858000"/>
              <a:gd name="connsiteX10" fmla="*/ 1739190 w 4191880"/>
              <a:gd name="connsiteY10" fmla="*/ 4838700 h 6858000"/>
              <a:gd name="connsiteX11" fmla="*/ 553330 w 4191880"/>
              <a:gd name="connsiteY11" fmla="*/ 48387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91880" h="6858000">
                <a:moveTo>
                  <a:pt x="510470" y="4972050"/>
                </a:moveTo>
                <a:lnTo>
                  <a:pt x="1696330" y="4972050"/>
                </a:lnTo>
                <a:lnTo>
                  <a:pt x="1185860" y="6858000"/>
                </a:lnTo>
                <a:lnTo>
                  <a:pt x="0" y="6858000"/>
                </a:lnTo>
                <a:close/>
                <a:moveTo>
                  <a:pt x="3006020" y="647700"/>
                </a:moveTo>
                <a:lnTo>
                  <a:pt x="4191880" y="647700"/>
                </a:lnTo>
                <a:lnTo>
                  <a:pt x="2882190" y="5486400"/>
                </a:lnTo>
                <a:lnTo>
                  <a:pt x="1696330" y="5486400"/>
                </a:lnTo>
                <a:close/>
                <a:moveTo>
                  <a:pt x="1863020" y="0"/>
                </a:moveTo>
                <a:lnTo>
                  <a:pt x="3048880" y="0"/>
                </a:lnTo>
                <a:lnTo>
                  <a:pt x="1739190" y="4838700"/>
                </a:lnTo>
                <a:lnTo>
                  <a:pt x="553330" y="48387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9551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A5AAB9F-1BB4-4922-AEC5-7E74FD8F053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04800" y="457200"/>
            <a:ext cx="1600200" cy="5867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86F82B0-12D0-4241-9B13-095AF4F491C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153400" y="457200"/>
            <a:ext cx="3733800" cy="5867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1CCE265D-0C82-4DF3-8219-A8316FB6AC5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905000" y="457200"/>
            <a:ext cx="1638300" cy="5867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9619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10315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62CB2BF-CE1E-4388-B8F6-685E844AC7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50052" y="523792"/>
            <a:ext cx="3876541" cy="5810416"/>
          </a:xfrm>
          <a:custGeom>
            <a:avLst/>
            <a:gdLst>
              <a:gd name="connsiteX0" fmla="*/ 656087 w 3876541"/>
              <a:gd name="connsiteY0" fmla="*/ 1222688 h 5810416"/>
              <a:gd name="connsiteX1" fmla="*/ 1031030 w 3876541"/>
              <a:gd name="connsiteY1" fmla="*/ 4587727 h 5810416"/>
              <a:gd name="connsiteX2" fmla="*/ 1756880 w 3876541"/>
              <a:gd name="connsiteY2" fmla="*/ 4587727 h 5810416"/>
              <a:gd name="connsiteX3" fmla="*/ 1944351 w 3876541"/>
              <a:gd name="connsiteY3" fmla="*/ 2794650 h 5810416"/>
              <a:gd name="connsiteX4" fmla="*/ 1953965 w 3876541"/>
              <a:gd name="connsiteY4" fmla="*/ 2794650 h 5810416"/>
              <a:gd name="connsiteX5" fmla="*/ 2141437 w 3876541"/>
              <a:gd name="connsiteY5" fmla="*/ 4587727 h 5810416"/>
              <a:gd name="connsiteX6" fmla="*/ 2843253 w 3876541"/>
              <a:gd name="connsiteY6" fmla="*/ 4587727 h 5810416"/>
              <a:gd name="connsiteX7" fmla="*/ 3218181 w 3876541"/>
              <a:gd name="connsiteY7" fmla="*/ 1222688 h 5810416"/>
              <a:gd name="connsiteX8" fmla="*/ 2756727 w 3876541"/>
              <a:gd name="connsiteY8" fmla="*/ 1222688 h 5810416"/>
              <a:gd name="connsiteX9" fmla="*/ 2487538 w 3876541"/>
              <a:gd name="connsiteY9" fmla="*/ 3895494 h 5810416"/>
              <a:gd name="connsiteX10" fmla="*/ 2477924 w 3876541"/>
              <a:gd name="connsiteY10" fmla="*/ 3895494 h 5810416"/>
              <a:gd name="connsiteX11" fmla="*/ 2218349 w 3876541"/>
              <a:gd name="connsiteY11" fmla="*/ 1222688 h 5810416"/>
              <a:gd name="connsiteX12" fmla="*/ 1708811 w 3876541"/>
              <a:gd name="connsiteY12" fmla="*/ 1222688 h 5810416"/>
              <a:gd name="connsiteX13" fmla="*/ 1458849 w 3876541"/>
              <a:gd name="connsiteY13" fmla="*/ 3876264 h 5810416"/>
              <a:gd name="connsiteX14" fmla="*/ 1449235 w 3876541"/>
              <a:gd name="connsiteY14" fmla="*/ 3876264 h 5810416"/>
              <a:gd name="connsiteX15" fmla="*/ 1170432 w 3876541"/>
              <a:gd name="connsiteY15" fmla="*/ 1222688 h 5810416"/>
              <a:gd name="connsiteX16" fmla="*/ 0 w 3876541"/>
              <a:gd name="connsiteY16" fmla="*/ 0 h 5810416"/>
              <a:gd name="connsiteX17" fmla="*/ 3876541 w 3876541"/>
              <a:gd name="connsiteY17" fmla="*/ 0 h 5810416"/>
              <a:gd name="connsiteX18" fmla="*/ 3876541 w 3876541"/>
              <a:gd name="connsiteY18" fmla="*/ 5810416 h 5810416"/>
              <a:gd name="connsiteX19" fmla="*/ 0 w 3876541"/>
              <a:gd name="connsiteY19" fmla="*/ 5810416 h 5810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876541" h="5810416">
                <a:moveTo>
                  <a:pt x="656087" y="1222688"/>
                </a:moveTo>
                <a:lnTo>
                  <a:pt x="1031030" y="4587727"/>
                </a:lnTo>
                <a:lnTo>
                  <a:pt x="1756880" y="4587727"/>
                </a:lnTo>
                <a:lnTo>
                  <a:pt x="1944351" y="2794650"/>
                </a:lnTo>
                <a:lnTo>
                  <a:pt x="1953965" y="2794650"/>
                </a:lnTo>
                <a:lnTo>
                  <a:pt x="2141437" y="4587727"/>
                </a:lnTo>
                <a:lnTo>
                  <a:pt x="2843253" y="4587727"/>
                </a:lnTo>
                <a:lnTo>
                  <a:pt x="3218181" y="1222688"/>
                </a:lnTo>
                <a:lnTo>
                  <a:pt x="2756727" y="1222688"/>
                </a:lnTo>
                <a:lnTo>
                  <a:pt x="2487538" y="3895494"/>
                </a:lnTo>
                <a:lnTo>
                  <a:pt x="2477924" y="3895494"/>
                </a:lnTo>
                <a:lnTo>
                  <a:pt x="2218349" y="1222688"/>
                </a:lnTo>
                <a:lnTo>
                  <a:pt x="1708811" y="1222688"/>
                </a:lnTo>
                <a:lnTo>
                  <a:pt x="1458849" y="3876264"/>
                </a:lnTo>
                <a:lnTo>
                  <a:pt x="1449235" y="3876264"/>
                </a:lnTo>
                <a:lnTo>
                  <a:pt x="1170432" y="1222688"/>
                </a:lnTo>
                <a:close/>
                <a:moveTo>
                  <a:pt x="0" y="0"/>
                </a:moveTo>
                <a:lnTo>
                  <a:pt x="3876541" y="0"/>
                </a:lnTo>
                <a:lnTo>
                  <a:pt x="3876541" y="5810416"/>
                </a:lnTo>
                <a:lnTo>
                  <a:pt x="0" y="581041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1230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25389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06FD8B6-AECD-4443-BC08-A501F7CB6A2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191657" y="754630"/>
            <a:ext cx="3903663" cy="534874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41547524-4D1E-411D-B9A2-673209E8F0E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754629"/>
            <a:ext cx="3903663" cy="534874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0058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055E33E-C806-44DE-A644-236A45F0828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7266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3">
            <a:extLst>
              <a:ext uri="{FF2B5EF4-FFF2-40B4-BE49-F238E27FC236}">
                <a16:creationId xmlns:a16="http://schemas.microsoft.com/office/drawing/2014/main" id="{DE3635A4-AE63-44A9-B495-85EC03ED899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54178" y="1789124"/>
            <a:ext cx="5791835" cy="3523043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pl-PL" dirty="0"/>
          </a:p>
        </p:txBody>
      </p:sp>
      <p:sp>
        <p:nvSpPr>
          <p:cNvPr id="6" name="Symbol zastępczy zawartości 3">
            <a:extLst>
              <a:ext uri="{FF2B5EF4-FFF2-40B4-BE49-F238E27FC236}">
                <a16:creationId xmlns:a16="http://schemas.microsoft.com/office/drawing/2014/main" id="{179BF35E-D1EA-4859-BDFC-21D1D02D246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45987" y="1789124"/>
            <a:ext cx="5791835" cy="3523043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pl-PL" dirty="0"/>
          </a:p>
        </p:txBody>
      </p:sp>
      <p:sp>
        <p:nvSpPr>
          <p:cNvPr id="7" name="Tytuł 17">
            <a:extLst>
              <a:ext uri="{FF2B5EF4-FFF2-40B4-BE49-F238E27FC236}">
                <a16:creationId xmlns:a16="http://schemas.microsoft.com/office/drawing/2014/main" id="{527D3B32-389F-49FF-B856-7DFDD9064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178" y="167207"/>
            <a:ext cx="5555506" cy="132556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Montserrat ExtraBold" panose="00000900000000000000" pitchFamily="50" charset="-18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pic>
        <p:nvPicPr>
          <p:cNvPr id="9" name="Obraz 8" descr="Obraz zawierający tekst&#10;&#10;Opis wygenerowany automatycznie">
            <a:extLst>
              <a:ext uri="{FF2B5EF4-FFF2-40B4-BE49-F238E27FC236}">
                <a16:creationId xmlns:a16="http://schemas.microsoft.com/office/drawing/2014/main" id="{11A2A89D-BAD0-45DA-95D4-DA1DE075BE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9123" y="131217"/>
            <a:ext cx="1221795" cy="49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6152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0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BC8A0933-02B8-4B37-A35E-923CF4E7F48A}"/>
              </a:ext>
            </a:extLst>
          </p:cNvPr>
          <p:cNvSpPr/>
          <p:nvPr userDrawn="1"/>
        </p:nvSpPr>
        <p:spPr>
          <a:xfrm>
            <a:off x="6151576" y="-32141"/>
            <a:ext cx="6091807" cy="68901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5" name="Symbol zastępczy zawartości 3">
            <a:extLst>
              <a:ext uri="{FF2B5EF4-FFF2-40B4-BE49-F238E27FC236}">
                <a16:creationId xmlns:a16="http://schemas.microsoft.com/office/drawing/2014/main" id="{0EC1F006-E867-487D-8D2D-A22CC869224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54178" y="1789124"/>
            <a:ext cx="5791835" cy="3523043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pl-PL" dirty="0"/>
          </a:p>
        </p:txBody>
      </p:sp>
      <p:sp>
        <p:nvSpPr>
          <p:cNvPr id="6" name="Symbol zastępczy zawartości 3">
            <a:extLst>
              <a:ext uri="{FF2B5EF4-FFF2-40B4-BE49-F238E27FC236}">
                <a16:creationId xmlns:a16="http://schemas.microsoft.com/office/drawing/2014/main" id="{D46F59B6-2367-415C-AEDF-57BD8ED8286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45987" y="1789124"/>
            <a:ext cx="5791835" cy="3523043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pl-PL" dirty="0"/>
          </a:p>
        </p:txBody>
      </p:sp>
      <p:sp>
        <p:nvSpPr>
          <p:cNvPr id="7" name="Tytuł 17">
            <a:extLst>
              <a:ext uri="{FF2B5EF4-FFF2-40B4-BE49-F238E27FC236}">
                <a16:creationId xmlns:a16="http://schemas.microsoft.com/office/drawing/2014/main" id="{42ABDD0E-C8B8-4F78-9B5B-86772D1FC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178" y="167207"/>
            <a:ext cx="5555506" cy="132556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Montserrat ExtraBold" panose="00000900000000000000" pitchFamily="50" charset="-18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pic>
        <p:nvPicPr>
          <p:cNvPr id="11" name="Obraz 10" descr="Obraz zawierający tekst&#10;&#10;Opis wygenerowany automatycznie">
            <a:extLst>
              <a:ext uri="{FF2B5EF4-FFF2-40B4-BE49-F238E27FC236}">
                <a16:creationId xmlns:a16="http://schemas.microsoft.com/office/drawing/2014/main" id="{C5661A3B-C0EF-4D3D-94EC-D5A111D938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9123" y="131217"/>
            <a:ext cx="1221795" cy="49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833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E2893B11-B804-BF43-50FA-8E8CB71EA1D4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Tytuł 17">
            <a:extLst>
              <a:ext uri="{FF2B5EF4-FFF2-40B4-BE49-F238E27FC236}">
                <a16:creationId xmlns:a16="http://schemas.microsoft.com/office/drawing/2014/main" id="{56CE0B71-7386-400F-A788-1DE8CFC13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548" y="222470"/>
            <a:ext cx="10515600" cy="515647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2"/>
                </a:solidFill>
                <a:latin typeface="Montserrat ExtraBold" panose="00000900000000000000" pitchFamily="50" charset="-18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27783061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Custom Layout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3">
            <a:extLst>
              <a:ext uri="{FF2B5EF4-FFF2-40B4-BE49-F238E27FC236}">
                <a16:creationId xmlns:a16="http://schemas.microsoft.com/office/drawing/2014/main" id="{DE3635A4-AE63-44A9-B495-85EC03ED899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54178" y="1789124"/>
            <a:ext cx="5791835" cy="3523043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pl-PL" dirty="0"/>
          </a:p>
        </p:txBody>
      </p:sp>
      <p:sp>
        <p:nvSpPr>
          <p:cNvPr id="6" name="Symbol zastępczy zawartości 3">
            <a:extLst>
              <a:ext uri="{FF2B5EF4-FFF2-40B4-BE49-F238E27FC236}">
                <a16:creationId xmlns:a16="http://schemas.microsoft.com/office/drawing/2014/main" id="{179BF35E-D1EA-4859-BDFC-21D1D02D246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45987" y="1789124"/>
            <a:ext cx="5791835" cy="3523043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pl-PL" dirty="0"/>
          </a:p>
        </p:txBody>
      </p:sp>
      <p:sp>
        <p:nvSpPr>
          <p:cNvPr id="7" name="Tytuł 17">
            <a:extLst>
              <a:ext uri="{FF2B5EF4-FFF2-40B4-BE49-F238E27FC236}">
                <a16:creationId xmlns:a16="http://schemas.microsoft.com/office/drawing/2014/main" id="{527D3B32-389F-49FF-B856-7DFDD9064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178" y="167207"/>
            <a:ext cx="5555506" cy="132556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>
                    <a:lumMod val="50000"/>
                  </a:schemeClr>
                </a:solidFill>
                <a:latin typeface="Montserrat ExtraBold" panose="00000900000000000000" pitchFamily="50" charset="-18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310232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3">
            <a:extLst>
              <a:ext uri="{FF2B5EF4-FFF2-40B4-BE49-F238E27FC236}">
                <a16:creationId xmlns:a16="http://schemas.microsoft.com/office/drawing/2014/main" id="{DE3635A4-AE63-44A9-B495-85EC03ED899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54178" y="1789124"/>
            <a:ext cx="5791835" cy="3523043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pl-PL" dirty="0"/>
          </a:p>
        </p:txBody>
      </p:sp>
      <p:sp>
        <p:nvSpPr>
          <p:cNvPr id="6" name="Symbol zastępczy zawartości 3">
            <a:extLst>
              <a:ext uri="{FF2B5EF4-FFF2-40B4-BE49-F238E27FC236}">
                <a16:creationId xmlns:a16="http://schemas.microsoft.com/office/drawing/2014/main" id="{179BF35E-D1EA-4859-BDFC-21D1D02D246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45987" y="1789124"/>
            <a:ext cx="5791835" cy="3523043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pl-PL" dirty="0"/>
          </a:p>
        </p:txBody>
      </p:sp>
      <p:sp>
        <p:nvSpPr>
          <p:cNvPr id="7" name="Tytuł 17">
            <a:extLst>
              <a:ext uri="{FF2B5EF4-FFF2-40B4-BE49-F238E27FC236}">
                <a16:creationId xmlns:a16="http://schemas.microsoft.com/office/drawing/2014/main" id="{527D3B32-389F-49FF-B856-7DFDD9064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178" y="167207"/>
            <a:ext cx="5555506" cy="132556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Montserrat ExtraBold" panose="00000900000000000000" pitchFamily="50" charset="-18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pic>
        <p:nvPicPr>
          <p:cNvPr id="8" name="Obraz 7" descr="Obraz zawierający tekst&#10;&#10;Opis wygenerowany automatycznie">
            <a:extLst>
              <a:ext uri="{FF2B5EF4-FFF2-40B4-BE49-F238E27FC236}">
                <a16:creationId xmlns:a16="http://schemas.microsoft.com/office/drawing/2014/main" id="{EA63F46F-B7C2-484E-AD9D-6F7D1EA50A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349" y="150135"/>
            <a:ext cx="1221795" cy="49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0560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Custom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3">
            <a:extLst>
              <a:ext uri="{FF2B5EF4-FFF2-40B4-BE49-F238E27FC236}">
                <a16:creationId xmlns:a16="http://schemas.microsoft.com/office/drawing/2014/main" id="{DE3635A4-AE63-44A9-B495-85EC03ED899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54178" y="1789124"/>
            <a:ext cx="5791835" cy="3523043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pl-PL" dirty="0"/>
          </a:p>
        </p:txBody>
      </p:sp>
      <p:sp>
        <p:nvSpPr>
          <p:cNvPr id="6" name="Symbol zastępczy zawartości 3">
            <a:extLst>
              <a:ext uri="{FF2B5EF4-FFF2-40B4-BE49-F238E27FC236}">
                <a16:creationId xmlns:a16="http://schemas.microsoft.com/office/drawing/2014/main" id="{179BF35E-D1EA-4859-BDFC-21D1D02D246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45987" y="1789124"/>
            <a:ext cx="5791835" cy="3523043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pl-PL" dirty="0"/>
          </a:p>
        </p:txBody>
      </p:sp>
      <p:sp>
        <p:nvSpPr>
          <p:cNvPr id="7" name="Tytuł 17">
            <a:extLst>
              <a:ext uri="{FF2B5EF4-FFF2-40B4-BE49-F238E27FC236}">
                <a16:creationId xmlns:a16="http://schemas.microsoft.com/office/drawing/2014/main" id="{527D3B32-389F-49FF-B856-7DFDD9064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178" y="167207"/>
            <a:ext cx="5555506" cy="132556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Montserrat ExtraBold" panose="00000900000000000000" pitchFamily="50" charset="-18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14481964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3">
            <a:extLst>
              <a:ext uri="{FF2B5EF4-FFF2-40B4-BE49-F238E27FC236}">
                <a16:creationId xmlns:a16="http://schemas.microsoft.com/office/drawing/2014/main" id="{DE3635A4-AE63-44A9-B495-85EC03ED899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54178" y="1789124"/>
            <a:ext cx="5791835" cy="3523043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pl-PL" dirty="0"/>
          </a:p>
        </p:txBody>
      </p:sp>
      <p:sp>
        <p:nvSpPr>
          <p:cNvPr id="6" name="Symbol zastępczy zawartości 3">
            <a:extLst>
              <a:ext uri="{FF2B5EF4-FFF2-40B4-BE49-F238E27FC236}">
                <a16:creationId xmlns:a16="http://schemas.microsoft.com/office/drawing/2014/main" id="{179BF35E-D1EA-4859-BDFC-21D1D02D246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45987" y="1789124"/>
            <a:ext cx="5791835" cy="3523043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pl-PL" dirty="0"/>
          </a:p>
        </p:txBody>
      </p:sp>
      <p:sp>
        <p:nvSpPr>
          <p:cNvPr id="7" name="Tytuł 17">
            <a:extLst>
              <a:ext uri="{FF2B5EF4-FFF2-40B4-BE49-F238E27FC236}">
                <a16:creationId xmlns:a16="http://schemas.microsoft.com/office/drawing/2014/main" id="{527D3B32-389F-49FF-B856-7DFDD9064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178" y="167207"/>
            <a:ext cx="5555506" cy="132556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Montserrat ExtraBold" panose="00000900000000000000" pitchFamily="50" charset="-18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DBD907A8-F9B7-4912-AC7D-3CCD72CC4D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349" y="153288"/>
            <a:ext cx="1221795" cy="49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2020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3">
            <a:extLst>
              <a:ext uri="{FF2B5EF4-FFF2-40B4-BE49-F238E27FC236}">
                <a16:creationId xmlns:a16="http://schemas.microsoft.com/office/drawing/2014/main" id="{DE3635A4-AE63-44A9-B495-85EC03ED899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54178" y="1789124"/>
            <a:ext cx="5791835" cy="3523043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pl-PL" dirty="0"/>
          </a:p>
        </p:txBody>
      </p:sp>
      <p:sp>
        <p:nvSpPr>
          <p:cNvPr id="6" name="Symbol zastępczy zawartości 3">
            <a:extLst>
              <a:ext uri="{FF2B5EF4-FFF2-40B4-BE49-F238E27FC236}">
                <a16:creationId xmlns:a16="http://schemas.microsoft.com/office/drawing/2014/main" id="{179BF35E-D1EA-4859-BDFC-21D1D02D246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45987" y="1789124"/>
            <a:ext cx="5791835" cy="3523043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pl-PL" dirty="0"/>
          </a:p>
        </p:txBody>
      </p:sp>
      <p:sp>
        <p:nvSpPr>
          <p:cNvPr id="7" name="Tytuł 17">
            <a:extLst>
              <a:ext uri="{FF2B5EF4-FFF2-40B4-BE49-F238E27FC236}">
                <a16:creationId xmlns:a16="http://schemas.microsoft.com/office/drawing/2014/main" id="{527D3B32-389F-49FF-B856-7DFDD9064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178" y="167207"/>
            <a:ext cx="5555506" cy="132556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>
                    <a:lumMod val="50000"/>
                  </a:schemeClr>
                </a:solidFill>
                <a:latin typeface="Montserrat ExtraBold" panose="00000900000000000000" pitchFamily="50" charset="-18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pic>
        <p:nvPicPr>
          <p:cNvPr id="11" name="Obraz 10" descr="Obraz zawierający tekst&#10;&#10;Opis wygenerowany automatycznie">
            <a:extLst>
              <a:ext uri="{FF2B5EF4-FFF2-40B4-BE49-F238E27FC236}">
                <a16:creationId xmlns:a16="http://schemas.microsoft.com/office/drawing/2014/main" id="{684871E9-1007-4AF9-96C9-231A4DCDC3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7711" y="6305108"/>
            <a:ext cx="1620111" cy="385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031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Custom Layout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6BDA1589-69EC-406E-B088-C154089ED900}"/>
              </a:ext>
            </a:extLst>
          </p:cNvPr>
          <p:cNvSpPr/>
          <p:nvPr userDrawn="1"/>
        </p:nvSpPr>
        <p:spPr>
          <a:xfrm>
            <a:off x="6095998" y="0"/>
            <a:ext cx="6096002" cy="685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Tytuł 17">
            <a:extLst>
              <a:ext uri="{FF2B5EF4-FFF2-40B4-BE49-F238E27FC236}">
                <a16:creationId xmlns:a16="http://schemas.microsoft.com/office/drawing/2014/main" id="{7F129ED8-8EBC-415D-B5EE-9A85E417D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178" y="167207"/>
            <a:ext cx="5555506" cy="132556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>
                    <a:lumMod val="50000"/>
                  </a:schemeClr>
                </a:solidFill>
                <a:latin typeface="Montserrat ExtraBold" panose="00000900000000000000" pitchFamily="50" charset="-18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7" name="Symbol zastępczy zawartości 3">
            <a:extLst>
              <a:ext uri="{FF2B5EF4-FFF2-40B4-BE49-F238E27FC236}">
                <a16:creationId xmlns:a16="http://schemas.microsoft.com/office/drawing/2014/main" id="{5547B59F-BD2D-4C05-9FDA-67D64F9C75F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54178" y="1789124"/>
            <a:ext cx="5791835" cy="3523043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pl-PL" dirty="0"/>
          </a:p>
        </p:txBody>
      </p:sp>
      <p:sp>
        <p:nvSpPr>
          <p:cNvPr id="8" name="Symbol zastępczy zawartości 3">
            <a:extLst>
              <a:ext uri="{FF2B5EF4-FFF2-40B4-BE49-F238E27FC236}">
                <a16:creationId xmlns:a16="http://schemas.microsoft.com/office/drawing/2014/main" id="{07496A46-B197-49C3-A877-299B42729AC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45987" y="1789124"/>
            <a:ext cx="5791835" cy="3523043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pl-PL" dirty="0"/>
          </a:p>
        </p:txBody>
      </p:sp>
      <p:pic>
        <p:nvPicPr>
          <p:cNvPr id="12" name="Obraz 11" descr="Obraz zawierający tekst&#10;&#10;Opis wygenerowany automatycznie">
            <a:extLst>
              <a:ext uri="{FF2B5EF4-FFF2-40B4-BE49-F238E27FC236}">
                <a16:creationId xmlns:a16="http://schemas.microsoft.com/office/drawing/2014/main" id="{249E5E51-2E49-4816-8A79-913CF0BA8C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349" y="150135"/>
            <a:ext cx="1221795" cy="49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097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6BDA1589-69EC-406E-B088-C154089ED900}"/>
              </a:ext>
            </a:extLst>
          </p:cNvPr>
          <p:cNvSpPr/>
          <p:nvPr userDrawn="1"/>
        </p:nvSpPr>
        <p:spPr>
          <a:xfrm>
            <a:off x="6106632" y="0"/>
            <a:ext cx="6085367" cy="685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BC8A0933-02B8-4B37-A35E-923CF4E7F48A}"/>
              </a:ext>
            </a:extLst>
          </p:cNvPr>
          <p:cNvSpPr/>
          <p:nvPr userDrawn="1"/>
        </p:nvSpPr>
        <p:spPr>
          <a:xfrm>
            <a:off x="6106633" y="-32141"/>
            <a:ext cx="6091807" cy="689013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5" name="Symbol zastępczy zawartości 3">
            <a:extLst>
              <a:ext uri="{FF2B5EF4-FFF2-40B4-BE49-F238E27FC236}">
                <a16:creationId xmlns:a16="http://schemas.microsoft.com/office/drawing/2014/main" id="{A94A9667-1BB7-46EF-8D88-884E33E0B13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54178" y="1789124"/>
            <a:ext cx="5791835" cy="3523043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pl-PL" dirty="0"/>
          </a:p>
        </p:txBody>
      </p:sp>
      <p:sp>
        <p:nvSpPr>
          <p:cNvPr id="6" name="Symbol zastępczy zawartości 3">
            <a:extLst>
              <a:ext uri="{FF2B5EF4-FFF2-40B4-BE49-F238E27FC236}">
                <a16:creationId xmlns:a16="http://schemas.microsoft.com/office/drawing/2014/main" id="{1E5F63A6-0E4F-45FE-A63E-4ED71CACC35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45987" y="1789124"/>
            <a:ext cx="5791835" cy="3523043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pl-PL" dirty="0"/>
          </a:p>
        </p:txBody>
      </p:sp>
      <p:sp>
        <p:nvSpPr>
          <p:cNvPr id="8" name="Tytuł 17">
            <a:extLst>
              <a:ext uri="{FF2B5EF4-FFF2-40B4-BE49-F238E27FC236}">
                <a16:creationId xmlns:a16="http://schemas.microsoft.com/office/drawing/2014/main" id="{136A96A6-086C-42AD-B109-5BB8CF633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178" y="167207"/>
            <a:ext cx="5555506" cy="132556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Montserrat ExtraBold" panose="00000900000000000000" pitchFamily="50" charset="-18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pic>
        <p:nvPicPr>
          <p:cNvPr id="9" name="Obraz 8" descr="Obraz zawierający tekst&#10;&#10;Opis wygenerowany automatycznie">
            <a:extLst>
              <a:ext uri="{FF2B5EF4-FFF2-40B4-BE49-F238E27FC236}">
                <a16:creationId xmlns:a16="http://schemas.microsoft.com/office/drawing/2014/main" id="{335ED072-44F7-44B0-A329-4413C39F76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9123" y="131217"/>
            <a:ext cx="1221795" cy="49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2724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BC8A0933-02B8-4B37-A35E-923CF4E7F48A}"/>
              </a:ext>
            </a:extLst>
          </p:cNvPr>
          <p:cNvSpPr/>
          <p:nvPr userDrawn="1"/>
        </p:nvSpPr>
        <p:spPr>
          <a:xfrm>
            <a:off x="6192341" y="-32141"/>
            <a:ext cx="6091807" cy="68901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5" name="Tytuł 17">
            <a:extLst>
              <a:ext uri="{FF2B5EF4-FFF2-40B4-BE49-F238E27FC236}">
                <a16:creationId xmlns:a16="http://schemas.microsoft.com/office/drawing/2014/main" id="{593B307F-56D1-44F7-831D-877FF8480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178" y="167207"/>
            <a:ext cx="5555506" cy="13255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  <a:latin typeface="Montserrat ExtraBold" panose="00000900000000000000" pitchFamily="50" charset="-18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7" name="Symbol zastępczy zawartości 3">
            <a:extLst>
              <a:ext uri="{FF2B5EF4-FFF2-40B4-BE49-F238E27FC236}">
                <a16:creationId xmlns:a16="http://schemas.microsoft.com/office/drawing/2014/main" id="{CD3000C0-EFBD-4607-AB9F-61834A7E80F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54178" y="1789124"/>
            <a:ext cx="5791835" cy="3523043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pl-PL" dirty="0"/>
          </a:p>
        </p:txBody>
      </p:sp>
      <p:sp>
        <p:nvSpPr>
          <p:cNvPr id="8" name="Symbol zastępczy zawartości 3">
            <a:extLst>
              <a:ext uri="{FF2B5EF4-FFF2-40B4-BE49-F238E27FC236}">
                <a16:creationId xmlns:a16="http://schemas.microsoft.com/office/drawing/2014/main" id="{DD759E42-BDDF-4729-AB7C-90DC1A78AB7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45987" y="1789124"/>
            <a:ext cx="5791835" cy="3523043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pl-PL" dirty="0"/>
          </a:p>
        </p:txBody>
      </p:sp>
      <p:pic>
        <p:nvPicPr>
          <p:cNvPr id="9" name="Obraz 8" descr="Obraz zawierający tekst&#10;&#10;Opis wygenerowany automatycznie">
            <a:extLst>
              <a:ext uri="{FF2B5EF4-FFF2-40B4-BE49-F238E27FC236}">
                <a16:creationId xmlns:a16="http://schemas.microsoft.com/office/drawing/2014/main" id="{E79F1353-5F9E-439D-8BCF-AC31826777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9123" y="131217"/>
            <a:ext cx="1221795" cy="49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8163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6BDA1589-69EC-406E-B088-C154089ED900}"/>
              </a:ext>
            </a:extLst>
          </p:cNvPr>
          <p:cNvSpPr/>
          <p:nvPr userDrawn="1"/>
        </p:nvSpPr>
        <p:spPr>
          <a:xfrm>
            <a:off x="6095998" y="0"/>
            <a:ext cx="6096002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Tytuł 17">
            <a:extLst>
              <a:ext uri="{FF2B5EF4-FFF2-40B4-BE49-F238E27FC236}">
                <a16:creationId xmlns:a16="http://schemas.microsoft.com/office/drawing/2014/main" id="{BB8C2710-AEBE-49C6-8CFF-D7D4E6C52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178" y="167207"/>
            <a:ext cx="5555506" cy="132556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Montserrat ExtraBold" panose="00000900000000000000" pitchFamily="50" charset="-18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7" name="Symbol zastępczy zawartości 3">
            <a:extLst>
              <a:ext uri="{FF2B5EF4-FFF2-40B4-BE49-F238E27FC236}">
                <a16:creationId xmlns:a16="http://schemas.microsoft.com/office/drawing/2014/main" id="{948FBC6A-8B8D-4082-BCD9-A36DA88D857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54178" y="1789124"/>
            <a:ext cx="5791835" cy="3523043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pl-PL" dirty="0"/>
          </a:p>
        </p:txBody>
      </p:sp>
      <p:sp>
        <p:nvSpPr>
          <p:cNvPr id="8" name="Symbol zastępczy zawartości 3">
            <a:extLst>
              <a:ext uri="{FF2B5EF4-FFF2-40B4-BE49-F238E27FC236}">
                <a16:creationId xmlns:a16="http://schemas.microsoft.com/office/drawing/2014/main" id="{0030A953-73EF-437D-9FC3-4ED17607202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45987" y="1789124"/>
            <a:ext cx="5791835" cy="3523043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pl-PL" dirty="0"/>
          </a:p>
        </p:txBody>
      </p:sp>
      <p:pic>
        <p:nvPicPr>
          <p:cNvPr id="10" name="Obraz 9" descr="Obraz zawierający tekst&#10;&#10;Opis wygenerowany automatycznie">
            <a:extLst>
              <a:ext uri="{FF2B5EF4-FFF2-40B4-BE49-F238E27FC236}">
                <a16:creationId xmlns:a16="http://schemas.microsoft.com/office/drawing/2014/main" id="{C16291B1-B515-4AE0-8C5F-EEBB4BB4E8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9123" y="131217"/>
            <a:ext cx="1221795" cy="49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4094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Custom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BC8A0933-02B8-4B37-A35E-923CF4E7F48A}"/>
              </a:ext>
            </a:extLst>
          </p:cNvPr>
          <p:cNvSpPr/>
          <p:nvPr userDrawn="1"/>
        </p:nvSpPr>
        <p:spPr>
          <a:xfrm>
            <a:off x="6096000" y="-32141"/>
            <a:ext cx="6091807" cy="68901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5" name="Tytuł 17">
            <a:extLst>
              <a:ext uri="{FF2B5EF4-FFF2-40B4-BE49-F238E27FC236}">
                <a16:creationId xmlns:a16="http://schemas.microsoft.com/office/drawing/2014/main" id="{A2F2E1FB-64D3-47E5-A3F7-93BE53040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178" y="167207"/>
            <a:ext cx="5555506" cy="132556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Montserrat ExtraBold" panose="00000900000000000000" pitchFamily="50" charset="-18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7" name="Symbol zastępczy zawartości 3">
            <a:extLst>
              <a:ext uri="{FF2B5EF4-FFF2-40B4-BE49-F238E27FC236}">
                <a16:creationId xmlns:a16="http://schemas.microsoft.com/office/drawing/2014/main" id="{554E225F-120B-40B9-91BD-1977E7F3E8F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54178" y="1789124"/>
            <a:ext cx="5791835" cy="3523043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pl-PL" dirty="0"/>
          </a:p>
        </p:txBody>
      </p:sp>
      <p:sp>
        <p:nvSpPr>
          <p:cNvPr id="8" name="Symbol zastępczy zawartości 3">
            <a:extLst>
              <a:ext uri="{FF2B5EF4-FFF2-40B4-BE49-F238E27FC236}">
                <a16:creationId xmlns:a16="http://schemas.microsoft.com/office/drawing/2014/main" id="{BDF2368B-A498-495D-9DE0-94D81E7964F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45987" y="1789124"/>
            <a:ext cx="5791835" cy="3523043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pl-PL" dirty="0"/>
          </a:p>
        </p:txBody>
      </p:sp>
      <p:pic>
        <p:nvPicPr>
          <p:cNvPr id="9" name="Obraz 8" descr="Obraz zawierający tekst&#10;&#10;Opis wygenerowany automatycznie">
            <a:extLst>
              <a:ext uri="{FF2B5EF4-FFF2-40B4-BE49-F238E27FC236}">
                <a16:creationId xmlns:a16="http://schemas.microsoft.com/office/drawing/2014/main" id="{8E67356E-6769-415E-B15B-2BB681AD33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9123" y="131217"/>
            <a:ext cx="1221795" cy="49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506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180BF7F-F9D4-4E93-AB77-B991BB8CE42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912740" y="2097468"/>
            <a:ext cx="5791835" cy="3523043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pl-PL" dirty="0"/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C81ED9A3-50C1-4F6F-B8C5-20A01D1A698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72290" y="1180498"/>
            <a:ext cx="7034974" cy="2527899"/>
          </a:xfrm>
          <a:prstGeom prst="rect">
            <a:avLst/>
          </a:prstGeom>
        </p:spPr>
        <p:txBody>
          <a:bodyPr/>
          <a:lstStyle>
            <a:lvl1pPr>
              <a:defRPr>
                <a:latin typeface="Montserrat  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>
                <a:latin typeface="Montserrat  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>
                <a:latin typeface="Montserrat  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>
                <a:latin typeface="Montserrat  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>
                <a:latin typeface="Montserrat  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Tytuł 6">
            <a:extLst>
              <a:ext uri="{FF2B5EF4-FFF2-40B4-BE49-F238E27FC236}">
                <a16:creationId xmlns:a16="http://schemas.microsoft.com/office/drawing/2014/main" id="{C3B8B255-CFB7-4236-8DAB-034B4572B9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2290" y="358043"/>
            <a:ext cx="10515600" cy="36397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Montserrat ExtraBold" panose="00000900000000000000" pitchFamily="50" charset="-18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pl-PL" dirty="0"/>
              <a:t>Tytuł slajdu</a:t>
            </a:r>
          </a:p>
        </p:txBody>
      </p:sp>
    </p:spTree>
    <p:extLst>
      <p:ext uri="{BB962C8B-B14F-4D97-AF65-F5344CB8AC3E}">
        <p14:creationId xmlns:p14="http://schemas.microsoft.com/office/powerpoint/2010/main" val="40106510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6BDA1589-69EC-406E-B088-C154089ED900}"/>
              </a:ext>
            </a:extLst>
          </p:cNvPr>
          <p:cNvSpPr/>
          <p:nvPr userDrawn="1"/>
        </p:nvSpPr>
        <p:spPr>
          <a:xfrm>
            <a:off x="6095998" y="0"/>
            <a:ext cx="6096002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Tytuł 17">
            <a:extLst>
              <a:ext uri="{FF2B5EF4-FFF2-40B4-BE49-F238E27FC236}">
                <a16:creationId xmlns:a16="http://schemas.microsoft.com/office/drawing/2014/main" id="{FFBF88CD-E74B-488D-BC12-0B39E671D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178" y="167207"/>
            <a:ext cx="5555506" cy="132556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Montserrat ExtraBold" panose="00000900000000000000" pitchFamily="50" charset="-18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8" name="Symbol zastępczy zawartości 3">
            <a:extLst>
              <a:ext uri="{FF2B5EF4-FFF2-40B4-BE49-F238E27FC236}">
                <a16:creationId xmlns:a16="http://schemas.microsoft.com/office/drawing/2014/main" id="{EF8525E0-2790-4046-AA44-F464E6D05AF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54178" y="1789124"/>
            <a:ext cx="5791835" cy="3523043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pl-PL" dirty="0"/>
          </a:p>
        </p:txBody>
      </p:sp>
      <p:sp>
        <p:nvSpPr>
          <p:cNvPr id="9" name="Symbol zastępczy zawartości 3">
            <a:extLst>
              <a:ext uri="{FF2B5EF4-FFF2-40B4-BE49-F238E27FC236}">
                <a16:creationId xmlns:a16="http://schemas.microsoft.com/office/drawing/2014/main" id="{77F2149D-11AC-442E-8055-500F43B155F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45987" y="1789124"/>
            <a:ext cx="5791835" cy="3523043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pl-PL" dirty="0"/>
          </a:p>
        </p:txBody>
      </p:sp>
      <p:pic>
        <p:nvPicPr>
          <p:cNvPr id="7" name="Obraz 6" descr="Obraz zawierający tekst&#10;&#10;Opis wygenerowany automatycznie">
            <a:extLst>
              <a:ext uri="{FF2B5EF4-FFF2-40B4-BE49-F238E27FC236}">
                <a16:creationId xmlns:a16="http://schemas.microsoft.com/office/drawing/2014/main" id="{9C87C213-35AD-4B99-8227-CD0D13C904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9123" y="131217"/>
            <a:ext cx="1221795" cy="49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1457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Custom Layout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BC8A0933-02B8-4B37-A35E-923CF4E7F48A}"/>
              </a:ext>
            </a:extLst>
          </p:cNvPr>
          <p:cNvSpPr/>
          <p:nvPr userDrawn="1"/>
        </p:nvSpPr>
        <p:spPr>
          <a:xfrm>
            <a:off x="6096000" y="-32141"/>
            <a:ext cx="6091807" cy="68901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5" name="Tytuł 17">
            <a:extLst>
              <a:ext uri="{FF2B5EF4-FFF2-40B4-BE49-F238E27FC236}">
                <a16:creationId xmlns:a16="http://schemas.microsoft.com/office/drawing/2014/main" id="{18708FD4-683D-4F64-8F89-341CF6827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178" y="167207"/>
            <a:ext cx="5555506" cy="132556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>
                    <a:lumMod val="50000"/>
                  </a:schemeClr>
                </a:solidFill>
                <a:latin typeface="Montserrat ExtraBold" panose="00000900000000000000" pitchFamily="50" charset="-18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7" name="Symbol zastępczy zawartości 3">
            <a:extLst>
              <a:ext uri="{FF2B5EF4-FFF2-40B4-BE49-F238E27FC236}">
                <a16:creationId xmlns:a16="http://schemas.microsoft.com/office/drawing/2014/main" id="{6E84EC10-B5F9-4100-9167-9F306FD6D8A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54178" y="1789124"/>
            <a:ext cx="5791835" cy="3523043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pl-PL" dirty="0"/>
          </a:p>
        </p:txBody>
      </p:sp>
      <p:sp>
        <p:nvSpPr>
          <p:cNvPr id="8" name="Symbol zastępczy zawartości 3">
            <a:extLst>
              <a:ext uri="{FF2B5EF4-FFF2-40B4-BE49-F238E27FC236}">
                <a16:creationId xmlns:a16="http://schemas.microsoft.com/office/drawing/2014/main" id="{9DA601FD-5282-4FBF-BFCC-56949D393E5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45987" y="1789124"/>
            <a:ext cx="5791835" cy="3523043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pl-PL" dirty="0"/>
          </a:p>
        </p:txBody>
      </p:sp>
      <p:pic>
        <p:nvPicPr>
          <p:cNvPr id="9" name="Obraz 8" descr="Obraz zawierający tekst&#10;&#10;Opis wygenerowany automatycznie">
            <a:extLst>
              <a:ext uri="{FF2B5EF4-FFF2-40B4-BE49-F238E27FC236}">
                <a16:creationId xmlns:a16="http://schemas.microsoft.com/office/drawing/2014/main" id="{CDCD229C-8CB8-49CB-B93A-48CA3B5045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9123" y="131217"/>
            <a:ext cx="1221795" cy="49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5040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6BDA1589-69EC-406E-B088-C154089ED900}"/>
              </a:ext>
            </a:extLst>
          </p:cNvPr>
          <p:cNvSpPr/>
          <p:nvPr userDrawn="1"/>
        </p:nvSpPr>
        <p:spPr>
          <a:xfrm>
            <a:off x="6095998" y="0"/>
            <a:ext cx="6096002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Symbol zastępczy zawartości 3">
            <a:extLst>
              <a:ext uri="{FF2B5EF4-FFF2-40B4-BE49-F238E27FC236}">
                <a16:creationId xmlns:a16="http://schemas.microsoft.com/office/drawing/2014/main" id="{0EC1F006-E867-487D-8D2D-A22CC869224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54178" y="1789124"/>
            <a:ext cx="5791835" cy="3523043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pl-PL" dirty="0"/>
          </a:p>
        </p:txBody>
      </p:sp>
      <p:sp>
        <p:nvSpPr>
          <p:cNvPr id="6" name="Symbol zastępczy zawartości 3">
            <a:extLst>
              <a:ext uri="{FF2B5EF4-FFF2-40B4-BE49-F238E27FC236}">
                <a16:creationId xmlns:a16="http://schemas.microsoft.com/office/drawing/2014/main" id="{D46F59B6-2367-415C-AEDF-57BD8ED8286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45987" y="1789124"/>
            <a:ext cx="5791835" cy="3523043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pl-PL" dirty="0"/>
          </a:p>
        </p:txBody>
      </p:sp>
      <p:sp>
        <p:nvSpPr>
          <p:cNvPr id="7" name="Tytuł 17">
            <a:extLst>
              <a:ext uri="{FF2B5EF4-FFF2-40B4-BE49-F238E27FC236}">
                <a16:creationId xmlns:a16="http://schemas.microsoft.com/office/drawing/2014/main" id="{42ABDD0E-C8B8-4F78-9B5B-86772D1FC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178" y="167207"/>
            <a:ext cx="5555506" cy="132556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Montserrat ExtraBold" panose="00000900000000000000" pitchFamily="50" charset="-18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pic>
        <p:nvPicPr>
          <p:cNvPr id="11" name="Obraz 10" descr="Obraz zawierający tekst&#10;&#10;Opis wygenerowany automatycznie">
            <a:extLst>
              <a:ext uri="{FF2B5EF4-FFF2-40B4-BE49-F238E27FC236}">
                <a16:creationId xmlns:a16="http://schemas.microsoft.com/office/drawing/2014/main" id="{F9A9CD7E-9106-43E6-9F39-7F10093D76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349" y="150135"/>
            <a:ext cx="1221795" cy="49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7333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BC8A0933-02B8-4B37-A35E-923CF4E7F48A}"/>
              </a:ext>
            </a:extLst>
          </p:cNvPr>
          <p:cNvSpPr/>
          <p:nvPr userDrawn="1"/>
        </p:nvSpPr>
        <p:spPr>
          <a:xfrm>
            <a:off x="6151576" y="-32141"/>
            <a:ext cx="6091807" cy="68901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5" name="Symbol zastępczy zawartości 3">
            <a:extLst>
              <a:ext uri="{FF2B5EF4-FFF2-40B4-BE49-F238E27FC236}">
                <a16:creationId xmlns:a16="http://schemas.microsoft.com/office/drawing/2014/main" id="{0EC1F006-E867-487D-8D2D-A22CC869224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54178" y="1789124"/>
            <a:ext cx="5791835" cy="3523043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pl-PL" dirty="0"/>
          </a:p>
        </p:txBody>
      </p:sp>
      <p:sp>
        <p:nvSpPr>
          <p:cNvPr id="6" name="Symbol zastępczy zawartości 3">
            <a:extLst>
              <a:ext uri="{FF2B5EF4-FFF2-40B4-BE49-F238E27FC236}">
                <a16:creationId xmlns:a16="http://schemas.microsoft.com/office/drawing/2014/main" id="{D46F59B6-2367-415C-AEDF-57BD8ED8286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45987" y="1789124"/>
            <a:ext cx="5791835" cy="3523043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pl-PL" dirty="0"/>
          </a:p>
        </p:txBody>
      </p:sp>
      <p:sp>
        <p:nvSpPr>
          <p:cNvPr id="7" name="Tytuł 17">
            <a:extLst>
              <a:ext uri="{FF2B5EF4-FFF2-40B4-BE49-F238E27FC236}">
                <a16:creationId xmlns:a16="http://schemas.microsoft.com/office/drawing/2014/main" id="{42ABDD0E-C8B8-4F78-9B5B-86772D1FC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178" y="167207"/>
            <a:ext cx="5555506" cy="132556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Montserrat ExtraBold" panose="00000900000000000000" pitchFamily="50" charset="-18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pic>
        <p:nvPicPr>
          <p:cNvPr id="11" name="Obraz 10" descr="Obraz zawierający tekst&#10;&#10;Opis wygenerowany automatycznie">
            <a:extLst>
              <a:ext uri="{FF2B5EF4-FFF2-40B4-BE49-F238E27FC236}">
                <a16:creationId xmlns:a16="http://schemas.microsoft.com/office/drawing/2014/main" id="{151B3DA4-A96C-4B45-8F60-67CD89F4A4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9123" y="131217"/>
            <a:ext cx="1221795" cy="49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66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6BDA1589-69EC-406E-B088-C154089ED90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BC8A0933-02B8-4B37-A35E-923CF4E7F48A}"/>
              </a:ext>
            </a:extLst>
          </p:cNvPr>
          <p:cNvSpPr/>
          <p:nvPr userDrawn="1"/>
        </p:nvSpPr>
        <p:spPr>
          <a:xfrm>
            <a:off x="4193" y="-32141"/>
            <a:ext cx="6091807" cy="68901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283519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6BDA1589-69EC-406E-B088-C154089ED90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BC8A0933-02B8-4B37-A35E-923CF4E7F48A}"/>
              </a:ext>
            </a:extLst>
          </p:cNvPr>
          <p:cNvSpPr/>
          <p:nvPr userDrawn="1"/>
        </p:nvSpPr>
        <p:spPr>
          <a:xfrm>
            <a:off x="6115878" y="-32141"/>
            <a:ext cx="6091807" cy="68901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320295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6BDA1589-69EC-406E-B088-C154089ED90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8BA76461-8902-44C6-B1F7-95C485E11B64}"/>
              </a:ext>
            </a:extLst>
          </p:cNvPr>
          <p:cNvSpPr/>
          <p:nvPr userDrawn="1"/>
        </p:nvSpPr>
        <p:spPr>
          <a:xfrm>
            <a:off x="3538" y="-7095"/>
            <a:ext cx="12192000" cy="6858000"/>
          </a:xfrm>
          <a:prstGeom prst="rect">
            <a:avLst/>
          </a:prstGeom>
          <a:blipFill dpi="0" rotWithShape="1">
            <a:blip r:embed="rId2">
              <a:alphaModFix amt="5000"/>
            </a:blip>
            <a:srcRect/>
            <a:tile tx="19050" ty="0" sx="40000" sy="40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BC8A0933-02B8-4B37-A35E-923CF4E7F48A}"/>
              </a:ext>
            </a:extLst>
          </p:cNvPr>
          <p:cNvSpPr/>
          <p:nvPr userDrawn="1"/>
        </p:nvSpPr>
        <p:spPr>
          <a:xfrm>
            <a:off x="4193" y="-32141"/>
            <a:ext cx="6091807" cy="68901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854374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6BDA1589-69EC-406E-B088-C154089ED90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Symbol zastępczy zawartości 3">
            <a:extLst>
              <a:ext uri="{FF2B5EF4-FFF2-40B4-BE49-F238E27FC236}">
                <a16:creationId xmlns:a16="http://schemas.microsoft.com/office/drawing/2014/main" id="{DE3635A4-AE63-44A9-B495-85EC03ED899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54178" y="1789124"/>
            <a:ext cx="5791835" cy="3523043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pl-PL" dirty="0"/>
          </a:p>
        </p:txBody>
      </p:sp>
      <p:sp>
        <p:nvSpPr>
          <p:cNvPr id="6" name="Symbol zastępczy zawartości 3">
            <a:extLst>
              <a:ext uri="{FF2B5EF4-FFF2-40B4-BE49-F238E27FC236}">
                <a16:creationId xmlns:a16="http://schemas.microsoft.com/office/drawing/2014/main" id="{179BF35E-D1EA-4859-BDFC-21D1D02D246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45987" y="1789124"/>
            <a:ext cx="5791835" cy="3523043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pl-PL" dirty="0"/>
          </a:p>
        </p:txBody>
      </p:sp>
      <p:sp>
        <p:nvSpPr>
          <p:cNvPr id="8" name="Tytuł 17">
            <a:extLst>
              <a:ext uri="{FF2B5EF4-FFF2-40B4-BE49-F238E27FC236}">
                <a16:creationId xmlns:a16="http://schemas.microsoft.com/office/drawing/2014/main" id="{9524CA20-5688-44A5-9645-C3ADA10CE03A}"/>
              </a:ext>
            </a:extLst>
          </p:cNvPr>
          <p:cNvSpPr txBox="1">
            <a:spLocks/>
          </p:cNvSpPr>
          <p:nvPr userDrawn="1"/>
        </p:nvSpPr>
        <p:spPr>
          <a:xfrm>
            <a:off x="154178" y="164293"/>
            <a:ext cx="5555506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pl-PL" sz="2000" dirty="0">
                <a:solidFill>
                  <a:schemeClr val="bg1"/>
                </a:solidFill>
                <a:latin typeface="Montserrat ExtraBold" panose="00000900000000000000" pitchFamily="50" charset="-18"/>
              </a:rPr>
              <a:t>Kliknij, aby edytować styl</a:t>
            </a:r>
          </a:p>
        </p:txBody>
      </p:sp>
      <p:pic>
        <p:nvPicPr>
          <p:cNvPr id="10" name="Obraz 9" descr="Obraz zawierający tekst&#10;&#10;Opis wygenerowany automatycznie">
            <a:extLst>
              <a:ext uri="{FF2B5EF4-FFF2-40B4-BE49-F238E27FC236}">
                <a16:creationId xmlns:a16="http://schemas.microsoft.com/office/drawing/2014/main" id="{77EF3BCF-4A34-402D-8D7B-F21F9BCB1A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349" y="150135"/>
            <a:ext cx="1221795" cy="49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5278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Custom Layout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3">
            <a:extLst>
              <a:ext uri="{FF2B5EF4-FFF2-40B4-BE49-F238E27FC236}">
                <a16:creationId xmlns:a16="http://schemas.microsoft.com/office/drawing/2014/main" id="{DE3635A4-AE63-44A9-B495-85EC03ED899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54178" y="1789124"/>
            <a:ext cx="5791835" cy="3523043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pl-PL" dirty="0"/>
          </a:p>
        </p:txBody>
      </p:sp>
      <p:sp>
        <p:nvSpPr>
          <p:cNvPr id="6" name="Symbol zastępczy zawartości 3">
            <a:extLst>
              <a:ext uri="{FF2B5EF4-FFF2-40B4-BE49-F238E27FC236}">
                <a16:creationId xmlns:a16="http://schemas.microsoft.com/office/drawing/2014/main" id="{179BF35E-D1EA-4859-BDFC-21D1D02D246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45987" y="1789124"/>
            <a:ext cx="5791835" cy="3523043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pl-PL" dirty="0"/>
          </a:p>
        </p:txBody>
      </p:sp>
      <p:sp>
        <p:nvSpPr>
          <p:cNvPr id="8" name="Tytuł 17">
            <a:extLst>
              <a:ext uri="{FF2B5EF4-FFF2-40B4-BE49-F238E27FC236}">
                <a16:creationId xmlns:a16="http://schemas.microsoft.com/office/drawing/2014/main" id="{9524CA20-5688-44A5-9645-C3ADA10CE03A}"/>
              </a:ext>
            </a:extLst>
          </p:cNvPr>
          <p:cNvSpPr txBox="1">
            <a:spLocks/>
          </p:cNvSpPr>
          <p:nvPr userDrawn="1"/>
        </p:nvSpPr>
        <p:spPr>
          <a:xfrm>
            <a:off x="154178" y="164293"/>
            <a:ext cx="5555506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pl-PL" sz="2000" dirty="0">
                <a:solidFill>
                  <a:schemeClr val="tx1"/>
                </a:solidFill>
                <a:latin typeface="Montserrat ExtraBold" panose="00000900000000000000" pitchFamily="50" charset="-18"/>
              </a:rPr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1643526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3">
            <a:extLst>
              <a:ext uri="{FF2B5EF4-FFF2-40B4-BE49-F238E27FC236}">
                <a16:creationId xmlns:a16="http://schemas.microsoft.com/office/drawing/2014/main" id="{DE3635A4-AE63-44A9-B495-85EC03ED899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54178" y="1789124"/>
            <a:ext cx="5791835" cy="3523043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pl-PL" dirty="0"/>
          </a:p>
        </p:txBody>
      </p:sp>
      <p:sp>
        <p:nvSpPr>
          <p:cNvPr id="6" name="Symbol zastępczy zawartości 3">
            <a:extLst>
              <a:ext uri="{FF2B5EF4-FFF2-40B4-BE49-F238E27FC236}">
                <a16:creationId xmlns:a16="http://schemas.microsoft.com/office/drawing/2014/main" id="{179BF35E-D1EA-4859-BDFC-21D1D02D246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45987" y="1789124"/>
            <a:ext cx="5791835" cy="3523043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pl-PL" dirty="0"/>
          </a:p>
        </p:txBody>
      </p:sp>
      <p:sp>
        <p:nvSpPr>
          <p:cNvPr id="8" name="Tytuł 17">
            <a:extLst>
              <a:ext uri="{FF2B5EF4-FFF2-40B4-BE49-F238E27FC236}">
                <a16:creationId xmlns:a16="http://schemas.microsoft.com/office/drawing/2014/main" id="{9524CA20-5688-44A5-9645-C3ADA10CE03A}"/>
              </a:ext>
            </a:extLst>
          </p:cNvPr>
          <p:cNvSpPr txBox="1">
            <a:spLocks/>
          </p:cNvSpPr>
          <p:nvPr userDrawn="1"/>
        </p:nvSpPr>
        <p:spPr>
          <a:xfrm>
            <a:off x="154178" y="164293"/>
            <a:ext cx="5555506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pl-PL" sz="2000" dirty="0">
                <a:solidFill>
                  <a:schemeClr val="bg2">
                    <a:lumMod val="50000"/>
                  </a:schemeClr>
                </a:solidFill>
                <a:latin typeface="Montserrat ExtraBold" panose="00000900000000000000" pitchFamily="50" charset="-18"/>
              </a:rPr>
              <a:t>Kliknij, aby edytować styl</a:t>
            </a:r>
          </a:p>
        </p:txBody>
      </p:sp>
      <p:pic>
        <p:nvPicPr>
          <p:cNvPr id="11" name="Obraz 10" descr="Obraz zawierający tekst&#10;&#10;Opis wygenerowany automatycznie">
            <a:extLst>
              <a:ext uri="{FF2B5EF4-FFF2-40B4-BE49-F238E27FC236}">
                <a16:creationId xmlns:a16="http://schemas.microsoft.com/office/drawing/2014/main" id="{0F09845A-D2F9-49A8-8FC1-AFDD9F6602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7711" y="6305108"/>
            <a:ext cx="1620111" cy="385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819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abeli 2">
            <a:extLst>
              <a:ext uri="{FF2B5EF4-FFF2-40B4-BE49-F238E27FC236}">
                <a16:creationId xmlns:a16="http://schemas.microsoft.com/office/drawing/2014/main" id="{874F7FE1-F433-4FF4-93FF-8B60298183E5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334962" y="1170686"/>
            <a:ext cx="11522075" cy="4973638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endParaRPr lang="pl-PL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F801444D-237F-40C8-920E-EB2E5BB637E1}"/>
              </a:ext>
            </a:extLst>
          </p:cNvPr>
          <p:cNvSpPr txBox="1"/>
          <p:nvPr userDrawn="1"/>
        </p:nvSpPr>
        <p:spPr>
          <a:xfrm>
            <a:off x="9697540" y="6571198"/>
            <a:ext cx="235261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0" cap="none" spc="0" normalizeH="0" baseline="0" noProof="0" dirty="0">
                <a:ln>
                  <a:noFill/>
                </a:ln>
                <a:solidFill>
                  <a:srgbClr val="002D5B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WWW.ASMRESEARCH.PL</a:t>
            </a:r>
          </a:p>
        </p:txBody>
      </p:sp>
    </p:spTree>
    <p:extLst>
      <p:ext uri="{BB962C8B-B14F-4D97-AF65-F5344CB8AC3E}">
        <p14:creationId xmlns:p14="http://schemas.microsoft.com/office/powerpoint/2010/main" val="59184549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Custom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3">
            <a:extLst>
              <a:ext uri="{FF2B5EF4-FFF2-40B4-BE49-F238E27FC236}">
                <a16:creationId xmlns:a16="http://schemas.microsoft.com/office/drawing/2014/main" id="{DE3635A4-AE63-44A9-B495-85EC03ED899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54178" y="1789124"/>
            <a:ext cx="5791835" cy="3523043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pl-PL" dirty="0"/>
          </a:p>
        </p:txBody>
      </p:sp>
      <p:sp>
        <p:nvSpPr>
          <p:cNvPr id="6" name="Symbol zastępczy zawartości 3">
            <a:extLst>
              <a:ext uri="{FF2B5EF4-FFF2-40B4-BE49-F238E27FC236}">
                <a16:creationId xmlns:a16="http://schemas.microsoft.com/office/drawing/2014/main" id="{179BF35E-D1EA-4859-BDFC-21D1D02D246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45987" y="1789124"/>
            <a:ext cx="5791835" cy="3523043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pl-PL" dirty="0"/>
          </a:p>
        </p:txBody>
      </p:sp>
      <p:sp>
        <p:nvSpPr>
          <p:cNvPr id="8" name="Tytuł 17">
            <a:extLst>
              <a:ext uri="{FF2B5EF4-FFF2-40B4-BE49-F238E27FC236}">
                <a16:creationId xmlns:a16="http://schemas.microsoft.com/office/drawing/2014/main" id="{9524CA20-5688-44A5-9645-C3ADA10CE03A}"/>
              </a:ext>
            </a:extLst>
          </p:cNvPr>
          <p:cNvSpPr txBox="1">
            <a:spLocks/>
          </p:cNvSpPr>
          <p:nvPr userDrawn="1"/>
        </p:nvSpPr>
        <p:spPr>
          <a:xfrm>
            <a:off x="154178" y="164293"/>
            <a:ext cx="5555506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pl-PL" sz="2000" dirty="0">
                <a:solidFill>
                  <a:schemeClr val="bg1"/>
                </a:solidFill>
                <a:latin typeface="Montserrat ExtraBold" panose="00000900000000000000" pitchFamily="50" charset="-18"/>
              </a:rPr>
              <a:t>Kliknij, aby edytować styl</a:t>
            </a:r>
          </a:p>
        </p:txBody>
      </p:sp>
      <p:pic>
        <p:nvPicPr>
          <p:cNvPr id="10" name="Obraz 9" descr="Obraz zawierający tekst&#10;&#10;Opis wygenerowany automatycznie">
            <a:extLst>
              <a:ext uri="{FF2B5EF4-FFF2-40B4-BE49-F238E27FC236}">
                <a16:creationId xmlns:a16="http://schemas.microsoft.com/office/drawing/2014/main" id="{D45A81D8-0AC1-4EAC-84C1-421EF210EC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349" y="150135"/>
            <a:ext cx="1221795" cy="49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9206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3">
            <a:extLst>
              <a:ext uri="{FF2B5EF4-FFF2-40B4-BE49-F238E27FC236}">
                <a16:creationId xmlns:a16="http://schemas.microsoft.com/office/drawing/2014/main" id="{DE3635A4-AE63-44A9-B495-85EC03ED899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54178" y="1789124"/>
            <a:ext cx="5791835" cy="3523043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pl-PL" dirty="0"/>
          </a:p>
        </p:txBody>
      </p:sp>
      <p:sp>
        <p:nvSpPr>
          <p:cNvPr id="6" name="Symbol zastępczy zawartości 3">
            <a:extLst>
              <a:ext uri="{FF2B5EF4-FFF2-40B4-BE49-F238E27FC236}">
                <a16:creationId xmlns:a16="http://schemas.microsoft.com/office/drawing/2014/main" id="{179BF35E-D1EA-4859-BDFC-21D1D02D246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45987" y="1789124"/>
            <a:ext cx="5791835" cy="3523043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pl-PL" dirty="0"/>
          </a:p>
        </p:txBody>
      </p:sp>
      <p:sp>
        <p:nvSpPr>
          <p:cNvPr id="8" name="Tytuł 17">
            <a:extLst>
              <a:ext uri="{FF2B5EF4-FFF2-40B4-BE49-F238E27FC236}">
                <a16:creationId xmlns:a16="http://schemas.microsoft.com/office/drawing/2014/main" id="{9524CA20-5688-44A5-9645-C3ADA10CE03A}"/>
              </a:ext>
            </a:extLst>
          </p:cNvPr>
          <p:cNvSpPr txBox="1">
            <a:spLocks/>
          </p:cNvSpPr>
          <p:nvPr userDrawn="1"/>
        </p:nvSpPr>
        <p:spPr>
          <a:xfrm>
            <a:off x="154178" y="164293"/>
            <a:ext cx="5555506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pl-PL" sz="2000" dirty="0">
                <a:solidFill>
                  <a:schemeClr val="bg1"/>
                </a:solidFill>
                <a:latin typeface="Montserrat ExtraBold" panose="00000900000000000000" pitchFamily="50" charset="-18"/>
              </a:rPr>
              <a:t>Kliknij, aby edytować styl</a:t>
            </a:r>
          </a:p>
        </p:txBody>
      </p:sp>
      <p:pic>
        <p:nvPicPr>
          <p:cNvPr id="10" name="Obraz 9" descr="Obraz zawierający tekst&#10;&#10;Opis wygenerowany automatycznie">
            <a:extLst>
              <a:ext uri="{FF2B5EF4-FFF2-40B4-BE49-F238E27FC236}">
                <a16:creationId xmlns:a16="http://schemas.microsoft.com/office/drawing/2014/main" id="{3591E0AD-FDF5-4BA6-A5C8-8CBDF5BA91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349" y="150135"/>
            <a:ext cx="1221795" cy="49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7038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3A1DC546-8DC9-4F8E-9644-024D8D3FF21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4548" y="1202902"/>
            <a:ext cx="7214549" cy="2052362"/>
          </a:xfrm>
          <a:prstGeom prst="rect">
            <a:avLst/>
          </a:prstGeom>
        </p:spPr>
        <p:txBody>
          <a:bodyPr/>
          <a:lstStyle>
            <a:lvl1pPr>
              <a:defRPr>
                <a:latin typeface="Montserrat" panose="00000500000000000000" pitchFamily="50" charset="-18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>
                <a:latin typeface="Montserrat" panose="00000500000000000000" pitchFamily="50" charset="-18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>
                <a:latin typeface="Montserrat" panose="00000500000000000000" pitchFamily="50" charset="-18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>
                <a:latin typeface="Montserrat" panose="00000500000000000000" pitchFamily="50" charset="-18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>
                <a:latin typeface="Montserrat" panose="00000500000000000000" pitchFamily="50" charset="-18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8" name="Tytuł 17">
            <a:extLst>
              <a:ext uri="{FF2B5EF4-FFF2-40B4-BE49-F238E27FC236}">
                <a16:creationId xmlns:a16="http://schemas.microsoft.com/office/drawing/2014/main" id="{56CE0B71-7386-400F-A788-1DE8CFC13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548" y="167207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Montserrat ExtraBold" panose="00000900000000000000" pitchFamily="50" charset="-18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11001354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8710C2DE-A5DB-4432-B794-B751CF631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290" y="145670"/>
            <a:ext cx="10515600" cy="623160"/>
          </a:xfrm>
          <a:prstGeom prst="rect">
            <a:avLst/>
          </a:prstGeom>
        </p:spPr>
        <p:txBody>
          <a:bodyPr/>
          <a:lstStyle>
            <a:lvl1pPr>
              <a:defRPr lang="pl-PL" sz="28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9" name="Symbol zastępczy tekstu 4">
            <a:extLst>
              <a:ext uri="{FF2B5EF4-FFF2-40B4-BE49-F238E27FC236}">
                <a16:creationId xmlns:a16="http://schemas.microsoft.com/office/drawing/2014/main" id="{884F5659-AA27-45AF-B537-17E3FA0D087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0164" y="1202902"/>
            <a:ext cx="7214549" cy="2052362"/>
          </a:xfrm>
          <a:prstGeom prst="rect">
            <a:avLst/>
          </a:prstGeom>
        </p:spPr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4558548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180BF7F-F9D4-4E93-AB77-B991BB8CE42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912740" y="2097468"/>
            <a:ext cx="5791835" cy="3523043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pl-PL" dirty="0"/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C81ED9A3-50C1-4F6F-B8C5-20A01D1A698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72290" y="1180499"/>
            <a:ext cx="7034974" cy="914400"/>
          </a:xfrm>
          <a:prstGeom prst="rect">
            <a:avLst/>
          </a:prstGeom>
        </p:spPr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Tytuł 6">
            <a:extLst>
              <a:ext uri="{FF2B5EF4-FFF2-40B4-BE49-F238E27FC236}">
                <a16:creationId xmlns:a16="http://schemas.microsoft.com/office/drawing/2014/main" id="{C3B8B255-CFB7-4236-8DAB-034B4572B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762" y="195074"/>
            <a:ext cx="10515600" cy="59740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CAF610CD-566F-48BB-B40F-20CE84A8BD35}"/>
              </a:ext>
            </a:extLst>
          </p:cNvPr>
          <p:cNvCxnSpPr/>
          <p:nvPr userDrawn="1"/>
        </p:nvCxnSpPr>
        <p:spPr>
          <a:xfrm>
            <a:off x="372290" y="795048"/>
            <a:ext cx="11455435" cy="0"/>
          </a:xfrm>
          <a:prstGeom prst="line">
            <a:avLst/>
          </a:prstGeom>
          <a:ln>
            <a:solidFill>
              <a:srgbClr val="008B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308991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abeli 2">
            <a:extLst>
              <a:ext uri="{FF2B5EF4-FFF2-40B4-BE49-F238E27FC236}">
                <a16:creationId xmlns:a16="http://schemas.microsoft.com/office/drawing/2014/main" id="{874F7FE1-F433-4FF4-93FF-8B60298183E5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334962" y="1170686"/>
            <a:ext cx="11522075" cy="4973638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414542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180BF7F-F9D4-4E93-AB77-B991BB8CE42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912740" y="2097468"/>
            <a:ext cx="5791835" cy="3523043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pl-PL"/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C81ED9A3-50C1-4F6F-B8C5-20A01D1A698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72290" y="1180498"/>
            <a:ext cx="7034974" cy="2527899"/>
          </a:xfrm>
          <a:prstGeom prst="rect">
            <a:avLst/>
          </a:prstGeom>
        </p:spPr>
        <p:txBody>
          <a:bodyPr/>
          <a:lstStyle>
            <a:lvl1pPr>
              <a:defRPr>
                <a:latin typeface="Montserrat  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>
                <a:latin typeface="Montserrat  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>
                <a:latin typeface="Montserrat  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>
                <a:latin typeface="Montserrat  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>
                <a:latin typeface="Montserrat  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Tytuł 6">
            <a:extLst>
              <a:ext uri="{FF2B5EF4-FFF2-40B4-BE49-F238E27FC236}">
                <a16:creationId xmlns:a16="http://schemas.microsoft.com/office/drawing/2014/main" id="{C3B8B255-CFB7-4236-8DAB-034B4572B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762" y="227045"/>
            <a:ext cx="10515600" cy="523771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accent1"/>
                </a:solidFill>
                <a:latin typeface="Montserrat ExtraBold" panose="00000900000000000000" pitchFamily="50" charset="-18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289071676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00DADD8B-444C-BA83-02B6-40CA0215751D}"/>
              </a:ext>
            </a:extLst>
          </p:cNvPr>
          <p:cNvSpPr/>
          <p:nvPr userDrawn="1"/>
        </p:nvSpPr>
        <p:spPr>
          <a:xfrm>
            <a:off x="0" y="-1"/>
            <a:ext cx="12192000" cy="83251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" name="Obraz 2" descr="Obraz zawierający tekst&#10;&#10;Opis wygenerowany automatycznie">
            <a:extLst>
              <a:ext uri="{FF2B5EF4-FFF2-40B4-BE49-F238E27FC236}">
                <a16:creationId xmlns:a16="http://schemas.microsoft.com/office/drawing/2014/main" id="{30C5DD68-4AD5-8FB9-0101-737405F6D9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599" y="162747"/>
            <a:ext cx="1221795" cy="49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75023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8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3">
            <a:extLst>
              <a:ext uri="{FF2B5EF4-FFF2-40B4-BE49-F238E27FC236}">
                <a16:creationId xmlns:a16="http://schemas.microsoft.com/office/drawing/2014/main" id="{DE3635A4-AE63-44A9-B495-85EC03ED899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54178" y="1789124"/>
            <a:ext cx="5791835" cy="3523043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pl-PL"/>
          </a:p>
        </p:txBody>
      </p:sp>
      <p:sp>
        <p:nvSpPr>
          <p:cNvPr id="6" name="Symbol zastępczy zawartości 3">
            <a:extLst>
              <a:ext uri="{FF2B5EF4-FFF2-40B4-BE49-F238E27FC236}">
                <a16:creationId xmlns:a16="http://schemas.microsoft.com/office/drawing/2014/main" id="{179BF35E-D1EA-4859-BDFC-21D1D02D246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45987" y="1789124"/>
            <a:ext cx="5791835" cy="3523043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pl-PL"/>
          </a:p>
        </p:txBody>
      </p:sp>
      <p:sp>
        <p:nvSpPr>
          <p:cNvPr id="7" name="Tytuł 17">
            <a:extLst>
              <a:ext uri="{FF2B5EF4-FFF2-40B4-BE49-F238E27FC236}">
                <a16:creationId xmlns:a16="http://schemas.microsoft.com/office/drawing/2014/main" id="{527D3B32-389F-49FF-B856-7DFDD9064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178" y="167207"/>
            <a:ext cx="5555506" cy="132556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Montserrat ExtraBold" panose="00000900000000000000" pitchFamily="50" charset="-18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pl-PL"/>
              <a:t>Kliknij, aby edytować styl</a:t>
            </a:r>
          </a:p>
        </p:txBody>
      </p:sp>
      <p:pic>
        <p:nvPicPr>
          <p:cNvPr id="9" name="Obraz 8" descr="Obraz zawierający tekst&#10;&#10;Opis wygenerowany automatycznie">
            <a:extLst>
              <a:ext uri="{FF2B5EF4-FFF2-40B4-BE49-F238E27FC236}">
                <a16:creationId xmlns:a16="http://schemas.microsoft.com/office/drawing/2014/main" id="{11A2A89D-BAD0-45DA-95D4-DA1DE075BE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9123" y="131217"/>
            <a:ext cx="1221795" cy="499403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7702FC74-CC38-40CC-BD1E-AF519B4DB92A}"/>
              </a:ext>
            </a:extLst>
          </p:cNvPr>
          <p:cNvSpPr txBox="1"/>
          <p:nvPr userDrawn="1"/>
        </p:nvSpPr>
        <p:spPr>
          <a:xfrm>
            <a:off x="231082" y="6541252"/>
            <a:ext cx="217239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800">
                <a:solidFill>
                  <a:schemeClr val="bg2"/>
                </a:solidFill>
                <a:effectLst/>
                <a:latin typeface="Montserrat" panose="00000500000000000000" pitchFamily="50" charset="-18"/>
                <a:ea typeface="Calibri" panose="020F0502020204030204" pitchFamily="34" charset="0"/>
              </a:rPr>
              <a:t>PLANY REMONTOWE POLAKÓW 2022</a:t>
            </a:r>
            <a:endParaRPr lang="pl-PL" sz="800">
              <a:solidFill>
                <a:schemeClr val="bg2"/>
              </a:solidFill>
              <a:latin typeface="Montserrat" panose="00000500000000000000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51954322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1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BC8A0933-02B8-4B37-A35E-923CF4E7F48A}"/>
              </a:ext>
            </a:extLst>
          </p:cNvPr>
          <p:cNvSpPr/>
          <p:nvPr userDrawn="1"/>
        </p:nvSpPr>
        <p:spPr>
          <a:xfrm>
            <a:off x="6151576" y="-32141"/>
            <a:ext cx="6091807" cy="68901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Symbol zastępczy zawartości 3">
            <a:extLst>
              <a:ext uri="{FF2B5EF4-FFF2-40B4-BE49-F238E27FC236}">
                <a16:creationId xmlns:a16="http://schemas.microsoft.com/office/drawing/2014/main" id="{0EC1F006-E867-487D-8D2D-A22CC869224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54178" y="1789124"/>
            <a:ext cx="5791835" cy="3523043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pl-PL"/>
          </a:p>
        </p:txBody>
      </p:sp>
      <p:sp>
        <p:nvSpPr>
          <p:cNvPr id="6" name="Symbol zastępczy zawartości 3">
            <a:extLst>
              <a:ext uri="{FF2B5EF4-FFF2-40B4-BE49-F238E27FC236}">
                <a16:creationId xmlns:a16="http://schemas.microsoft.com/office/drawing/2014/main" id="{D46F59B6-2367-415C-AEDF-57BD8ED8286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45987" y="1789124"/>
            <a:ext cx="5791835" cy="3523043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pl-PL"/>
          </a:p>
        </p:txBody>
      </p:sp>
      <p:sp>
        <p:nvSpPr>
          <p:cNvPr id="7" name="Tytuł 17">
            <a:extLst>
              <a:ext uri="{FF2B5EF4-FFF2-40B4-BE49-F238E27FC236}">
                <a16:creationId xmlns:a16="http://schemas.microsoft.com/office/drawing/2014/main" id="{42ABDD0E-C8B8-4F78-9B5B-86772D1FC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178" y="167207"/>
            <a:ext cx="5555506" cy="132556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Montserrat ExtraBold" panose="00000900000000000000" pitchFamily="50" charset="-18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pl-PL"/>
              <a:t>Kliknij, aby edytować styl</a:t>
            </a:r>
          </a:p>
        </p:txBody>
      </p:sp>
      <p:pic>
        <p:nvPicPr>
          <p:cNvPr id="11" name="Obraz 10" descr="Obraz zawierający tekst&#10;&#10;Opis wygenerowany automatycznie">
            <a:extLst>
              <a:ext uri="{FF2B5EF4-FFF2-40B4-BE49-F238E27FC236}">
                <a16:creationId xmlns:a16="http://schemas.microsoft.com/office/drawing/2014/main" id="{C5661A3B-C0EF-4D3D-94EC-D5A111D938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9123" y="131217"/>
            <a:ext cx="1221795" cy="499403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9E6F7E1E-1085-4897-A5A3-CE48730996E7}"/>
              </a:ext>
            </a:extLst>
          </p:cNvPr>
          <p:cNvSpPr txBox="1"/>
          <p:nvPr userDrawn="1"/>
        </p:nvSpPr>
        <p:spPr>
          <a:xfrm>
            <a:off x="231082" y="6541252"/>
            <a:ext cx="217239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800">
                <a:solidFill>
                  <a:schemeClr val="bg2"/>
                </a:solidFill>
                <a:effectLst/>
                <a:latin typeface="Montserrat" panose="00000500000000000000" pitchFamily="50" charset="-18"/>
                <a:ea typeface="Calibri" panose="020F0502020204030204" pitchFamily="34" charset="0"/>
              </a:rPr>
              <a:t>PLANY REMONTOWE POLAKÓW 2022</a:t>
            </a:r>
            <a:endParaRPr lang="pl-PL" sz="800">
              <a:solidFill>
                <a:schemeClr val="bg2"/>
              </a:solidFill>
              <a:latin typeface="Montserrat" panose="00000500000000000000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036524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EF9CCACB-3887-48B9-90D2-C9D060A6DF4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888478" y="2487676"/>
            <a:ext cx="3608578" cy="3047492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4" name="Symbol zastępczy obrazu 2">
            <a:extLst>
              <a:ext uri="{FF2B5EF4-FFF2-40B4-BE49-F238E27FC236}">
                <a16:creationId xmlns:a16="http://schemas.microsoft.com/office/drawing/2014/main" id="{6785FBF6-64E1-4D65-A7E9-65D68396389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66286" y="2487676"/>
            <a:ext cx="3608578" cy="3047492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6537381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9_Custom Layout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3">
            <a:extLst>
              <a:ext uri="{FF2B5EF4-FFF2-40B4-BE49-F238E27FC236}">
                <a16:creationId xmlns:a16="http://schemas.microsoft.com/office/drawing/2014/main" id="{DE3635A4-AE63-44A9-B495-85EC03ED899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54178" y="1789124"/>
            <a:ext cx="5791835" cy="3523043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pl-PL"/>
          </a:p>
        </p:txBody>
      </p:sp>
      <p:sp>
        <p:nvSpPr>
          <p:cNvPr id="6" name="Symbol zastępczy zawartości 3">
            <a:extLst>
              <a:ext uri="{FF2B5EF4-FFF2-40B4-BE49-F238E27FC236}">
                <a16:creationId xmlns:a16="http://schemas.microsoft.com/office/drawing/2014/main" id="{179BF35E-D1EA-4859-BDFC-21D1D02D246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45987" y="1789124"/>
            <a:ext cx="5791835" cy="3523043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pl-PL"/>
          </a:p>
        </p:txBody>
      </p:sp>
      <p:sp>
        <p:nvSpPr>
          <p:cNvPr id="7" name="Tytuł 17">
            <a:extLst>
              <a:ext uri="{FF2B5EF4-FFF2-40B4-BE49-F238E27FC236}">
                <a16:creationId xmlns:a16="http://schemas.microsoft.com/office/drawing/2014/main" id="{527D3B32-389F-49FF-B856-7DFDD9064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178" y="167207"/>
            <a:ext cx="5555506" cy="13255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>
                    <a:lumMod val="50000"/>
                  </a:schemeClr>
                </a:solidFill>
                <a:latin typeface="Montserrat ExtraBold" panose="00000900000000000000" pitchFamily="50" charset="-18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293680235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3">
            <a:extLst>
              <a:ext uri="{FF2B5EF4-FFF2-40B4-BE49-F238E27FC236}">
                <a16:creationId xmlns:a16="http://schemas.microsoft.com/office/drawing/2014/main" id="{DE3635A4-AE63-44A9-B495-85EC03ED899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54178" y="1789124"/>
            <a:ext cx="5791835" cy="3523043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pl-PL"/>
          </a:p>
        </p:txBody>
      </p:sp>
      <p:sp>
        <p:nvSpPr>
          <p:cNvPr id="6" name="Symbol zastępczy zawartości 3">
            <a:extLst>
              <a:ext uri="{FF2B5EF4-FFF2-40B4-BE49-F238E27FC236}">
                <a16:creationId xmlns:a16="http://schemas.microsoft.com/office/drawing/2014/main" id="{179BF35E-D1EA-4859-BDFC-21D1D02D246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45987" y="1789124"/>
            <a:ext cx="5791835" cy="3523043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pl-PL"/>
          </a:p>
        </p:txBody>
      </p:sp>
      <p:sp>
        <p:nvSpPr>
          <p:cNvPr id="7" name="Tytuł 17">
            <a:extLst>
              <a:ext uri="{FF2B5EF4-FFF2-40B4-BE49-F238E27FC236}">
                <a16:creationId xmlns:a16="http://schemas.microsoft.com/office/drawing/2014/main" id="{527D3B32-389F-49FF-B856-7DFDD9064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178" y="167207"/>
            <a:ext cx="5555506" cy="13255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>
                    <a:lumMod val="50000"/>
                  </a:schemeClr>
                </a:solidFill>
                <a:latin typeface="Montserrat ExtraBold" panose="00000900000000000000" pitchFamily="50" charset="-18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pl-PL"/>
              <a:t>Kliknij, aby edytować styl</a:t>
            </a:r>
          </a:p>
        </p:txBody>
      </p:sp>
      <p:pic>
        <p:nvPicPr>
          <p:cNvPr id="11" name="Obraz 10" descr="Obraz zawierający tekst&#10;&#10;Opis wygenerowany automatycznie">
            <a:extLst>
              <a:ext uri="{FF2B5EF4-FFF2-40B4-BE49-F238E27FC236}">
                <a16:creationId xmlns:a16="http://schemas.microsoft.com/office/drawing/2014/main" id="{684871E9-1007-4AF9-96C9-231A4DCDC3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7711" y="6305108"/>
            <a:ext cx="1620111" cy="385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81306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5_Custom Layou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BC8A0933-02B8-4B37-A35E-923CF4E7F48A}"/>
              </a:ext>
            </a:extLst>
          </p:cNvPr>
          <p:cNvSpPr/>
          <p:nvPr userDrawn="1"/>
        </p:nvSpPr>
        <p:spPr>
          <a:xfrm>
            <a:off x="4193" y="0"/>
            <a:ext cx="6091807" cy="68579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" name="Obraz 2" descr="Obraz zawierający tekst&#10;&#10;Opis wygenerowany automatycznie">
            <a:extLst>
              <a:ext uri="{FF2B5EF4-FFF2-40B4-BE49-F238E27FC236}">
                <a16:creationId xmlns:a16="http://schemas.microsoft.com/office/drawing/2014/main" id="{C5E370C8-5550-5937-FC7A-62B7C8BE23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599" y="162747"/>
            <a:ext cx="1221795" cy="49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7911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6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BC8A0933-02B8-4B37-A35E-923CF4E7F48A}"/>
              </a:ext>
            </a:extLst>
          </p:cNvPr>
          <p:cNvSpPr/>
          <p:nvPr userDrawn="1"/>
        </p:nvSpPr>
        <p:spPr>
          <a:xfrm>
            <a:off x="4193" y="0"/>
            <a:ext cx="6091807" cy="685799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" name="Obraz 2" descr="Obraz zawierający tekst&#10;&#10;Opis wygenerowany automatycznie">
            <a:extLst>
              <a:ext uri="{FF2B5EF4-FFF2-40B4-BE49-F238E27FC236}">
                <a16:creationId xmlns:a16="http://schemas.microsoft.com/office/drawing/2014/main" id="{C5E370C8-5550-5937-FC7A-62B7C8BE23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599" y="162747"/>
            <a:ext cx="1221795" cy="499403"/>
          </a:xfrm>
          <a:prstGeom prst="rect">
            <a:avLst/>
          </a:prstGeom>
        </p:spPr>
      </p:pic>
      <p:pic>
        <p:nvPicPr>
          <p:cNvPr id="2" name="Obraz 1" descr="Obraz zawierający tekst&#10;&#10;Opis wygenerowany automatycznie">
            <a:extLst>
              <a:ext uri="{FF2B5EF4-FFF2-40B4-BE49-F238E27FC236}">
                <a16:creationId xmlns:a16="http://schemas.microsoft.com/office/drawing/2014/main" id="{ED65DA90-E284-EB79-D005-8B7B280CC6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0999" y="315147"/>
            <a:ext cx="1221795" cy="49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3903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6BDA1589-69EC-406E-B088-C154089ED90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BC8A0933-02B8-4B37-A35E-923CF4E7F48A}"/>
              </a:ext>
            </a:extLst>
          </p:cNvPr>
          <p:cNvSpPr/>
          <p:nvPr userDrawn="1"/>
        </p:nvSpPr>
        <p:spPr>
          <a:xfrm>
            <a:off x="6115878" y="-32141"/>
            <a:ext cx="6091807" cy="68901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" name="Obraz 2" descr="Obraz zawierający tekst&#10;&#10;Opis wygenerowany automatycznie">
            <a:extLst>
              <a:ext uri="{FF2B5EF4-FFF2-40B4-BE49-F238E27FC236}">
                <a16:creationId xmlns:a16="http://schemas.microsoft.com/office/drawing/2014/main" id="{AC363940-0B1E-29E1-A990-088B8A7362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599" y="162747"/>
            <a:ext cx="1221795" cy="49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35707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6BDA1589-69EC-406E-B088-C154089ED90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BC8A0933-02B8-4B37-A35E-923CF4E7F48A}"/>
              </a:ext>
            </a:extLst>
          </p:cNvPr>
          <p:cNvSpPr/>
          <p:nvPr userDrawn="1"/>
        </p:nvSpPr>
        <p:spPr>
          <a:xfrm>
            <a:off x="4193" y="-32141"/>
            <a:ext cx="6091807" cy="68901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040432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9_Custom Layout">
    <p:bg>
      <p:bgPr>
        <a:solidFill>
          <a:srgbClr val="EFF3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908130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3A1DC546-8DC9-4F8E-9644-024D8D3FF21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4548" y="1202902"/>
            <a:ext cx="7214549" cy="20523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Montserrat  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>
                <a:solidFill>
                  <a:schemeClr val="bg1"/>
                </a:solidFill>
                <a:latin typeface="Montserrat  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>
                <a:solidFill>
                  <a:schemeClr val="bg1"/>
                </a:solidFill>
                <a:latin typeface="Montserrat  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>
                <a:solidFill>
                  <a:schemeClr val="bg1"/>
                </a:solidFill>
                <a:latin typeface="Montserrat  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>
                <a:solidFill>
                  <a:schemeClr val="bg1"/>
                </a:solidFill>
                <a:latin typeface="Montserrat  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8" name="Tytuł 17">
            <a:extLst>
              <a:ext uri="{FF2B5EF4-FFF2-40B4-BE49-F238E27FC236}">
                <a16:creationId xmlns:a16="http://schemas.microsoft.com/office/drawing/2014/main" id="{56CE0B71-7386-400F-A788-1DE8CFC13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548" y="179907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Montserrat ExtraBold" panose="00000900000000000000" pitchFamily="50" charset="-18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367929463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180BF7F-F9D4-4E93-AB77-B991BB8CE42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912740" y="2097468"/>
            <a:ext cx="5791835" cy="3523043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pl-PL" dirty="0"/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C81ED9A3-50C1-4F6F-B8C5-20A01D1A698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72290" y="1180499"/>
            <a:ext cx="7034974" cy="914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Montserrat  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>
                <a:solidFill>
                  <a:schemeClr val="bg1"/>
                </a:solidFill>
                <a:latin typeface="Montserrat  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>
                <a:solidFill>
                  <a:schemeClr val="bg1"/>
                </a:solidFill>
                <a:latin typeface="Montserrat  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>
                <a:solidFill>
                  <a:schemeClr val="bg1"/>
                </a:solidFill>
                <a:latin typeface="Montserrat  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>
                <a:solidFill>
                  <a:schemeClr val="bg1"/>
                </a:solidFill>
                <a:latin typeface="Montserrat  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Tytuł 6">
            <a:extLst>
              <a:ext uri="{FF2B5EF4-FFF2-40B4-BE49-F238E27FC236}">
                <a16:creationId xmlns:a16="http://schemas.microsoft.com/office/drawing/2014/main" id="{C3B8B255-CFB7-4236-8DAB-034B4572B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762" y="195074"/>
            <a:ext cx="10515600" cy="59740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Montserrat ExtraBold" panose="00000900000000000000" pitchFamily="50" charset="-18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CAF610CD-566F-48BB-B40F-20CE84A8BD35}"/>
              </a:ext>
            </a:extLst>
          </p:cNvPr>
          <p:cNvCxnSpPr/>
          <p:nvPr userDrawn="1"/>
        </p:nvCxnSpPr>
        <p:spPr>
          <a:xfrm>
            <a:off x="372290" y="795048"/>
            <a:ext cx="11455435" cy="0"/>
          </a:xfrm>
          <a:prstGeom prst="line">
            <a:avLst/>
          </a:prstGeom>
          <a:ln>
            <a:solidFill>
              <a:srgbClr val="008B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533338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abeli 2">
            <a:extLst>
              <a:ext uri="{FF2B5EF4-FFF2-40B4-BE49-F238E27FC236}">
                <a16:creationId xmlns:a16="http://schemas.microsoft.com/office/drawing/2014/main" id="{874F7FE1-F433-4FF4-93FF-8B60298183E5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334962" y="1170686"/>
            <a:ext cx="11522075" cy="4973638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endParaRPr lang="pl-PL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F801444D-237F-40C8-920E-EB2E5BB637E1}"/>
              </a:ext>
            </a:extLst>
          </p:cNvPr>
          <p:cNvSpPr txBox="1"/>
          <p:nvPr userDrawn="1"/>
        </p:nvSpPr>
        <p:spPr>
          <a:xfrm>
            <a:off x="9697540" y="6571198"/>
            <a:ext cx="235261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0" cap="none" spc="0" normalizeH="0" baseline="0" noProof="0" dirty="0">
                <a:ln>
                  <a:noFill/>
                </a:ln>
                <a:solidFill>
                  <a:srgbClr val="002D5B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WWW.ASMRESEARCH.PL</a:t>
            </a:r>
          </a:p>
        </p:txBody>
      </p:sp>
    </p:spTree>
    <p:extLst>
      <p:ext uri="{BB962C8B-B14F-4D97-AF65-F5344CB8AC3E}">
        <p14:creationId xmlns:p14="http://schemas.microsoft.com/office/powerpoint/2010/main" val="2221059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BE680E-512C-4AB7-A113-C74A7CF6E7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474404" y="514350"/>
            <a:ext cx="4939393" cy="6858000"/>
          </a:xfrm>
          <a:prstGeom prst="rect">
            <a:avLst/>
          </a:prstGeom>
          <a:effectLst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D289797-4F73-4C1C-8595-388D152CA1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176" y="2077292"/>
            <a:ext cx="1998958" cy="4075330"/>
          </a:xfrm>
          <a:prstGeom prst="rect">
            <a:avLst/>
          </a:prstGeom>
          <a:effectLst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5D8E161-31FE-402B-B038-10B58F7732D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957" y="1827365"/>
            <a:ext cx="2175811" cy="4325257"/>
          </a:xfrm>
          <a:prstGeom prst="rect">
            <a:avLst/>
          </a:prstGeom>
          <a:effectLst/>
        </p:spPr>
      </p:pic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381E73D1-2C23-4D2E-9DE7-C25511E96B1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413262" y="2579409"/>
            <a:ext cx="1771047" cy="3113308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334D5830-A89F-480C-83DE-C17F034F068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879377" y="2208704"/>
            <a:ext cx="2001318" cy="3574077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81B25A64-EF92-47EB-9660-A16CBE54917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276939" y="1961571"/>
            <a:ext cx="5278351" cy="396553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62B6D67-C684-49EB-8BAE-5E3CEF98E67C}"/>
              </a:ext>
            </a:extLst>
          </p:cNvPr>
          <p:cNvSpPr/>
          <p:nvPr userDrawn="1"/>
        </p:nvSpPr>
        <p:spPr>
          <a:xfrm>
            <a:off x="2519073" y="2040221"/>
            <a:ext cx="691979" cy="131412"/>
          </a:xfrm>
          <a:prstGeom prst="rect">
            <a:avLst/>
          </a:prstGeom>
          <a:solidFill>
            <a:srgbClr val="F4F4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2371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EF9CCACB-3887-48B9-90D2-C9D060A6DF4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888478" y="2487676"/>
            <a:ext cx="3608578" cy="3047492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4" name="Symbol zastępczy obrazu 2">
            <a:extLst>
              <a:ext uri="{FF2B5EF4-FFF2-40B4-BE49-F238E27FC236}">
                <a16:creationId xmlns:a16="http://schemas.microsoft.com/office/drawing/2014/main" id="{6785FBF6-64E1-4D65-A7E9-65D68396389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66286" y="2487676"/>
            <a:ext cx="3608578" cy="3047492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5832961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BE680E-512C-4AB7-A113-C74A7CF6E7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474404" y="514350"/>
            <a:ext cx="4939393" cy="6858000"/>
          </a:xfrm>
          <a:prstGeom prst="rect">
            <a:avLst/>
          </a:prstGeom>
          <a:effectLst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D289797-4F73-4C1C-8595-388D152CA1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176" y="2077292"/>
            <a:ext cx="1998958" cy="4075330"/>
          </a:xfrm>
          <a:prstGeom prst="rect">
            <a:avLst/>
          </a:prstGeom>
          <a:effectLst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5D8E161-31FE-402B-B038-10B58F7732D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957" y="1827365"/>
            <a:ext cx="2175811" cy="4325257"/>
          </a:xfrm>
          <a:prstGeom prst="rect">
            <a:avLst/>
          </a:prstGeom>
          <a:effectLst/>
        </p:spPr>
      </p:pic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381E73D1-2C23-4D2E-9DE7-C25511E96B1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413262" y="2579409"/>
            <a:ext cx="1771047" cy="3113308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334D5830-A89F-480C-83DE-C17F034F068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879377" y="2208704"/>
            <a:ext cx="2001318" cy="3574077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81B25A64-EF92-47EB-9660-A16CBE54917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276939" y="1961571"/>
            <a:ext cx="5278351" cy="396553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62B6D67-C684-49EB-8BAE-5E3CEF98E67C}"/>
              </a:ext>
            </a:extLst>
          </p:cNvPr>
          <p:cNvSpPr/>
          <p:nvPr userDrawn="1"/>
        </p:nvSpPr>
        <p:spPr>
          <a:xfrm>
            <a:off x="2519073" y="2040221"/>
            <a:ext cx="691979" cy="131412"/>
          </a:xfrm>
          <a:prstGeom prst="rect">
            <a:avLst/>
          </a:prstGeom>
          <a:solidFill>
            <a:srgbClr val="F4F4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87070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161E653-5443-4277-BD23-79FAFD787EB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59237" y="1266865"/>
            <a:ext cx="2268016" cy="4124267"/>
          </a:xfrm>
          <a:custGeom>
            <a:avLst/>
            <a:gdLst>
              <a:gd name="connsiteX0" fmla="*/ 1095718 w 2268016"/>
              <a:gd name="connsiteY0" fmla="*/ 730721 h 4124267"/>
              <a:gd name="connsiteX1" fmla="*/ 789388 w 2268016"/>
              <a:gd name="connsiteY1" fmla="*/ 2816789 h 4124267"/>
              <a:gd name="connsiteX2" fmla="*/ 1413832 w 2268016"/>
              <a:gd name="connsiteY2" fmla="*/ 2816789 h 4124267"/>
              <a:gd name="connsiteX3" fmla="*/ 1107502 w 2268016"/>
              <a:gd name="connsiteY3" fmla="*/ 730721 h 4124267"/>
              <a:gd name="connsiteX4" fmla="*/ 659786 w 2268016"/>
              <a:gd name="connsiteY4" fmla="*/ 0 h 4124267"/>
              <a:gd name="connsiteX5" fmla="*/ 1608231 w 2268016"/>
              <a:gd name="connsiteY5" fmla="*/ 0 h 4124267"/>
              <a:gd name="connsiteX6" fmla="*/ 2268016 w 2268016"/>
              <a:gd name="connsiteY6" fmla="*/ 4124267 h 4124267"/>
              <a:gd name="connsiteX7" fmla="*/ 1614127 w 2268016"/>
              <a:gd name="connsiteY7" fmla="*/ 4124267 h 4124267"/>
              <a:gd name="connsiteX8" fmla="*/ 1502196 w 2268016"/>
              <a:gd name="connsiteY8" fmla="*/ 3375876 h 4124267"/>
              <a:gd name="connsiteX9" fmla="*/ 706911 w 2268016"/>
              <a:gd name="connsiteY9" fmla="*/ 3375876 h 4124267"/>
              <a:gd name="connsiteX10" fmla="*/ 594989 w 2268016"/>
              <a:gd name="connsiteY10" fmla="*/ 4124267 h 4124267"/>
              <a:gd name="connsiteX11" fmla="*/ 0 w 2268016"/>
              <a:gd name="connsiteY11" fmla="*/ 4124267 h 4124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68016" h="4124267">
                <a:moveTo>
                  <a:pt x="1095718" y="730721"/>
                </a:moveTo>
                <a:lnTo>
                  <a:pt x="789388" y="2816789"/>
                </a:lnTo>
                <a:lnTo>
                  <a:pt x="1413832" y="2816789"/>
                </a:lnTo>
                <a:lnTo>
                  <a:pt x="1107502" y="730721"/>
                </a:lnTo>
                <a:close/>
                <a:moveTo>
                  <a:pt x="659786" y="0"/>
                </a:moveTo>
                <a:lnTo>
                  <a:pt x="1608231" y="0"/>
                </a:lnTo>
                <a:lnTo>
                  <a:pt x="2268016" y="4124267"/>
                </a:lnTo>
                <a:lnTo>
                  <a:pt x="1614127" y="4124267"/>
                </a:lnTo>
                <a:lnTo>
                  <a:pt x="1502196" y="3375876"/>
                </a:lnTo>
                <a:lnTo>
                  <a:pt x="706911" y="3375876"/>
                </a:lnTo>
                <a:lnTo>
                  <a:pt x="594989" y="4124267"/>
                </a:lnTo>
                <a:lnTo>
                  <a:pt x="0" y="412426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5229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61E6A819-50A9-4F21-9E7D-B09F9FA14AA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07E23C8A-1ABE-49E4-94A9-17D3D3A6A12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562100" y="1657350"/>
            <a:ext cx="3638550" cy="3638550"/>
          </a:xfrm>
          <a:custGeom>
            <a:avLst/>
            <a:gdLst>
              <a:gd name="connsiteX0" fmla="*/ 0 w 3638550"/>
              <a:gd name="connsiteY0" fmla="*/ 0 h 3638550"/>
              <a:gd name="connsiteX1" fmla="*/ 3638550 w 3638550"/>
              <a:gd name="connsiteY1" fmla="*/ 0 h 3638550"/>
              <a:gd name="connsiteX2" fmla="*/ 3638550 w 3638550"/>
              <a:gd name="connsiteY2" fmla="*/ 3638550 h 3638550"/>
              <a:gd name="connsiteX3" fmla="*/ 0 w 3638550"/>
              <a:gd name="connsiteY3" fmla="*/ 3638550 h 3638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8550" h="3638550">
                <a:moveTo>
                  <a:pt x="0" y="0"/>
                </a:moveTo>
                <a:lnTo>
                  <a:pt x="3638550" y="0"/>
                </a:lnTo>
                <a:lnTo>
                  <a:pt x="3638550" y="3638550"/>
                </a:lnTo>
                <a:lnTo>
                  <a:pt x="0" y="36385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88463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27D332F-CE13-44B7-9BBD-CB68E38CA5A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07503" y="1094108"/>
            <a:ext cx="3745090" cy="3050360"/>
          </a:xfrm>
          <a:custGeom>
            <a:avLst/>
            <a:gdLst>
              <a:gd name="connsiteX0" fmla="*/ 0 w 3745090"/>
              <a:gd name="connsiteY0" fmla="*/ 0 h 3050360"/>
              <a:gd name="connsiteX1" fmla="*/ 3745090 w 3745090"/>
              <a:gd name="connsiteY1" fmla="*/ 0 h 3050360"/>
              <a:gd name="connsiteX2" fmla="*/ 3745090 w 3745090"/>
              <a:gd name="connsiteY2" fmla="*/ 3050360 h 3050360"/>
              <a:gd name="connsiteX3" fmla="*/ 0 w 3745090"/>
              <a:gd name="connsiteY3" fmla="*/ 3050360 h 3050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5090" h="3050360">
                <a:moveTo>
                  <a:pt x="0" y="0"/>
                </a:moveTo>
                <a:lnTo>
                  <a:pt x="3745090" y="0"/>
                </a:lnTo>
                <a:lnTo>
                  <a:pt x="3745090" y="3050360"/>
                </a:lnTo>
                <a:lnTo>
                  <a:pt x="0" y="305036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38156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FD9B416-D374-4FA1-AF6C-D3F7B5419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90925" y="-1"/>
            <a:ext cx="5010150" cy="2505076"/>
          </a:xfrm>
          <a:custGeom>
            <a:avLst/>
            <a:gdLst>
              <a:gd name="connsiteX0" fmla="*/ 0 w 5010150"/>
              <a:gd name="connsiteY0" fmla="*/ 0 h 2505076"/>
              <a:gd name="connsiteX1" fmla="*/ 5010150 w 5010150"/>
              <a:gd name="connsiteY1" fmla="*/ 0 h 2505076"/>
              <a:gd name="connsiteX2" fmla="*/ 5010150 w 5010150"/>
              <a:gd name="connsiteY2" fmla="*/ 1 h 2505076"/>
              <a:gd name="connsiteX3" fmla="*/ 2505075 w 5010150"/>
              <a:gd name="connsiteY3" fmla="*/ 2505076 h 2505076"/>
              <a:gd name="connsiteX4" fmla="*/ 0 w 5010150"/>
              <a:gd name="connsiteY4" fmla="*/ 1 h 2505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10150" h="2505076">
                <a:moveTo>
                  <a:pt x="0" y="0"/>
                </a:moveTo>
                <a:lnTo>
                  <a:pt x="5010150" y="0"/>
                </a:lnTo>
                <a:lnTo>
                  <a:pt x="5010150" y="1"/>
                </a:lnTo>
                <a:cubicBezTo>
                  <a:pt x="5010150" y="1383516"/>
                  <a:pt x="3888590" y="2505076"/>
                  <a:pt x="2505075" y="2505076"/>
                </a:cubicBezTo>
                <a:cubicBezTo>
                  <a:pt x="1121560" y="2505076"/>
                  <a:pt x="0" y="1383516"/>
                  <a:pt x="0" y="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18F0FD55-08E1-4909-9207-CC067D9BB11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504070" y="0"/>
            <a:ext cx="4191880" cy="6858000"/>
          </a:xfrm>
          <a:custGeom>
            <a:avLst/>
            <a:gdLst>
              <a:gd name="connsiteX0" fmla="*/ 510470 w 4191880"/>
              <a:gd name="connsiteY0" fmla="*/ 4972050 h 6858000"/>
              <a:gd name="connsiteX1" fmla="*/ 1696330 w 4191880"/>
              <a:gd name="connsiteY1" fmla="*/ 4972050 h 6858000"/>
              <a:gd name="connsiteX2" fmla="*/ 1185860 w 4191880"/>
              <a:gd name="connsiteY2" fmla="*/ 6858000 h 6858000"/>
              <a:gd name="connsiteX3" fmla="*/ 0 w 4191880"/>
              <a:gd name="connsiteY3" fmla="*/ 6858000 h 6858000"/>
              <a:gd name="connsiteX4" fmla="*/ 3006020 w 4191880"/>
              <a:gd name="connsiteY4" fmla="*/ 647700 h 6858000"/>
              <a:gd name="connsiteX5" fmla="*/ 4191880 w 4191880"/>
              <a:gd name="connsiteY5" fmla="*/ 647700 h 6858000"/>
              <a:gd name="connsiteX6" fmla="*/ 2882190 w 4191880"/>
              <a:gd name="connsiteY6" fmla="*/ 5486400 h 6858000"/>
              <a:gd name="connsiteX7" fmla="*/ 1696330 w 4191880"/>
              <a:gd name="connsiteY7" fmla="*/ 5486400 h 6858000"/>
              <a:gd name="connsiteX8" fmla="*/ 1863020 w 4191880"/>
              <a:gd name="connsiteY8" fmla="*/ 0 h 6858000"/>
              <a:gd name="connsiteX9" fmla="*/ 3048880 w 4191880"/>
              <a:gd name="connsiteY9" fmla="*/ 0 h 6858000"/>
              <a:gd name="connsiteX10" fmla="*/ 1739190 w 4191880"/>
              <a:gd name="connsiteY10" fmla="*/ 4838700 h 6858000"/>
              <a:gd name="connsiteX11" fmla="*/ 553330 w 4191880"/>
              <a:gd name="connsiteY11" fmla="*/ 48387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91880" h="6858000">
                <a:moveTo>
                  <a:pt x="510470" y="4972050"/>
                </a:moveTo>
                <a:lnTo>
                  <a:pt x="1696330" y="4972050"/>
                </a:lnTo>
                <a:lnTo>
                  <a:pt x="1185860" y="6858000"/>
                </a:lnTo>
                <a:lnTo>
                  <a:pt x="0" y="6858000"/>
                </a:lnTo>
                <a:close/>
                <a:moveTo>
                  <a:pt x="3006020" y="647700"/>
                </a:moveTo>
                <a:lnTo>
                  <a:pt x="4191880" y="647700"/>
                </a:lnTo>
                <a:lnTo>
                  <a:pt x="2882190" y="5486400"/>
                </a:lnTo>
                <a:lnTo>
                  <a:pt x="1696330" y="5486400"/>
                </a:lnTo>
                <a:close/>
                <a:moveTo>
                  <a:pt x="1863020" y="0"/>
                </a:moveTo>
                <a:lnTo>
                  <a:pt x="3048880" y="0"/>
                </a:lnTo>
                <a:lnTo>
                  <a:pt x="1739190" y="4838700"/>
                </a:lnTo>
                <a:lnTo>
                  <a:pt x="553330" y="48387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28667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8F0FD55-08E1-4909-9207-CC067D9BB11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04070" y="0"/>
            <a:ext cx="4191880" cy="6858000"/>
          </a:xfrm>
          <a:custGeom>
            <a:avLst/>
            <a:gdLst>
              <a:gd name="connsiteX0" fmla="*/ 510470 w 4191880"/>
              <a:gd name="connsiteY0" fmla="*/ 4972050 h 6858000"/>
              <a:gd name="connsiteX1" fmla="*/ 1696330 w 4191880"/>
              <a:gd name="connsiteY1" fmla="*/ 4972050 h 6858000"/>
              <a:gd name="connsiteX2" fmla="*/ 1185860 w 4191880"/>
              <a:gd name="connsiteY2" fmla="*/ 6858000 h 6858000"/>
              <a:gd name="connsiteX3" fmla="*/ 0 w 4191880"/>
              <a:gd name="connsiteY3" fmla="*/ 6858000 h 6858000"/>
              <a:gd name="connsiteX4" fmla="*/ 3006020 w 4191880"/>
              <a:gd name="connsiteY4" fmla="*/ 647700 h 6858000"/>
              <a:gd name="connsiteX5" fmla="*/ 4191880 w 4191880"/>
              <a:gd name="connsiteY5" fmla="*/ 647700 h 6858000"/>
              <a:gd name="connsiteX6" fmla="*/ 2882190 w 4191880"/>
              <a:gd name="connsiteY6" fmla="*/ 5486400 h 6858000"/>
              <a:gd name="connsiteX7" fmla="*/ 1696330 w 4191880"/>
              <a:gd name="connsiteY7" fmla="*/ 5486400 h 6858000"/>
              <a:gd name="connsiteX8" fmla="*/ 1863020 w 4191880"/>
              <a:gd name="connsiteY8" fmla="*/ 0 h 6858000"/>
              <a:gd name="connsiteX9" fmla="*/ 3048880 w 4191880"/>
              <a:gd name="connsiteY9" fmla="*/ 0 h 6858000"/>
              <a:gd name="connsiteX10" fmla="*/ 1739190 w 4191880"/>
              <a:gd name="connsiteY10" fmla="*/ 4838700 h 6858000"/>
              <a:gd name="connsiteX11" fmla="*/ 553330 w 4191880"/>
              <a:gd name="connsiteY11" fmla="*/ 48387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91880" h="6858000">
                <a:moveTo>
                  <a:pt x="510470" y="4972050"/>
                </a:moveTo>
                <a:lnTo>
                  <a:pt x="1696330" y="4972050"/>
                </a:lnTo>
                <a:lnTo>
                  <a:pt x="1185860" y="6858000"/>
                </a:lnTo>
                <a:lnTo>
                  <a:pt x="0" y="6858000"/>
                </a:lnTo>
                <a:close/>
                <a:moveTo>
                  <a:pt x="3006020" y="647700"/>
                </a:moveTo>
                <a:lnTo>
                  <a:pt x="4191880" y="647700"/>
                </a:lnTo>
                <a:lnTo>
                  <a:pt x="2882190" y="5486400"/>
                </a:lnTo>
                <a:lnTo>
                  <a:pt x="1696330" y="5486400"/>
                </a:lnTo>
                <a:close/>
                <a:moveTo>
                  <a:pt x="1863020" y="0"/>
                </a:moveTo>
                <a:lnTo>
                  <a:pt x="3048880" y="0"/>
                </a:lnTo>
                <a:lnTo>
                  <a:pt x="1739190" y="4838700"/>
                </a:lnTo>
                <a:lnTo>
                  <a:pt x="553330" y="48387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72694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A5AAB9F-1BB4-4922-AEC5-7E74FD8F053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04800" y="457200"/>
            <a:ext cx="1600200" cy="5867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86F82B0-12D0-4241-9B13-095AF4F491C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153400" y="457200"/>
            <a:ext cx="3733800" cy="5867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1CCE265D-0C82-4DF3-8219-A8316FB6AC5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905000" y="457200"/>
            <a:ext cx="1638300" cy="5867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10975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498725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62CB2BF-CE1E-4388-B8F6-685E844AC7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50052" y="523792"/>
            <a:ext cx="3876541" cy="5810416"/>
          </a:xfrm>
          <a:custGeom>
            <a:avLst/>
            <a:gdLst>
              <a:gd name="connsiteX0" fmla="*/ 656087 w 3876541"/>
              <a:gd name="connsiteY0" fmla="*/ 1222688 h 5810416"/>
              <a:gd name="connsiteX1" fmla="*/ 1031030 w 3876541"/>
              <a:gd name="connsiteY1" fmla="*/ 4587727 h 5810416"/>
              <a:gd name="connsiteX2" fmla="*/ 1756880 w 3876541"/>
              <a:gd name="connsiteY2" fmla="*/ 4587727 h 5810416"/>
              <a:gd name="connsiteX3" fmla="*/ 1944351 w 3876541"/>
              <a:gd name="connsiteY3" fmla="*/ 2794650 h 5810416"/>
              <a:gd name="connsiteX4" fmla="*/ 1953965 w 3876541"/>
              <a:gd name="connsiteY4" fmla="*/ 2794650 h 5810416"/>
              <a:gd name="connsiteX5" fmla="*/ 2141437 w 3876541"/>
              <a:gd name="connsiteY5" fmla="*/ 4587727 h 5810416"/>
              <a:gd name="connsiteX6" fmla="*/ 2843253 w 3876541"/>
              <a:gd name="connsiteY6" fmla="*/ 4587727 h 5810416"/>
              <a:gd name="connsiteX7" fmla="*/ 3218181 w 3876541"/>
              <a:gd name="connsiteY7" fmla="*/ 1222688 h 5810416"/>
              <a:gd name="connsiteX8" fmla="*/ 2756727 w 3876541"/>
              <a:gd name="connsiteY8" fmla="*/ 1222688 h 5810416"/>
              <a:gd name="connsiteX9" fmla="*/ 2487538 w 3876541"/>
              <a:gd name="connsiteY9" fmla="*/ 3895494 h 5810416"/>
              <a:gd name="connsiteX10" fmla="*/ 2477924 w 3876541"/>
              <a:gd name="connsiteY10" fmla="*/ 3895494 h 5810416"/>
              <a:gd name="connsiteX11" fmla="*/ 2218349 w 3876541"/>
              <a:gd name="connsiteY11" fmla="*/ 1222688 h 5810416"/>
              <a:gd name="connsiteX12" fmla="*/ 1708811 w 3876541"/>
              <a:gd name="connsiteY12" fmla="*/ 1222688 h 5810416"/>
              <a:gd name="connsiteX13" fmla="*/ 1458849 w 3876541"/>
              <a:gd name="connsiteY13" fmla="*/ 3876264 h 5810416"/>
              <a:gd name="connsiteX14" fmla="*/ 1449235 w 3876541"/>
              <a:gd name="connsiteY14" fmla="*/ 3876264 h 5810416"/>
              <a:gd name="connsiteX15" fmla="*/ 1170432 w 3876541"/>
              <a:gd name="connsiteY15" fmla="*/ 1222688 h 5810416"/>
              <a:gd name="connsiteX16" fmla="*/ 0 w 3876541"/>
              <a:gd name="connsiteY16" fmla="*/ 0 h 5810416"/>
              <a:gd name="connsiteX17" fmla="*/ 3876541 w 3876541"/>
              <a:gd name="connsiteY17" fmla="*/ 0 h 5810416"/>
              <a:gd name="connsiteX18" fmla="*/ 3876541 w 3876541"/>
              <a:gd name="connsiteY18" fmla="*/ 5810416 h 5810416"/>
              <a:gd name="connsiteX19" fmla="*/ 0 w 3876541"/>
              <a:gd name="connsiteY19" fmla="*/ 5810416 h 5810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876541" h="5810416">
                <a:moveTo>
                  <a:pt x="656087" y="1222688"/>
                </a:moveTo>
                <a:lnTo>
                  <a:pt x="1031030" y="4587727"/>
                </a:lnTo>
                <a:lnTo>
                  <a:pt x="1756880" y="4587727"/>
                </a:lnTo>
                <a:lnTo>
                  <a:pt x="1944351" y="2794650"/>
                </a:lnTo>
                <a:lnTo>
                  <a:pt x="1953965" y="2794650"/>
                </a:lnTo>
                <a:lnTo>
                  <a:pt x="2141437" y="4587727"/>
                </a:lnTo>
                <a:lnTo>
                  <a:pt x="2843253" y="4587727"/>
                </a:lnTo>
                <a:lnTo>
                  <a:pt x="3218181" y="1222688"/>
                </a:lnTo>
                <a:lnTo>
                  <a:pt x="2756727" y="1222688"/>
                </a:lnTo>
                <a:lnTo>
                  <a:pt x="2487538" y="3895494"/>
                </a:lnTo>
                <a:lnTo>
                  <a:pt x="2477924" y="3895494"/>
                </a:lnTo>
                <a:lnTo>
                  <a:pt x="2218349" y="1222688"/>
                </a:lnTo>
                <a:lnTo>
                  <a:pt x="1708811" y="1222688"/>
                </a:lnTo>
                <a:lnTo>
                  <a:pt x="1458849" y="3876264"/>
                </a:lnTo>
                <a:lnTo>
                  <a:pt x="1449235" y="3876264"/>
                </a:lnTo>
                <a:lnTo>
                  <a:pt x="1170432" y="1222688"/>
                </a:lnTo>
                <a:close/>
                <a:moveTo>
                  <a:pt x="0" y="0"/>
                </a:moveTo>
                <a:lnTo>
                  <a:pt x="3876541" y="0"/>
                </a:lnTo>
                <a:lnTo>
                  <a:pt x="3876541" y="5810416"/>
                </a:lnTo>
                <a:lnTo>
                  <a:pt x="0" y="581041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464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161E653-5443-4277-BD23-79FAFD787EB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59237" y="1266865"/>
            <a:ext cx="2268016" cy="4124267"/>
          </a:xfrm>
          <a:custGeom>
            <a:avLst/>
            <a:gdLst>
              <a:gd name="connsiteX0" fmla="*/ 1095718 w 2268016"/>
              <a:gd name="connsiteY0" fmla="*/ 730721 h 4124267"/>
              <a:gd name="connsiteX1" fmla="*/ 789388 w 2268016"/>
              <a:gd name="connsiteY1" fmla="*/ 2816789 h 4124267"/>
              <a:gd name="connsiteX2" fmla="*/ 1413832 w 2268016"/>
              <a:gd name="connsiteY2" fmla="*/ 2816789 h 4124267"/>
              <a:gd name="connsiteX3" fmla="*/ 1107502 w 2268016"/>
              <a:gd name="connsiteY3" fmla="*/ 730721 h 4124267"/>
              <a:gd name="connsiteX4" fmla="*/ 659786 w 2268016"/>
              <a:gd name="connsiteY4" fmla="*/ 0 h 4124267"/>
              <a:gd name="connsiteX5" fmla="*/ 1608231 w 2268016"/>
              <a:gd name="connsiteY5" fmla="*/ 0 h 4124267"/>
              <a:gd name="connsiteX6" fmla="*/ 2268016 w 2268016"/>
              <a:gd name="connsiteY6" fmla="*/ 4124267 h 4124267"/>
              <a:gd name="connsiteX7" fmla="*/ 1614127 w 2268016"/>
              <a:gd name="connsiteY7" fmla="*/ 4124267 h 4124267"/>
              <a:gd name="connsiteX8" fmla="*/ 1502196 w 2268016"/>
              <a:gd name="connsiteY8" fmla="*/ 3375876 h 4124267"/>
              <a:gd name="connsiteX9" fmla="*/ 706911 w 2268016"/>
              <a:gd name="connsiteY9" fmla="*/ 3375876 h 4124267"/>
              <a:gd name="connsiteX10" fmla="*/ 594989 w 2268016"/>
              <a:gd name="connsiteY10" fmla="*/ 4124267 h 4124267"/>
              <a:gd name="connsiteX11" fmla="*/ 0 w 2268016"/>
              <a:gd name="connsiteY11" fmla="*/ 4124267 h 4124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68016" h="4124267">
                <a:moveTo>
                  <a:pt x="1095718" y="730721"/>
                </a:moveTo>
                <a:lnTo>
                  <a:pt x="789388" y="2816789"/>
                </a:lnTo>
                <a:lnTo>
                  <a:pt x="1413832" y="2816789"/>
                </a:lnTo>
                <a:lnTo>
                  <a:pt x="1107502" y="730721"/>
                </a:lnTo>
                <a:close/>
                <a:moveTo>
                  <a:pt x="659786" y="0"/>
                </a:moveTo>
                <a:lnTo>
                  <a:pt x="1608231" y="0"/>
                </a:lnTo>
                <a:lnTo>
                  <a:pt x="2268016" y="4124267"/>
                </a:lnTo>
                <a:lnTo>
                  <a:pt x="1614127" y="4124267"/>
                </a:lnTo>
                <a:lnTo>
                  <a:pt x="1502196" y="3375876"/>
                </a:lnTo>
                <a:lnTo>
                  <a:pt x="706911" y="3375876"/>
                </a:lnTo>
                <a:lnTo>
                  <a:pt x="594989" y="4124267"/>
                </a:lnTo>
                <a:lnTo>
                  <a:pt x="0" y="412426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72754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765203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06FD8B6-AECD-4443-BC08-A501F7CB6A2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191657" y="754630"/>
            <a:ext cx="3903663" cy="534874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41547524-4D1E-411D-B9A2-673209E8F0E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754629"/>
            <a:ext cx="3903663" cy="534874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55914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055E33E-C806-44DE-A644-236A45F0828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03801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3A1DC546-8DC9-4F8E-9644-024D8D3FF21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4548" y="1202902"/>
            <a:ext cx="7214549" cy="20523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Montserrat  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>
                <a:solidFill>
                  <a:schemeClr val="bg1"/>
                </a:solidFill>
                <a:latin typeface="Montserrat  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>
                <a:solidFill>
                  <a:schemeClr val="bg1"/>
                </a:solidFill>
                <a:latin typeface="Montserrat  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>
                <a:solidFill>
                  <a:schemeClr val="bg1"/>
                </a:solidFill>
                <a:latin typeface="Montserrat  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>
                <a:solidFill>
                  <a:schemeClr val="bg1"/>
                </a:solidFill>
                <a:latin typeface="Montserrat  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8" name="Tytuł 17">
            <a:extLst>
              <a:ext uri="{FF2B5EF4-FFF2-40B4-BE49-F238E27FC236}">
                <a16:creationId xmlns:a16="http://schemas.microsoft.com/office/drawing/2014/main" id="{56CE0B71-7386-400F-A788-1DE8CFC13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548" y="179907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  <a:latin typeface="Montserrat ExtraBold" panose="00000900000000000000" pitchFamily="50" charset="-18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pl-PL"/>
              <a:t>Kliknij, aby edytować styl</a:t>
            </a:r>
          </a:p>
        </p:txBody>
      </p:sp>
      <p:cxnSp>
        <p:nvCxnSpPr>
          <p:cNvPr id="20" name="Łącznik prosty 19">
            <a:extLst>
              <a:ext uri="{FF2B5EF4-FFF2-40B4-BE49-F238E27FC236}">
                <a16:creationId xmlns:a16="http://schemas.microsoft.com/office/drawing/2014/main" id="{F1D66926-D49C-42A5-B4BF-F1DD23F2E6A9}"/>
              </a:ext>
            </a:extLst>
          </p:cNvPr>
          <p:cNvCxnSpPr/>
          <p:nvPr userDrawn="1"/>
        </p:nvCxnSpPr>
        <p:spPr>
          <a:xfrm>
            <a:off x="372290" y="795048"/>
            <a:ext cx="11455435" cy="0"/>
          </a:xfrm>
          <a:prstGeom prst="line">
            <a:avLst/>
          </a:prstGeom>
          <a:ln>
            <a:solidFill>
              <a:srgbClr val="008B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092280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180BF7F-F9D4-4E93-AB77-B991BB8CE42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912740" y="2097468"/>
            <a:ext cx="5791835" cy="3523043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pl-PL"/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C81ED9A3-50C1-4F6F-B8C5-20A01D1A698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72290" y="1180499"/>
            <a:ext cx="7034974" cy="914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Montserrat  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>
                <a:solidFill>
                  <a:schemeClr val="bg1"/>
                </a:solidFill>
                <a:latin typeface="Montserrat  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>
                <a:solidFill>
                  <a:schemeClr val="bg1"/>
                </a:solidFill>
                <a:latin typeface="Montserrat  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>
                <a:solidFill>
                  <a:schemeClr val="bg1"/>
                </a:solidFill>
                <a:latin typeface="Montserrat  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>
                <a:solidFill>
                  <a:schemeClr val="bg1"/>
                </a:solidFill>
                <a:latin typeface="Montserrat  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Tytuł 6">
            <a:extLst>
              <a:ext uri="{FF2B5EF4-FFF2-40B4-BE49-F238E27FC236}">
                <a16:creationId xmlns:a16="http://schemas.microsoft.com/office/drawing/2014/main" id="{C3B8B255-CFB7-4236-8DAB-034B4572B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762" y="195074"/>
            <a:ext cx="10515600" cy="59740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  <a:latin typeface="Montserrat ExtraBold" panose="00000900000000000000" pitchFamily="50" charset="-18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pl-PL"/>
              <a:t>Kliknij, aby edytować styl</a:t>
            </a:r>
          </a:p>
        </p:txBody>
      </p:sp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CAF610CD-566F-48BB-B40F-20CE84A8BD35}"/>
              </a:ext>
            </a:extLst>
          </p:cNvPr>
          <p:cNvCxnSpPr/>
          <p:nvPr userDrawn="1"/>
        </p:nvCxnSpPr>
        <p:spPr>
          <a:xfrm>
            <a:off x="372290" y="795048"/>
            <a:ext cx="11455435" cy="0"/>
          </a:xfrm>
          <a:prstGeom prst="line">
            <a:avLst/>
          </a:prstGeom>
          <a:ln>
            <a:solidFill>
              <a:srgbClr val="008B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20074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abeli 2">
            <a:extLst>
              <a:ext uri="{FF2B5EF4-FFF2-40B4-BE49-F238E27FC236}">
                <a16:creationId xmlns:a16="http://schemas.microsoft.com/office/drawing/2014/main" id="{874F7FE1-F433-4FF4-93FF-8B60298183E5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334962" y="1170686"/>
            <a:ext cx="11522075" cy="4973638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F801444D-237F-40C8-920E-EB2E5BB637E1}"/>
              </a:ext>
            </a:extLst>
          </p:cNvPr>
          <p:cNvSpPr txBox="1"/>
          <p:nvPr userDrawn="1"/>
        </p:nvSpPr>
        <p:spPr>
          <a:xfrm>
            <a:off x="9697540" y="6571198"/>
            <a:ext cx="235261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0" cap="none" spc="0" normalizeH="0" baseline="0" noProof="0">
                <a:ln>
                  <a:noFill/>
                </a:ln>
                <a:solidFill>
                  <a:srgbClr val="002D5B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WWW.ASMRESEARCH.PL</a:t>
            </a:r>
          </a:p>
        </p:txBody>
      </p:sp>
    </p:spTree>
    <p:extLst>
      <p:ext uri="{BB962C8B-B14F-4D97-AF65-F5344CB8AC3E}">
        <p14:creationId xmlns:p14="http://schemas.microsoft.com/office/powerpoint/2010/main" val="234025746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EF9CCACB-3887-48B9-90D2-C9D060A6DF4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888478" y="2487676"/>
            <a:ext cx="3608578" cy="3047492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4" name="Symbol zastępczy obrazu 2">
            <a:extLst>
              <a:ext uri="{FF2B5EF4-FFF2-40B4-BE49-F238E27FC236}">
                <a16:creationId xmlns:a16="http://schemas.microsoft.com/office/drawing/2014/main" id="{6785FBF6-64E1-4D65-A7E9-65D68396389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66286" y="2487676"/>
            <a:ext cx="3608578" cy="3047492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6462160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BE680E-512C-4AB7-A113-C74A7CF6E7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474404" y="514350"/>
            <a:ext cx="4939393" cy="6858000"/>
          </a:xfrm>
          <a:prstGeom prst="rect">
            <a:avLst/>
          </a:prstGeom>
          <a:effectLst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D289797-4F73-4C1C-8595-388D152CA1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176" y="2077292"/>
            <a:ext cx="1998958" cy="4075330"/>
          </a:xfrm>
          <a:prstGeom prst="rect">
            <a:avLst/>
          </a:prstGeom>
          <a:effectLst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5D8E161-31FE-402B-B038-10B58F7732D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957" y="1827365"/>
            <a:ext cx="2175811" cy="4325257"/>
          </a:xfrm>
          <a:prstGeom prst="rect">
            <a:avLst/>
          </a:prstGeom>
          <a:effectLst/>
        </p:spPr>
      </p:pic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381E73D1-2C23-4D2E-9DE7-C25511E96B1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413262" y="2579409"/>
            <a:ext cx="1771047" cy="3113308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334D5830-A89F-480C-83DE-C17F034F068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879377" y="2208704"/>
            <a:ext cx="2001318" cy="3574077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81B25A64-EF92-47EB-9660-A16CBE54917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276939" y="1961571"/>
            <a:ext cx="5278351" cy="396553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62B6D67-C684-49EB-8BAE-5E3CEF98E67C}"/>
              </a:ext>
            </a:extLst>
          </p:cNvPr>
          <p:cNvSpPr/>
          <p:nvPr userDrawn="1"/>
        </p:nvSpPr>
        <p:spPr>
          <a:xfrm>
            <a:off x="2519073" y="2040221"/>
            <a:ext cx="691979" cy="131412"/>
          </a:xfrm>
          <a:prstGeom prst="rect">
            <a:avLst/>
          </a:prstGeom>
          <a:solidFill>
            <a:srgbClr val="F4F4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57230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161E653-5443-4277-BD23-79FAFD787EB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59237" y="1266865"/>
            <a:ext cx="2268016" cy="4124267"/>
          </a:xfrm>
          <a:custGeom>
            <a:avLst/>
            <a:gdLst>
              <a:gd name="connsiteX0" fmla="*/ 1095718 w 2268016"/>
              <a:gd name="connsiteY0" fmla="*/ 730721 h 4124267"/>
              <a:gd name="connsiteX1" fmla="*/ 789388 w 2268016"/>
              <a:gd name="connsiteY1" fmla="*/ 2816789 h 4124267"/>
              <a:gd name="connsiteX2" fmla="*/ 1413832 w 2268016"/>
              <a:gd name="connsiteY2" fmla="*/ 2816789 h 4124267"/>
              <a:gd name="connsiteX3" fmla="*/ 1107502 w 2268016"/>
              <a:gd name="connsiteY3" fmla="*/ 730721 h 4124267"/>
              <a:gd name="connsiteX4" fmla="*/ 659786 w 2268016"/>
              <a:gd name="connsiteY4" fmla="*/ 0 h 4124267"/>
              <a:gd name="connsiteX5" fmla="*/ 1608231 w 2268016"/>
              <a:gd name="connsiteY5" fmla="*/ 0 h 4124267"/>
              <a:gd name="connsiteX6" fmla="*/ 2268016 w 2268016"/>
              <a:gd name="connsiteY6" fmla="*/ 4124267 h 4124267"/>
              <a:gd name="connsiteX7" fmla="*/ 1614127 w 2268016"/>
              <a:gd name="connsiteY7" fmla="*/ 4124267 h 4124267"/>
              <a:gd name="connsiteX8" fmla="*/ 1502196 w 2268016"/>
              <a:gd name="connsiteY8" fmla="*/ 3375876 h 4124267"/>
              <a:gd name="connsiteX9" fmla="*/ 706911 w 2268016"/>
              <a:gd name="connsiteY9" fmla="*/ 3375876 h 4124267"/>
              <a:gd name="connsiteX10" fmla="*/ 594989 w 2268016"/>
              <a:gd name="connsiteY10" fmla="*/ 4124267 h 4124267"/>
              <a:gd name="connsiteX11" fmla="*/ 0 w 2268016"/>
              <a:gd name="connsiteY11" fmla="*/ 4124267 h 4124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68016" h="4124267">
                <a:moveTo>
                  <a:pt x="1095718" y="730721"/>
                </a:moveTo>
                <a:lnTo>
                  <a:pt x="789388" y="2816789"/>
                </a:lnTo>
                <a:lnTo>
                  <a:pt x="1413832" y="2816789"/>
                </a:lnTo>
                <a:lnTo>
                  <a:pt x="1107502" y="730721"/>
                </a:lnTo>
                <a:close/>
                <a:moveTo>
                  <a:pt x="659786" y="0"/>
                </a:moveTo>
                <a:lnTo>
                  <a:pt x="1608231" y="0"/>
                </a:lnTo>
                <a:lnTo>
                  <a:pt x="2268016" y="4124267"/>
                </a:lnTo>
                <a:lnTo>
                  <a:pt x="1614127" y="4124267"/>
                </a:lnTo>
                <a:lnTo>
                  <a:pt x="1502196" y="3375876"/>
                </a:lnTo>
                <a:lnTo>
                  <a:pt x="706911" y="3375876"/>
                </a:lnTo>
                <a:lnTo>
                  <a:pt x="594989" y="4124267"/>
                </a:lnTo>
                <a:lnTo>
                  <a:pt x="0" y="412426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94851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61E6A819-50A9-4F21-9E7D-B09F9FA14AA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07E23C8A-1ABE-49E4-94A9-17D3D3A6A12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562100" y="1657350"/>
            <a:ext cx="3638550" cy="3638550"/>
          </a:xfrm>
          <a:custGeom>
            <a:avLst/>
            <a:gdLst>
              <a:gd name="connsiteX0" fmla="*/ 0 w 3638550"/>
              <a:gd name="connsiteY0" fmla="*/ 0 h 3638550"/>
              <a:gd name="connsiteX1" fmla="*/ 3638550 w 3638550"/>
              <a:gd name="connsiteY1" fmla="*/ 0 h 3638550"/>
              <a:gd name="connsiteX2" fmla="*/ 3638550 w 3638550"/>
              <a:gd name="connsiteY2" fmla="*/ 3638550 h 3638550"/>
              <a:gd name="connsiteX3" fmla="*/ 0 w 3638550"/>
              <a:gd name="connsiteY3" fmla="*/ 3638550 h 3638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8550" h="3638550">
                <a:moveTo>
                  <a:pt x="0" y="0"/>
                </a:moveTo>
                <a:lnTo>
                  <a:pt x="3638550" y="0"/>
                </a:lnTo>
                <a:lnTo>
                  <a:pt x="3638550" y="3638550"/>
                </a:lnTo>
                <a:lnTo>
                  <a:pt x="0" y="36385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243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61E6A819-50A9-4F21-9E7D-B09F9FA14AA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07E23C8A-1ABE-49E4-94A9-17D3D3A6A12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562100" y="1657350"/>
            <a:ext cx="3638550" cy="3638550"/>
          </a:xfrm>
          <a:custGeom>
            <a:avLst/>
            <a:gdLst>
              <a:gd name="connsiteX0" fmla="*/ 0 w 3638550"/>
              <a:gd name="connsiteY0" fmla="*/ 0 h 3638550"/>
              <a:gd name="connsiteX1" fmla="*/ 3638550 w 3638550"/>
              <a:gd name="connsiteY1" fmla="*/ 0 h 3638550"/>
              <a:gd name="connsiteX2" fmla="*/ 3638550 w 3638550"/>
              <a:gd name="connsiteY2" fmla="*/ 3638550 h 3638550"/>
              <a:gd name="connsiteX3" fmla="*/ 0 w 3638550"/>
              <a:gd name="connsiteY3" fmla="*/ 3638550 h 3638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8550" h="3638550">
                <a:moveTo>
                  <a:pt x="0" y="0"/>
                </a:moveTo>
                <a:lnTo>
                  <a:pt x="3638550" y="0"/>
                </a:lnTo>
                <a:lnTo>
                  <a:pt x="3638550" y="3638550"/>
                </a:lnTo>
                <a:lnTo>
                  <a:pt x="0" y="36385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01250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27D332F-CE13-44B7-9BBD-CB68E38CA5A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07503" y="1094108"/>
            <a:ext cx="3745090" cy="3050360"/>
          </a:xfrm>
          <a:custGeom>
            <a:avLst/>
            <a:gdLst>
              <a:gd name="connsiteX0" fmla="*/ 0 w 3745090"/>
              <a:gd name="connsiteY0" fmla="*/ 0 h 3050360"/>
              <a:gd name="connsiteX1" fmla="*/ 3745090 w 3745090"/>
              <a:gd name="connsiteY1" fmla="*/ 0 h 3050360"/>
              <a:gd name="connsiteX2" fmla="*/ 3745090 w 3745090"/>
              <a:gd name="connsiteY2" fmla="*/ 3050360 h 3050360"/>
              <a:gd name="connsiteX3" fmla="*/ 0 w 3745090"/>
              <a:gd name="connsiteY3" fmla="*/ 3050360 h 3050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5090" h="3050360">
                <a:moveTo>
                  <a:pt x="0" y="0"/>
                </a:moveTo>
                <a:lnTo>
                  <a:pt x="3745090" y="0"/>
                </a:lnTo>
                <a:lnTo>
                  <a:pt x="3745090" y="3050360"/>
                </a:lnTo>
                <a:lnTo>
                  <a:pt x="0" y="305036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25819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FD9B416-D374-4FA1-AF6C-D3F7B5419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90925" y="-1"/>
            <a:ext cx="5010150" cy="2505076"/>
          </a:xfrm>
          <a:custGeom>
            <a:avLst/>
            <a:gdLst>
              <a:gd name="connsiteX0" fmla="*/ 0 w 5010150"/>
              <a:gd name="connsiteY0" fmla="*/ 0 h 2505076"/>
              <a:gd name="connsiteX1" fmla="*/ 5010150 w 5010150"/>
              <a:gd name="connsiteY1" fmla="*/ 0 h 2505076"/>
              <a:gd name="connsiteX2" fmla="*/ 5010150 w 5010150"/>
              <a:gd name="connsiteY2" fmla="*/ 1 h 2505076"/>
              <a:gd name="connsiteX3" fmla="*/ 2505075 w 5010150"/>
              <a:gd name="connsiteY3" fmla="*/ 2505076 h 2505076"/>
              <a:gd name="connsiteX4" fmla="*/ 0 w 5010150"/>
              <a:gd name="connsiteY4" fmla="*/ 1 h 2505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10150" h="2505076">
                <a:moveTo>
                  <a:pt x="0" y="0"/>
                </a:moveTo>
                <a:lnTo>
                  <a:pt x="5010150" y="0"/>
                </a:lnTo>
                <a:lnTo>
                  <a:pt x="5010150" y="1"/>
                </a:lnTo>
                <a:cubicBezTo>
                  <a:pt x="5010150" y="1383516"/>
                  <a:pt x="3888590" y="2505076"/>
                  <a:pt x="2505075" y="2505076"/>
                </a:cubicBezTo>
                <a:cubicBezTo>
                  <a:pt x="1121560" y="2505076"/>
                  <a:pt x="0" y="1383516"/>
                  <a:pt x="0" y="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18F0FD55-08E1-4909-9207-CC067D9BB11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504070" y="0"/>
            <a:ext cx="4191880" cy="6858000"/>
          </a:xfrm>
          <a:custGeom>
            <a:avLst/>
            <a:gdLst>
              <a:gd name="connsiteX0" fmla="*/ 510470 w 4191880"/>
              <a:gd name="connsiteY0" fmla="*/ 4972050 h 6858000"/>
              <a:gd name="connsiteX1" fmla="*/ 1696330 w 4191880"/>
              <a:gd name="connsiteY1" fmla="*/ 4972050 h 6858000"/>
              <a:gd name="connsiteX2" fmla="*/ 1185860 w 4191880"/>
              <a:gd name="connsiteY2" fmla="*/ 6858000 h 6858000"/>
              <a:gd name="connsiteX3" fmla="*/ 0 w 4191880"/>
              <a:gd name="connsiteY3" fmla="*/ 6858000 h 6858000"/>
              <a:gd name="connsiteX4" fmla="*/ 3006020 w 4191880"/>
              <a:gd name="connsiteY4" fmla="*/ 647700 h 6858000"/>
              <a:gd name="connsiteX5" fmla="*/ 4191880 w 4191880"/>
              <a:gd name="connsiteY5" fmla="*/ 647700 h 6858000"/>
              <a:gd name="connsiteX6" fmla="*/ 2882190 w 4191880"/>
              <a:gd name="connsiteY6" fmla="*/ 5486400 h 6858000"/>
              <a:gd name="connsiteX7" fmla="*/ 1696330 w 4191880"/>
              <a:gd name="connsiteY7" fmla="*/ 5486400 h 6858000"/>
              <a:gd name="connsiteX8" fmla="*/ 1863020 w 4191880"/>
              <a:gd name="connsiteY8" fmla="*/ 0 h 6858000"/>
              <a:gd name="connsiteX9" fmla="*/ 3048880 w 4191880"/>
              <a:gd name="connsiteY9" fmla="*/ 0 h 6858000"/>
              <a:gd name="connsiteX10" fmla="*/ 1739190 w 4191880"/>
              <a:gd name="connsiteY10" fmla="*/ 4838700 h 6858000"/>
              <a:gd name="connsiteX11" fmla="*/ 553330 w 4191880"/>
              <a:gd name="connsiteY11" fmla="*/ 48387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91880" h="6858000">
                <a:moveTo>
                  <a:pt x="510470" y="4972050"/>
                </a:moveTo>
                <a:lnTo>
                  <a:pt x="1696330" y="4972050"/>
                </a:lnTo>
                <a:lnTo>
                  <a:pt x="1185860" y="6858000"/>
                </a:lnTo>
                <a:lnTo>
                  <a:pt x="0" y="6858000"/>
                </a:lnTo>
                <a:close/>
                <a:moveTo>
                  <a:pt x="3006020" y="647700"/>
                </a:moveTo>
                <a:lnTo>
                  <a:pt x="4191880" y="647700"/>
                </a:lnTo>
                <a:lnTo>
                  <a:pt x="2882190" y="5486400"/>
                </a:lnTo>
                <a:lnTo>
                  <a:pt x="1696330" y="5486400"/>
                </a:lnTo>
                <a:close/>
                <a:moveTo>
                  <a:pt x="1863020" y="0"/>
                </a:moveTo>
                <a:lnTo>
                  <a:pt x="3048880" y="0"/>
                </a:lnTo>
                <a:lnTo>
                  <a:pt x="1739190" y="4838700"/>
                </a:lnTo>
                <a:lnTo>
                  <a:pt x="553330" y="48387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60421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8F0FD55-08E1-4909-9207-CC067D9BB11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04070" y="0"/>
            <a:ext cx="4191880" cy="6858000"/>
          </a:xfrm>
          <a:custGeom>
            <a:avLst/>
            <a:gdLst>
              <a:gd name="connsiteX0" fmla="*/ 510470 w 4191880"/>
              <a:gd name="connsiteY0" fmla="*/ 4972050 h 6858000"/>
              <a:gd name="connsiteX1" fmla="*/ 1696330 w 4191880"/>
              <a:gd name="connsiteY1" fmla="*/ 4972050 h 6858000"/>
              <a:gd name="connsiteX2" fmla="*/ 1185860 w 4191880"/>
              <a:gd name="connsiteY2" fmla="*/ 6858000 h 6858000"/>
              <a:gd name="connsiteX3" fmla="*/ 0 w 4191880"/>
              <a:gd name="connsiteY3" fmla="*/ 6858000 h 6858000"/>
              <a:gd name="connsiteX4" fmla="*/ 3006020 w 4191880"/>
              <a:gd name="connsiteY4" fmla="*/ 647700 h 6858000"/>
              <a:gd name="connsiteX5" fmla="*/ 4191880 w 4191880"/>
              <a:gd name="connsiteY5" fmla="*/ 647700 h 6858000"/>
              <a:gd name="connsiteX6" fmla="*/ 2882190 w 4191880"/>
              <a:gd name="connsiteY6" fmla="*/ 5486400 h 6858000"/>
              <a:gd name="connsiteX7" fmla="*/ 1696330 w 4191880"/>
              <a:gd name="connsiteY7" fmla="*/ 5486400 h 6858000"/>
              <a:gd name="connsiteX8" fmla="*/ 1863020 w 4191880"/>
              <a:gd name="connsiteY8" fmla="*/ 0 h 6858000"/>
              <a:gd name="connsiteX9" fmla="*/ 3048880 w 4191880"/>
              <a:gd name="connsiteY9" fmla="*/ 0 h 6858000"/>
              <a:gd name="connsiteX10" fmla="*/ 1739190 w 4191880"/>
              <a:gd name="connsiteY10" fmla="*/ 4838700 h 6858000"/>
              <a:gd name="connsiteX11" fmla="*/ 553330 w 4191880"/>
              <a:gd name="connsiteY11" fmla="*/ 48387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91880" h="6858000">
                <a:moveTo>
                  <a:pt x="510470" y="4972050"/>
                </a:moveTo>
                <a:lnTo>
                  <a:pt x="1696330" y="4972050"/>
                </a:lnTo>
                <a:lnTo>
                  <a:pt x="1185860" y="6858000"/>
                </a:lnTo>
                <a:lnTo>
                  <a:pt x="0" y="6858000"/>
                </a:lnTo>
                <a:close/>
                <a:moveTo>
                  <a:pt x="3006020" y="647700"/>
                </a:moveTo>
                <a:lnTo>
                  <a:pt x="4191880" y="647700"/>
                </a:lnTo>
                <a:lnTo>
                  <a:pt x="2882190" y="5486400"/>
                </a:lnTo>
                <a:lnTo>
                  <a:pt x="1696330" y="5486400"/>
                </a:lnTo>
                <a:close/>
                <a:moveTo>
                  <a:pt x="1863020" y="0"/>
                </a:moveTo>
                <a:lnTo>
                  <a:pt x="3048880" y="0"/>
                </a:lnTo>
                <a:lnTo>
                  <a:pt x="1739190" y="4838700"/>
                </a:lnTo>
                <a:lnTo>
                  <a:pt x="553330" y="48387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00048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A5AAB9F-1BB4-4922-AEC5-7E74FD8F053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04800" y="457200"/>
            <a:ext cx="1600200" cy="58674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86F82B0-12D0-4241-9B13-095AF4F491C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153400" y="457200"/>
            <a:ext cx="3733800" cy="58674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1CCE265D-0C82-4DF3-8219-A8316FB6AC5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905000" y="457200"/>
            <a:ext cx="1638300" cy="58674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4283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403116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62CB2BF-CE1E-4388-B8F6-685E844AC7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50052" y="523792"/>
            <a:ext cx="3876541" cy="5810416"/>
          </a:xfrm>
          <a:custGeom>
            <a:avLst/>
            <a:gdLst>
              <a:gd name="connsiteX0" fmla="*/ 656087 w 3876541"/>
              <a:gd name="connsiteY0" fmla="*/ 1222688 h 5810416"/>
              <a:gd name="connsiteX1" fmla="*/ 1031030 w 3876541"/>
              <a:gd name="connsiteY1" fmla="*/ 4587727 h 5810416"/>
              <a:gd name="connsiteX2" fmla="*/ 1756880 w 3876541"/>
              <a:gd name="connsiteY2" fmla="*/ 4587727 h 5810416"/>
              <a:gd name="connsiteX3" fmla="*/ 1944351 w 3876541"/>
              <a:gd name="connsiteY3" fmla="*/ 2794650 h 5810416"/>
              <a:gd name="connsiteX4" fmla="*/ 1953965 w 3876541"/>
              <a:gd name="connsiteY4" fmla="*/ 2794650 h 5810416"/>
              <a:gd name="connsiteX5" fmla="*/ 2141437 w 3876541"/>
              <a:gd name="connsiteY5" fmla="*/ 4587727 h 5810416"/>
              <a:gd name="connsiteX6" fmla="*/ 2843253 w 3876541"/>
              <a:gd name="connsiteY6" fmla="*/ 4587727 h 5810416"/>
              <a:gd name="connsiteX7" fmla="*/ 3218181 w 3876541"/>
              <a:gd name="connsiteY7" fmla="*/ 1222688 h 5810416"/>
              <a:gd name="connsiteX8" fmla="*/ 2756727 w 3876541"/>
              <a:gd name="connsiteY8" fmla="*/ 1222688 h 5810416"/>
              <a:gd name="connsiteX9" fmla="*/ 2487538 w 3876541"/>
              <a:gd name="connsiteY9" fmla="*/ 3895494 h 5810416"/>
              <a:gd name="connsiteX10" fmla="*/ 2477924 w 3876541"/>
              <a:gd name="connsiteY10" fmla="*/ 3895494 h 5810416"/>
              <a:gd name="connsiteX11" fmla="*/ 2218349 w 3876541"/>
              <a:gd name="connsiteY11" fmla="*/ 1222688 h 5810416"/>
              <a:gd name="connsiteX12" fmla="*/ 1708811 w 3876541"/>
              <a:gd name="connsiteY12" fmla="*/ 1222688 h 5810416"/>
              <a:gd name="connsiteX13" fmla="*/ 1458849 w 3876541"/>
              <a:gd name="connsiteY13" fmla="*/ 3876264 h 5810416"/>
              <a:gd name="connsiteX14" fmla="*/ 1449235 w 3876541"/>
              <a:gd name="connsiteY14" fmla="*/ 3876264 h 5810416"/>
              <a:gd name="connsiteX15" fmla="*/ 1170432 w 3876541"/>
              <a:gd name="connsiteY15" fmla="*/ 1222688 h 5810416"/>
              <a:gd name="connsiteX16" fmla="*/ 0 w 3876541"/>
              <a:gd name="connsiteY16" fmla="*/ 0 h 5810416"/>
              <a:gd name="connsiteX17" fmla="*/ 3876541 w 3876541"/>
              <a:gd name="connsiteY17" fmla="*/ 0 h 5810416"/>
              <a:gd name="connsiteX18" fmla="*/ 3876541 w 3876541"/>
              <a:gd name="connsiteY18" fmla="*/ 5810416 h 5810416"/>
              <a:gd name="connsiteX19" fmla="*/ 0 w 3876541"/>
              <a:gd name="connsiteY19" fmla="*/ 5810416 h 5810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876541" h="5810416">
                <a:moveTo>
                  <a:pt x="656087" y="1222688"/>
                </a:moveTo>
                <a:lnTo>
                  <a:pt x="1031030" y="4587727"/>
                </a:lnTo>
                <a:lnTo>
                  <a:pt x="1756880" y="4587727"/>
                </a:lnTo>
                <a:lnTo>
                  <a:pt x="1944351" y="2794650"/>
                </a:lnTo>
                <a:lnTo>
                  <a:pt x="1953965" y="2794650"/>
                </a:lnTo>
                <a:lnTo>
                  <a:pt x="2141437" y="4587727"/>
                </a:lnTo>
                <a:lnTo>
                  <a:pt x="2843253" y="4587727"/>
                </a:lnTo>
                <a:lnTo>
                  <a:pt x="3218181" y="1222688"/>
                </a:lnTo>
                <a:lnTo>
                  <a:pt x="2756727" y="1222688"/>
                </a:lnTo>
                <a:lnTo>
                  <a:pt x="2487538" y="3895494"/>
                </a:lnTo>
                <a:lnTo>
                  <a:pt x="2477924" y="3895494"/>
                </a:lnTo>
                <a:lnTo>
                  <a:pt x="2218349" y="1222688"/>
                </a:lnTo>
                <a:lnTo>
                  <a:pt x="1708811" y="1222688"/>
                </a:lnTo>
                <a:lnTo>
                  <a:pt x="1458849" y="3876264"/>
                </a:lnTo>
                <a:lnTo>
                  <a:pt x="1449235" y="3876264"/>
                </a:lnTo>
                <a:lnTo>
                  <a:pt x="1170432" y="1222688"/>
                </a:lnTo>
                <a:close/>
                <a:moveTo>
                  <a:pt x="0" y="0"/>
                </a:moveTo>
                <a:lnTo>
                  <a:pt x="3876541" y="0"/>
                </a:lnTo>
                <a:lnTo>
                  <a:pt x="3876541" y="5810416"/>
                </a:lnTo>
                <a:lnTo>
                  <a:pt x="0" y="581041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16365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363107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06FD8B6-AECD-4443-BC08-A501F7CB6A2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191657" y="754630"/>
            <a:ext cx="3903663" cy="534874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41547524-4D1E-411D-B9A2-673209E8F0E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754629"/>
            <a:ext cx="3903663" cy="534874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73373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055E33E-C806-44DE-A644-236A45F0828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02719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4_Custom Layout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6BDA1589-69EC-406E-B088-C154089ED900}"/>
              </a:ext>
            </a:extLst>
          </p:cNvPr>
          <p:cNvSpPr/>
          <p:nvPr userDrawn="1"/>
        </p:nvSpPr>
        <p:spPr>
          <a:xfrm>
            <a:off x="6095998" y="0"/>
            <a:ext cx="609600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Tytuł 17">
            <a:extLst>
              <a:ext uri="{FF2B5EF4-FFF2-40B4-BE49-F238E27FC236}">
                <a16:creationId xmlns:a16="http://schemas.microsoft.com/office/drawing/2014/main" id="{7F129ED8-8EBC-415D-B5EE-9A85E417D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178" y="167207"/>
            <a:ext cx="5555506" cy="132556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>
                    <a:lumMod val="50000"/>
                  </a:schemeClr>
                </a:solidFill>
                <a:latin typeface="Montserrat ExtraBold" panose="00000900000000000000" pitchFamily="50" charset="-18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7" name="Symbol zastępczy zawartości 3">
            <a:extLst>
              <a:ext uri="{FF2B5EF4-FFF2-40B4-BE49-F238E27FC236}">
                <a16:creationId xmlns:a16="http://schemas.microsoft.com/office/drawing/2014/main" id="{5547B59F-BD2D-4C05-9FDA-67D64F9C75F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54178" y="1789124"/>
            <a:ext cx="5791835" cy="3523043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pl-PL" dirty="0"/>
          </a:p>
        </p:txBody>
      </p:sp>
      <p:sp>
        <p:nvSpPr>
          <p:cNvPr id="8" name="Symbol zastępczy zawartości 3">
            <a:extLst>
              <a:ext uri="{FF2B5EF4-FFF2-40B4-BE49-F238E27FC236}">
                <a16:creationId xmlns:a16="http://schemas.microsoft.com/office/drawing/2014/main" id="{07496A46-B197-49C3-A877-299B42729AC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45987" y="1789124"/>
            <a:ext cx="5791835" cy="3523043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pl-PL" dirty="0"/>
          </a:p>
        </p:txBody>
      </p:sp>
      <p:pic>
        <p:nvPicPr>
          <p:cNvPr id="12" name="Obraz 11" descr="Obraz zawierający tekst&#10;&#10;Opis wygenerowany automatycznie">
            <a:extLst>
              <a:ext uri="{FF2B5EF4-FFF2-40B4-BE49-F238E27FC236}">
                <a16:creationId xmlns:a16="http://schemas.microsoft.com/office/drawing/2014/main" id="{249E5E51-2E49-4816-8A79-913CF0BA8C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349" y="150135"/>
            <a:ext cx="1221795" cy="49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330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27D332F-CE13-44B7-9BBD-CB68E38CA5A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07503" y="1094108"/>
            <a:ext cx="3745090" cy="3050360"/>
          </a:xfrm>
          <a:custGeom>
            <a:avLst/>
            <a:gdLst>
              <a:gd name="connsiteX0" fmla="*/ 0 w 3745090"/>
              <a:gd name="connsiteY0" fmla="*/ 0 h 3050360"/>
              <a:gd name="connsiteX1" fmla="*/ 3745090 w 3745090"/>
              <a:gd name="connsiteY1" fmla="*/ 0 h 3050360"/>
              <a:gd name="connsiteX2" fmla="*/ 3745090 w 3745090"/>
              <a:gd name="connsiteY2" fmla="*/ 3050360 h 3050360"/>
              <a:gd name="connsiteX3" fmla="*/ 0 w 3745090"/>
              <a:gd name="connsiteY3" fmla="*/ 3050360 h 3050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5090" h="3050360">
                <a:moveTo>
                  <a:pt x="0" y="0"/>
                </a:moveTo>
                <a:lnTo>
                  <a:pt x="3745090" y="0"/>
                </a:lnTo>
                <a:lnTo>
                  <a:pt x="3745090" y="3050360"/>
                </a:lnTo>
                <a:lnTo>
                  <a:pt x="0" y="305036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31063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4DAE029-7644-46C6-8BA1-11D8239344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D266292C-43F2-48DE-86ED-5A10241072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445338C-1FC1-4E06-951C-D9EB3179E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70D0C-D993-43FE-9FAC-1D673BD6F380}" type="datetimeFigureOut">
              <a:rPr lang="pl-PL" smtClean="0"/>
              <a:t>26.01.2026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4D6C3BD-A2B4-4531-9C41-E9D3D0B6A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F8C4B7E-CA5F-4FB0-8541-02BEA89B2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8D26F-EECC-4B62-96BC-FF0FECBFD2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9410444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B9CB5F9-082D-4CEB-984A-6E2BB0FF0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316CD96-1E9A-424E-9C54-AF9CDBDB26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DEB986A-680B-4B1F-BF90-FA0D4DF19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70D0C-D993-43FE-9FAC-1D673BD6F380}" type="datetimeFigureOut">
              <a:rPr lang="pl-PL" smtClean="0"/>
              <a:t>26.01.2026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1ABFAFD-2C1D-4CF3-ABF8-9A1DC5C36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36DB515-FEFA-4A2B-8B07-3CA651AA9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8D26F-EECC-4B62-96BC-FF0FECBFD2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8020935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0BD504B-15DE-448E-939B-EBC0A930D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D05ECAA-6B44-43B9-9699-6C93E960A9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7DAB011-B4C9-4CF0-9C53-336A21AFC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70D0C-D993-43FE-9FAC-1D673BD6F380}" type="datetimeFigureOut">
              <a:rPr lang="pl-PL" smtClean="0"/>
              <a:t>26.01.2026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8B48794-543A-4C3A-9240-F6EEAB1FC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A381233-68FE-43D3-B7B1-8ABFE378D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8D26F-EECC-4B62-96BC-FF0FECBFD2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7177966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7553FC8-01D4-45DF-9F1B-6E7D3FD35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A18D8C2-A80F-4853-8E4A-BD9D908D85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9B46217-F941-47DD-A5DD-4F515F80DC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4CFCD80C-3B62-4888-8CE5-FEEEB675C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70D0C-D993-43FE-9FAC-1D673BD6F380}" type="datetimeFigureOut">
              <a:rPr lang="pl-PL" smtClean="0"/>
              <a:t>26.01.2026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CE8C252B-8CA3-41FC-BF94-CB6C250C6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FCBA80A4-C5F0-4700-8BF1-951AFD04B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8D26F-EECC-4B62-96BC-FF0FECBFD2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7896491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026E649-402B-4FD5-9E1A-D819A1632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04A590D-EF96-496E-B7F7-D5FB52FCFE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1453168-CB99-43F5-AA76-789D27B808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61807337-DE43-49F1-A580-00D9B6D783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8FD74B72-517C-496D-A65B-799FC18CA7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2FECD318-25A7-46B3-B119-733BD7CF8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70D0C-D993-43FE-9FAC-1D673BD6F380}" type="datetimeFigureOut">
              <a:rPr lang="pl-PL" smtClean="0"/>
              <a:t>26.01.2026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53493364-E684-43F8-97C1-B0FD8C4EA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42C4B365-216E-4B5E-B1AC-861973CF7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8D26F-EECC-4B62-96BC-FF0FECBFD2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0073161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07A4447-74FB-4288-8B4C-E8B062384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683ED97B-B8E9-4500-90EA-D6F044905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70D0C-D993-43FE-9FAC-1D673BD6F380}" type="datetimeFigureOut">
              <a:rPr lang="pl-PL" smtClean="0"/>
              <a:t>26.01.2026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25D84666-AD8F-4B43-962B-A0FB009B1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4FBD583-B709-41C0-B9F9-1DF117624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8D26F-EECC-4B62-96BC-FF0FECBFD2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164694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EBAE1369-F262-4F00-AC54-460ADAE02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70D0C-D993-43FE-9FAC-1D673BD6F380}" type="datetimeFigureOut">
              <a:rPr lang="pl-PL" smtClean="0"/>
              <a:t>26.01.2026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C173EE06-3295-4ED8-84C2-CDB83D11A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4A529CF-5C68-4417-BAEC-2D301F114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8D26F-EECC-4B62-96BC-FF0FECBFD2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7664324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AD79F62-D626-4BA9-B9E0-AF87336C0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07701E7-A7D2-4378-B925-9C43D2FC08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47B37A9C-9651-4DBF-BFF7-B751FF379B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732700C2-21B5-46FA-A630-B6D9632CA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70D0C-D993-43FE-9FAC-1D673BD6F380}" type="datetimeFigureOut">
              <a:rPr lang="pl-PL" smtClean="0"/>
              <a:t>26.01.2026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6F00E56A-8332-4359-9E67-10E613FAF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1A14150-8FAF-4C71-8BA8-3126E71FE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8D26F-EECC-4B62-96BC-FF0FECBFD2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6141640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0BB2DA3-6619-48EA-9C6A-CFC424714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389D4B04-F6CF-4000-895C-2EF1421082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A4A2DA18-BC6F-4218-9E7B-25C4FE09B7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1148238C-48DC-4363-A32D-C4487D296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70D0C-D993-43FE-9FAC-1D673BD6F380}" type="datetimeFigureOut">
              <a:rPr lang="pl-PL" smtClean="0"/>
              <a:t>26.01.2026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2955C574-43D9-4124-9D80-18B40F12D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6DA5B14A-F9E6-4FBB-966E-903F14FF1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8D26F-EECC-4B62-96BC-FF0FECBFD2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766500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D962FCE-90CF-4930-B215-122461713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C223298C-66B4-4668-A3C4-9780A5220C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4F1D5D3-066C-4B2F-8991-672AEED4E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70D0C-D993-43FE-9FAC-1D673BD6F380}" type="datetimeFigureOut">
              <a:rPr lang="pl-PL" smtClean="0"/>
              <a:t>26.01.2026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F76068B-4E08-4C13-B160-1AD87BC60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F78E061-3404-41E8-845E-3667A15EE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8D26F-EECC-4B62-96BC-FF0FECBFD2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1527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58.xml"/><Relationship Id="rId16" Type="http://schemas.openxmlformats.org/officeDocument/2006/relationships/slideLayout" Target="../slideLayouts/slideLayout72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66.xml"/><Relationship Id="rId19" Type="http://schemas.microsoft.com/office/2007/relationships/hdphoto" Target="../media/hdphoto1.wdp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8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17" Type="http://schemas.openxmlformats.org/officeDocument/2006/relationships/slideLayout" Target="../slideLayouts/slideLayout89.xml"/><Relationship Id="rId2" Type="http://schemas.openxmlformats.org/officeDocument/2006/relationships/slideLayout" Target="../slideLayouts/slideLayout74.xml"/><Relationship Id="rId16" Type="http://schemas.openxmlformats.org/officeDocument/2006/relationships/slideLayout" Target="../slideLayouts/slideLayout88.xml"/><Relationship Id="rId20" Type="http://schemas.microsoft.com/office/2007/relationships/hdphoto" Target="../media/hdphoto1.wdp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82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slideLayout" Target="../slideLayouts/slideLayout8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Obraz zawierający tekst&#10;&#10;Opis wygenerowany automatycznie">
            <a:extLst>
              <a:ext uri="{FF2B5EF4-FFF2-40B4-BE49-F238E27FC236}">
                <a16:creationId xmlns:a16="http://schemas.microsoft.com/office/drawing/2014/main" id="{8DAAAAA8-0D80-4ED3-BA69-C044C6495CF6}"/>
              </a:ext>
            </a:extLst>
          </p:cNvPr>
          <p:cNvPicPr>
            <a:picLocks noChangeAspect="1"/>
          </p:cNvPicPr>
          <p:nvPr userDrawn="1"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599" y="162747"/>
            <a:ext cx="1221795" cy="49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684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764" r:id="rId2"/>
    <p:sldLayoutId id="2147483687" r:id="rId3"/>
    <p:sldLayoutId id="2147483686" r:id="rId4"/>
    <p:sldLayoutId id="2147483685" r:id="rId5"/>
    <p:sldLayoutId id="2147483683" r:id="rId6"/>
    <p:sldLayoutId id="2147483673" r:id="rId7"/>
    <p:sldLayoutId id="2147483668" r:id="rId8"/>
    <p:sldLayoutId id="2147483665" r:id="rId9"/>
    <p:sldLayoutId id="2147483660" r:id="rId10"/>
    <p:sldLayoutId id="2147483659" r:id="rId11"/>
    <p:sldLayoutId id="2147483657" r:id="rId12"/>
    <p:sldLayoutId id="2147483649" r:id="rId13"/>
    <p:sldLayoutId id="2147483656" r:id="rId14"/>
    <p:sldLayoutId id="2147483652" r:id="rId15"/>
    <p:sldLayoutId id="2147483651" r:id="rId16"/>
    <p:sldLayoutId id="2147483650" r:id="rId17"/>
    <p:sldLayoutId id="2147483735" r:id="rId18"/>
    <p:sldLayoutId id="2147483736" r:id="rId19"/>
    <p:sldLayoutId id="2147483737" r:id="rId20"/>
    <p:sldLayoutId id="2147483738" r:id="rId21"/>
    <p:sldLayoutId id="2147483739" r:id="rId22"/>
    <p:sldLayoutId id="2147483740" r:id="rId23"/>
    <p:sldLayoutId id="2147483742" r:id="rId24"/>
    <p:sldLayoutId id="2147483743" r:id="rId25"/>
    <p:sldLayoutId id="2147483744" r:id="rId26"/>
    <p:sldLayoutId id="2147483745" r:id="rId27"/>
    <p:sldLayoutId id="2147483746" r:id="rId28"/>
    <p:sldLayoutId id="2147483747" r:id="rId29"/>
    <p:sldLayoutId id="2147483748" r:id="rId30"/>
    <p:sldLayoutId id="2147483749" r:id="rId31"/>
    <p:sldLayoutId id="2147483750" r:id="rId32"/>
    <p:sldLayoutId id="2147483751" r:id="rId33"/>
    <p:sldLayoutId id="2147483752" r:id="rId34"/>
    <p:sldLayoutId id="2147483753" r:id="rId35"/>
    <p:sldLayoutId id="2147483754" r:id="rId36"/>
    <p:sldLayoutId id="2147483755" r:id="rId37"/>
    <p:sldLayoutId id="2147483756" r:id="rId38"/>
    <p:sldLayoutId id="2147483757" r:id="rId39"/>
    <p:sldLayoutId id="2147483758" r:id="rId40"/>
    <p:sldLayoutId id="2147483759" r:id="rId41"/>
    <p:sldLayoutId id="2147483760" r:id="rId42"/>
    <p:sldLayoutId id="2147483761" r:id="rId43"/>
    <p:sldLayoutId id="2147483762" r:id="rId44"/>
    <p:sldLayoutId id="2147483763" r:id="rId45"/>
    <p:sldLayoutId id="2147483863" r:id="rId46"/>
    <p:sldLayoutId id="2147483877" r:id="rId47"/>
    <p:sldLayoutId id="2147483880" r:id="rId48"/>
    <p:sldLayoutId id="2147483881" r:id="rId49"/>
    <p:sldLayoutId id="2147483882" r:id="rId50"/>
    <p:sldLayoutId id="2147483887" r:id="rId51"/>
    <p:sldLayoutId id="2147483899" r:id="rId52"/>
    <p:sldLayoutId id="2147483912" r:id="rId53"/>
    <p:sldLayoutId id="2147483900" r:id="rId54"/>
    <p:sldLayoutId id="2147483901" r:id="rId55"/>
    <p:sldLayoutId id="2147483904" r:id="rId5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Obraz zawierający tekst&#10;&#10;Opis wygenerowany automatycznie">
            <a:extLst>
              <a:ext uri="{FF2B5EF4-FFF2-40B4-BE49-F238E27FC236}">
                <a16:creationId xmlns:a16="http://schemas.microsoft.com/office/drawing/2014/main" id="{22D5F972-1E21-4B43-95EA-A6CACC08FD14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349" y="150135"/>
            <a:ext cx="1221795" cy="49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321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1" r:id="rId2"/>
    <p:sldLayoutId id="2147483782" r:id="rId3"/>
    <p:sldLayoutId id="2147483783" r:id="rId4"/>
    <p:sldLayoutId id="2147483784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Obraz zawierający tekst&#10;&#10;Opis wygenerowany automatycznie">
            <a:extLst>
              <a:ext uri="{FF2B5EF4-FFF2-40B4-BE49-F238E27FC236}">
                <a16:creationId xmlns:a16="http://schemas.microsoft.com/office/drawing/2014/main" id="{22D5F972-1E21-4B43-95EA-A6CACC08FD14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349" y="150135"/>
            <a:ext cx="1221795" cy="49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966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  <p:sldLayoutId id="2147483856" r:id="rId12"/>
    <p:sldLayoutId id="2147483857" r:id="rId13"/>
    <p:sldLayoutId id="2147483858" r:id="rId14"/>
    <p:sldLayoutId id="2147483859" r:id="rId15"/>
    <p:sldLayoutId id="2147483860" r:id="rId16"/>
    <p:sldLayoutId id="214748392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621125BB-0331-4AE0-AAAC-D6B0CD899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FC9ABF6-C27C-4FC9-9F76-87EC86F2BD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06699A3-0E34-4597-9B24-F9A68DFE8A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70D0C-D993-43FE-9FAC-1D673BD6F380}" type="datetimeFigureOut">
              <a:rPr lang="pl-PL" smtClean="0"/>
              <a:t>26.01.2026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75BAA35-FACC-4251-AC46-9D5BE70015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0F26949-B252-4AF3-BD16-024DD769E0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8D26F-EECC-4B62-96BC-FF0FECBFD2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21639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  <p:sldLayoutId id="214748412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2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7.svg"/><Relationship Id="rId7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6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10" Type="http://schemas.openxmlformats.org/officeDocument/2006/relationships/image" Target="../media/image22.png"/><Relationship Id="rId4" Type="http://schemas.openxmlformats.org/officeDocument/2006/relationships/image" Target="../media/image1.png"/><Relationship Id="rId9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6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96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96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96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96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96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96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96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6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10" Type="http://schemas.openxmlformats.org/officeDocument/2006/relationships/image" Target="../media/image22.png"/><Relationship Id="rId4" Type="http://schemas.openxmlformats.org/officeDocument/2006/relationships/image" Target="../media/image24.svg"/><Relationship Id="rId9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6.xml"/><Relationship Id="rId4" Type="http://schemas.openxmlformats.org/officeDocument/2006/relationships/image" Target="../media/image1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6.xml"/><Relationship Id="rId4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96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96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96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96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96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96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96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30.svg"/><Relationship Id="rId7" Type="http://schemas.openxmlformats.org/officeDocument/2006/relationships/image" Target="../media/image34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6.xml"/><Relationship Id="rId6" Type="http://schemas.openxmlformats.org/officeDocument/2006/relationships/image" Target="../media/image33.png"/><Relationship Id="rId5" Type="http://schemas.openxmlformats.org/officeDocument/2006/relationships/image" Target="../media/image32.svg"/><Relationship Id="rId10" Type="http://schemas.openxmlformats.org/officeDocument/2006/relationships/image" Target="../media/image22.png"/><Relationship Id="rId4" Type="http://schemas.openxmlformats.org/officeDocument/2006/relationships/image" Target="../media/image31.png"/><Relationship Id="rId9" Type="http://schemas.openxmlformats.org/officeDocument/2006/relationships/image" Target="../media/image1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6.xml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96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96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96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96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96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96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6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6.xml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10" Type="http://schemas.openxmlformats.org/officeDocument/2006/relationships/image" Target="../media/image41.png"/><Relationship Id="rId4" Type="http://schemas.openxmlformats.org/officeDocument/2006/relationships/image" Target="../media/image36.svg"/><Relationship Id="rId9" Type="http://schemas.openxmlformats.org/officeDocument/2006/relationships/image" Target="../media/image1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6.xml"/><Relationship Id="rId4" Type="http://schemas.openxmlformats.org/officeDocument/2006/relationships/image" Target="../media/image1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96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96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96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96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96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96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6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6.xml"/><Relationship Id="rId6" Type="http://schemas.openxmlformats.org/officeDocument/2006/relationships/image" Target="../media/image45.svg"/><Relationship Id="rId5" Type="http://schemas.openxmlformats.org/officeDocument/2006/relationships/image" Target="../media/image44.png"/><Relationship Id="rId10" Type="http://schemas.openxmlformats.org/officeDocument/2006/relationships/image" Target="../media/image41.png"/><Relationship Id="rId4" Type="http://schemas.openxmlformats.org/officeDocument/2006/relationships/image" Target="../media/image43.svg"/><Relationship Id="rId9" Type="http://schemas.openxmlformats.org/officeDocument/2006/relationships/image" Target="../media/image12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6.xml"/><Relationship Id="rId4" Type="http://schemas.openxmlformats.org/officeDocument/2006/relationships/image" Target="../media/image48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svg"/><Relationship Id="rId13" Type="http://schemas.openxmlformats.org/officeDocument/2006/relationships/image" Target="../media/image57.png"/><Relationship Id="rId18" Type="http://schemas.openxmlformats.org/officeDocument/2006/relationships/hyperlink" Target="https://asmresearch.pl/" TargetMode="External"/><Relationship Id="rId3" Type="http://schemas.openxmlformats.org/officeDocument/2006/relationships/image" Target="../media/image50.svg"/><Relationship Id="rId7" Type="http://schemas.openxmlformats.org/officeDocument/2006/relationships/image" Target="../media/image53.png"/><Relationship Id="rId12" Type="http://schemas.openxmlformats.org/officeDocument/2006/relationships/hyperlink" Target="https://twitter.com/InstytutAsm" TargetMode="External"/><Relationship Id="rId17" Type="http://schemas.openxmlformats.org/officeDocument/2006/relationships/image" Target="../media/image60.svg"/><Relationship Id="rId2" Type="http://schemas.openxmlformats.org/officeDocument/2006/relationships/image" Target="../media/image49.png"/><Relationship Id="rId16" Type="http://schemas.openxmlformats.org/officeDocument/2006/relationships/image" Target="../media/image59.png"/><Relationship Id="rId1" Type="http://schemas.openxmlformats.org/officeDocument/2006/relationships/slideLayout" Target="../slideLayouts/slideLayout86.xml"/><Relationship Id="rId6" Type="http://schemas.openxmlformats.org/officeDocument/2006/relationships/hyperlink" Target="https://www.linkedin.com/company/asm-centrum-bada%C5%84-i-analiz-rynku/" TargetMode="External"/><Relationship Id="rId11" Type="http://schemas.openxmlformats.org/officeDocument/2006/relationships/image" Target="../media/image56.svg"/><Relationship Id="rId5" Type="http://schemas.openxmlformats.org/officeDocument/2006/relationships/image" Target="../media/image52.png"/><Relationship Id="rId15" Type="http://schemas.openxmlformats.org/officeDocument/2006/relationships/hyperlink" Target="https://www.youtube.com/channel/UCVlk1eQ7Ew_20nhVZv2TSyQ" TargetMode="External"/><Relationship Id="rId10" Type="http://schemas.openxmlformats.org/officeDocument/2006/relationships/image" Target="../media/image55.png"/><Relationship Id="rId19" Type="http://schemas.openxmlformats.org/officeDocument/2006/relationships/hyperlink" Target="https://neurodata.pl/" TargetMode="External"/><Relationship Id="rId4" Type="http://schemas.openxmlformats.org/officeDocument/2006/relationships/image" Target="../media/image51.png"/><Relationship Id="rId9" Type="http://schemas.openxmlformats.org/officeDocument/2006/relationships/hyperlink" Target="https://www.facebook.com/ASMCentrumBadaniAnalizRynku" TargetMode="External"/><Relationship Id="rId14" Type="http://schemas.openxmlformats.org/officeDocument/2006/relationships/image" Target="../media/image5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6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96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96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6.xml"/><Relationship Id="rId5" Type="http://schemas.openxmlformats.org/officeDocument/2006/relationships/image" Target="../media/image12.jpeg"/><Relationship Id="rId4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96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ostokąt 12">
            <a:extLst>
              <a:ext uri="{FF2B5EF4-FFF2-40B4-BE49-F238E27FC236}">
                <a16:creationId xmlns:a16="http://schemas.microsoft.com/office/drawing/2014/main" id="{119517A8-E119-22D5-A196-877EEE92423E}"/>
              </a:ext>
            </a:extLst>
          </p:cNvPr>
          <p:cNvSpPr/>
          <p:nvPr/>
        </p:nvSpPr>
        <p:spPr>
          <a:xfrm>
            <a:off x="5795833" y="4404850"/>
            <a:ext cx="6416573" cy="242964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Obraz 5" descr="Światła miejskie zogniskowane w lupie">
            <a:extLst>
              <a:ext uri="{FF2B5EF4-FFF2-40B4-BE49-F238E27FC236}">
                <a16:creationId xmlns:a16="http://schemas.microsoft.com/office/drawing/2014/main" id="{BA750039-9AF1-EDB9-A7D4-4C15785D0A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04" r="17234"/>
          <a:stretch/>
        </p:blipFill>
        <p:spPr>
          <a:xfrm>
            <a:off x="1" y="0"/>
            <a:ext cx="6056600" cy="6858000"/>
          </a:xfrm>
          <a:prstGeom prst="rect">
            <a:avLst/>
          </a:prstGeom>
        </p:spPr>
      </p:pic>
      <p:sp>
        <p:nvSpPr>
          <p:cNvPr id="21" name="Prostokąt 20">
            <a:extLst>
              <a:ext uri="{FF2B5EF4-FFF2-40B4-BE49-F238E27FC236}">
                <a16:creationId xmlns:a16="http://schemas.microsoft.com/office/drawing/2014/main" id="{76E0F4D9-D4A9-4CB3-88F2-6C2B2B0FFE39}"/>
              </a:ext>
            </a:extLst>
          </p:cNvPr>
          <p:cNvSpPr/>
          <p:nvPr/>
        </p:nvSpPr>
        <p:spPr>
          <a:xfrm>
            <a:off x="5992119" y="-27544"/>
            <a:ext cx="6166956" cy="517613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00" dirty="0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C3E948E8-135E-D8F3-4BAF-7AF5352C7EAF}"/>
              </a:ext>
            </a:extLst>
          </p:cNvPr>
          <p:cNvSpPr/>
          <p:nvPr/>
        </p:nvSpPr>
        <p:spPr>
          <a:xfrm flipH="1">
            <a:off x="38335" y="-948"/>
            <a:ext cx="5933378" cy="6835448"/>
          </a:xfrm>
          <a:prstGeom prst="rect">
            <a:avLst/>
          </a:prstGeom>
          <a:solidFill>
            <a:srgbClr val="2E4A9A">
              <a:alpha val="2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4" name="Tytuł 1">
            <a:extLst>
              <a:ext uri="{FF2B5EF4-FFF2-40B4-BE49-F238E27FC236}">
                <a16:creationId xmlns:a16="http://schemas.microsoft.com/office/drawing/2014/main" id="{FD6C85ED-E651-4414-8FC6-1CA3783270A1}"/>
              </a:ext>
            </a:extLst>
          </p:cNvPr>
          <p:cNvSpPr txBox="1">
            <a:spLocks/>
          </p:cNvSpPr>
          <p:nvPr/>
        </p:nvSpPr>
        <p:spPr>
          <a:xfrm>
            <a:off x="6458255" y="1005314"/>
            <a:ext cx="5365630" cy="155520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600" b="0" i="0" u="none" strike="noStrike" baseline="0" dirty="0">
                <a:solidFill>
                  <a:srgbClr val="FFFFFF"/>
                </a:solidFill>
                <a:latin typeface="Montserrat-Medium" panose="00000600000000000000" pitchFamily="50" charset="-18"/>
              </a:rPr>
              <a:t>Jednote</a:t>
            </a:r>
            <a:r>
              <a:rPr lang="pl-PL" sz="2600" dirty="0">
                <a:solidFill>
                  <a:srgbClr val="FFFFFF"/>
                </a:solidFill>
                <a:latin typeface="Montserrat-Medium" panose="00000600000000000000" pitchFamily="50" charset="-18"/>
              </a:rPr>
              <a:t>matyczne badanie świadomości i </a:t>
            </a:r>
            <a:r>
              <a:rPr lang="pl-PL" sz="2600" dirty="0" err="1">
                <a:solidFill>
                  <a:srgbClr val="FFFFFF"/>
                </a:solidFill>
                <a:latin typeface="Montserrat-Medium" panose="00000600000000000000" pitchFamily="50" charset="-18"/>
              </a:rPr>
              <a:t>zachowań</a:t>
            </a:r>
            <a:r>
              <a:rPr lang="pl-PL" sz="2600" dirty="0">
                <a:solidFill>
                  <a:srgbClr val="FFFFFF"/>
                </a:solidFill>
                <a:latin typeface="Montserrat-Medium" panose="00000600000000000000" pitchFamily="50" charset="-18"/>
              </a:rPr>
              <a:t> ekologicznych mieszkańców Polski</a:t>
            </a:r>
          </a:p>
        </p:txBody>
      </p:sp>
      <p:pic>
        <p:nvPicPr>
          <p:cNvPr id="19" name="Obraz 18" descr="Obraz zawierający tekst&#10;&#10;Opis wygenerowany automatycznie">
            <a:extLst>
              <a:ext uri="{FF2B5EF4-FFF2-40B4-BE49-F238E27FC236}">
                <a16:creationId xmlns:a16="http://schemas.microsoft.com/office/drawing/2014/main" id="{6B8A1BFA-B13F-4BC9-943A-2C55F32D52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1193" y="64110"/>
            <a:ext cx="1941576" cy="793610"/>
          </a:xfrm>
          <a:prstGeom prst="rect">
            <a:avLst/>
          </a:prstGeom>
        </p:spPr>
      </p:pic>
      <p:sp>
        <p:nvSpPr>
          <p:cNvPr id="12" name="Tytuł 1">
            <a:extLst>
              <a:ext uri="{FF2B5EF4-FFF2-40B4-BE49-F238E27FC236}">
                <a16:creationId xmlns:a16="http://schemas.microsoft.com/office/drawing/2014/main" id="{ADA7FBE7-EE07-4601-958F-CC35A2E9428F}"/>
              </a:ext>
            </a:extLst>
          </p:cNvPr>
          <p:cNvSpPr txBox="1">
            <a:spLocks/>
          </p:cNvSpPr>
          <p:nvPr/>
        </p:nvSpPr>
        <p:spPr>
          <a:xfrm>
            <a:off x="6547755" y="2665524"/>
            <a:ext cx="5605909" cy="2195726"/>
          </a:xfrm>
          <a:prstGeom prst="rect">
            <a:avLst/>
          </a:prstGeom>
        </p:spPr>
        <p:txBody>
          <a:bodyPr/>
          <a:lstStyle>
            <a:lvl1pPr algn="l" defTabSz="75593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3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200" dirty="0">
                <a:solidFill>
                  <a:schemeClr val="bg2"/>
                </a:solidFill>
                <a:latin typeface="Montserrat  "/>
              </a:rPr>
              <a:t>Raport końcowy opracowany dla Ministerstwa Klimatu </a:t>
            </a:r>
            <a:br>
              <a:rPr lang="pl-PL" sz="1200" dirty="0">
                <a:solidFill>
                  <a:schemeClr val="bg2"/>
                </a:solidFill>
                <a:latin typeface="Montserrat  "/>
              </a:rPr>
            </a:br>
            <a:r>
              <a:rPr lang="pl-PL" sz="1200" dirty="0">
                <a:solidFill>
                  <a:schemeClr val="bg2"/>
                </a:solidFill>
                <a:latin typeface="Montserrat  "/>
              </a:rPr>
              <a:t>i Środowiska przez ASM </a:t>
            </a:r>
            <a:r>
              <a:rPr lang="pl-PL" sz="1200" dirty="0" err="1">
                <a:solidFill>
                  <a:schemeClr val="bg2"/>
                </a:solidFill>
                <a:latin typeface="Montserrat  "/>
              </a:rPr>
              <a:t>Research</a:t>
            </a:r>
            <a:r>
              <a:rPr lang="pl-PL" sz="1200" dirty="0">
                <a:solidFill>
                  <a:schemeClr val="bg2"/>
                </a:solidFill>
                <a:latin typeface="Montserrat  "/>
              </a:rPr>
              <a:t> Solutions </a:t>
            </a:r>
            <a:r>
              <a:rPr lang="pl-PL" sz="1200" dirty="0" err="1">
                <a:solidFill>
                  <a:schemeClr val="bg2"/>
                </a:solidFill>
                <a:latin typeface="Montserrat  "/>
              </a:rPr>
              <a:t>Strategy</a:t>
            </a:r>
            <a:endParaRPr lang="pl-PL" sz="1200" dirty="0">
              <a:solidFill>
                <a:schemeClr val="bg2"/>
              </a:solidFill>
              <a:latin typeface="Montserrat  "/>
            </a:endParaRPr>
          </a:p>
          <a:p>
            <a:endParaRPr lang="pl-PL" sz="1200" dirty="0">
              <a:solidFill>
                <a:schemeClr val="bg2"/>
              </a:solidFill>
              <a:latin typeface="Montserrat  "/>
            </a:endParaRPr>
          </a:p>
          <a:p>
            <a:r>
              <a:rPr lang="pl-PL" sz="1200" dirty="0">
                <a:solidFill>
                  <a:schemeClr val="bg2"/>
                </a:solidFill>
                <a:latin typeface="Montserrat  "/>
              </a:rPr>
              <a:t>Zespół ASM </a:t>
            </a:r>
            <a:r>
              <a:rPr lang="pl-PL" sz="1200" dirty="0" err="1">
                <a:solidFill>
                  <a:schemeClr val="bg2"/>
                </a:solidFill>
                <a:latin typeface="Montserrat  "/>
              </a:rPr>
              <a:t>Research</a:t>
            </a:r>
            <a:r>
              <a:rPr lang="pl-PL" sz="1200" dirty="0">
                <a:solidFill>
                  <a:schemeClr val="bg2"/>
                </a:solidFill>
                <a:latin typeface="Montserrat  "/>
              </a:rPr>
              <a:t> Solutions </a:t>
            </a:r>
            <a:r>
              <a:rPr lang="pl-PL" sz="1200" dirty="0" err="1">
                <a:solidFill>
                  <a:schemeClr val="bg2"/>
                </a:solidFill>
                <a:latin typeface="Montserrat  "/>
              </a:rPr>
              <a:t>Startegy</a:t>
            </a:r>
            <a:r>
              <a:rPr lang="pl-PL" sz="1200" dirty="0">
                <a:solidFill>
                  <a:schemeClr val="bg2"/>
                </a:solidFill>
                <a:latin typeface="Montserrat  "/>
              </a:rPr>
              <a:t> </a:t>
            </a:r>
          </a:p>
          <a:p>
            <a:r>
              <a:rPr lang="pl-PL" sz="1200" dirty="0">
                <a:solidFill>
                  <a:schemeClr val="bg2"/>
                </a:solidFill>
                <a:latin typeface="Montserrat  "/>
              </a:rPr>
              <a:t>Katarzyna Okupska</a:t>
            </a:r>
          </a:p>
          <a:p>
            <a:r>
              <a:rPr lang="pl-PL" sz="1200" dirty="0">
                <a:solidFill>
                  <a:schemeClr val="bg2"/>
                </a:solidFill>
                <a:latin typeface="Montserrat  "/>
              </a:rPr>
              <a:t>Ewelina Dąbrowska-Nowak</a:t>
            </a:r>
          </a:p>
          <a:p>
            <a:r>
              <a:rPr lang="pl-PL" sz="1200" dirty="0">
                <a:solidFill>
                  <a:schemeClr val="bg2"/>
                </a:solidFill>
                <a:latin typeface="Montserrat  "/>
              </a:rPr>
              <a:t>Aneta Gierowska</a:t>
            </a:r>
          </a:p>
          <a:p>
            <a:r>
              <a:rPr lang="pl-PL" sz="1200" dirty="0">
                <a:solidFill>
                  <a:schemeClr val="bg2"/>
                </a:solidFill>
                <a:latin typeface="Montserrat  "/>
              </a:rPr>
              <a:t>Jakub Jaskuła </a:t>
            </a:r>
          </a:p>
          <a:p>
            <a:endParaRPr lang="pl-PL" sz="1200" dirty="0">
              <a:solidFill>
                <a:schemeClr val="bg2"/>
              </a:solidFill>
              <a:latin typeface="Montserrat  "/>
            </a:endParaRPr>
          </a:p>
          <a:p>
            <a:endParaRPr lang="pl-PL" sz="1200" dirty="0">
              <a:solidFill>
                <a:schemeClr val="bg2"/>
              </a:solidFill>
              <a:latin typeface="Montserrat  "/>
            </a:endParaRPr>
          </a:p>
          <a:p>
            <a:r>
              <a:rPr lang="pl-PL" sz="1200" dirty="0">
                <a:solidFill>
                  <a:schemeClr val="bg2"/>
                </a:solidFill>
                <a:latin typeface="Montserrat  "/>
              </a:rPr>
              <a:t>Listopad 2024</a:t>
            </a:r>
          </a:p>
          <a:p>
            <a:endParaRPr lang="pl-PL" sz="1200" dirty="0">
              <a:solidFill>
                <a:schemeClr val="bg2"/>
              </a:solidFill>
              <a:latin typeface="Montserrat  "/>
            </a:endParaRPr>
          </a:p>
          <a:p>
            <a:r>
              <a:rPr lang="pl-PL" sz="1200" dirty="0">
                <a:solidFill>
                  <a:schemeClr val="bg2"/>
                </a:solidFill>
                <a:latin typeface="Montserrat  "/>
              </a:rPr>
              <a:t>Nr ISBN: 978-83-972237-4-5</a:t>
            </a:r>
          </a:p>
          <a:p>
            <a:endParaRPr lang="pl-PL" sz="1200" dirty="0">
              <a:solidFill>
                <a:schemeClr val="bg2"/>
              </a:solidFill>
              <a:latin typeface="Montserrat  "/>
            </a:endParaRPr>
          </a:p>
        </p:txBody>
      </p:sp>
      <p:sp>
        <p:nvSpPr>
          <p:cNvPr id="27" name="Tytuł 1">
            <a:extLst>
              <a:ext uri="{FF2B5EF4-FFF2-40B4-BE49-F238E27FC236}">
                <a16:creationId xmlns:a16="http://schemas.microsoft.com/office/drawing/2014/main" id="{D834D1D1-CCA6-2507-A7B5-ADCA7E1FCE81}"/>
              </a:ext>
            </a:extLst>
          </p:cNvPr>
          <p:cNvSpPr txBox="1">
            <a:spLocks/>
          </p:cNvSpPr>
          <p:nvPr/>
        </p:nvSpPr>
        <p:spPr>
          <a:xfrm>
            <a:off x="6330718" y="5330291"/>
            <a:ext cx="3763232" cy="521910"/>
          </a:xfrm>
          <a:prstGeom prst="rect">
            <a:avLst/>
          </a:prstGeom>
        </p:spPr>
        <p:txBody>
          <a:bodyPr/>
          <a:lstStyle>
            <a:lvl1pPr algn="l" defTabSz="75593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3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pl-PL" sz="1200" dirty="0">
                <a:latin typeface="Montserrat SemiBold" panose="00000700000000000000" pitchFamily="50" charset="-18"/>
              </a:rPr>
              <a:t>Zamawiający:</a:t>
            </a:r>
          </a:p>
        </p:txBody>
      </p:sp>
      <p:sp>
        <p:nvSpPr>
          <p:cNvPr id="42" name="AutoShape 3">
            <a:extLst>
              <a:ext uri="{FF2B5EF4-FFF2-40B4-BE49-F238E27FC236}">
                <a16:creationId xmlns:a16="http://schemas.microsoft.com/office/drawing/2014/main" id="{8E4D09E0-A679-3DBE-040A-B713177FAC7C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 rot="10800000">
            <a:off x="-59782" y="-948"/>
            <a:ext cx="6110676" cy="6885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6" name="Tytuł 1">
            <a:extLst>
              <a:ext uri="{FF2B5EF4-FFF2-40B4-BE49-F238E27FC236}">
                <a16:creationId xmlns:a16="http://schemas.microsoft.com/office/drawing/2014/main" id="{34298992-5B67-4D40-BD3B-A94675719452}"/>
              </a:ext>
            </a:extLst>
          </p:cNvPr>
          <p:cNvSpPr txBox="1">
            <a:spLocks/>
          </p:cNvSpPr>
          <p:nvPr/>
        </p:nvSpPr>
        <p:spPr>
          <a:xfrm>
            <a:off x="335446" y="6534504"/>
            <a:ext cx="3144737" cy="366914"/>
          </a:xfrm>
          <a:prstGeom prst="rect">
            <a:avLst/>
          </a:prstGeom>
        </p:spPr>
        <p:txBody>
          <a:bodyPr/>
          <a:lstStyle>
            <a:lvl1pPr algn="l" defTabSz="75593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3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900" dirty="0">
                <a:solidFill>
                  <a:schemeClr val="bg2"/>
                </a:solidFill>
                <a:latin typeface="Montserrat  "/>
              </a:rPr>
              <a:t>ASMRESEARCH.PL</a:t>
            </a:r>
          </a:p>
        </p:txBody>
      </p:sp>
      <p:pic>
        <p:nvPicPr>
          <p:cNvPr id="45" name="Obraz 44">
            <a:extLst>
              <a:ext uri="{FF2B5EF4-FFF2-40B4-BE49-F238E27FC236}">
                <a16:creationId xmlns:a16="http://schemas.microsoft.com/office/drawing/2014/main" id="{FE5A636C-A338-0C4E-74E5-0BFBAF4633B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7838" t="43887"/>
          <a:stretch/>
        </p:blipFill>
        <p:spPr>
          <a:xfrm rot="10800000">
            <a:off x="9591962" y="5428726"/>
            <a:ext cx="2600038" cy="1436790"/>
          </a:xfrm>
          <a:prstGeom prst="rect">
            <a:avLst/>
          </a:prstGeom>
        </p:spPr>
      </p:pic>
      <p:sp>
        <p:nvSpPr>
          <p:cNvPr id="17" name="Tytuł 1">
            <a:extLst>
              <a:ext uri="{FF2B5EF4-FFF2-40B4-BE49-F238E27FC236}">
                <a16:creationId xmlns:a16="http://schemas.microsoft.com/office/drawing/2014/main" id="{1D48B2A5-053B-8635-3AE1-9FCB2FA76D7A}"/>
              </a:ext>
            </a:extLst>
          </p:cNvPr>
          <p:cNvSpPr txBox="1">
            <a:spLocks/>
          </p:cNvSpPr>
          <p:nvPr/>
        </p:nvSpPr>
        <p:spPr>
          <a:xfrm>
            <a:off x="315040" y="6318081"/>
            <a:ext cx="3144737" cy="233212"/>
          </a:xfrm>
          <a:prstGeom prst="rect">
            <a:avLst/>
          </a:prstGeom>
        </p:spPr>
        <p:txBody>
          <a:bodyPr/>
          <a:lstStyle>
            <a:lvl1pPr algn="l" defTabSz="75593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3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100" dirty="0">
                <a:solidFill>
                  <a:schemeClr val="bg2"/>
                </a:solidFill>
                <a:latin typeface="Montserrat  "/>
              </a:rPr>
              <a:t>Wskazujemy drogę od 1996 r.</a:t>
            </a:r>
          </a:p>
        </p:txBody>
      </p:sp>
      <p:grpSp>
        <p:nvGrpSpPr>
          <p:cNvPr id="26" name="Grupa 25">
            <a:extLst>
              <a:ext uri="{FF2B5EF4-FFF2-40B4-BE49-F238E27FC236}">
                <a16:creationId xmlns:a16="http://schemas.microsoft.com/office/drawing/2014/main" id="{83ED5D6C-0F5A-8AE1-A8AB-65EC7145A113}"/>
              </a:ext>
            </a:extLst>
          </p:cNvPr>
          <p:cNvGrpSpPr/>
          <p:nvPr/>
        </p:nvGrpSpPr>
        <p:grpSpPr>
          <a:xfrm>
            <a:off x="4823613" y="5677481"/>
            <a:ext cx="923161" cy="484378"/>
            <a:chOff x="9643091" y="1120225"/>
            <a:chExt cx="1986509" cy="1042312"/>
          </a:xfrm>
        </p:grpSpPr>
        <p:sp>
          <p:nvSpPr>
            <p:cNvPr id="28" name="Dowolny kształt: kształt 27">
              <a:extLst>
                <a:ext uri="{FF2B5EF4-FFF2-40B4-BE49-F238E27FC236}">
                  <a16:creationId xmlns:a16="http://schemas.microsoft.com/office/drawing/2014/main" id="{2009EF64-B389-697B-0BC2-2AAA6632CB7F}"/>
                </a:ext>
              </a:extLst>
            </p:cNvPr>
            <p:cNvSpPr/>
            <p:nvPr/>
          </p:nvSpPr>
          <p:spPr>
            <a:xfrm>
              <a:off x="9643091" y="1459988"/>
              <a:ext cx="5843" cy="553063"/>
            </a:xfrm>
            <a:custGeom>
              <a:avLst/>
              <a:gdLst>
                <a:gd name="connsiteX0" fmla="*/ 0 w 5843"/>
                <a:gd name="connsiteY0" fmla="*/ 0 h 553063"/>
                <a:gd name="connsiteX1" fmla="*/ 0 w 5843"/>
                <a:gd name="connsiteY1" fmla="*/ 553064 h 553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843" h="553063">
                  <a:moveTo>
                    <a:pt x="0" y="0"/>
                  </a:moveTo>
                  <a:lnTo>
                    <a:pt x="0" y="553064"/>
                  </a:lnTo>
                </a:path>
              </a:pathLst>
            </a:custGeom>
            <a:ln w="149225" cap="rnd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9" name="Dowolny kształt: kształt 28">
              <a:extLst>
                <a:ext uri="{FF2B5EF4-FFF2-40B4-BE49-F238E27FC236}">
                  <a16:creationId xmlns:a16="http://schemas.microsoft.com/office/drawing/2014/main" id="{36E15EF0-9266-D73A-B70D-DCA6CD6501E7}"/>
                </a:ext>
              </a:extLst>
            </p:cNvPr>
            <p:cNvSpPr/>
            <p:nvPr/>
          </p:nvSpPr>
          <p:spPr>
            <a:xfrm>
              <a:off x="10630474" y="1455020"/>
              <a:ext cx="5843" cy="315685"/>
            </a:xfrm>
            <a:custGeom>
              <a:avLst/>
              <a:gdLst>
                <a:gd name="connsiteX0" fmla="*/ 0 w 5843"/>
                <a:gd name="connsiteY0" fmla="*/ 0 h 315685"/>
                <a:gd name="connsiteX1" fmla="*/ 0 w 5843"/>
                <a:gd name="connsiteY1" fmla="*/ 315686 h 315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843" h="315685">
                  <a:moveTo>
                    <a:pt x="0" y="0"/>
                  </a:moveTo>
                  <a:lnTo>
                    <a:pt x="0" y="315686"/>
                  </a:lnTo>
                </a:path>
              </a:pathLst>
            </a:custGeom>
            <a:ln w="149225" cap="rnd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0" name="Dowolny kształt: kształt 29">
              <a:extLst>
                <a:ext uri="{FF2B5EF4-FFF2-40B4-BE49-F238E27FC236}">
                  <a16:creationId xmlns:a16="http://schemas.microsoft.com/office/drawing/2014/main" id="{F1D4255C-2DBD-6C93-A617-23D1E83F43C0}"/>
                </a:ext>
              </a:extLst>
            </p:cNvPr>
            <p:cNvSpPr/>
            <p:nvPr/>
          </p:nvSpPr>
          <p:spPr>
            <a:xfrm>
              <a:off x="11127145" y="1700580"/>
              <a:ext cx="5843" cy="461957"/>
            </a:xfrm>
            <a:custGeom>
              <a:avLst/>
              <a:gdLst>
                <a:gd name="connsiteX0" fmla="*/ 0 w 5843"/>
                <a:gd name="connsiteY0" fmla="*/ 0 h 461957"/>
                <a:gd name="connsiteX1" fmla="*/ 0 w 5843"/>
                <a:gd name="connsiteY1" fmla="*/ 461958 h 461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843" h="461957">
                  <a:moveTo>
                    <a:pt x="0" y="0"/>
                  </a:moveTo>
                  <a:lnTo>
                    <a:pt x="0" y="461958"/>
                  </a:lnTo>
                </a:path>
              </a:pathLst>
            </a:custGeom>
            <a:ln w="149225" cap="rnd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1" name="Dowolny kształt: kształt 30">
              <a:extLst>
                <a:ext uri="{FF2B5EF4-FFF2-40B4-BE49-F238E27FC236}">
                  <a16:creationId xmlns:a16="http://schemas.microsoft.com/office/drawing/2014/main" id="{CEB1E1D0-7139-5823-DE22-202AB27B23D2}"/>
                </a:ext>
              </a:extLst>
            </p:cNvPr>
            <p:cNvSpPr/>
            <p:nvPr/>
          </p:nvSpPr>
          <p:spPr>
            <a:xfrm>
              <a:off x="11623757" y="1321079"/>
              <a:ext cx="5843" cy="602678"/>
            </a:xfrm>
            <a:custGeom>
              <a:avLst/>
              <a:gdLst>
                <a:gd name="connsiteX0" fmla="*/ 0 w 5843"/>
                <a:gd name="connsiteY0" fmla="*/ 0 h 602678"/>
                <a:gd name="connsiteX1" fmla="*/ 0 w 5843"/>
                <a:gd name="connsiteY1" fmla="*/ 602678 h 60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843" h="602678">
                  <a:moveTo>
                    <a:pt x="0" y="0"/>
                  </a:moveTo>
                  <a:lnTo>
                    <a:pt x="0" y="602678"/>
                  </a:lnTo>
                </a:path>
              </a:pathLst>
            </a:custGeom>
            <a:ln w="149225" cap="rnd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2" name="Dowolny kształt: kształt 31">
              <a:extLst>
                <a:ext uri="{FF2B5EF4-FFF2-40B4-BE49-F238E27FC236}">
                  <a16:creationId xmlns:a16="http://schemas.microsoft.com/office/drawing/2014/main" id="{A2E10899-89B5-C126-3D0E-1DFDFB029FC3}"/>
                </a:ext>
              </a:extLst>
            </p:cNvPr>
            <p:cNvSpPr/>
            <p:nvPr/>
          </p:nvSpPr>
          <p:spPr>
            <a:xfrm>
              <a:off x="10139704" y="1120225"/>
              <a:ext cx="5843" cy="390604"/>
            </a:xfrm>
            <a:custGeom>
              <a:avLst/>
              <a:gdLst>
                <a:gd name="connsiteX0" fmla="*/ 0 w 5843"/>
                <a:gd name="connsiteY0" fmla="*/ 0 h 390604"/>
                <a:gd name="connsiteX1" fmla="*/ 0 w 5843"/>
                <a:gd name="connsiteY1" fmla="*/ 390604 h 390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843" h="390604">
                  <a:moveTo>
                    <a:pt x="0" y="0"/>
                  </a:moveTo>
                  <a:lnTo>
                    <a:pt x="0" y="390604"/>
                  </a:lnTo>
                </a:path>
              </a:pathLst>
            </a:custGeom>
            <a:ln w="149225" cap="rnd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pic>
        <p:nvPicPr>
          <p:cNvPr id="5" name="Obraz 4" descr="Obraz zawierający symbol&#10;&#10;Opis wygenerowany automatycznie">
            <a:extLst>
              <a:ext uri="{FF2B5EF4-FFF2-40B4-BE49-F238E27FC236}">
                <a16:creationId xmlns:a16="http://schemas.microsoft.com/office/drawing/2014/main" id="{12DF6338-FE6B-D295-055D-35AB0FAB82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0772" y="5654849"/>
            <a:ext cx="2049857" cy="688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E930A171-0BE3-0FA4-958A-AFB3B6FED3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630" y="5371050"/>
            <a:ext cx="2315649" cy="10829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22728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B84804C-D523-0813-8A64-78C2E9FD4E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DB6A81F3-0965-1DB4-942B-591C9B1FF84B}"/>
              </a:ext>
            </a:extLst>
          </p:cNvPr>
          <p:cNvSpPr txBox="1"/>
          <p:nvPr/>
        </p:nvSpPr>
        <p:spPr>
          <a:xfrm>
            <a:off x="403715" y="1747513"/>
            <a:ext cx="3568517" cy="29326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kern="1200" dirty="0" err="1">
                <a:solidFill>
                  <a:schemeClr val="tx2"/>
                </a:solidFill>
                <a:latin typeface="Montserra)"/>
                <a:ea typeface="+mj-ea"/>
                <a:cs typeface="+mj-cs"/>
              </a:rPr>
              <a:t>Nabywanie</a:t>
            </a:r>
            <a:r>
              <a:rPr lang="en-US" sz="5400" b="1" kern="1200" dirty="0">
                <a:solidFill>
                  <a:schemeClr val="tx2"/>
                </a:solidFill>
                <a:latin typeface="Montserra)"/>
                <a:ea typeface="+mj-ea"/>
                <a:cs typeface="+mj-cs"/>
              </a:rPr>
              <a:t> </a:t>
            </a:r>
            <a:r>
              <a:rPr lang="en-US" sz="5400" b="1" kern="1200" dirty="0" err="1">
                <a:solidFill>
                  <a:schemeClr val="tx2"/>
                </a:solidFill>
                <a:latin typeface="Montserra)"/>
                <a:ea typeface="+mj-ea"/>
                <a:cs typeface="+mj-cs"/>
              </a:rPr>
              <a:t>używanych</a:t>
            </a:r>
            <a:r>
              <a:rPr lang="en-US" sz="5400" b="1" kern="1200" dirty="0">
                <a:solidFill>
                  <a:schemeClr val="tx2"/>
                </a:solidFill>
                <a:latin typeface="Montserra)"/>
                <a:ea typeface="+mj-ea"/>
                <a:cs typeface="+mj-cs"/>
              </a:rPr>
              <a:t>  </a:t>
            </a:r>
            <a:r>
              <a:rPr lang="en-US" sz="5400" b="1" kern="1200" dirty="0" err="1">
                <a:solidFill>
                  <a:schemeClr val="tx2"/>
                </a:solidFill>
                <a:latin typeface="Montserra)"/>
                <a:ea typeface="+mj-ea"/>
                <a:cs typeface="+mj-cs"/>
              </a:rPr>
              <a:t>mebli</a:t>
            </a:r>
            <a:r>
              <a:rPr lang="en-US" sz="5400" b="1" kern="1200" dirty="0">
                <a:solidFill>
                  <a:schemeClr val="tx2"/>
                </a:solidFill>
                <a:latin typeface="Montserra)"/>
                <a:ea typeface="+mj-ea"/>
                <a:cs typeface="+mj-cs"/>
              </a:rPr>
              <a:t>  </a:t>
            </a:r>
          </a:p>
        </p:txBody>
      </p:sp>
      <p:pic>
        <p:nvPicPr>
          <p:cNvPr id="5" name="Grafika 4" descr="Łóżko z wypełnieniem pełnym">
            <a:extLst>
              <a:ext uri="{FF2B5EF4-FFF2-40B4-BE49-F238E27FC236}">
                <a16:creationId xmlns:a16="http://schemas.microsoft.com/office/drawing/2014/main" id="{5E45B7AD-8BFB-BA2F-D5C1-C4B993D7FA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97881" y="395111"/>
            <a:ext cx="1788526" cy="1788526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C034BB4-8B50-4484-85C4-0CE4699284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0662" y="0"/>
            <a:ext cx="0" cy="6858000"/>
          </a:xfrm>
          <a:prstGeom prst="line">
            <a:avLst/>
          </a:prstGeom>
          <a:ln w="3810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1B200F7-B57A-4824-BB91-B6624450A5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627" y="2228770"/>
            <a:ext cx="2877035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902062F-7F47-41E5-8574-2D1492D58E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0661" y="3429000"/>
            <a:ext cx="4663440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A92245C-961F-47D5-9691-272D28692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627" y="4568202"/>
            <a:ext cx="2877035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Obraz 3" descr="Obraz zawierający tekst&#10;&#10;Opis wygenerowany automatycznie">
            <a:extLst>
              <a:ext uri="{FF2B5EF4-FFF2-40B4-BE49-F238E27FC236}">
                <a16:creationId xmlns:a16="http://schemas.microsoft.com/office/drawing/2014/main" id="{4B51DD7C-F374-0B1B-26EA-F12D8AD323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7260" y="214861"/>
            <a:ext cx="1462570" cy="595844"/>
          </a:xfrm>
          <a:prstGeom prst="rect">
            <a:avLst/>
          </a:prstGeom>
        </p:spPr>
      </p:pic>
      <p:pic>
        <p:nvPicPr>
          <p:cNvPr id="6" name="Grafika 5" descr="Stół i krzesła z wypełnieniem pełnym">
            <a:extLst>
              <a:ext uri="{FF2B5EF4-FFF2-40B4-BE49-F238E27FC236}">
                <a16:creationId xmlns:a16="http://schemas.microsoft.com/office/drawing/2014/main" id="{97E5D380-C1EC-BB8A-BA9F-840A803E38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35788" y="2753238"/>
            <a:ext cx="1245363" cy="1245363"/>
          </a:xfrm>
          <a:prstGeom prst="rect">
            <a:avLst/>
          </a:prstGeom>
        </p:spPr>
      </p:pic>
      <p:pic>
        <p:nvPicPr>
          <p:cNvPr id="8" name="Grafika 7" descr="Kanapa z wypełnieniem pełnym">
            <a:extLst>
              <a:ext uri="{FF2B5EF4-FFF2-40B4-BE49-F238E27FC236}">
                <a16:creationId xmlns:a16="http://schemas.microsoft.com/office/drawing/2014/main" id="{F652F239-1451-6A65-465E-B784A241D00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573250" y="5137802"/>
            <a:ext cx="1245363" cy="1245363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ACCCEC7-85CB-B50A-6375-C98B694E62E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3069" y="4691012"/>
            <a:ext cx="2741631" cy="128212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5FE23266-C6D8-847C-ED27-1EDE1A16C89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96228" y="3749159"/>
            <a:ext cx="2612711" cy="880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1419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0273F0-8E03-A44D-5817-40E69E2B9C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Obraz zawierający tekst&#10;&#10;Opis wygenerowany automatycznie">
            <a:extLst>
              <a:ext uri="{FF2B5EF4-FFF2-40B4-BE49-F238E27FC236}">
                <a16:creationId xmlns:a16="http://schemas.microsoft.com/office/drawing/2014/main" id="{F34B81E2-9264-DB4C-D60B-7CE8161149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812" y="56240"/>
            <a:ext cx="1118932" cy="455847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0442BAE6-D63F-C3D3-8F16-331F4E244299}"/>
              </a:ext>
            </a:extLst>
          </p:cNvPr>
          <p:cNvSpPr txBox="1"/>
          <p:nvPr/>
        </p:nvSpPr>
        <p:spPr>
          <a:xfrm>
            <a:off x="0" y="932872"/>
            <a:ext cx="12192001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>
                <a:solidFill>
                  <a:schemeClr val="tx2"/>
                </a:solidFill>
              </a:rPr>
              <a:t>Większość badanych osób (88,5%), zarówno kobiet (85,3%) jak i mężczyzn (92%), nie otrzymała ani nie nabyła w roku 2023 używanych mebli.  </a:t>
            </a:r>
          </a:p>
          <a:p>
            <a:pPr algn="just"/>
            <a:endParaRPr lang="pl-PL" dirty="0">
              <a:solidFill>
                <a:schemeClr val="tx2"/>
              </a:solidFill>
            </a:endParaRPr>
          </a:p>
          <a:p>
            <a:pPr algn="just"/>
            <a:r>
              <a:rPr lang="pl-PL" dirty="0">
                <a:solidFill>
                  <a:schemeClr val="tx2"/>
                </a:solidFill>
              </a:rPr>
              <a:t>Z badania wynika, że osoby poniżej 25 roku życia najczęściej w 2023 roku pozyskiwały używane meble – 18,1%. Najrzadziej z kolei przytrafiało się to osobom po 65 roku życia – 3,3%. </a:t>
            </a:r>
          </a:p>
          <a:p>
            <a:pPr algn="just"/>
            <a:endParaRPr lang="pl-PL" dirty="0">
              <a:solidFill>
                <a:schemeClr val="tx2"/>
              </a:solidFill>
            </a:endParaRPr>
          </a:p>
          <a:p>
            <a:pPr algn="just"/>
            <a:r>
              <a:rPr lang="pl-PL" dirty="0">
                <a:solidFill>
                  <a:schemeClr val="tx2"/>
                </a:solidFill>
              </a:rPr>
              <a:t>Ponad 1/5 respondentów z województwa mazowieckiego zadeklarowała, że w ich ręce w tamtym czasie trafiły używane meble – 21%, to najwyższy wskaźnik z pośród wszystkich województw. Wskaźnik najniższy odnotowano w województwie świętokrzyskim – 3,1%. </a:t>
            </a:r>
          </a:p>
          <a:p>
            <a:pPr algn="just"/>
            <a:endParaRPr lang="pl-PL" dirty="0">
              <a:solidFill>
                <a:schemeClr val="tx2"/>
              </a:solidFill>
            </a:endParaRPr>
          </a:p>
          <a:p>
            <a:pPr algn="just"/>
            <a:r>
              <a:rPr lang="pl-PL" dirty="0">
                <a:solidFill>
                  <a:schemeClr val="tx2"/>
                </a:solidFill>
              </a:rPr>
              <a:t>Najczęściej mieszkańcy dużych miast, tych powyżej 500 tys. mieszkańców, otrzymywali lub nabywali w roku 2023 używane meble – 16,4%. Z kolei najrzadziej robili to mieszkańcy małych miast, tych poniżej 20 tys. mieszkańców – 8%.</a:t>
            </a:r>
          </a:p>
          <a:p>
            <a:pPr algn="just"/>
            <a:endParaRPr lang="pl-PL" dirty="0">
              <a:solidFill>
                <a:schemeClr val="tx2"/>
              </a:solidFill>
            </a:endParaRPr>
          </a:p>
          <a:p>
            <a:pPr algn="just"/>
            <a:r>
              <a:rPr lang="pl-PL" dirty="0">
                <a:solidFill>
                  <a:schemeClr val="tx2"/>
                </a:solidFill>
              </a:rPr>
              <a:t>Żadna badana osoba z wykształceniem doktorskim nie nabyła, ani nie otrzymała używanych mebli w roku 2023. Osoby </a:t>
            </a:r>
            <a:br>
              <a:rPr lang="pl-PL" dirty="0">
                <a:solidFill>
                  <a:schemeClr val="tx2"/>
                </a:solidFill>
              </a:rPr>
            </a:br>
            <a:r>
              <a:rPr lang="pl-PL" dirty="0">
                <a:solidFill>
                  <a:schemeClr val="tx2"/>
                </a:solidFill>
              </a:rPr>
              <a:t>z wykształceniem podstawowym/gimnazjalnym i wyższym najczęściej w tamtym roku wchodziły w posiadanie używanych mebli, kolejno 15,4% i 14,4%. Najrzadziej zdarzało się to osobom z wykształceniem zasadniczym zawodowym – 3%.</a:t>
            </a:r>
          </a:p>
          <a:p>
            <a:pPr algn="just"/>
            <a:endParaRPr lang="pl-PL" dirty="0">
              <a:solidFill>
                <a:schemeClr val="tx2"/>
              </a:solidFill>
            </a:endParaRPr>
          </a:p>
          <a:p>
            <a:pPr algn="just"/>
            <a:r>
              <a:rPr lang="pl-PL" dirty="0">
                <a:solidFill>
                  <a:schemeClr val="tx2"/>
                </a:solidFill>
              </a:rPr>
              <a:t>Okazuje się, że dochód nie ma większego znaczenia w kontekście otrzymywania/ kupowania używanych mebli. Różnica pomiędzy skrajnymi wskaźnikami wyniosła tylko 3,3%.</a:t>
            </a:r>
          </a:p>
        </p:txBody>
      </p:sp>
      <p:pic>
        <p:nvPicPr>
          <p:cNvPr id="5" name="Obraz 4" descr="Obraz zawierający symbol&#10;&#10;Opis wygenerowany automatycznie">
            <a:extLst>
              <a:ext uri="{FF2B5EF4-FFF2-40B4-BE49-F238E27FC236}">
                <a16:creationId xmlns:a16="http://schemas.microsoft.com/office/drawing/2014/main" id="{B434CFD2-0315-1CA1-BCAE-76C8400ADB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818626" cy="6693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685334BD-6137-48EE-AB15-296BE302E4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627" y="0"/>
            <a:ext cx="1819374" cy="8508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5134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9064C9-DA08-A713-C4B2-C55DFC38BC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Wykres 1">
            <a:extLst>
              <a:ext uri="{FF2B5EF4-FFF2-40B4-BE49-F238E27FC236}">
                <a16:creationId xmlns:a16="http://schemas.microsoft.com/office/drawing/2014/main" id="{DDC6A318-7E3E-000A-7BFF-F3755B8CA6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50796566"/>
              </p:ext>
            </p:extLst>
          </p:nvPr>
        </p:nvGraphicFramePr>
        <p:xfrm>
          <a:off x="98323" y="748144"/>
          <a:ext cx="12024852" cy="6053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Obraz 2" descr="Obraz zawierający tekst&#10;&#10;Opis wygenerowany automatycznie">
            <a:extLst>
              <a:ext uri="{FF2B5EF4-FFF2-40B4-BE49-F238E27FC236}">
                <a16:creationId xmlns:a16="http://schemas.microsoft.com/office/drawing/2014/main" id="{07261F9E-0A95-73E3-5A63-2D8C8550A8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4275" y="56240"/>
            <a:ext cx="1111470" cy="452807"/>
          </a:xfrm>
          <a:prstGeom prst="rect">
            <a:avLst/>
          </a:prstGeom>
        </p:spPr>
      </p:pic>
      <p:pic>
        <p:nvPicPr>
          <p:cNvPr id="5" name="Obraz 4" descr="Obraz zawierający symbol&#10;&#10;Opis wygenerowany automatycznie">
            <a:extLst>
              <a:ext uri="{FF2B5EF4-FFF2-40B4-BE49-F238E27FC236}">
                <a16:creationId xmlns:a16="http://schemas.microsoft.com/office/drawing/2014/main" id="{48E21207-F067-FCF8-9205-5F8D4C84DB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84"/>
            <a:ext cx="1772239" cy="6167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154092BA-A4E6-1133-EFFD-C1A771B460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280" y="7984"/>
            <a:ext cx="1865346" cy="8723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86022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41758D-A9F2-200D-6947-FD6365D777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Wykres 1">
            <a:extLst>
              <a:ext uri="{FF2B5EF4-FFF2-40B4-BE49-F238E27FC236}">
                <a16:creationId xmlns:a16="http://schemas.microsoft.com/office/drawing/2014/main" id="{EC28627E-8E28-89CE-36AB-20299156B9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53218"/>
              </p:ext>
            </p:extLst>
          </p:nvPr>
        </p:nvGraphicFramePr>
        <p:xfrm>
          <a:off x="0" y="755720"/>
          <a:ext cx="12192000" cy="60460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Obraz 2" descr="Obraz zawierający tekst&#10;&#10;Opis wygenerowany automatycznie">
            <a:extLst>
              <a:ext uri="{FF2B5EF4-FFF2-40B4-BE49-F238E27FC236}">
                <a16:creationId xmlns:a16="http://schemas.microsoft.com/office/drawing/2014/main" id="{2F99730E-E1BD-CFFC-A2CC-015FBCB9EE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5093" y="56241"/>
            <a:ext cx="1090651" cy="444325"/>
          </a:xfrm>
          <a:prstGeom prst="rect">
            <a:avLst/>
          </a:prstGeom>
        </p:spPr>
      </p:pic>
      <p:pic>
        <p:nvPicPr>
          <p:cNvPr id="5" name="Obraz 4" descr="Obraz zawierający symbol&#10;&#10;Opis wygenerowany automatycznie">
            <a:extLst>
              <a:ext uri="{FF2B5EF4-FFF2-40B4-BE49-F238E27FC236}">
                <a16:creationId xmlns:a16="http://schemas.microsoft.com/office/drawing/2014/main" id="{7B801031-BCAB-709F-6F92-7F24E0024B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762811" cy="645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0D69E698-79FA-6538-3B0D-04D14DD6A6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245" y="1"/>
            <a:ext cx="1858356" cy="8690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63355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997962-74F6-42FE-7197-A29527CD55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Wykres 1">
            <a:extLst>
              <a:ext uri="{FF2B5EF4-FFF2-40B4-BE49-F238E27FC236}">
                <a16:creationId xmlns:a16="http://schemas.microsoft.com/office/drawing/2014/main" id="{ACFDAE3C-260B-6409-A366-19A95E49A6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8058610"/>
              </p:ext>
            </p:extLst>
          </p:nvPr>
        </p:nvGraphicFramePr>
        <p:xfrm>
          <a:off x="0" y="717754"/>
          <a:ext cx="12191999" cy="6140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Obraz 2" descr="Obraz zawierający tekst&#10;&#10;Opis wygenerowany automatycznie">
            <a:extLst>
              <a:ext uri="{FF2B5EF4-FFF2-40B4-BE49-F238E27FC236}">
                <a16:creationId xmlns:a16="http://schemas.microsoft.com/office/drawing/2014/main" id="{E92540E8-EC72-ACB7-3DF6-3C6011B6CF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386" y="56241"/>
            <a:ext cx="1128358" cy="459688"/>
          </a:xfrm>
          <a:prstGeom prst="rect">
            <a:avLst/>
          </a:prstGeom>
        </p:spPr>
      </p:pic>
      <p:pic>
        <p:nvPicPr>
          <p:cNvPr id="5" name="Obraz 4" descr="Obraz zawierający symbol&#10;&#10;Opis wygenerowany automatycznie">
            <a:extLst>
              <a:ext uri="{FF2B5EF4-FFF2-40B4-BE49-F238E27FC236}">
                <a16:creationId xmlns:a16="http://schemas.microsoft.com/office/drawing/2014/main" id="{BC9DB82B-568E-E500-29DF-95238B57E0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687398" cy="623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270F8526-3616-A75B-4825-BA35F70651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394" y="-1"/>
            <a:ext cx="1850150" cy="8652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2054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C64DBF-16A9-1668-C418-F0C30CE6D3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Wykres 1">
            <a:extLst>
              <a:ext uri="{FF2B5EF4-FFF2-40B4-BE49-F238E27FC236}">
                <a16:creationId xmlns:a16="http://schemas.microsoft.com/office/drawing/2014/main" id="{3EA661FC-E902-31A9-C33D-9CE01A09BD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94215499"/>
              </p:ext>
            </p:extLst>
          </p:nvPr>
        </p:nvGraphicFramePr>
        <p:xfrm>
          <a:off x="0" y="672594"/>
          <a:ext cx="12192000" cy="61854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Obraz 2" descr="Obraz zawierający tekst&#10;&#10;Opis wygenerowany automatycznie">
            <a:extLst>
              <a:ext uri="{FF2B5EF4-FFF2-40B4-BE49-F238E27FC236}">
                <a16:creationId xmlns:a16="http://schemas.microsoft.com/office/drawing/2014/main" id="{07635776-B4BA-2AFF-B363-3A1A716E2D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4272" y="56240"/>
            <a:ext cx="1111471" cy="452807"/>
          </a:xfrm>
          <a:prstGeom prst="rect">
            <a:avLst/>
          </a:prstGeom>
        </p:spPr>
      </p:pic>
      <p:pic>
        <p:nvPicPr>
          <p:cNvPr id="5" name="Obraz 4" descr="Obraz zawierający symbol&#10;&#10;Opis wygenerowany automatycznie">
            <a:extLst>
              <a:ext uri="{FF2B5EF4-FFF2-40B4-BE49-F238E27FC236}">
                <a16:creationId xmlns:a16="http://schemas.microsoft.com/office/drawing/2014/main" id="{939DDA78-D5DE-2724-B746-C86096D719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835652" cy="6725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2176691A-5A2B-E7F2-E069-4207A670B5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53" y="0"/>
            <a:ext cx="1800182" cy="8418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09910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4D0124-AC36-566A-46B7-CCCA6FAF25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Wykres 1">
            <a:extLst>
              <a:ext uri="{FF2B5EF4-FFF2-40B4-BE49-F238E27FC236}">
                <a16:creationId xmlns:a16="http://schemas.microsoft.com/office/drawing/2014/main" id="{1C0F9F9A-B32C-8749-D210-C7AE7FB44D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5768162"/>
              </p:ext>
            </p:extLst>
          </p:nvPr>
        </p:nvGraphicFramePr>
        <p:xfrm>
          <a:off x="127819" y="672594"/>
          <a:ext cx="11897926" cy="61854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Obraz 2" descr="Obraz zawierający tekst&#10;&#10;Opis wygenerowany automatycznie">
            <a:extLst>
              <a:ext uri="{FF2B5EF4-FFF2-40B4-BE49-F238E27FC236}">
                <a16:creationId xmlns:a16="http://schemas.microsoft.com/office/drawing/2014/main" id="{20B553D9-5AEB-02CF-49AE-6B0136ADD1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5093" y="56241"/>
            <a:ext cx="1090651" cy="444326"/>
          </a:xfrm>
          <a:prstGeom prst="rect">
            <a:avLst/>
          </a:prstGeom>
        </p:spPr>
      </p:pic>
      <p:pic>
        <p:nvPicPr>
          <p:cNvPr id="5" name="Obraz 4" descr="Obraz zawierający symbol&#10;&#10;Opis wygenerowany automatycznie">
            <a:extLst>
              <a:ext uri="{FF2B5EF4-FFF2-40B4-BE49-F238E27FC236}">
                <a16:creationId xmlns:a16="http://schemas.microsoft.com/office/drawing/2014/main" id="{C5DBB8A1-90B3-051E-AF4E-668CCCECF6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34532" cy="582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ECE6B525-D2DD-4D4C-7ADF-917C9A053E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533" y="0"/>
            <a:ext cx="1835054" cy="772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96651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81A9A2-75E2-26E2-C93A-5DAE4F62D1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Wykres 1">
            <a:extLst>
              <a:ext uri="{FF2B5EF4-FFF2-40B4-BE49-F238E27FC236}">
                <a16:creationId xmlns:a16="http://schemas.microsoft.com/office/drawing/2014/main" id="{59C2EDFE-54D7-3C77-E900-041F11703F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99698826"/>
              </p:ext>
            </p:extLst>
          </p:nvPr>
        </p:nvGraphicFramePr>
        <p:xfrm>
          <a:off x="0" y="672594"/>
          <a:ext cx="12192000" cy="6255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Obraz 2" descr="Obraz zawierający tekst&#10;&#10;Opis wygenerowany automatycznie">
            <a:extLst>
              <a:ext uri="{FF2B5EF4-FFF2-40B4-BE49-F238E27FC236}">
                <a16:creationId xmlns:a16="http://schemas.microsoft.com/office/drawing/2014/main" id="{D830AB71-8C81-058D-6CF8-534753B167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799" y="56240"/>
            <a:ext cx="1052945" cy="428964"/>
          </a:xfrm>
          <a:prstGeom prst="rect">
            <a:avLst/>
          </a:prstGeom>
        </p:spPr>
      </p:pic>
      <p:pic>
        <p:nvPicPr>
          <p:cNvPr id="5" name="Obraz 4" descr="Obraz zawierający symbol&#10;&#10;Opis wygenerowany automatycznie">
            <a:extLst>
              <a:ext uri="{FF2B5EF4-FFF2-40B4-BE49-F238E27FC236}">
                <a16:creationId xmlns:a16="http://schemas.microsoft.com/office/drawing/2014/main" id="{608B1469-66B8-BC7B-BEBE-313AA7F879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62812" cy="59209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4FDF4D5E-1DE1-E749-9F4E-E4C4B14A75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397" y="1"/>
            <a:ext cx="1668545" cy="7802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01471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Wykres 1">
            <a:extLst>
              <a:ext uri="{FF2B5EF4-FFF2-40B4-BE49-F238E27FC236}">
                <a16:creationId xmlns:a16="http://schemas.microsoft.com/office/drawing/2014/main" id="{884C2CC2-9891-7EA6-AB64-9D5C75F386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60729789"/>
              </p:ext>
            </p:extLst>
          </p:nvPr>
        </p:nvGraphicFramePr>
        <p:xfrm>
          <a:off x="117986" y="828125"/>
          <a:ext cx="11907757" cy="5173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Obraz 2" descr="Obraz zawierający tekst&#10;&#10;Opis wygenerowany automatycznie">
            <a:extLst>
              <a:ext uri="{FF2B5EF4-FFF2-40B4-BE49-F238E27FC236}">
                <a16:creationId xmlns:a16="http://schemas.microsoft.com/office/drawing/2014/main" id="{C4D18E69-2291-CC91-CD40-ADE8806F68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8214" y="56241"/>
            <a:ext cx="977530" cy="398240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DB92A464-4913-F2B5-B056-0D8652838531}"/>
              </a:ext>
            </a:extLst>
          </p:cNvPr>
          <p:cNvSpPr txBox="1"/>
          <p:nvPr/>
        </p:nvSpPr>
        <p:spPr>
          <a:xfrm>
            <a:off x="-81367" y="6071477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>
                <a:solidFill>
                  <a:schemeClr val="tx2"/>
                </a:solidFill>
              </a:rPr>
              <a:t>Krzesło to mebel, który badani podawali najczęściej jako ten otrzymany lub nabyty w roku 2023 – 36,5%. Respondenci weszli wtedy w posiadanie 186 sztuk tego przedmiotu. Drugą najczęściej wybieraną odpowiedzią były </a:t>
            </a:r>
            <a:r>
              <a:rPr lang="pl-PL" sz="1400" b="0" i="0" u="none" strike="noStrike" dirty="0">
                <a:solidFill>
                  <a:schemeClr val="tx2"/>
                </a:solidFill>
                <a:effectLst/>
                <a:latin typeface="Aptos Narrow" panose="020B0004020202020204" pitchFamily="34" charset="0"/>
              </a:rPr>
              <a:t>szafka/regał z półkami (27% i 59 szt.), a kolejnymi wskazywanymi na tym samy poziomie: </a:t>
            </a:r>
            <a:r>
              <a:rPr lang="pl-PL" sz="1400" dirty="0">
                <a:solidFill>
                  <a:schemeClr val="tx2"/>
                </a:solidFill>
              </a:rPr>
              <a:t>sofa/ tapczan/ kanapa/łóżko (26,1% i 37 szt.) i sama szafa (26,1% i 37 szt.).</a:t>
            </a:r>
          </a:p>
          <a:p>
            <a:endParaRPr lang="pl-PL" dirty="0"/>
          </a:p>
        </p:txBody>
      </p:sp>
      <p:pic>
        <p:nvPicPr>
          <p:cNvPr id="6" name="Obraz 5" descr="Obraz zawierający symbol&#10;&#10;Opis wygenerowany automatycznie">
            <a:extLst>
              <a:ext uri="{FF2B5EF4-FFF2-40B4-BE49-F238E27FC236}">
                <a16:creationId xmlns:a16="http://schemas.microsoft.com/office/drawing/2014/main" id="{4E110D3D-7B83-B4BC-2AFA-1CF5DDDF86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706252" cy="5730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1FDE1C7F-54F5-82EA-A07A-1BBACC9F71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253" y="-2908"/>
            <a:ext cx="1777045" cy="8310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34192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4858138-CEAC-369B-5962-E3488C1469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310A2CBC-C293-94F3-7B82-76B9A7B282ED}"/>
              </a:ext>
            </a:extLst>
          </p:cNvPr>
          <p:cNvSpPr txBox="1"/>
          <p:nvPr/>
        </p:nvSpPr>
        <p:spPr>
          <a:xfrm>
            <a:off x="306209" y="2174171"/>
            <a:ext cx="3508743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Montserra)"/>
              </a:rPr>
              <a:t>Nabywanie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Montserra)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Montserra)"/>
              </a:rPr>
              <a:t>używan</a:t>
            </a:r>
            <a:r>
              <a:rPr kumimoji="0" lang="pl-PL" sz="5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Montserra)"/>
              </a:rPr>
              <a:t>ego sprzętu 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Montserra)"/>
              </a:rPr>
              <a:t>  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8590B43-4CC0-A62A-DA18-31EDBDBEE3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0662" y="0"/>
            <a:ext cx="0" cy="6858000"/>
          </a:xfrm>
          <a:prstGeom prst="line">
            <a:avLst/>
          </a:prstGeom>
          <a:ln w="3810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FB85AB7-7D1B-8617-8B45-11CC81E9A8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627" y="2228770"/>
            <a:ext cx="2877035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8F218E5-991A-9C02-E33D-185D6D960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0661" y="3429000"/>
            <a:ext cx="4663440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5AACEA5-8FB7-38AC-07A1-C6F6C8725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627" y="4568202"/>
            <a:ext cx="2877035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Obraz 3" descr="Obraz zawierający tekst&#10;&#10;Opis wygenerowany automatycznie">
            <a:extLst>
              <a:ext uri="{FF2B5EF4-FFF2-40B4-BE49-F238E27FC236}">
                <a16:creationId xmlns:a16="http://schemas.microsoft.com/office/drawing/2014/main" id="{4440D64C-463F-D950-30E4-71B158D822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997" y="214860"/>
            <a:ext cx="1620833" cy="660319"/>
          </a:xfrm>
          <a:prstGeom prst="rect">
            <a:avLst/>
          </a:prstGeom>
        </p:spPr>
      </p:pic>
      <p:pic>
        <p:nvPicPr>
          <p:cNvPr id="7" name="Grafika 6" descr="Pralka kontur">
            <a:extLst>
              <a:ext uri="{FF2B5EF4-FFF2-40B4-BE49-F238E27FC236}">
                <a16:creationId xmlns:a16="http://schemas.microsoft.com/office/drawing/2014/main" id="{84E6D62B-D15B-B628-61C2-C229CD21D9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33650" y="567420"/>
            <a:ext cx="1449638" cy="1449638"/>
          </a:xfrm>
          <a:prstGeom prst="rect">
            <a:avLst/>
          </a:prstGeom>
        </p:spPr>
      </p:pic>
      <p:pic>
        <p:nvPicPr>
          <p:cNvPr id="9" name="Grafika 8" descr="Telewizja z wypełnieniem pełnym">
            <a:extLst>
              <a:ext uri="{FF2B5EF4-FFF2-40B4-BE49-F238E27FC236}">
                <a16:creationId xmlns:a16="http://schemas.microsoft.com/office/drawing/2014/main" id="{3EEA4AC3-6E5E-2DCA-F93F-B8FF01602B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091985" y="2738393"/>
            <a:ext cx="1259157" cy="1259157"/>
          </a:xfrm>
          <a:prstGeom prst="rect">
            <a:avLst/>
          </a:prstGeom>
        </p:spPr>
      </p:pic>
      <p:pic>
        <p:nvPicPr>
          <p:cNvPr id="10" name="Grafika 9" descr="Żelazo kontur">
            <a:extLst>
              <a:ext uri="{FF2B5EF4-FFF2-40B4-BE49-F238E27FC236}">
                <a16:creationId xmlns:a16="http://schemas.microsoft.com/office/drawing/2014/main" id="{B8B96E01-2018-4B2B-8454-7FEBFF84A3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421231" y="4971160"/>
            <a:ext cx="1090496" cy="1090496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7D2D299F-593E-51D7-FFA4-D04D03728D6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1468" y="4737832"/>
            <a:ext cx="2662232" cy="1244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88AF53E2-A666-7686-0647-3A314B4274A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49597" y="3885383"/>
            <a:ext cx="2785974" cy="93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351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trzałka: pięciokąt 2">
            <a:extLst>
              <a:ext uri="{FF2B5EF4-FFF2-40B4-BE49-F238E27FC236}">
                <a16:creationId xmlns:a16="http://schemas.microsoft.com/office/drawing/2014/main" id="{96D66AA3-51D4-4307-A296-9DB1FA65FAC1}"/>
              </a:ext>
            </a:extLst>
          </p:cNvPr>
          <p:cNvSpPr/>
          <p:nvPr/>
        </p:nvSpPr>
        <p:spPr>
          <a:xfrm>
            <a:off x="370990" y="1273268"/>
            <a:ext cx="2781300" cy="800115"/>
          </a:xfrm>
          <a:prstGeom prst="homePlate">
            <a:avLst/>
          </a:prstGeom>
          <a:solidFill>
            <a:srgbClr val="002D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Pole tekstowe 25">
            <a:extLst>
              <a:ext uri="{FF2B5EF4-FFF2-40B4-BE49-F238E27FC236}">
                <a16:creationId xmlns:a16="http://schemas.microsoft.com/office/drawing/2014/main" id="{47CD7AA1-A1BB-45EE-BDE2-3646DB36A7EB}"/>
              </a:ext>
            </a:extLst>
          </p:cNvPr>
          <p:cNvSpPr txBox="1"/>
          <p:nvPr/>
        </p:nvSpPr>
        <p:spPr>
          <a:xfrm>
            <a:off x="383078" y="1289602"/>
            <a:ext cx="2159000" cy="431800"/>
          </a:xfrm>
          <a:prstGeom prst="rect">
            <a:avLst/>
          </a:prstGeom>
          <a:solidFill>
            <a:srgbClr val="002D5B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CEL BADANIA</a:t>
            </a:r>
            <a:endParaRPr kumimoji="0" lang="pl-P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Strzałka: pięciokąt 4">
            <a:extLst>
              <a:ext uri="{FF2B5EF4-FFF2-40B4-BE49-F238E27FC236}">
                <a16:creationId xmlns:a16="http://schemas.microsoft.com/office/drawing/2014/main" id="{3DE6059C-4ABB-4B9D-82B5-1D41344E2539}"/>
              </a:ext>
            </a:extLst>
          </p:cNvPr>
          <p:cNvSpPr/>
          <p:nvPr/>
        </p:nvSpPr>
        <p:spPr>
          <a:xfrm>
            <a:off x="349442" y="2449504"/>
            <a:ext cx="2781300" cy="1104900"/>
          </a:xfrm>
          <a:prstGeom prst="homePlate">
            <a:avLst/>
          </a:prstGeom>
          <a:solidFill>
            <a:srgbClr val="002D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Pole tekstowe 27">
            <a:extLst>
              <a:ext uri="{FF2B5EF4-FFF2-40B4-BE49-F238E27FC236}">
                <a16:creationId xmlns:a16="http://schemas.microsoft.com/office/drawing/2014/main" id="{498D1E3A-0A9A-44F2-BB27-7BE4ABC24147}"/>
              </a:ext>
            </a:extLst>
          </p:cNvPr>
          <p:cNvSpPr txBox="1"/>
          <p:nvPr/>
        </p:nvSpPr>
        <p:spPr>
          <a:xfrm>
            <a:off x="349442" y="2678134"/>
            <a:ext cx="2298700" cy="736600"/>
          </a:xfrm>
          <a:prstGeom prst="rect">
            <a:avLst/>
          </a:prstGeom>
          <a:solidFill>
            <a:srgbClr val="002D5B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METODOLOGIA BADANIA</a:t>
            </a:r>
            <a:endParaRPr kumimoji="0" lang="pl-P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Strzałka: pięciokąt 6">
            <a:extLst>
              <a:ext uri="{FF2B5EF4-FFF2-40B4-BE49-F238E27FC236}">
                <a16:creationId xmlns:a16="http://schemas.microsoft.com/office/drawing/2014/main" id="{4F64AC75-E0D4-4DA8-98B1-812ABF3E2A9E}"/>
              </a:ext>
            </a:extLst>
          </p:cNvPr>
          <p:cNvSpPr/>
          <p:nvPr/>
        </p:nvSpPr>
        <p:spPr>
          <a:xfrm>
            <a:off x="349442" y="3930525"/>
            <a:ext cx="2781300" cy="965200"/>
          </a:xfrm>
          <a:prstGeom prst="homePlate">
            <a:avLst/>
          </a:prstGeom>
          <a:solidFill>
            <a:srgbClr val="002D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Pole tekstowe 29">
            <a:extLst>
              <a:ext uri="{FF2B5EF4-FFF2-40B4-BE49-F238E27FC236}">
                <a16:creationId xmlns:a16="http://schemas.microsoft.com/office/drawing/2014/main" id="{E4289F58-34B3-4F07-BB41-16D0A8D0C9C5}"/>
              </a:ext>
            </a:extLst>
          </p:cNvPr>
          <p:cNvSpPr txBox="1"/>
          <p:nvPr/>
        </p:nvSpPr>
        <p:spPr>
          <a:xfrm>
            <a:off x="370990" y="4057525"/>
            <a:ext cx="2159000" cy="711200"/>
          </a:xfrm>
          <a:prstGeom prst="rect">
            <a:avLst/>
          </a:prstGeom>
          <a:solidFill>
            <a:srgbClr val="002D5B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PRÓBA BADAWCZA</a:t>
            </a:r>
            <a:endParaRPr kumimoji="0" lang="pl-P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0" name="Strzałka: pięciokąt 9">
            <a:extLst>
              <a:ext uri="{FF2B5EF4-FFF2-40B4-BE49-F238E27FC236}">
                <a16:creationId xmlns:a16="http://schemas.microsoft.com/office/drawing/2014/main" id="{ABBFD135-773F-493C-AD1A-B365A16ABBA0}"/>
              </a:ext>
            </a:extLst>
          </p:cNvPr>
          <p:cNvSpPr/>
          <p:nvPr/>
        </p:nvSpPr>
        <p:spPr>
          <a:xfrm>
            <a:off x="349442" y="5364135"/>
            <a:ext cx="2781300" cy="1193800"/>
          </a:xfrm>
          <a:prstGeom prst="homePlate">
            <a:avLst/>
          </a:prstGeom>
          <a:solidFill>
            <a:srgbClr val="002D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Pole tekstowe 31">
            <a:extLst>
              <a:ext uri="{FF2B5EF4-FFF2-40B4-BE49-F238E27FC236}">
                <a16:creationId xmlns:a16="http://schemas.microsoft.com/office/drawing/2014/main" id="{BDCAF74F-C7BB-433C-A784-A3453B6BF808}"/>
              </a:ext>
            </a:extLst>
          </p:cNvPr>
          <p:cNvSpPr txBox="1"/>
          <p:nvPr/>
        </p:nvSpPr>
        <p:spPr>
          <a:xfrm>
            <a:off x="370990" y="5478435"/>
            <a:ext cx="2159000" cy="965200"/>
          </a:xfrm>
          <a:prstGeom prst="rect">
            <a:avLst/>
          </a:prstGeom>
          <a:solidFill>
            <a:srgbClr val="002D5B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WIELKOŚĆ PRÓBY BADAWCZEJ</a:t>
            </a:r>
            <a:endParaRPr kumimoji="0" lang="pl-P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12" name="Grupa 11">
            <a:extLst>
              <a:ext uri="{FF2B5EF4-FFF2-40B4-BE49-F238E27FC236}">
                <a16:creationId xmlns:a16="http://schemas.microsoft.com/office/drawing/2014/main" id="{771FC26C-DE42-4F7C-A863-02DF665F8D1C}"/>
              </a:ext>
            </a:extLst>
          </p:cNvPr>
          <p:cNvGrpSpPr/>
          <p:nvPr/>
        </p:nvGrpSpPr>
        <p:grpSpPr>
          <a:xfrm>
            <a:off x="3716539" y="1225346"/>
            <a:ext cx="7764260" cy="965200"/>
            <a:chOff x="-1" y="-73556"/>
            <a:chExt cx="6096000" cy="1104900"/>
          </a:xfrm>
          <a:solidFill>
            <a:srgbClr val="EFF3FA"/>
          </a:solidFill>
        </p:grpSpPr>
        <p:sp>
          <p:nvSpPr>
            <p:cNvPr id="13" name="Prostokąt: zaokrąglone rogi 12">
              <a:extLst>
                <a:ext uri="{FF2B5EF4-FFF2-40B4-BE49-F238E27FC236}">
                  <a16:creationId xmlns:a16="http://schemas.microsoft.com/office/drawing/2014/main" id="{C635ED46-423A-4E25-94A6-C43EAE10DD7A}"/>
                </a:ext>
              </a:extLst>
            </p:cNvPr>
            <p:cNvSpPr/>
            <p:nvPr/>
          </p:nvSpPr>
          <p:spPr>
            <a:xfrm>
              <a:off x="-1" y="-73556"/>
              <a:ext cx="6096000" cy="1104900"/>
            </a:xfrm>
            <a:prstGeom prst="roundRect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Pole tekstowe 4">
              <a:extLst>
                <a:ext uri="{FF2B5EF4-FFF2-40B4-BE49-F238E27FC236}">
                  <a16:creationId xmlns:a16="http://schemas.microsoft.com/office/drawing/2014/main" id="{EEFF8D2A-BC28-4FB8-9139-9C5C99C76619}"/>
                </a:ext>
              </a:extLst>
            </p:cNvPr>
            <p:cNvSpPr txBox="1"/>
            <p:nvPr/>
          </p:nvSpPr>
          <p:spPr>
            <a:xfrm>
              <a:off x="44115" y="61806"/>
              <a:ext cx="6007768" cy="936466"/>
            </a:xfrm>
            <a:prstGeom prst="rect">
              <a:avLst/>
            </a:prstGeom>
            <a:grp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Poznanie świadomości i </a:t>
              </a:r>
              <a:r>
                <a:rPr kumimoji="0" lang="pl-PL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zachowań</a:t>
              </a:r>
              <a:r>
                <a:rPr kumimoji="0" lang="pl-PL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mieszkańców Polski w </a:t>
              </a:r>
              <a:r>
                <a:rPr lang="pl-PL" sz="1600" dirty="0">
                  <a:solidFill>
                    <a:schemeClr val="tx2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zakresie zapobiegania powstawaniu odpadów</a:t>
              </a:r>
              <a:endPara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upa 15">
            <a:extLst>
              <a:ext uri="{FF2B5EF4-FFF2-40B4-BE49-F238E27FC236}">
                <a16:creationId xmlns:a16="http://schemas.microsoft.com/office/drawing/2014/main" id="{924BD77B-572F-4834-AFD5-FE148D55BF57}"/>
              </a:ext>
            </a:extLst>
          </p:cNvPr>
          <p:cNvGrpSpPr/>
          <p:nvPr/>
        </p:nvGrpSpPr>
        <p:grpSpPr>
          <a:xfrm>
            <a:off x="3716538" y="2563834"/>
            <a:ext cx="7708072" cy="965200"/>
            <a:chOff x="0" y="0"/>
            <a:chExt cx="6096000" cy="1104900"/>
          </a:xfrm>
          <a:solidFill>
            <a:srgbClr val="EFF3FA"/>
          </a:solidFill>
        </p:grpSpPr>
        <p:sp>
          <p:nvSpPr>
            <p:cNvPr id="17" name="Prostokąt: zaokrąglone rogi 16">
              <a:extLst>
                <a:ext uri="{FF2B5EF4-FFF2-40B4-BE49-F238E27FC236}">
                  <a16:creationId xmlns:a16="http://schemas.microsoft.com/office/drawing/2014/main" id="{5AA74C1C-4DBE-4284-B138-1FDA1A3EBE30}"/>
                </a:ext>
              </a:extLst>
            </p:cNvPr>
            <p:cNvSpPr/>
            <p:nvPr/>
          </p:nvSpPr>
          <p:spPr>
            <a:xfrm>
              <a:off x="0" y="0"/>
              <a:ext cx="6096000" cy="1104900"/>
            </a:xfrm>
            <a:prstGeom prst="roundRect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Pole tekstowe 9">
              <a:extLst>
                <a:ext uri="{FF2B5EF4-FFF2-40B4-BE49-F238E27FC236}">
                  <a16:creationId xmlns:a16="http://schemas.microsoft.com/office/drawing/2014/main" id="{375CA2FD-8BA6-4CA0-B45C-E3282815DDFE}"/>
                </a:ext>
              </a:extLst>
            </p:cNvPr>
            <p:cNvSpPr txBox="1"/>
            <p:nvPr/>
          </p:nvSpPr>
          <p:spPr>
            <a:xfrm>
              <a:off x="44439" y="128984"/>
              <a:ext cx="6051561" cy="825499"/>
            </a:xfrm>
            <a:prstGeom prst="rect">
              <a:avLst/>
            </a:prstGeom>
            <a:grp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D5B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W badaniu zastosowano technikę badań ilościowych CATI -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D5B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wywiadów telefonicznych wspomaganych komputerowo</a:t>
              </a:r>
            </a:p>
          </p:txBody>
        </p:sp>
      </p:grpSp>
      <p:grpSp>
        <p:nvGrpSpPr>
          <p:cNvPr id="20" name="Grupa 19">
            <a:extLst>
              <a:ext uri="{FF2B5EF4-FFF2-40B4-BE49-F238E27FC236}">
                <a16:creationId xmlns:a16="http://schemas.microsoft.com/office/drawing/2014/main" id="{CDC9B26C-3A78-4FDB-863F-AE087E54D13C}"/>
              </a:ext>
            </a:extLst>
          </p:cNvPr>
          <p:cNvGrpSpPr/>
          <p:nvPr/>
        </p:nvGrpSpPr>
        <p:grpSpPr>
          <a:xfrm>
            <a:off x="3716540" y="4033297"/>
            <a:ext cx="7764259" cy="759656"/>
            <a:chOff x="0" y="0"/>
            <a:chExt cx="6096000" cy="1104900"/>
          </a:xfrm>
          <a:solidFill>
            <a:srgbClr val="EFF3FA"/>
          </a:solidFill>
        </p:grpSpPr>
        <p:sp>
          <p:nvSpPr>
            <p:cNvPr id="21" name="Prostokąt: zaokrąglone rogi 20">
              <a:extLst>
                <a:ext uri="{FF2B5EF4-FFF2-40B4-BE49-F238E27FC236}">
                  <a16:creationId xmlns:a16="http://schemas.microsoft.com/office/drawing/2014/main" id="{3AB1ACCD-C8C0-4DFE-830A-9664A1032C01}"/>
                </a:ext>
              </a:extLst>
            </p:cNvPr>
            <p:cNvSpPr/>
            <p:nvPr/>
          </p:nvSpPr>
          <p:spPr>
            <a:xfrm>
              <a:off x="0" y="0"/>
              <a:ext cx="6096000" cy="1104900"/>
            </a:xfrm>
            <a:prstGeom prst="roundRect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Pole tekstowe 12">
              <a:extLst>
                <a:ext uri="{FF2B5EF4-FFF2-40B4-BE49-F238E27FC236}">
                  <a16:creationId xmlns:a16="http://schemas.microsoft.com/office/drawing/2014/main" id="{66210298-00C0-4928-B78C-2957D0D37E60}"/>
                </a:ext>
              </a:extLst>
            </p:cNvPr>
            <p:cNvSpPr txBox="1"/>
            <p:nvPr/>
          </p:nvSpPr>
          <p:spPr>
            <a:xfrm>
              <a:off x="44115" y="191115"/>
              <a:ext cx="6007769" cy="840532"/>
            </a:xfrm>
            <a:prstGeom prst="rect">
              <a:avLst/>
            </a:prstGeom>
            <a:grp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l-PL" sz="1600" dirty="0">
                  <a:solidFill>
                    <a:srgbClr val="002D5B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Reprezentatywna próba losowa ogółu ludności Polski w wieku 1</a:t>
              </a:r>
              <a:r>
                <a:rPr kumimoji="0" lang="pl-PL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D5B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8+</a:t>
              </a:r>
            </a:p>
          </p:txBody>
        </p:sp>
      </p:grpSp>
      <p:grpSp>
        <p:nvGrpSpPr>
          <p:cNvPr id="25" name="Grupa 24">
            <a:extLst>
              <a:ext uri="{FF2B5EF4-FFF2-40B4-BE49-F238E27FC236}">
                <a16:creationId xmlns:a16="http://schemas.microsoft.com/office/drawing/2014/main" id="{054FFC27-6919-4952-9491-352DE8BD5E63}"/>
              </a:ext>
            </a:extLst>
          </p:cNvPr>
          <p:cNvGrpSpPr/>
          <p:nvPr/>
        </p:nvGrpSpPr>
        <p:grpSpPr>
          <a:xfrm>
            <a:off x="3716539" y="5581207"/>
            <a:ext cx="7708072" cy="759656"/>
            <a:chOff x="0" y="0"/>
            <a:chExt cx="8299374" cy="1104900"/>
          </a:xfrm>
        </p:grpSpPr>
        <p:sp>
          <p:nvSpPr>
            <p:cNvPr id="26" name="Prostokąt: zaokrąglone rogi 25">
              <a:extLst>
                <a:ext uri="{FF2B5EF4-FFF2-40B4-BE49-F238E27FC236}">
                  <a16:creationId xmlns:a16="http://schemas.microsoft.com/office/drawing/2014/main" id="{517598FE-3904-4A7D-B31C-D761348317D2}"/>
                </a:ext>
              </a:extLst>
            </p:cNvPr>
            <p:cNvSpPr/>
            <p:nvPr/>
          </p:nvSpPr>
          <p:spPr>
            <a:xfrm>
              <a:off x="0" y="0"/>
              <a:ext cx="8299374" cy="1104900"/>
            </a:xfrm>
            <a:prstGeom prst="roundRect">
              <a:avLst/>
            </a:prstGeom>
            <a:solidFill>
              <a:srgbClr val="EFF3FA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Pole tekstowe 18">
              <a:extLst>
                <a:ext uri="{FF2B5EF4-FFF2-40B4-BE49-F238E27FC236}">
                  <a16:creationId xmlns:a16="http://schemas.microsoft.com/office/drawing/2014/main" id="{41882FAE-2FA4-4C97-8E22-3D5DCFBCF3B5}"/>
                </a:ext>
              </a:extLst>
            </p:cNvPr>
            <p:cNvSpPr txBox="1"/>
            <p:nvPr/>
          </p:nvSpPr>
          <p:spPr>
            <a:xfrm>
              <a:off x="60499" y="97677"/>
              <a:ext cx="8238874" cy="825500"/>
            </a:xfrm>
            <a:prstGeom prst="rect">
              <a:avLst/>
            </a:prstGeom>
            <a:solidFill>
              <a:srgbClr val="EFF3FA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600" i="0" u="none" strike="noStrike" kern="1200" cap="none" spc="0" normalizeH="0" baseline="0" noProof="0" dirty="0">
                  <a:ln>
                    <a:noFill/>
                  </a:ln>
                  <a:solidFill>
                    <a:srgbClr val="002D5B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N=</a:t>
              </a:r>
              <a:r>
                <a:rPr lang="pl-PL" sz="1600" dirty="0">
                  <a:solidFill>
                    <a:srgbClr val="002D5B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1000</a:t>
              </a:r>
              <a:endParaRPr kumimoji="0" lang="pl-PL" sz="1600" i="0" u="none" strike="noStrike" kern="1200" cap="none" spc="0" normalizeH="0" baseline="0" noProof="0" dirty="0">
                <a:ln>
                  <a:noFill/>
                </a:ln>
                <a:solidFill>
                  <a:srgbClr val="002D5B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srgbClr val="002D5B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9" name="Obraz 8" descr="Obraz zawierający tekst&#10;&#10;Opis wygenerowany automatycznie">
            <a:extLst>
              <a:ext uri="{FF2B5EF4-FFF2-40B4-BE49-F238E27FC236}">
                <a16:creationId xmlns:a16="http://schemas.microsoft.com/office/drawing/2014/main" id="{5166F99A-FEDB-E39D-3095-504553800F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5984" y="56240"/>
            <a:ext cx="1269760" cy="517293"/>
          </a:xfrm>
          <a:prstGeom prst="rect">
            <a:avLst/>
          </a:prstGeom>
        </p:spPr>
      </p:pic>
      <p:pic>
        <p:nvPicPr>
          <p:cNvPr id="19" name="Obraz 18" descr="Obraz zawierający symbol&#10;&#10;Opis wygenerowany automatycznie">
            <a:extLst>
              <a:ext uri="{FF2B5EF4-FFF2-40B4-BE49-F238E27FC236}">
                <a16:creationId xmlns:a16="http://schemas.microsoft.com/office/drawing/2014/main" id="{9E611B64-E259-26CB-B020-483A01A626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96232" cy="603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227164DE-45CC-3FCA-8510-9AF45AF065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640" y="9220"/>
            <a:ext cx="1933634" cy="9042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12395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Obraz zawierający tekst&#10;&#10;Opis wygenerowany automatycznie">
            <a:extLst>
              <a:ext uri="{FF2B5EF4-FFF2-40B4-BE49-F238E27FC236}">
                <a16:creationId xmlns:a16="http://schemas.microsoft.com/office/drawing/2014/main" id="{70418C65-6A03-F684-9952-88FA1D8A9B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1971" y="56240"/>
            <a:ext cx="1203774" cy="490411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34A38A78-7AD7-B891-D9B7-59D455D56AFF}"/>
              </a:ext>
            </a:extLst>
          </p:cNvPr>
          <p:cNvSpPr txBox="1"/>
          <p:nvPr/>
        </p:nvSpPr>
        <p:spPr>
          <a:xfrm>
            <a:off x="0" y="958811"/>
            <a:ext cx="12120466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dirty="0">
                <a:solidFill>
                  <a:schemeClr val="tx2"/>
                </a:solidFill>
              </a:rPr>
              <a:t>Większość badanych osób (88,3%), zarówno kobiet (88,7%)  jak i mężczyzn (87,8%), nie otrzymała ani nie nabyła w roku 2023 używanego sprzętu elektrycznego i elektronicznego.  </a:t>
            </a:r>
          </a:p>
          <a:p>
            <a:pPr algn="just"/>
            <a:endParaRPr lang="pl-PL" dirty="0">
              <a:solidFill>
                <a:schemeClr val="tx2"/>
              </a:solidFill>
            </a:endParaRPr>
          </a:p>
          <a:p>
            <a:pPr algn="just"/>
            <a:r>
              <a:rPr lang="pl-PL" dirty="0">
                <a:solidFill>
                  <a:schemeClr val="tx2"/>
                </a:solidFill>
              </a:rPr>
              <a:t>Z badania wynika, że osoby poniżej 25 roku życia najczęściej w 2023 roku pozyskiwały używany sprzęt elektroniczny i elektryczny – 24,1%. Najrzadziej z kolei przytrafiało się to osobom po 65 roku życia – 5,8%. </a:t>
            </a:r>
          </a:p>
          <a:p>
            <a:pPr algn="just"/>
            <a:endParaRPr lang="pl-PL" dirty="0">
              <a:solidFill>
                <a:schemeClr val="tx2"/>
              </a:solidFill>
            </a:endParaRPr>
          </a:p>
          <a:p>
            <a:pPr algn="just"/>
            <a:r>
              <a:rPr lang="pl-PL" dirty="0">
                <a:solidFill>
                  <a:schemeClr val="tx2"/>
                </a:solidFill>
              </a:rPr>
              <a:t>Prawie 1/5 respondentów z województwa małopolskiego zadeklarowała, że w ich ręce w tamtym czasie trafił używany sprzęt elektryczny i elektroniczny – 19,8%, to najwyższy wskaźnik spośród wszystkich województw. Wskaźnik najniższy odnotowano </a:t>
            </a:r>
            <a:br>
              <a:rPr lang="pl-PL" dirty="0">
                <a:solidFill>
                  <a:schemeClr val="tx2"/>
                </a:solidFill>
              </a:rPr>
            </a:br>
            <a:r>
              <a:rPr lang="pl-PL" dirty="0">
                <a:solidFill>
                  <a:schemeClr val="tx2"/>
                </a:solidFill>
              </a:rPr>
              <a:t>w województwie opolskim – 3,7%.</a:t>
            </a:r>
          </a:p>
          <a:p>
            <a:pPr algn="just"/>
            <a:endParaRPr lang="pl-PL" dirty="0">
              <a:solidFill>
                <a:schemeClr val="tx2"/>
              </a:solidFill>
            </a:endParaRPr>
          </a:p>
          <a:p>
            <a:pPr algn="just"/>
            <a:r>
              <a:rPr lang="pl-PL" dirty="0">
                <a:solidFill>
                  <a:schemeClr val="tx2"/>
                </a:solidFill>
              </a:rPr>
              <a:t>Najczęściej mieszkańcy miast pow. 50 tys. do 100 tys. mieszkańców otrzymywali lub nabywali w roku 2023 używany sprzęt elektryczny i elektroniczny – 16,8%. Z kolei najrzadziej mieszkańcy miast pow. 20 tys. do 50 tys. mieszkańców – 6,1%.</a:t>
            </a:r>
          </a:p>
          <a:p>
            <a:pPr algn="just"/>
            <a:endParaRPr lang="pl-PL" dirty="0">
              <a:solidFill>
                <a:schemeClr val="tx2"/>
              </a:solidFill>
            </a:endParaRPr>
          </a:p>
          <a:p>
            <a:pPr algn="just"/>
            <a:r>
              <a:rPr lang="pl-PL" dirty="0">
                <a:solidFill>
                  <a:schemeClr val="tx2"/>
                </a:solidFill>
              </a:rPr>
              <a:t>Żadna badana osoba z wykształceniem doktorskim i podstawowym/gimnazjalnym nie nabyła ani nie otrzymała tego rodzaju sprzętu. Osoby z wykształceniem średnim ogólnym najczęściej w tamtym roku wchodziły w posiadanie używanego sprzętu elektrycznego i elektronicznego – 17,6%. Najrzadziej zdarzało się to osobom z wykształceniem zasadniczym zawodowym – 6%.</a:t>
            </a:r>
          </a:p>
          <a:p>
            <a:pPr algn="just"/>
            <a:endParaRPr lang="pl-PL" dirty="0">
              <a:solidFill>
                <a:schemeClr val="tx2"/>
              </a:solidFill>
            </a:endParaRPr>
          </a:p>
          <a:p>
            <a:pPr algn="just"/>
            <a:r>
              <a:rPr lang="pl-PL" dirty="0">
                <a:solidFill>
                  <a:schemeClr val="tx2"/>
                </a:solidFill>
              </a:rPr>
              <a:t>Respondenci z najwyższym dochodem netto na członka rodziny (powyżej 8000 zł) najczęściej nabywali używany sprzęt – 16,4%, najrzadziej zaś ci z miesięcznymi dochodami netto na członka rodziny w wysokości pow. 2000 zł do 4000 zł.  - 10,8%.  </a:t>
            </a:r>
          </a:p>
        </p:txBody>
      </p:sp>
      <p:pic>
        <p:nvPicPr>
          <p:cNvPr id="4" name="Obraz 3" descr="Obraz zawierający symbol&#10;&#10;Opis wygenerowany automatycznie">
            <a:extLst>
              <a:ext uri="{FF2B5EF4-FFF2-40B4-BE49-F238E27FC236}">
                <a16:creationId xmlns:a16="http://schemas.microsoft.com/office/drawing/2014/main" id="{DE99FDBE-4343-7D59-AADA-AC7F41AC7E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72239" cy="595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B06EF080-F84D-8983-609E-40C2977166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240" y="-2877"/>
            <a:ext cx="1772239" cy="8287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59327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E9A48E-5F96-3C43-EA0B-1B948E6F1B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Wykres 1">
            <a:extLst>
              <a:ext uri="{FF2B5EF4-FFF2-40B4-BE49-F238E27FC236}">
                <a16:creationId xmlns:a16="http://schemas.microsoft.com/office/drawing/2014/main" id="{0813F818-086A-C5AE-4683-BB72D5F5BC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6690283"/>
              </p:ext>
            </p:extLst>
          </p:nvPr>
        </p:nvGraphicFramePr>
        <p:xfrm>
          <a:off x="0" y="738908"/>
          <a:ext cx="12191999" cy="61190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Obraz 2" descr="Obraz zawierający tekst&#10;&#10;Opis wygenerowany automatycznie">
            <a:extLst>
              <a:ext uri="{FF2B5EF4-FFF2-40B4-BE49-F238E27FC236}">
                <a16:creationId xmlns:a16="http://schemas.microsoft.com/office/drawing/2014/main" id="{D2C04CB4-131D-87CD-D488-2F912A0061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0" y="56240"/>
            <a:ext cx="1052944" cy="428964"/>
          </a:xfrm>
          <a:prstGeom prst="rect">
            <a:avLst/>
          </a:prstGeom>
        </p:spPr>
      </p:pic>
      <p:pic>
        <p:nvPicPr>
          <p:cNvPr id="5" name="Obraz 4" descr="Obraz zawierający symbol&#10;&#10;Opis wygenerowany automatycznie">
            <a:extLst>
              <a:ext uri="{FF2B5EF4-FFF2-40B4-BE49-F238E27FC236}">
                <a16:creationId xmlns:a16="http://schemas.microsoft.com/office/drawing/2014/main" id="{FDECF69E-ED76-F6A4-3C6D-8C0DD90AB3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781666" cy="59842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1777F395-19C2-3A8B-3E4A-688743928E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369" y="18532"/>
            <a:ext cx="1781666" cy="8331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15269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24FB62-8DD3-1498-46EF-9026E03253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Wykres 1">
            <a:extLst>
              <a:ext uri="{FF2B5EF4-FFF2-40B4-BE49-F238E27FC236}">
                <a16:creationId xmlns:a16="http://schemas.microsoft.com/office/drawing/2014/main" id="{83CE5138-9DD9-1104-FDD3-64EC3BC9E3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4823049"/>
              </p:ext>
            </p:extLst>
          </p:nvPr>
        </p:nvGraphicFramePr>
        <p:xfrm>
          <a:off x="88490" y="672594"/>
          <a:ext cx="12024852" cy="61854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Obraz 2" descr="Obraz zawierający tekst&#10;&#10;Opis wygenerowany automatycznie">
            <a:extLst>
              <a:ext uri="{FF2B5EF4-FFF2-40B4-BE49-F238E27FC236}">
                <a16:creationId xmlns:a16="http://schemas.microsoft.com/office/drawing/2014/main" id="{0DAE867B-2CC2-CEB3-3AF2-FFBF605720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0551" y="56241"/>
            <a:ext cx="1065193" cy="433954"/>
          </a:xfrm>
          <a:prstGeom prst="rect">
            <a:avLst/>
          </a:prstGeom>
        </p:spPr>
      </p:pic>
      <p:pic>
        <p:nvPicPr>
          <p:cNvPr id="5" name="Obraz 4" descr="Obraz zawierający symbol&#10;&#10;Opis wygenerowany automatycznie">
            <a:extLst>
              <a:ext uri="{FF2B5EF4-FFF2-40B4-BE49-F238E27FC236}">
                <a16:creationId xmlns:a16="http://schemas.microsoft.com/office/drawing/2014/main" id="{01923118-6633-9752-D632-5F34CE0A88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683966" cy="56560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18CDF603-3DEB-5655-5268-24B694E3FF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711" y="0"/>
            <a:ext cx="1734532" cy="8111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3857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Wykres 1">
            <a:extLst>
              <a:ext uri="{FF2B5EF4-FFF2-40B4-BE49-F238E27FC236}">
                <a16:creationId xmlns:a16="http://schemas.microsoft.com/office/drawing/2014/main" id="{76A3C64C-7A40-9D86-9B30-583AD2B5F2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69124218"/>
              </p:ext>
            </p:extLst>
          </p:nvPr>
        </p:nvGraphicFramePr>
        <p:xfrm>
          <a:off x="0" y="672594"/>
          <a:ext cx="12192000" cy="61854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Obraz 2" descr="Obraz zawierający tekst&#10;&#10;Opis wygenerowany automatycznie">
            <a:extLst>
              <a:ext uri="{FF2B5EF4-FFF2-40B4-BE49-F238E27FC236}">
                <a16:creationId xmlns:a16="http://schemas.microsoft.com/office/drawing/2014/main" id="{E5575770-9885-EDDC-71AE-D34DB0DFA2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0" y="56241"/>
            <a:ext cx="1052944" cy="428964"/>
          </a:xfrm>
          <a:prstGeom prst="rect">
            <a:avLst/>
          </a:prstGeom>
        </p:spPr>
      </p:pic>
      <p:pic>
        <p:nvPicPr>
          <p:cNvPr id="5" name="Obraz 4" descr="Obraz zawierający symbol&#10;&#10;Opis wygenerowany automatycznie">
            <a:extLst>
              <a:ext uri="{FF2B5EF4-FFF2-40B4-BE49-F238E27FC236}">
                <a16:creationId xmlns:a16="http://schemas.microsoft.com/office/drawing/2014/main" id="{D393E91C-75F2-DEAB-5FAC-44B56CE7A5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683969" cy="5656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F916C365-12FC-4AE5-50D0-B2ED9D1E36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969" y="-5201"/>
            <a:ext cx="1683969" cy="7875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22755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034B90-8B89-02A5-C548-BC81244E89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Wykres 1">
            <a:extLst>
              <a:ext uri="{FF2B5EF4-FFF2-40B4-BE49-F238E27FC236}">
                <a16:creationId xmlns:a16="http://schemas.microsoft.com/office/drawing/2014/main" id="{A4929991-1C06-6101-6025-6225EA00B9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99335975"/>
              </p:ext>
            </p:extLst>
          </p:nvPr>
        </p:nvGraphicFramePr>
        <p:xfrm>
          <a:off x="0" y="672594"/>
          <a:ext cx="12192000" cy="61854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Obraz 2" descr="Obraz zawierający tekst&#10;&#10;Opis wygenerowany automatycznie">
            <a:extLst>
              <a:ext uri="{FF2B5EF4-FFF2-40B4-BE49-F238E27FC236}">
                <a16:creationId xmlns:a16="http://schemas.microsoft.com/office/drawing/2014/main" id="{071BAEE3-FBA8-2201-724B-17349F7601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135" y="56241"/>
            <a:ext cx="1134609" cy="462234"/>
          </a:xfrm>
          <a:prstGeom prst="rect">
            <a:avLst/>
          </a:prstGeom>
        </p:spPr>
      </p:pic>
      <p:pic>
        <p:nvPicPr>
          <p:cNvPr id="5" name="Obraz 4" descr="Obraz zawierający symbol&#10;&#10;Opis wygenerowany automatycznie">
            <a:extLst>
              <a:ext uri="{FF2B5EF4-FFF2-40B4-BE49-F238E27FC236}">
                <a16:creationId xmlns:a16="http://schemas.microsoft.com/office/drawing/2014/main" id="{9D3F2745-FF5C-BFD0-EF4B-EAA9E2517A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696825" cy="569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4498694F-DA24-45A6-464D-C66A6F1684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093" y="0"/>
            <a:ext cx="1696825" cy="7935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55066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E5EC2A-7FD9-1E66-E61A-C2D611FA49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Wykres 1">
            <a:extLst>
              <a:ext uri="{FF2B5EF4-FFF2-40B4-BE49-F238E27FC236}">
                <a16:creationId xmlns:a16="http://schemas.microsoft.com/office/drawing/2014/main" id="{F971B027-88F7-0DE9-8735-7C974E7E1D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15363383"/>
              </p:ext>
            </p:extLst>
          </p:nvPr>
        </p:nvGraphicFramePr>
        <p:xfrm>
          <a:off x="0" y="672594"/>
          <a:ext cx="12192000" cy="61854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Obraz 2" descr="Obraz zawierający tekst&#10;&#10;Opis wygenerowany automatycznie">
            <a:extLst>
              <a:ext uri="{FF2B5EF4-FFF2-40B4-BE49-F238E27FC236}">
                <a16:creationId xmlns:a16="http://schemas.microsoft.com/office/drawing/2014/main" id="{2C35F1DD-5E53-F6D1-1A60-1D454784D8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3373" y="56240"/>
            <a:ext cx="1062371" cy="432805"/>
          </a:xfrm>
          <a:prstGeom prst="rect">
            <a:avLst/>
          </a:prstGeom>
        </p:spPr>
      </p:pic>
      <p:pic>
        <p:nvPicPr>
          <p:cNvPr id="5" name="Obraz 4" descr="Obraz zawierający symbol&#10;&#10;Opis wygenerowany automatycznie">
            <a:extLst>
              <a:ext uri="{FF2B5EF4-FFF2-40B4-BE49-F238E27FC236}">
                <a16:creationId xmlns:a16="http://schemas.microsoft.com/office/drawing/2014/main" id="{537779FC-F171-FAE6-7B16-3330BF97E2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768168" cy="593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34293653-C693-AA37-FB78-A703FD567F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169" y="0"/>
            <a:ext cx="1741502" cy="8144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19727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BC4457-1E38-DAD4-BB21-76CE504DF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Wykres 1">
            <a:extLst>
              <a:ext uri="{FF2B5EF4-FFF2-40B4-BE49-F238E27FC236}">
                <a16:creationId xmlns:a16="http://schemas.microsoft.com/office/drawing/2014/main" id="{7AE5F489-FA11-5C7C-CF9B-2DAB8DEE62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68861708"/>
              </p:ext>
            </p:extLst>
          </p:nvPr>
        </p:nvGraphicFramePr>
        <p:xfrm>
          <a:off x="-78658" y="815403"/>
          <a:ext cx="12192000" cy="60425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Obraz 2" descr="Obraz zawierający tekst&#10;&#10;Opis wygenerowany automatycznie">
            <a:extLst>
              <a:ext uri="{FF2B5EF4-FFF2-40B4-BE49-F238E27FC236}">
                <a16:creationId xmlns:a16="http://schemas.microsoft.com/office/drawing/2014/main" id="{FA030608-DD5D-B944-B59B-929C634458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7959" y="56240"/>
            <a:ext cx="1137786" cy="463528"/>
          </a:xfrm>
          <a:prstGeom prst="rect">
            <a:avLst/>
          </a:prstGeom>
        </p:spPr>
      </p:pic>
      <p:pic>
        <p:nvPicPr>
          <p:cNvPr id="5" name="Obraz 4" descr="Obraz zawierający symbol&#10;&#10;Opis wygenerowany automatycznie">
            <a:extLst>
              <a:ext uri="{FF2B5EF4-FFF2-40B4-BE49-F238E27FC236}">
                <a16:creationId xmlns:a16="http://schemas.microsoft.com/office/drawing/2014/main" id="{2DBA6982-2427-4855-F2D8-FC1E70D73E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743621" cy="563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024BF676-04AA-61C4-AE5C-7D41C1E260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622" y="0"/>
            <a:ext cx="1743621" cy="8154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33061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36F307-6F2C-3B0B-98C8-AF8512ABFB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Wykres 1">
            <a:extLst>
              <a:ext uri="{FF2B5EF4-FFF2-40B4-BE49-F238E27FC236}">
                <a16:creationId xmlns:a16="http://schemas.microsoft.com/office/drawing/2014/main" id="{2BA47871-1D36-F364-1D51-C809B4ADF7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94521948"/>
              </p:ext>
            </p:extLst>
          </p:nvPr>
        </p:nvGraphicFramePr>
        <p:xfrm>
          <a:off x="127818" y="916569"/>
          <a:ext cx="11897925" cy="5177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Obraz 2" descr="Obraz zawierający tekst&#10;&#10;Opis wygenerowany automatycznie">
            <a:extLst>
              <a:ext uri="{FF2B5EF4-FFF2-40B4-BE49-F238E27FC236}">
                <a16:creationId xmlns:a16="http://schemas.microsoft.com/office/drawing/2014/main" id="{437E2F9C-BD57-69EF-AE24-C9F4FD3D4C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653" y="56240"/>
            <a:ext cx="1034091" cy="421283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EF0B90BC-8873-6596-C56B-F17868BB80FB}"/>
              </a:ext>
            </a:extLst>
          </p:cNvPr>
          <p:cNvSpPr txBox="1"/>
          <p:nvPr/>
        </p:nvSpPr>
        <p:spPr>
          <a:xfrm>
            <a:off x="127818" y="6093997"/>
            <a:ext cx="121920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400" dirty="0">
                <a:solidFill>
                  <a:schemeClr val="tx2"/>
                </a:solidFill>
              </a:rPr>
              <a:t>Co trzecia (27,4%)  osoba deklarująca otrzymanie lub nabycie sprzętu elektrycznego i elektronicznego wskazała na inne sprzęty (np. aparat fotograficzny, opiekacz, wiertarka).  Respondenci weszli w posiadanie 52 sztuk tego rodzaju przedmiotów. W następnej kolejności badani nabywali/otrzymywali drobny sprzęt AGD (Mikser/ robot kuchenny/ekspres do kawy) - 17,9% i 26 szt. oraz lodówki (14,5% i 17 szt.) i pralki/suszarki (12,8% i 16 szt.). </a:t>
            </a:r>
          </a:p>
        </p:txBody>
      </p:sp>
      <p:pic>
        <p:nvPicPr>
          <p:cNvPr id="5" name="Obraz 4" descr="Obraz zawierający symbol&#10;&#10;Opis wygenerowany automatycznie">
            <a:extLst>
              <a:ext uri="{FF2B5EF4-FFF2-40B4-BE49-F238E27FC236}">
                <a16:creationId xmlns:a16="http://schemas.microsoft.com/office/drawing/2014/main" id="{D513714F-8ABE-AA30-DC16-EA83802430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02495" cy="6725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A1A465AC-B651-78AD-E6CB-9ABFC05D02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313" y="8422"/>
            <a:ext cx="1959951" cy="9165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12642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26AC3C6-3955-4603-840A-1467923B29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A56E2624-0E6C-95A3-E234-8A46B21EB815}"/>
              </a:ext>
            </a:extLst>
          </p:cNvPr>
          <p:cNvSpPr txBox="1"/>
          <p:nvPr/>
        </p:nvSpPr>
        <p:spPr>
          <a:xfrm>
            <a:off x="169481" y="2042836"/>
            <a:ext cx="4291044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100" b="1" kern="1200" dirty="0" err="1">
                <a:solidFill>
                  <a:schemeClr val="tx2"/>
                </a:solidFill>
                <a:latin typeface="Montserra)"/>
                <a:ea typeface="+mj-ea"/>
                <a:cs typeface="+mj-cs"/>
              </a:rPr>
              <a:t>Nabywanie</a:t>
            </a:r>
            <a:r>
              <a:rPr lang="en-US" sz="4100" b="1" kern="1200" dirty="0">
                <a:solidFill>
                  <a:schemeClr val="tx2"/>
                </a:solidFill>
                <a:latin typeface="Montserra)"/>
                <a:ea typeface="+mj-ea"/>
                <a:cs typeface="+mj-cs"/>
              </a:rPr>
              <a:t> </a:t>
            </a:r>
            <a:r>
              <a:rPr lang="en-US" sz="4100" b="1" kern="1200" dirty="0" err="1">
                <a:solidFill>
                  <a:schemeClr val="tx2"/>
                </a:solidFill>
                <a:latin typeface="Montserra)"/>
                <a:ea typeface="+mj-ea"/>
                <a:cs typeface="+mj-cs"/>
              </a:rPr>
              <a:t>używanej</a:t>
            </a:r>
            <a:r>
              <a:rPr lang="en-US" sz="4100" b="1" kern="1200" dirty="0">
                <a:solidFill>
                  <a:schemeClr val="tx2"/>
                </a:solidFill>
                <a:latin typeface="Montserra)"/>
                <a:ea typeface="+mj-ea"/>
                <a:cs typeface="+mj-cs"/>
              </a:rPr>
              <a:t> </a:t>
            </a:r>
            <a:r>
              <a:rPr lang="en-US" sz="4100" b="1" kern="1200" dirty="0" err="1">
                <a:solidFill>
                  <a:schemeClr val="tx2"/>
                </a:solidFill>
                <a:latin typeface="Montserra)"/>
                <a:ea typeface="+mj-ea"/>
                <a:cs typeface="+mj-cs"/>
              </a:rPr>
              <a:t>odzieży</a:t>
            </a:r>
            <a:r>
              <a:rPr lang="en-US" sz="4100" b="1" kern="1200" dirty="0">
                <a:solidFill>
                  <a:schemeClr val="tx2"/>
                </a:solidFill>
                <a:latin typeface="Montserra)"/>
                <a:ea typeface="+mj-ea"/>
                <a:cs typeface="+mj-cs"/>
              </a:rPr>
              <a:t>/</a:t>
            </a:r>
            <a:r>
              <a:rPr lang="en-US" sz="4100" b="1" kern="1200" dirty="0" err="1">
                <a:solidFill>
                  <a:schemeClr val="tx2"/>
                </a:solidFill>
                <a:latin typeface="Montserra)"/>
                <a:ea typeface="+mj-ea"/>
                <a:cs typeface="+mj-cs"/>
              </a:rPr>
              <a:t>tekstyliów</a:t>
            </a:r>
            <a:r>
              <a:rPr lang="en-US" sz="4100" b="1" kern="1200" dirty="0">
                <a:solidFill>
                  <a:schemeClr val="tx2"/>
                </a:solidFill>
                <a:latin typeface="Montserra)"/>
                <a:ea typeface="+mj-ea"/>
                <a:cs typeface="+mj-cs"/>
              </a:rPr>
              <a:t> </a:t>
            </a:r>
            <a:endParaRPr lang="en-US" sz="4100" kern="1200" dirty="0">
              <a:solidFill>
                <a:schemeClr val="tx2"/>
              </a:solidFill>
              <a:latin typeface="Montserra)"/>
              <a:ea typeface="+mj-ea"/>
              <a:cs typeface="+mj-cs"/>
            </a:endParaRPr>
          </a:p>
        </p:txBody>
      </p:sp>
      <p:pic>
        <p:nvPicPr>
          <p:cNvPr id="12" name="Grafika 11" descr="Koszula z długim rękawem z wypełnieniem pełnym">
            <a:extLst>
              <a:ext uri="{FF2B5EF4-FFF2-40B4-BE49-F238E27FC236}">
                <a16:creationId xmlns:a16="http://schemas.microsoft.com/office/drawing/2014/main" id="{880BEBCF-313F-0B50-2BD9-8295D7BEA6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02157" y="321733"/>
            <a:ext cx="1539586" cy="1539586"/>
          </a:xfrm>
          <a:prstGeom prst="rect">
            <a:avLst/>
          </a:prstGeom>
        </p:spPr>
      </p:pic>
      <p:pic>
        <p:nvPicPr>
          <p:cNvPr id="10" name="Grafika 9" descr="Spódnica z wypełnieniem pełnym">
            <a:extLst>
              <a:ext uri="{FF2B5EF4-FFF2-40B4-BE49-F238E27FC236}">
                <a16:creationId xmlns:a16="http://schemas.microsoft.com/office/drawing/2014/main" id="{56FF26AC-1205-3412-A851-5D3A32EBBD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97169" y="2622301"/>
            <a:ext cx="1545844" cy="1545844"/>
          </a:xfrm>
          <a:prstGeom prst="rect">
            <a:avLst/>
          </a:prstGeom>
        </p:spPr>
      </p:pic>
      <p:pic>
        <p:nvPicPr>
          <p:cNvPr id="7" name="Grafika 6" descr="But z wypełnieniem pełnym">
            <a:extLst>
              <a:ext uri="{FF2B5EF4-FFF2-40B4-BE49-F238E27FC236}">
                <a16:creationId xmlns:a16="http://schemas.microsoft.com/office/drawing/2014/main" id="{FEE2D14B-7497-C73A-7700-B395AC0CB7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21078" y="4934736"/>
            <a:ext cx="1545336" cy="1545336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C034BB4-8B50-4484-85C4-0CE4699284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0662" y="0"/>
            <a:ext cx="0" cy="6858000"/>
          </a:xfrm>
          <a:prstGeom prst="line">
            <a:avLst/>
          </a:prstGeom>
          <a:ln w="3810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1B200F7-B57A-4824-BB91-B6624450A5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627" y="2228770"/>
            <a:ext cx="2877035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902062F-7F47-41E5-8574-2D1492D58E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0661" y="3429000"/>
            <a:ext cx="4663440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A92245C-961F-47D5-9691-272D28692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627" y="4568202"/>
            <a:ext cx="2877035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Obraz 3" descr="Obraz zawierający tekst&#10;&#10;Opis wygenerowany automatycznie">
            <a:extLst>
              <a:ext uri="{FF2B5EF4-FFF2-40B4-BE49-F238E27FC236}">
                <a16:creationId xmlns:a16="http://schemas.microsoft.com/office/drawing/2014/main" id="{A1A43B16-0C42-2914-5632-24C74318849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0799" y="56240"/>
            <a:ext cx="1424945" cy="580515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688A0B95-B41E-91A7-283D-86D635C3C29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3901" y="4920364"/>
            <a:ext cx="2956960" cy="1382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50BBB210-F9DC-53EA-2649-17EF639CF28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12406" y="3940508"/>
            <a:ext cx="2763847" cy="930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4570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B520BA-AA46-E223-6A4A-1FA4F294BB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Obraz zawierający tekst&#10;&#10;Opis wygenerowany automatycznie">
            <a:extLst>
              <a:ext uri="{FF2B5EF4-FFF2-40B4-BE49-F238E27FC236}">
                <a16:creationId xmlns:a16="http://schemas.microsoft.com/office/drawing/2014/main" id="{5291EAA1-3D89-9714-0077-83A9E44E80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6239" y="56240"/>
            <a:ext cx="1109506" cy="452007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A6B1973C-87C1-E0B2-8A55-5573540391C2}"/>
              </a:ext>
            </a:extLst>
          </p:cNvPr>
          <p:cNvSpPr txBox="1"/>
          <p:nvPr/>
        </p:nvSpPr>
        <p:spPr>
          <a:xfrm>
            <a:off x="0" y="828125"/>
            <a:ext cx="12192000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dirty="0">
                <a:solidFill>
                  <a:schemeClr val="tx2"/>
                </a:solidFill>
              </a:rPr>
              <a:t>Ponad połowa badanych (64,2%) nie otrzymała, ani nie nabyła w roku 2023 używanej odzieży/tekstyliów. Kobiety (50,9%) zdecydowanie częściej, niż mężczyźni (19,3%) wchodziły w posiadanie tego rodzaju produktów. </a:t>
            </a:r>
          </a:p>
          <a:p>
            <a:pPr algn="just"/>
            <a:endParaRPr lang="pl-PL" dirty="0">
              <a:solidFill>
                <a:schemeClr val="tx2"/>
              </a:solidFill>
            </a:endParaRPr>
          </a:p>
          <a:p>
            <a:pPr algn="just"/>
            <a:r>
              <a:rPr lang="pl-PL" dirty="0">
                <a:solidFill>
                  <a:schemeClr val="tx2"/>
                </a:solidFill>
              </a:rPr>
              <a:t>Z badania wynika, że osoby między 45 a 54 rokiem życia najczęściej w 2023 roku pozyskiwały używaną odzież/tekstylia – 43,5%. Najrzadziej z kolei przytrafiało się to osobom po 65 roku życia – 28,9%. Jednakże warto zauważyć, że różnice w pozostałych grupach wiekowych nie są nazbyt wyraźne.</a:t>
            </a:r>
          </a:p>
          <a:p>
            <a:pPr algn="just"/>
            <a:endParaRPr lang="pl-PL" dirty="0">
              <a:solidFill>
                <a:schemeClr val="tx2"/>
              </a:solidFill>
            </a:endParaRPr>
          </a:p>
          <a:p>
            <a:pPr algn="just"/>
            <a:r>
              <a:rPr lang="pl-PL" dirty="0">
                <a:solidFill>
                  <a:schemeClr val="tx2"/>
                </a:solidFill>
              </a:rPr>
              <a:t>Blisko połowa respondentów z województwa łódzkiego zadeklarowała, że w ich ręce w tamtym czasie trafiła używana odzież/ tekstylia – 46,9%, niewiele mniej pozytywnych odpowiedzi odnotowano wśród mieszkańców województwa lubelskiego (46,3%) </a:t>
            </a:r>
            <a:br>
              <a:rPr lang="pl-PL" dirty="0">
                <a:solidFill>
                  <a:schemeClr val="tx2"/>
                </a:solidFill>
              </a:rPr>
            </a:br>
            <a:r>
              <a:rPr lang="pl-PL" dirty="0">
                <a:solidFill>
                  <a:schemeClr val="tx2"/>
                </a:solidFill>
              </a:rPr>
              <a:t>i małopolskiego (46,2%) to najwyższe wskaźniki spośród wszystkich województw. Wskaźnik najniższy odnotowano </a:t>
            </a:r>
            <a:br>
              <a:rPr lang="pl-PL" dirty="0">
                <a:solidFill>
                  <a:schemeClr val="tx2"/>
                </a:solidFill>
              </a:rPr>
            </a:br>
            <a:r>
              <a:rPr lang="pl-PL" dirty="0">
                <a:solidFill>
                  <a:schemeClr val="tx2"/>
                </a:solidFill>
              </a:rPr>
              <a:t>w województwie podlaskim 21,4%.</a:t>
            </a:r>
          </a:p>
          <a:p>
            <a:pPr algn="just"/>
            <a:endParaRPr lang="pl-PL" dirty="0">
              <a:solidFill>
                <a:schemeClr val="tx2"/>
              </a:solidFill>
            </a:endParaRPr>
          </a:p>
          <a:p>
            <a:pPr algn="just"/>
            <a:r>
              <a:rPr lang="pl-PL" dirty="0">
                <a:solidFill>
                  <a:schemeClr val="tx2"/>
                </a:solidFill>
              </a:rPr>
              <a:t>Najczęściej mieszkańcy dużych miast, tych powyżej 500 tys. mieszkańców otrzymywali lub nabywali w roku 2023 używaną odzież/ tekstylia aż 49,3%. Z kolei najrzadziej robili to mieszkańcy miast, tych powyżej 20 tys. mieszkańców, ale poniżej 50 tys. – 24,8%</a:t>
            </a:r>
          </a:p>
          <a:p>
            <a:pPr algn="just"/>
            <a:endParaRPr lang="pl-PL" dirty="0">
              <a:solidFill>
                <a:schemeClr val="tx2"/>
              </a:solidFill>
            </a:endParaRPr>
          </a:p>
          <a:p>
            <a:pPr algn="just"/>
            <a:r>
              <a:rPr lang="pl-PL" dirty="0">
                <a:solidFill>
                  <a:schemeClr val="tx2"/>
                </a:solidFill>
              </a:rPr>
              <a:t>Warto zauważyć, iż żadna osoba z wykształceniem doktorskim nie nabyła ani nie otrzymała używanej odzieży/tekstyliów w roku 2023. Osoby z wykształceniem wyższym ogólnym najczęściej w tamtym roku wchodziły w posiadanie używanej odzieży/ tekstyliów – 43,6%. Najrzadziej zdarzało się to osobom z wykształceniem podstawowym/gimnazjalnym – 15,4%.</a:t>
            </a:r>
          </a:p>
          <a:p>
            <a:pPr algn="just"/>
            <a:endParaRPr lang="pl-PL" dirty="0">
              <a:solidFill>
                <a:schemeClr val="tx2"/>
              </a:solidFill>
            </a:endParaRPr>
          </a:p>
          <a:p>
            <a:pPr algn="just"/>
            <a:r>
              <a:rPr lang="pl-PL" dirty="0">
                <a:solidFill>
                  <a:schemeClr val="tx2"/>
                </a:solidFill>
              </a:rPr>
              <a:t>Okazuje się, że miesięczny dochód  netto na członka rodziny nie ma większego znaczenia w kontekście otrzymywania/ kupowania używanej odzieży tekstyliów. Różnica pomiędzy skrajnymi wskaźnikami wyniosła 5,6%.</a:t>
            </a:r>
          </a:p>
        </p:txBody>
      </p:sp>
      <p:pic>
        <p:nvPicPr>
          <p:cNvPr id="4" name="Obraz 3" descr="Obraz zawierający symbol&#10;&#10;Opis wygenerowany automatycznie">
            <a:extLst>
              <a:ext uri="{FF2B5EF4-FFF2-40B4-BE49-F238E27FC236}">
                <a16:creationId xmlns:a16="http://schemas.microsoft.com/office/drawing/2014/main" id="{C1A1BCDA-96CE-632B-9CA1-781625A1E9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34532" cy="582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B1F3E9EA-4EEC-3E1C-91B8-E838F78FA9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866" y="0"/>
            <a:ext cx="1803692" cy="8434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0010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a 11">
            <a:extLst>
              <a:ext uri="{FF2B5EF4-FFF2-40B4-BE49-F238E27FC236}">
                <a16:creationId xmlns:a16="http://schemas.microsoft.com/office/drawing/2014/main" id="{DF125D6C-B7A0-87EC-8A6B-CCBA9EED79A8}"/>
              </a:ext>
            </a:extLst>
          </p:cNvPr>
          <p:cNvGrpSpPr/>
          <p:nvPr/>
        </p:nvGrpSpPr>
        <p:grpSpPr>
          <a:xfrm>
            <a:off x="1392048" y="4206891"/>
            <a:ext cx="1870970" cy="338554"/>
            <a:chOff x="262871" y="4400867"/>
            <a:chExt cx="3008541" cy="544398"/>
          </a:xfrm>
        </p:grpSpPr>
        <p:sp>
          <p:nvSpPr>
            <p:cNvPr id="15" name="pole tekstowe 14">
              <a:extLst>
                <a:ext uri="{FF2B5EF4-FFF2-40B4-BE49-F238E27FC236}">
                  <a16:creationId xmlns:a16="http://schemas.microsoft.com/office/drawing/2014/main" id="{D89328E2-C0E1-A5A0-6070-95AD2998AB6C}"/>
                </a:ext>
              </a:extLst>
            </p:cNvPr>
            <p:cNvSpPr txBox="1"/>
            <p:nvPr/>
          </p:nvSpPr>
          <p:spPr>
            <a:xfrm>
              <a:off x="262871" y="4400867"/>
              <a:ext cx="1403561" cy="5443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l-PL" sz="1600" dirty="0">
                  <a:solidFill>
                    <a:srgbClr val="333333"/>
                  </a:solidFill>
                  <a:latin typeface="Montserrat ExtraBold" panose="00000900000000000000" pitchFamily="2" charset="-18"/>
                </a:rPr>
                <a:t>52</a:t>
              </a:r>
              <a:r>
                <a:rPr kumimoji="0" lang="pl-PL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Montserrat ExtraBold" panose="00000900000000000000" pitchFamily="2" charset="-18"/>
                  <a:ea typeface="+mn-ea"/>
                  <a:cs typeface="+mn-cs"/>
                </a:rPr>
                <a:t>,3%</a:t>
              </a: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Montserrat ExtraBold" panose="00000900000000000000" pitchFamily="2" charset="-18"/>
                <a:ea typeface="+mn-ea"/>
                <a:cs typeface="+mn-cs"/>
              </a:endParaRPr>
            </a:p>
          </p:txBody>
        </p:sp>
        <p:sp>
          <p:nvSpPr>
            <p:cNvPr id="16" name="pole tekstowe 15">
              <a:extLst>
                <a:ext uri="{FF2B5EF4-FFF2-40B4-BE49-F238E27FC236}">
                  <a16:creationId xmlns:a16="http://schemas.microsoft.com/office/drawing/2014/main" id="{3CD1FABB-FF4B-1858-A5B8-A68BEA132770}"/>
                </a:ext>
              </a:extLst>
            </p:cNvPr>
            <p:cNvSpPr txBox="1"/>
            <p:nvPr/>
          </p:nvSpPr>
          <p:spPr>
            <a:xfrm>
              <a:off x="1695701" y="4400867"/>
              <a:ext cx="1575711" cy="5443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l-PL" sz="1600" dirty="0">
                  <a:solidFill>
                    <a:srgbClr val="333333"/>
                  </a:solidFill>
                  <a:latin typeface="Montserrat ExtraBold" panose="00000900000000000000" pitchFamily="2" charset="-18"/>
                </a:rPr>
                <a:t>47,7</a:t>
              </a:r>
              <a:r>
                <a:rPr kumimoji="0" lang="pl-PL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Montserrat ExtraBold" panose="00000900000000000000" pitchFamily="2" charset="-18"/>
                  <a:ea typeface="+mn-ea"/>
                  <a:cs typeface="+mn-cs"/>
                </a:rPr>
                <a:t>%</a:t>
              </a: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Montserrat ExtraBold" panose="00000900000000000000" pitchFamily="2" charset="-18"/>
                <a:ea typeface="+mn-ea"/>
                <a:cs typeface="+mn-cs"/>
              </a:endParaRPr>
            </a:p>
          </p:txBody>
        </p:sp>
      </p:grpSp>
      <p:grpSp>
        <p:nvGrpSpPr>
          <p:cNvPr id="101" name="Grupa 100">
            <a:extLst>
              <a:ext uri="{FF2B5EF4-FFF2-40B4-BE49-F238E27FC236}">
                <a16:creationId xmlns:a16="http://schemas.microsoft.com/office/drawing/2014/main" id="{4E402857-B136-B734-CAB1-3A3588C6CAF0}"/>
              </a:ext>
            </a:extLst>
          </p:cNvPr>
          <p:cNvGrpSpPr/>
          <p:nvPr/>
        </p:nvGrpSpPr>
        <p:grpSpPr>
          <a:xfrm>
            <a:off x="4984013" y="2153709"/>
            <a:ext cx="2540353" cy="3107827"/>
            <a:chOff x="8757784" y="1478457"/>
            <a:chExt cx="2658649" cy="3252549"/>
          </a:xfrm>
        </p:grpSpPr>
        <p:grpSp>
          <p:nvGrpSpPr>
            <p:cNvPr id="35" name="Grupa 34">
              <a:extLst>
                <a:ext uri="{FF2B5EF4-FFF2-40B4-BE49-F238E27FC236}">
                  <a16:creationId xmlns:a16="http://schemas.microsoft.com/office/drawing/2014/main" id="{69FEFB70-4ACA-14D8-E651-11D673CB2847}"/>
                </a:ext>
              </a:extLst>
            </p:cNvPr>
            <p:cNvGrpSpPr/>
            <p:nvPr/>
          </p:nvGrpSpPr>
          <p:grpSpPr>
            <a:xfrm>
              <a:off x="8757784" y="1478457"/>
              <a:ext cx="2658649" cy="400110"/>
              <a:chOff x="7058897" y="1764659"/>
              <a:chExt cx="2658649" cy="400110"/>
            </a:xfrm>
          </p:grpSpPr>
          <p:sp>
            <p:nvSpPr>
              <p:cNvPr id="41" name="pole tekstowe 40">
                <a:extLst>
                  <a:ext uri="{FF2B5EF4-FFF2-40B4-BE49-F238E27FC236}">
                    <a16:creationId xmlns:a16="http://schemas.microsoft.com/office/drawing/2014/main" id="{9EB8DFC0-2D0F-E46D-67C2-845D8E27D6FA}"/>
                  </a:ext>
                </a:extLst>
              </p:cNvPr>
              <p:cNvSpPr txBox="1"/>
              <p:nvPr/>
            </p:nvSpPr>
            <p:spPr>
              <a:xfrm>
                <a:off x="7058897" y="1810826"/>
                <a:ext cx="155922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Montserrat" panose="00000500000000000000" pitchFamily="50" charset="-18"/>
                    <a:ea typeface="+mn-ea"/>
                    <a:cs typeface="+mn-cs"/>
                  </a:rPr>
                  <a:t>18-24 lata </a:t>
                </a:r>
              </a:p>
            </p:txBody>
          </p:sp>
          <p:sp>
            <p:nvSpPr>
              <p:cNvPr id="39" name="pole tekstowe 38">
                <a:extLst>
                  <a:ext uri="{FF2B5EF4-FFF2-40B4-BE49-F238E27FC236}">
                    <a16:creationId xmlns:a16="http://schemas.microsoft.com/office/drawing/2014/main" id="{429E4096-1C62-DB9F-9A1A-F20F9F22C80E}"/>
                  </a:ext>
                </a:extLst>
              </p:cNvPr>
              <p:cNvSpPr txBox="1"/>
              <p:nvPr/>
            </p:nvSpPr>
            <p:spPr>
              <a:xfrm>
                <a:off x="8613337" y="1764659"/>
                <a:ext cx="110420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pl-PL" dirty="0">
                    <a:solidFill>
                      <a:schemeClr val="tx2"/>
                    </a:solidFill>
                    <a:latin typeface="Montserrat ExtraBold" panose="00000900000000000000" pitchFamily="2" charset="-18"/>
                  </a:rPr>
                  <a:t>8,3</a:t>
                </a:r>
                <a:r>
                  <a:rPr kumimoji="0" lang="pl-PL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Montserrat ExtraBold" panose="00000900000000000000" pitchFamily="2" charset="-18"/>
                    <a:ea typeface="+mn-ea"/>
                    <a:cs typeface="+mn-cs"/>
                  </a:rPr>
                  <a:t>%</a:t>
                </a:r>
              </a:p>
            </p:txBody>
          </p:sp>
        </p:grpSp>
        <p:grpSp>
          <p:nvGrpSpPr>
            <p:cNvPr id="44" name="Grupa 43">
              <a:extLst>
                <a:ext uri="{FF2B5EF4-FFF2-40B4-BE49-F238E27FC236}">
                  <a16:creationId xmlns:a16="http://schemas.microsoft.com/office/drawing/2014/main" id="{80F63112-6A5B-A211-2B82-25C59CC7A643}"/>
                </a:ext>
              </a:extLst>
            </p:cNvPr>
            <p:cNvGrpSpPr/>
            <p:nvPr/>
          </p:nvGrpSpPr>
          <p:grpSpPr>
            <a:xfrm>
              <a:off x="8757784" y="2048945"/>
              <a:ext cx="2658649" cy="400110"/>
              <a:chOff x="7058897" y="1764659"/>
              <a:chExt cx="2658649" cy="400110"/>
            </a:xfrm>
          </p:grpSpPr>
          <p:sp>
            <p:nvSpPr>
              <p:cNvPr id="45" name="pole tekstowe 44">
                <a:extLst>
                  <a:ext uri="{FF2B5EF4-FFF2-40B4-BE49-F238E27FC236}">
                    <a16:creationId xmlns:a16="http://schemas.microsoft.com/office/drawing/2014/main" id="{3A0C0E6F-9DC6-89AC-D4EE-6B12DDF35532}"/>
                  </a:ext>
                </a:extLst>
              </p:cNvPr>
              <p:cNvSpPr txBox="1"/>
              <p:nvPr/>
            </p:nvSpPr>
            <p:spPr>
              <a:xfrm>
                <a:off x="7058897" y="1810826"/>
                <a:ext cx="155922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Montserrat" panose="00000500000000000000" pitchFamily="50" charset="-18"/>
                    <a:ea typeface="+mn-ea"/>
                    <a:cs typeface="+mn-cs"/>
                  </a:rPr>
                  <a:t>25-34 lata </a:t>
                </a:r>
              </a:p>
            </p:txBody>
          </p:sp>
          <p:sp>
            <p:nvSpPr>
              <p:cNvPr id="46" name="pole tekstowe 45">
                <a:extLst>
                  <a:ext uri="{FF2B5EF4-FFF2-40B4-BE49-F238E27FC236}">
                    <a16:creationId xmlns:a16="http://schemas.microsoft.com/office/drawing/2014/main" id="{3770DF14-00E4-D42C-8335-8A7E72413071}"/>
                  </a:ext>
                </a:extLst>
              </p:cNvPr>
              <p:cNvSpPr txBox="1"/>
              <p:nvPr/>
            </p:nvSpPr>
            <p:spPr>
              <a:xfrm>
                <a:off x="8613337" y="1764659"/>
                <a:ext cx="110420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Montserrat ExtraBold" panose="00000900000000000000" pitchFamily="2" charset="-18"/>
                    <a:ea typeface="+mn-ea"/>
                    <a:cs typeface="+mn-cs"/>
                  </a:rPr>
                  <a:t>15,4</a:t>
                </a:r>
                <a:r>
                  <a:rPr kumimoji="0" lang="pl-PL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Montserrat SemiBold" panose="00000700000000000000" pitchFamily="2" charset="-18"/>
                    <a:ea typeface="+mn-ea"/>
                    <a:cs typeface="+mn-cs"/>
                  </a:rPr>
                  <a:t>%</a:t>
                </a:r>
              </a:p>
            </p:txBody>
          </p:sp>
        </p:grpSp>
        <p:grpSp>
          <p:nvGrpSpPr>
            <p:cNvPr id="47" name="Grupa 46">
              <a:extLst>
                <a:ext uri="{FF2B5EF4-FFF2-40B4-BE49-F238E27FC236}">
                  <a16:creationId xmlns:a16="http://schemas.microsoft.com/office/drawing/2014/main" id="{AF89FABA-EB74-AA74-D1EF-806BC254288A}"/>
                </a:ext>
              </a:extLst>
            </p:cNvPr>
            <p:cNvGrpSpPr/>
            <p:nvPr/>
          </p:nvGrpSpPr>
          <p:grpSpPr>
            <a:xfrm>
              <a:off x="8757784" y="2619433"/>
              <a:ext cx="2658649" cy="400110"/>
              <a:chOff x="7058897" y="1764659"/>
              <a:chExt cx="2658649" cy="400110"/>
            </a:xfrm>
          </p:grpSpPr>
          <p:sp>
            <p:nvSpPr>
              <p:cNvPr id="48" name="pole tekstowe 47">
                <a:extLst>
                  <a:ext uri="{FF2B5EF4-FFF2-40B4-BE49-F238E27FC236}">
                    <a16:creationId xmlns:a16="http://schemas.microsoft.com/office/drawing/2014/main" id="{775FF767-BD76-B9EC-6D5E-C82CF88B7703}"/>
                  </a:ext>
                </a:extLst>
              </p:cNvPr>
              <p:cNvSpPr txBox="1"/>
              <p:nvPr/>
            </p:nvSpPr>
            <p:spPr>
              <a:xfrm>
                <a:off x="7058897" y="1810826"/>
                <a:ext cx="155922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1100" b="0" i="0" u="none" strike="noStrike" kern="1200" cap="none" spc="0" normalizeH="0" baseline="0" noProof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Montserrat" panose="00000500000000000000" pitchFamily="50" charset="-18"/>
                    <a:ea typeface="+mn-ea"/>
                    <a:cs typeface="+mn-cs"/>
                  </a:rPr>
                  <a:t>35-44 lata </a:t>
                </a:r>
              </a:p>
            </p:txBody>
          </p:sp>
          <p:sp>
            <p:nvSpPr>
              <p:cNvPr id="49" name="pole tekstowe 48">
                <a:extLst>
                  <a:ext uri="{FF2B5EF4-FFF2-40B4-BE49-F238E27FC236}">
                    <a16:creationId xmlns:a16="http://schemas.microsoft.com/office/drawing/2014/main" id="{0E228787-2ADD-D923-0DD4-E2236729ECD1}"/>
                  </a:ext>
                </a:extLst>
              </p:cNvPr>
              <p:cNvSpPr txBox="1"/>
              <p:nvPr/>
            </p:nvSpPr>
            <p:spPr>
              <a:xfrm>
                <a:off x="8613337" y="1764659"/>
                <a:ext cx="110420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Montserrat ExtraBold" panose="00000900000000000000" pitchFamily="2" charset="-18"/>
                    <a:ea typeface="+mn-ea"/>
                    <a:cs typeface="+mn-cs"/>
                  </a:rPr>
                  <a:t>20,1%</a:t>
                </a:r>
              </a:p>
            </p:txBody>
          </p:sp>
        </p:grpSp>
        <p:grpSp>
          <p:nvGrpSpPr>
            <p:cNvPr id="50" name="Grupa 49">
              <a:extLst>
                <a:ext uri="{FF2B5EF4-FFF2-40B4-BE49-F238E27FC236}">
                  <a16:creationId xmlns:a16="http://schemas.microsoft.com/office/drawing/2014/main" id="{4FCFC741-A88D-6C0A-C0EA-D9E81F63BF77}"/>
                </a:ext>
              </a:extLst>
            </p:cNvPr>
            <p:cNvGrpSpPr/>
            <p:nvPr/>
          </p:nvGrpSpPr>
          <p:grpSpPr>
            <a:xfrm>
              <a:off x="8757784" y="3189921"/>
              <a:ext cx="2658649" cy="400110"/>
              <a:chOff x="7058897" y="1764659"/>
              <a:chExt cx="2658649" cy="400110"/>
            </a:xfrm>
          </p:grpSpPr>
          <p:sp>
            <p:nvSpPr>
              <p:cNvPr id="51" name="pole tekstowe 50">
                <a:extLst>
                  <a:ext uri="{FF2B5EF4-FFF2-40B4-BE49-F238E27FC236}">
                    <a16:creationId xmlns:a16="http://schemas.microsoft.com/office/drawing/2014/main" id="{38F51FBD-E6A0-6616-A785-D1785B2467DC}"/>
                  </a:ext>
                </a:extLst>
              </p:cNvPr>
              <p:cNvSpPr txBox="1"/>
              <p:nvPr/>
            </p:nvSpPr>
            <p:spPr>
              <a:xfrm>
                <a:off x="7058897" y="1810826"/>
                <a:ext cx="155922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Montserrat" panose="00000500000000000000" pitchFamily="50" charset="-18"/>
                    <a:ea typeface="+mn-ea"/>
                    <a:cs typeface="+mn-cs"/>
                  </a:rPr>
                  <a:t>45-54 lata </a:t>
                </a:r>
              </a:p>
            </p:txBody>
          </p:sp>
          <p:sp>
            <p:nvSpPr>
              <p:cNvPr id="52" name="pole tekstowe 51">
                <a:extLst>
                  <a:ext uri="{FF2B5EF4-FFF2-40B4-BE49-F238E27FC236}">
                    <a16:creationId xmlns:a16="http://schemas.microsoft.com/office/drawing/2014/main" id="{296BB946-8DB5-FBF7-306B-ACE50F5CCC5B}"/>
                  </a:ext>
                </a:extLst>
              </p:cNvPr>
              <p:cNvSpPr txBox="1"/>
              <p:nvPr/>
            </p:nvSpPr>
            <p:spPr>
              <a:xfrm>
                <a:off x="8613337" y="1764659"/>
                <a:ext cx="110420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Montserrat ExtraBold" panose="00000900000000000000" pitchFamily="2" charset="-18"/>
                    <a:ea typeface="+mn-ea"/>
                    <a:cs typeface="+mn-cs"/>
                  </a:rPr>
                  <a:t>17,7%</a:t>
                </a:r>
              </a:p>
            </p:txBody>
          </p:sp>
        </p:grpSp>
        <p:grpSp>
          <p:nvGrpSpPr>
            <p:cNvPr id="53" name="Grupa 52">
              <a:extLst>
                <a:ext uri="{FF2B5EF4-FFF2-40B4-BE49-F238E27FC236}">
                  <a16:creationId xmlns:a16="http://schemas.microsoft.com/office/drawing/2014/main" id="{90583F5E-25F5-508E-EEEA-C54982F6BB36}"/>
                </a:ext>
              </a:extLst>
            </p:cNvPr>
            <p:cNvGrpSpPr/>
            <p:nvPr/>
          </p:nvGrpSpPr>
          <p:grpSpPr>
            <a:xfrm>
              <a:off x="8757784" y="3760409"/>
              <a:ext cx="2658649" cy="400110"/>
              <a:chOff x="7058897" y="1764659"/>
              <a:chExt cx="2658649" cy="400110"/>
            </a:xfrm>
          </p:grpSpPr>
          <p:sp>
            <p:nvSpPr>
              <p:cNvPr id="54" name="pole tekstowe 53">
                <a:extLst>
                  <a:ext uri="{FF2B5EF4-FFF2-40B4-BE49-F238E27FC236}">
                    <a16:creationId xmlns:a16="http://schemas.microsoft.com/office/drawing/2014/main" id="{CF99160C-BE76-E952-8F17-3E5881B60FFF}"/>
                  </a:ext>
                </a:extLst>
              </p:cNvPr>
              <p:cNvSpPr txBox="1"/>
              <p:nvPr/>
            </p:nvSpPr>
            <p:spPr>
              <a:xfrm>
                <a:off x="7058897" y="1810826"/>
                <a:ext cx="155922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Montserrat" panose="00000500000000000000" pitchFamily="50" charset="-18"/>
                    <a:ea typeface="+mn-ea"/>
                    <a:cs typeface="+mn-cs"/>
                  </a:rPr>
                  <a:t>55-64 lata </a:t>
                </a:r>
              </a:p>
            </p:txBody>
          </p:sp>
          <p:sp>
            <p:nvSpPr>
              <p:cNvPr id="55" name="pole tekstowe 54">
                <a:extLst>
                  <a:ext uri="{FF2B5EF4-FFF2-40B4-BE49-F238E27FC236}">
                    <a16:creationId xmlns:a16="http://schemas.microsoft.com/office/drawing/2014/main" id="{E7E0BFD3-2F1D-60C0-AEC8-4B54AA80149C}"/>
                  </a:ext>
                </a:extLst>
              </p:cNvPr>
              <p:cNvSpPr txBox="1"/>
              <p:nvPr/>
            </p:nvSpPr>
            <p:spPr>
              <a:xfrm>
                <a:off x="8613337" y="1764659"/>
                <a:ext cx="110420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Montserrat ExtraBold" panose="00000900000000000000" pitchFamily="2" charset="-18"/>
                    <a:ea typeface="+mn-ea"/>
                    <a:cs typeface="+mn-cs"/>
                  </a:rPr>
                  <a:t>14,3%</a:t>
                </a:r>
              </a:p>
            </p:txBody>
          </p:sp>
        </p:grpSp>
        <p:grpSp>
          <p:nvGrpSpPr>
            <p:cNvPr id="56" name="Grupa 55">
              <a:extLst>
                <a:ext uri="{FF2B5EF4-FFF2-40B4-BE49-F238E27FC236}">
                  <a16:creationId xmlns:a16="http://schemas.microsoft.com/office/drawing/2014/main" id="{4A1B3B82-FE0B-713E-0793-ECBC09059619}"/>
                </a:ext>
              </a:extLst>
            </p:cNvPr>
            <p:cNvGrpSpPr/>
            <p:nvPr/>
          </p:nvGrpSpPr>
          <p:grpSpPr>
            <a:xfrm>
              <a:off x="8757784" y="4330896"/>
              <a:ext cx="2658649" cy="400110"/>
              <a:chOff x="7058897" y="1764659"/>
              <a:chExt cx="2658649" cy="400110"/>
            </a:xfrm>
          </p:grpSpPr>
          <p:sp>
            <p:nvSpPr>
              <p:cNvPr id="57" name="pole tekstowe 56">
                <a:extLst>
                  <a:ext uri="{FF2B5EF4-FFF2-40B4-BE49-F238E27FC236}">
                    <a16:creationId xmlns:a16="http://schemas.microsoft.com/office/drawing/2014/main" id="{489FD037-8CD7-C95C-64F2-21EF0593129D}"/>
                  </a:ext>
                </a:extLst>
              </p:cNvPr>
              <p:cNvSpPr txBox="1"/>
              <p:nvPr/>
            </p:nvSpPr>
            <p:spPr>
              <a:xfrm>
                <a:off x="7058897" y="1810826"/>
                <a:ext cx="155922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Montserrat" panose="00000500000000000000" pitchFamily="50" charset="-18"/>
                    <a:ea typeface="+mn-ea"/>
                    <a:cs typeface="+mn-cs"/>
                  </a:rPr>
                  <a:t>65 i więcej lat</a:t>
                </a:r>
              </a:p>
            </p:txBody>
          </p:sp>
          <p:sp>
            <p:nvSpPr>
              <p:cNvPr id="58" name="pole tekstowe 57">
                <a:extLst>
                  <a:ext uri="{FF2B5EF4-FFF2-40B4-BE49-F238E27FC236}">
                    <a16:creationId xmlns:a16="http://schemas.microsoft.com/office/drawing/2014/main" id="{DC059584-1118-862A-EC58-83ADCE680B21}"/>
                  </a:ext>
                </a:extLst>
              </p:cNvPr>
              <p:cNvSpPr txBox="1"/>
              <p:nvPr/>
            </p:nvSpPr>
            <p:spPr>
              <a:xfrm>
                <a:off x="8613337" y="1764659"/>
                <a:ext cx="110420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Montserrat ExtraBold" panose="00000900000000000000" pitchFamily="2" charset="-18"/>
                    <a:ea typeface="+mn-ea"/>
                    <a:cs typeface="+mn-cs"/>
                  </a:rPr>
                  <a:t>24,2%</a:t>
                </a:r>
              </a:p>
            </p:txBody>
          </p:sp>
        </p:grpSp>
        <p:cxnSp>
          <p:nvCxnSpPr>
            <p:cNvPr id="59" name="Łącznik prosty 58">
              <a:extLst>
                <a:ext uri="{FF2B5EF4-FFF2-40B4-BE49-F238E27FC236}">
                  <a16:creationId xmlns:a16="http://schemas.microsoft.com/office/drawing/2014/main" id="{4C623940-CAF6-6B26-BBE0-CE6B31DBDB2E}"/>
                </a:ext>
              </a:extLst>
            </p:cNvPr>
            <p:cNvCxnSpPr>
              <a:cxnSpLocks/>
            </p:cNvCxnSpPr>
            <p:nvPr/>
          </p:nvCxnSpPr>
          <p:spPr>
            <a:xfrm>
              <a:off x="9077089" y="1954828"/>
              <a:ext cx="1665191" cy="0"/>
            </a:xfrm>
            <a:prstGeom prst="line">
              <a:avLst/>
            </a:prstGeom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Łącznik prosty 62">
              <a:extLst>
                <a:ext uri="{FF2B5EF4-FFF2-40B4-BE49-F238E27FC236}">
                  <a16:creationId xmlns:a16="http://schemas.microsoft.com/office/drawing/2014/main" id="{7189E7E7-C532-0A43-D24A-C51C4414752F}"/>
                </a:ext>
              </a:extLst>
            </p:cNvPr>
            <p:cNvCxnSpPr>
              <a:cxnSpLocks/>
            </p:cNvCxnSpPr>
            <p:nvPr/>
          </p:nvCxnSpPr>
          <p:spPr>
            <a:xfrm>
              <a:off x="9077089" y="2537124"/>
              <a:ext cx="1665191" cy="0"/>
            </a:xfrm>
            <a:prstGeom prst="line">
              <a:avLst/>
            </a:prstGeom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Łącznik prosty 63">
              <a:extLst>
                <a:ext uri="{FF2B5EF4-FFF2-40B4-BE49-F238E27FC236}">
                  <a16:creationId xmlns:a16="http://schemas.microsoft.com/office/drawing/2014/main" id="{76373E66-5888-CEB8-37F9-46CBBD57F1DF}"/>
                </a:ext>
              </a:extLst>
            </p:cNvPr>
            <p:cNvCxnSpPr>
              <a:cxnSpLocks/>
            </p:cNvCxnSpPr>
            <p:nvPr/>
          </p:nvCxnSpPr>
          <p:spPr>
            <a:xfrm>
              <a:off x="9077089" y="3119420"/>
              <a:ext cx="1665191" cy="0"/>
            </a:xfrm>
            <a:prstGeom prst="line">
              <a:avLst/>
            </a:prstGeom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Łącznik prosty 64">
              <a:extLst>
                <a:ext uri="{FF2B5EF4-FFF2-40B4-BE49-F238E27FC236}">
                  <a16:creationId xmlns:a16="http://schemas.microsoft.com/office/drawing/2014/main" id="{9BB57AA7-B1E4-3954-D3DF-792839B26808}"/>
                </a:ext>
              </a:extLst>
            </p:cNvPr>
            <p:cNvCxnSpPr>
              <a:cxnSpLocks/>
            </p:cNvCxnSpPr>
            <p:nvPr/>
          </p:nvCxnSpPr>
          <p:spPr>
            <a:xfrm>
              <a:off x="9077089" y="3701716"/>
              <a:ext cx="1665191" cy="0"/>
            </a:xfrm>
            <a:prstGeom prst="line">
              <a:avLst/>
            </a:prstGeom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Łącznik prosty 65">
              <a:extLst>
                <a:ext uri="{FF2B5EF4-FFF2-40B4-BE49-F238E27FC236}">
                  <a16:creationId xmlns:a16="http://schemas.microsoft.com/office/drawing/2014/main" id="{293A0DF6-32E9-1D16-0AD1-B1EEBBC68091}"/>
                </a:ext>
              </a:extLst>
            </p:cNvPr>
            <p:cNvCxnSpPr>
              <a:cxnSpLocks/>
            </p:cNvCxnSpPr>
            <p:nvPr/>
          </p:nvCxnSpPr>
          <p:spPr>
            <a:xfrm>
              <a:off x="9077089" y="4284012"/>
              <a:ext cx="1665191" cy="0"/>
            </a:xfrm>
            <a:prstGeom prst="line">
              <a:avLst/>
            </a:prstGeom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Nawias otwierający 27">
            <a:extLst>
              <a:ext uri="{FF2B5EF4-FFF2-40B4-BE49-F238E27FC236}">
                <a16:creationId xmlns:a16="http://schemas.microsoft.com/office/drawing/2014/main" id="{C5EF721C-0A3F-6F06-D079-22C94397C3AC}"/>
              </a:ext>
            </a:extLst>
          </p:cNvPr>
          <p:cNvSpPr/>
          <p:nvPr/>
        </p:nvSpPr>
        <p:spPr>
          <a:xfrm rot="16200000">
            <a:off x="6109850" y="4056973"/>
            <a:ext cx="102489" cy="2726546"/>
          </a:xfrm>
          <a:prstGeom prst="leftBracket">
            <a:avLst>
              <a:gd name="adj" fmla="val 75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600" b="0" i="0" u="none" strike="noStrike" kern="1200" cap="none" spc="0" normalizeH="0" baseline="0" noProof="0">
              <a:ln>
                <a:noFill/>
              </a:ln>
              <a:solidFill>
                <a:srgbClr val="002D5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Nawias otwierający 28">
            <a:extLst>
              <a:ext uri="{FF2B5EF4-FFF2-40B4-BE49-F238E27FC236}">
                <a16:creationId xmlns:a16="http://schemas.microsoft.com/office/drawing/2014/main" id="{DBD604D8-5395-F503-F57A-5603A9E72A65}"/>
              </a:ext>
            </a:extLst>
          </p:cNvPr>
          <p:cNvSpPr/>
          <p:nvPr/>
        </p:nvSpPr>
        <p:spPr>
          <a:xfrm rot="5400000">
            <a:off x="6124244" y="590943"/>
            <a:ext cx="102487" cy="2726545"/>
          </a:xfrm>
          <a:prstGeom prst="leftBracket">
            <a:avLst>
              <a:gd name="adj" fmla="val 75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600" b="0" i="0" u="none" strike="noStrike" kern="1200" cap="none" spc="0" normalizeH="0" baseline="0" noProof="0">
              <a:ln>
                <a:noFill/>
              </a:ln>
              <a:solidFill>
                <a:srgbClr val="002D5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3" name="Grupa 32">
            <a:extLst>
              <a:ext uri="{FF2B5EF4-FFF2-40B4-BE49-F238E27FC236}">
                <a16:creationId xmlns:a16="http://schemas.microsoft.com/office/drawing/2014/main" id="{6A3C70DD-FDDB-0315-C7E0-941FDEEC97DF}"/>
              </a:ext>
            </a:extLst>
          </p:cNvPr>
          <p:cNvGrpSpPr/>
          <p:nvPr/>
        </p:nvGrpSpPr>
        <p:grpSpPr>
          <a:xfrm>
            <a:off x="1059347" y="2699036"/>
            <a:ext cx="1119216" cy="1439817"/>
            <a:chOff x="776241" y="2849466"/>
            <a:chExt cx="1171334" cy="1506865"/>
          </a:xfrm>
        </p:grpSpPr>
        <p:pic>
          <p:nvPicPr>
            <p:cNvPr id="23" name="Obraz 22">
              <a:extLst>
                <a:ext uri="{FF2B5EF4-FFF2-40B4-BE49-F238E27FC236}">
                  <a16:creationId xmlns:a16="http://schemas.microsoft.com/office/drawing/2014/main" id="{CCE8D4EB-1153-ADBE-1B5E-4E86035299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50000"/>
            </a:blip>
            <a:srcRect t="50000" r="49204"/>
            <a:stretch/>
          </p:blipFill>
          <p:spPr>
            <a:xfrm>
              <a:off x="777621" y="3602898"/>
              <a:ext cx="1169953" cy="753433"/>
            </a:xfrm>
            <a:prstGeom prst="rect">
              <a:avLst/>
            </a:prstGeom>
          </p:spPr>
        </p:pic>
        <p:pic>
          <p:nvPicPr>
            <p:cNvPr id="24" name="Obraz 23">
              <a:extLst>
                <a:ext uri="{FF2B5EF4-FFF2-40B4-BE49-F238E27FC236}">
                  <a16:creationId xmlns:a16="http://schemas.microsoft.com/office/drawing/2014/main" id="{EE134854-2565-5E8D-6876-6FEA38E48C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49144" b="50000"/>
            <a:stretch/>
          </p:blipFill>
          <p:spPr>
            <a:xfrm>
              <a:off x="776241" y="2849466"/>
              <a:ext cx="1171334" cy="753431"/>
            </a:xfrm>
            <a:prstGeom prst="rect">
              <a:avLst/>
            </a:prstGeom>
          </p:spPr>
        </p:pic>
      </p:grpSp>
      <p:grpSp>
        <p:nvGrpSpPr>
          <p:cNvPr id="32" name="Grupa 31">
            <a:extLst>
              <a:ext uri="{FF2B5EF4-FFF2-40B4-BE49-F238E27FC236}">
                <a16:creationId xmlns:a16="http://schemas.microsoft.com/office/drawing/2014/main" id="{8A675A11-07F3-AFF5-E2AB-056C37BAE3C4}"/>
              </a:ext>
            </a:extLst>
          </p:cNvPr>
          <p:cNvGrpSpPr/>
          <p:nvPr/>
        </p:nvGrpSpPr>
        <p:grpSpPr>
          <a:xfrm>
            <a:off x="2347705" y="2699036"/>
            <a:ext cx="1070534" cy="1437013"/>
            <a:chOff x="1960477" y="2849465"/>
            <a:chExt cx="1120385" cy="1503930"/>
          </a:xfrm>
        </p:grpSpPr>
        <p:pic>
          <p:nvPicPr>
            <p:cNvPr id="30" name="Obraz 29">
              <a:extLst>
                <a:ext uri="{FF2B5EF4-FFF2-40B4-BE49-F238E27FC236}">
                  <a16:creationId xmlns:a16="http://schemas.microsoft.com/office/drawing/2014/main" id="{CF4815F6-8488-A33A-8B50-A711D80957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1436" t="-1" b="47009"/>
            <a:stretch/>
          </p:blipFill>
          <p:spPr>
            <a:xfrm>
              <a:off x="1960477" y="2849465"/>
              <a:ext cx="1118536" cy="798509"/>
            </a:xfrm>
            <a:prstGeom prst="rect">
              <a:avLst/>
            </a:prstGeom>
          </p:spPr>
        </p:pic>
        <p:pic>
          <p:nvPicPr>
            <p:cNvPr id="31" name="Obraz 30">
              <a:extLst>
                <a:ext uri="{FF2B5EF4-FFF2-40B4-BE49-F238E27FC236}">
                  <a16:creationId xmlns:a16="http://schemas.microsoft.com/office/drawing/2014/main" id="{2284DD9E-5D2C-FD7C-266A-59E114D3D3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50000"/>
            </a:blip>
            <a:srcRect l="52368" t="53186"/>
            <a:stretch/>
          </p:blipFill>
          <p:spPr>
            <a:xfrm>
              <a:off x="1983773" y="3647974"/>
              <a:ext cx="1097089" cy="705421"/>
            </a:xfrm>
            <a:prstGeom prst="rect">
              <a:avLst/>
            </a:prstGeom>
          </p:spPr>
        </p:pic>
      </p:grpSp>
      <p:sp>
        <p:nvSpPr>
          <p:cNvPr id="4" name="Tytuł 2">
            <a:extLst>
              <a:ext uri="{FF2B5EF4-FFF2-40B4-BE49-F238E27FC236}">
                <a16:creationId xmlns:a16="http://schemas.microsoft.com/office/drawing/2014/main" id="{FC96DEBA-8BA0-57DA-6263-6367384B8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475" y="988853"/>
            <a:ext cx="10515600" cy="515647"/>
          </a:xfrm>
        </p:spPr>
        <p:txBody>
          <a:bodyPr/>
          <a:lstStyle/>
          <a:p>
            <a:pPr algn="ctr"/>
            <a:r>
              <a:rPr lang="pl-PL" dirty="0"/>
              <a:t>Płeć i wiek respondentów</a:t>
            </a:r>
            <a:endParaRPr lang="pl-PL" dirty="0">
              <a:latin typeface="Montserrat  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B43F23A2-2F8A-50CC-8E35-6310CF24732D}"/>
              </a:ext>
            </a:extLst>
          </p:cNvPr>
          <p:cNvSpPr txBox="1"/>
          <p:nvPr/>
        </p:nvSpPr>
        <p:spPr>
          <a:xfrm>
            <a:off x="8360971" y="2197822"/>
            <a:ext cx="2586772" cy="26028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00" dirty="0">
                <a:solidFill>
                  <a:schemeClr val="tx2"/>
                </a:solidFill>
                <a:latin typeface="Montserrat  "/>
                <a:ea typeface="Lato Light" panose="020F0502020204030203" pitchFamily="34" charset="0"/>
                <a:cs typeface="Lato Light" panose="020F0502020204030203" pitchFamily="34" charset="0"/>
              </a:rPr>
              <a:t>W badaniu wzięło udział niewiele więcej kobiet – 52,3% niż mężczyzn - 47,7%. Najliczniejszą grupą badanych były osoby, które ukończyły 65 rok życia. Stanowiły one blisko ¼ wszystkich badanych – 24,2%. Z kolei najmniej liczną grupą badanych były osoby, które nie ukończyły 25 roku życia – 8,3%</a:t>
            </a:r>
            <a:endParaRPr kumimoji="0" lang="pl-PL" sz="11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Montserrat  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5" name="Nawias otwierający 4">
            <a:extLst>
              <a:ext uri="{FF2B5EF4-FFF2-40B4-BE49-F238E27FC236}">
                <a16:creationId xmlns:a16="http://schemas.microsoft.com/office/drawing/2014/main" id="{BDC470AC-5889-C82A-E691-07DD3E70DB98}"/>
              </a:ext>
            </a:extLst>
          </p:cNvPr>
          <p:cNvSpPr/>
          <p:nvPr/>
        </p:nvSpPr>
        <p:spPr>
          <a:xfrm rot="16200000">
            <a:off x="2416286" y="4056973"/>
            <a:ext cx="102489" cy="2726546"/>
          </a:xfrm>
          <a:prstGeom prst="leftBracket">
            <a:avLst>
              <a:gd name="adj" fmla="val 75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600" b="0" i="0" u="none" strike="noStrike" kern="1200" cap="none" spc="0" normalizeH="0" baseline="0" noProof="0">
              <a:ln>
                <a:noFill/>
              </a:ln>
              <a:solidFill>
                <a:srgbClr val="002D5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Nawias otwierający 5">
            <a:extLst>
              <a:ext uri="{FF2B5EF4-FFF2-40B4-BE49-F238E27FC236}">
                <a16:creationId xmlns:a16="http://schemas.microsoft.com/office/drawing/2014/main" id="{971A6218-CAC4-D7F1-3835-FD05E755296D}"/>
              </a:ext>
            </a:extLst>
          </p:cNvPr>
          <p:cNvSpPr/>
          <p:nvPr/>
        </p:nvSpPr>
        <p:spPr>
          <a:xfrm rot="5400000">
            <a:off x="2430680" y="590943"/>
            <a:ext cx="102487" cy="2726545"/>
          </a:xfrm>
          <a:prstGeom prst="leftBracket">
            <a:avLst>
              <a:gd name="adj" fmla="val 75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600" b="0" i="0" u="none" strike="noStrike" kern="1200" cap="none" spc="0" normalizeH="0" baseline="0" noProof="0">
              <a:ln>
                <a:noFill/>
              </a:ln>
              <a:solidFill>
                <a:srgbClr val="002D5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Nawias otwierający 6">
            <a:extLst>
              <a:ext uri="{FF2B5EF4-FFF2-40B4-BE49-F238E27FC236}">
                <a16:creationId xmlns:a16="http://schemas.microsoft.com/office/drawing/2014/main" id="{8C8FAE9A-EA56-DF69-772F-2D40413E70DC}"/>
              </a:ext>
            </a:extLst>
          </p:cNvPr>
          <p:cNvSpPr/>
          <p:nvPr/>
        </p:nvSpPr>
        <p:spPr>
          <a:xfrm rot="16200000">
            <a:off x="9601420" y="4056973"/>
            <a:ext cx="102489" cy="2726546"/>
          </a:xfrm>
          <a:prstGeom prst="leftBracket">
            <a:avLst>
              <a:gd name="adj" fmla="val 75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600" b="0" i="0" u="none" strike="noStrike" kern="1200" cap="none" spc="0" normalizeH="0" baseline="0" noProof="0">
              <a:ln>
                <a:noFill/>
              </a:ln>
              <a:solidFill>
                <a:srgbClr val="002D5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Nawias otwierający 7">
            <a:extLst>
              <a:ext uri="{FF2B5EF4-FFF2-40B4-BE49-F238E27FC236}">
                <a16:creationId xmlns:a16="http://schemas.microsoft.com/office/drawing/2014/main" id="{931F1BB4-3D78-915E-6458-3D2833463389}"/>
              </a:ext>
            </a:extLst>
          </p:cNvPr>
          <p:cNvSpPr/>
          <p:nvPr/>
        </p:nvSpPr>
        <p:spPr>
          <a:xfrm rot="5400000">
            <a:off x="9615814" y="590943"/>
            <a:ext cx="102487" cy="2726545"/>
          </a:xfrm>
          <a:prstGeom prst="leftBracket">
            <a:avLst>
              <a:gd name="adj" fmla="val 75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600" b="0" i="0" u="none" strike="noStrike" kern="1200" cap="none" spc="0" normalizeH="0" baseline="0" noProof="0">
              <a:ln>
                <a:noFill/>
              </a:ln>
              <a:solidFill>
                <a:srgbClr val="002D5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056B0F57-2DC3-5A98-2144-23CA9635104E}"/>
              </a:ext>
            </a:extLst>
          </p:cNvPr>
          <p:cNvSpPr txBox="1"/>
          <p:nvPr/>
        </p:nvSpPr>
        <p:spPr>
          <a:xfrm>
            <a:off x="8049514" y="6636347"/>
            <a:ext cx="41040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ontserrat  "/>
                <a:ea typeface="+mn-ea"/>
                <a:cs typeface="+mn-cs"/>
              </a:rPr>
              <a:t>Źródło danych: ASM, na podstawie badania …….</a:t>
            </a:r>
          </a:p>
        </p:txBody>
      </p:sp>
      <p:pic>
        <p:nvPicPr>
          <p:cNvPr id="9" name="Obraz 8" descr="Obraz zawierający symbol&#10;&#10;Opis wygenerowany automatycznie">
            <a:extLst>
              <a:ext uri="{FF2B5EF4-FFF2-40B4-BE49-F238E27FC236}">
                <a16:creationId xmlns:a16="http://schemas.microsoft.com/office/drawing/2014/main" id="{386B8D40-5DC9-3E0D-9C11-42FC733341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0307"/>
            <a:ext cx="1791092" cy="63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3A34E228-43B9-3BA2-7621-AF4A1482D3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7722" y="-13873"/>
            <a:ext cx="1798576" cy="843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256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EFF652-37AD-65B8-C73D-9D7AE654E9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Wykres 1">
            <a:extLst>
              <a:ext uri="{FF2B5EF4-FFF2-40B4-BE49-F238E27FC236}">
                <a16:creationId xmlns:a16="http://schemas.microsoft.com/office/drawing/2014/main" id="{5EEB91F4-7221-CDF3-09D2-8CD113038D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47314631"/>
              </p:ext>
            </p:extLst>
          </p:nvPr>
        </p:nvGraphicFramePr>
        <p:xfrm>
          <a:off x="0" y="672594"/>
          <a:ext cx="12192000" cy="61854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Obraz 2" descr="Obraz zawierający tekst&#10;&#10;Opis wygenerowany automatycznie">
            <a:extLst>
              <a:ext uri="{FF2B5EF4-FFF2-40B4-BE49-F238E27FC236}">
                <a16:creationId xmlns:a16="http://schemas.microsoft.com/office/drawing/2014/main" id="{789266DB-4E72-847E-EE36-293A015A49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3373" y="56240"/>
            <a:ext cx="1062372" cy="432805"/>
          </a:xfrm>
          <a:prstGeom prst="rect">
            <a:avLst/>
          </a:prstGeom>
        </p:spPr>
      </p:pic>
      <p:pic>
        <p:nvPicPr>
          <p:cNvPr id="5" name="Obraz 4" descr="Obraz zawierający symbol&#10;&#10;Opis wygenerowany automatycznie">
            <a:extLst>
              <a:ext uri="{FF2B5EF4-FFF2-40B4-BE49-F238E27FC236}">
                <a16:creationId xmlns:a16="http://schemas.microsoft.com/office/drawing/2014/main" id="{24394830-19FE-3C05-9A8E-58E03E7915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713419" cy="57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82AD77F2-D6DD-D294-4011-217ADC8DB7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419" y="19664"/>
            <a:ext cx="1713419" cy="8012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29392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639458-1619-2C54-19EE-E9FFED57EA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Wykres 1">
            <a:extLst>
              <a:ext uri="{FF2B5EF4-FFF2-40B4-BE49-F238E27FC236}">
                <a16:creationId xmlns:a16="http://schemas.microsoft.com/office/drawing/2014/main" id="{E1724946-62B8-F620-45D0-80748AB4C0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1542206"/>
              </p:ext>
            </p:extLst>
          </p:nvPr>
        </p:nvGraphicFramePr>
        <p:xfrm>
          <a:off x="0" y="672594"/>
          <a:ext cx="12192000" cy="61854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Obraz 2" descr="Obraz zawierający tekst&#10;&#10;Opis wygenerowany automatycznie">
            <a:extLst>
              <a:ext uri="{FF2B5EF4-FFF2-40B4-BE49-F238E27FC236}">
                <a16:creationId xmlns:a16="http://schemas.microsoft.com/office/drawing/2014/main" id="{B87A430E-69AD-4705-832C-F74D54A250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5093" y="56240"/>
            <a:ext cx="1090652" cy="444325"/>
          </a:xfrm>
          <a:prstGeom prst="rect">
            <a:avLst/>
          </a:prstGeom>
        </p:spPr>
      </p:pic>
      <p:pic>
        <p:nvPicPr>
          <p:cNvPr id="5" name="Obraz 4" descr="Obraz zawierający symbol&#10;&#10;Opis wygenerowany automatycznie">
            <a:extLst>
              <a:ext uri="{FF2B5EF4-FFF2-40B4-BE49-F238E27FC236}">
                <a16:creationId xmlns:a16="http://schemas.microsoft.com/office/drawing/2014/main" id="{B23063AB-25FA-7968-8A94-A5B449C8BA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85361" cy="633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C7EFDC36-D7FC-698D-A27C-89ECE17708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361" y="1"/>
            <a:ext cx="1696825" cy="7935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21093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DCACA2-D6EC-9072-C753-9C8DBFE35E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Wykres 1">
            <a:extLst>
              <a:ext uri="{FF2B5EF4-FFF2-40B4-BE49-F238E27FC236}">
                <a16:creationId xmlns:a16="http://schemas.microsoft.com/office/drawing/2014/main" id="{5B739FDD-DA8F-87A9-4748-2FAC0A06A4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48334378"/>
              </p:ext>
            </p:extLst>
          </p:nvPr>
        </p:nvGraphicFramePr>
        <p:xfrm>
          <a:off x="0" y="707878"/>
          <a:ext cx="12192000" cy="61501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Obraz 2" descr="Obraz zawierający tekst&#10;&#10;Opis wygenerowany automatycznie">
            <a:extLst>
              <a:ext uri="{FF2B5EF4-FFF2-40B4-BE49-F238E27FC236}">
                <a16:creationId xmlns:a16="http://schemas.microsoft.com/office/drawing/2014/main" id="{00C87E38-852D-A341-A128-79468A7F88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2227" y="56240"/>
            <a:ext cx="1043518" cy="425124"/>
          </a:xfrm>
          <a:prstGeom prst="rect">
            <a:avLst/>
          </a:prstGeom>
        </p:spPr>
      </p:pic>
      <p:pic>
        <p:nvPicPr>
          <p:cNvPr id="5" name="Obraz 4" descr="Obraz zawierający symbol&#10;&#10;Opis wygenerowany automatycznie">
            <a:extLst>
              <a:ext uri="{FF2B5EF4-FFF2-40B4-BE49-F238E27FC236}">
                <a16:creationId xmlns:a16="http://schemas.microsoft.com/office/drawing/2014/main" id="{F518BFD5-1F37-4063-D3B0-78DD1165C1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847654" cy="62058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0AFFCC59-3C77-5573-D47A-96AC327D57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654" y="0"/>
            <a:ext cx="1753385" cy="8199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60811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98191A-4DB5-E7C7-39C4-664B9935F7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Wykres 1">
            <a:extLst>
              <a:ext uri="{FF2B5EF4-FFF2-40B4-BE49-F238E27FC236}">
                <a16:creationId xmlns:a16="http://schemas.microsoft.com/office/drawing/2014/main" id="{CCF604CB-7C34-6A07-5A9B-EB83AE10E2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0653128"/>
              </p:ext>
            </p:extLst>
          </p:nvPr>
        </p:nvGraphicFramePr>
        <p:xfrm>
          <a:off x="98322" y="838986"/>
          <a:ext cx="12093677" cy="59627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Obraz 2" descr="Obraz zawierający tekst&#10;&#10;Opis wygenerowany automatycznie">
            <a:extLst>
              <a:ext uri="{FF2B5EF4-FFF2-40B4-BE49-F238E27FC236}">
                <a16:creationId xmlns:a16="http://schemas.microsoft.com/office/drawing/2014/main" id="{1D79E1A5-B59F-4DCD-F9CE-E7C8C90068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7411" y="56240"/>
            <a:ext cx="1088333" cy="443381"/>
          </a:xfrm>
          <a:prstGeom prst="rect">
            <a:avLst/>
          </a:prstGeom>
        </p:spPr>
      </p:pic>
      <p:pic>
        <p:nvPicPr>
          <p:cNvPr id="5" name="Obraz 4" descr="Obraz zawierający symbol&#10;&#10;Opis wygenerowany automatycznie">
            <a:extLst>
              <a:ext uri="{FF2B5EF4-FFF2-40B4-BE49-F238E27FC236}">
                <a16:creationId xmlns:a16="http://schemas.microsoft.com/office/drawing/2014/main" id="{9F2B81B7-6D8A-94CD-2233-BF4B53AF2B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40102" cy="584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33957358-9534-31BD-5A8C-E4FA23CCD2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411" y="0"/>
            <a:ext cx="1794051" cy="8389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89667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Wykres 1">
            <a:extLst>
              <a:ext uri="{FF2B5EF4-FFF2-40B4-BE49-F238E27FC236}">
                <a16:creationId xmlns:a16="http://schemas.microsoft.com/office/drawing/2014/main" id="{6997C177-E57B-2020-E6FD-EF442D2978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12933738"/>
              </p:ext>
            </p:extLst>
          </p:nvPr>
        </p:nvGraphicFramePr>
        <p:xfrm>
          <a:off x="0" y="616353"/>
          <a:ext cx="12192000" cy="62416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Obraz 2" descr="Obraz zawierający tekst&#10;&#10;Opis wygenerowany automatycznie">
            <a:extLst>
              <a:ext uri="{FF2B5EF4-FFF2-40B4-BE49-F238E27FC236}">
                <a16:creationId xmlns:a16="http://schemas.microsoft.com/office/drawing/2014/main" id="{8728F285-6381-51E7-1B18-AA01AD9DE1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5922" y="56240"/>
            <a:ext cx="939822" cy="382878"/>
          </a:xfrm>
          <a:prstGeom prst="rect">
            <a:avLst/>
          </a:prstGeom>
        </p:spPr>
      </p:pic>
      <p:pic>
        <p:nvPicPr>
          <p:cNvPr id="5" name="Obraz 4" descr="Obraz zawierający symbol&#10;&#10;Opis wygenerowany automatycznie">
            <a:extLst>
              <a:ext uri="{FF2B5EF4-FFF2-40B4-BE49-F238E27FC236}">
                <a16:creationId xmlns:a16="http://schemas.microsoft.com/office/drawing/2014/main" id="{DDAB0852-3BB6-729A-4407-3217222C0A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1680738" cy="5645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45FCD459-2B5A-AABD-FD09-3789A95CED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373" y="1"/>
            <a:ext cx="1674996" cy="7833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50299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8665F9-A282-69D4-F16D-40B3E8D55C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Wykres 1">
            <a:extLst>
              <a:ext uri="{FF2B5EF4-FFF2-40B4-BE49-F238E27FC236}">
                <a16:creationId xmlns:a16="http://schemas.microsoft.com/office/drawing/2014/main" id="{9B8CFB90-F6E1-3772-026C-EB43F57C30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88538661"/>
              </p:ext>
            </p:extLst>
          </p:nvPr>
        </p:nvGraphicFramePr>
        <p:xfrm>
          <a:off x="0" y="672594"/>
          <a:ext cx="12192000" cy="61854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Obraz 2" descr="Obraz zawierający tekst&#10;&#10;Opis wygenerowany automatycznie">
            <a:extLst>
              <a:ext uri="{FF2B5EF4-FFF2-40B4-BE49-F238E27FC236}">
                <a16:creationId xmlns:a16="http://schemas.microsoft.com/office/drawing/2014/main" id="{2F01AD02-F3FC-2AE7-7730-B8292C0215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3690" y="56240"/>
            <a:ext cx="1042053" cy="424527"/>
          </a:xfrm>
          <a:prstGeom prst="rect">
            <a:avLst/>
          </a:prstGeom>
        </p:spPr>
      </p:pic>
      <p:pic>
        <p:nvPicPr>
          <p:cNvPr id="5" name="Obraz 4" descr="Obraz zawierający symbol&#10;&#10;Opis wygenerowany automatycznie">
            <a:extLst>
              <a:ext uri="{FF2B5EF4-FFF2-40B4-BE49-F238E27FC236}">
                <a16:creationId xmlns:a16="http://schemas.microsoft.com/office/drawing/2014/main" id="{0BE6A0EA-10FF-4A1F-973A-C42BEBD527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71903" cy="595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9D7A9879-7167-FFEE-E8E4-0528974F1B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654" y="0"/>
            <a:ext cx="1593130" cy="745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71201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8813B9-DC27-DDE3-890C-A26F73A0E2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Wykres 1">
            <a:extLst>
              <a:ext uri="{FF2B5EF4-FFF2-40B4-BE49-F238E27FC236}">
                <a16:creationId xmlns:a16="http://schemas.microsoft.com/office/drawing/2014/main" id="{D0863031-9118-6244-6698-04BE7343AC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66508243"/>
              </p:ext>
            </p:extLst>
          </p:nvPr>
        </p:nvGraphicFramePr>
        <p:xfrm>
          <a:off x="137652" y="672596"/>
          <a:ext cx="11888092" cy="5215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Obraz 2" descr="Obraz zawierający tekst&#10;&#10;Opis wygenerowany automatycznie">
            <a:extLst>
              <a:ext uri="{FF2B5EF4-FFF2-40B4-BE49-F238E27FC236}">
                <a16:creationId xmlns:a16="http://schemas.microsoft.com/office/drawing/2014/main" id="{8A3AB354-EBB6-9721-B84D-2F1C124DD0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0551" y="56241"/>
            <a:ext cx="1065193" cy="433954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63F5D0C1-8AC6-3041-E1BF-EDC2F8EC0EC0}"/>
              </a:ext>
            </a:extLst>
          </p:cNvPr>
          <p:cNvSpPr txBox="1"/>
          <p:nvPr/>
        </p:nvSpPr>
        <p:spPr>
          <a:xfrm>
            <a:off x="0" y="6144800"/>
            <a:ext cx="121920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400" dirty="0">
                <a:solidFill>
                  <a:schemeClr val="tx2"/>
                </a:solidFill>
              </a:rPr>
              <a:t>Odzież dla dorosłych i dzieci to najliczniej nabywane produkty używane. W 2023 roku respondenci nabyli w sumie 8357 szt. odzieży. Badani przeważnie nabywali bluzki/</a:t>
            </a:r>
            <a:r>
              <a:rPr lang="pl-PL" sz="1400" dirty="0" err="1">
                <a:solidFill>
                  <a:schemeClr val="tx2"/>
                </a:solidFill>
              </a:rPr>
              <a:t>t-shirty</a:t>
            </a:r>
            <a:r>
              <a:rPr lang="pl-PL" sz="1400" dirty="0">
                <a:solidFill>
                  <a:schemeClr val="tx2"/>
                </a:solidFill>
              </a:rPr>
              <a:t>, koszule (79,1% i 2562 szt.) oraz spodnie/spodenki, spódnice, sukienki (63,4% i 1532 szt.) dla dorosłych. Kolejną najczęściej wybieraną grupą produktów były kurtki/płaszcze dla dorosłych (42,2% i 625 szt.)</a:t>
            </a:r>
          </a:p>
        </p:txBody>
      </p:sp>
      <p:pic>
        <p:nvPicPr>
          <p:cNvPr id="5" name="Obraz 4" descr="Obraz zawierający symbol&#10;&#10;Opis wygenerowany automatycznie">
            <a:extLst>
              <a:ext uri="{FF2B5EF4-FFF2-40B4-BE49-F238E27FC236}">
                <a16:creationId xmlns:a16="http://schemas.microsoft.com/office/drawing/2014/main" id="{AADC6180-C255-99DE-38F6-6E0D4A77A5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649690" cy="5540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631B05BD-83DD-41D1-BFE9-5F3509C613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691" y="0"/>
            <a:ext cx="1734532" cy="8111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50955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20E28D2-D0B1-666F-2BD0-8D0E05AC17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BE4DD05F-C0F2-1BC6-2D50-BE179036AC1F}"/>
              </a:ext>
            </a:extLst>
          </p:cNvPr>
          <p:cNvSpPr txBox="1"/>
          <p:nvPr/>
        </p:nvSpPr>
        <p:spPr>
          <a:xfrm>
            <a:off x="243912" y="1840820"/>
            <a:ext cx="3502698" cy="256403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Montserra)"/>
              </a:rPr>
              <a:t>Nabywanie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Montserra)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Montserra)"/>
              </a:rPr>
              <a:t>używan</a:t>
            </a:r>
            <a:r>
              <a:rPr kumimoji="0" lang="pl-PL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Montserra)"/>
              </a:rPr>
              <a:t>ych</a:t>
            </a:r>
            <a:r>
              <a:rPr kumimoji="0" lang="pl-PL" sz="5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Montserra)"/>
              </a:rPr>
              <a:t> materiałów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5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Montserra)"/>
              </a:rPr>
              <a:t>i produktów budowlanych  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Montserra)"/>
              </a:rPr>
              <a:t>  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10595A6-66ED-63DA-27FB-11AD74D502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0662" y="0"/>
            <a:ext cx="0" cy="6858000"/>
          </a:xfrm>
          <a:prstGeom prst="line">
            <a:avLst/>
          </a:prstGeom>
          <a:ln w="3810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1AAD470-C70F-A11B-8D0A-F3F3224A0A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627" y="2228770"/>
            <a:ext cx="2877035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EA10287-E9C8-5652-B6C4-6B70C6787D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0661" y="3429000"/>
            <a:ext cx="4663440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B24BB53-6EEA-286B-5887-AB45B89C3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627" y="4568202"/>
            <a:ext cx="2877035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Obraz 3" descr="Obraz zawierający tekst&#10;&#10;Opis wygenerowany automatycznie">
            <a:extLst>
              <a:ext uri="{FF2B5EF4-FFF2-40B4-BE49-F238E27FC236}">
                <a16:creationId xmlns:a16="http://schemas.microsoft.com/office/drawing/2014/main" id="{D6F08434-2D88-D9AA-E1EB-19959C7640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203" y="214860"/>
            <a:ext cx="1578627" cy="643125"/>
          </a:xfrm>
          <a:prstGeom prst="rect">
            <a:avLst/>
          </a:prstGeom>
        </p:spPr>
      </p:pic>
      <p:pic>
        <p:nvPicPr>
          <p:cNvPr id="6" name="Grafika 5" descr="Budowanie muru kontur">
            <a:extLst>
              <a:ext uri="{FF2B5EF4-FFF2-40B4-BE49-F238E27FC236}">
                <a16:creationId xmlns:a16="http://schemas.microsoft.com/office/drawing/2014/main" id="{C994CB92-F025-07F2-A1C0-C7BBFDA78B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61338" y="2814600"/>
            <a:ext cx="914400" cy="914400"/>
          </a:xfrm>
          <a:prstGeom prst="rect">
            <a:avLst/>
          </a:prstGeom>
        </p:spPr>
      </p:pic>
      <p:pic>
        <p:nvPicPr>
          <p:cNvPr id="11" name="Grafika 10" descr="Wanna kontur">
            <a:extLst>
              <a:ext uri="{FF2B5EF4-FFF2-40B4-BE49-F238E27FC236}">
                <a16:creationId xmlns:a16="http://schemas.microsoft.com/office/drawing/2014/main" id="{4D760C95-3FD5-3F78-3F1A-580B8C9FFD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99565" y="845279"/>
            <a:ext cx="914400" cy="914400"/>
          </a:xfrm>
          <a:prstGeom prst="rect">
            <a:avLst/>
          </a:prstGeom>
        </p:spPr>
      </p:pic>
      <p:pic>
        <p:nvPicPr>
          <p:cNvPr id="13" name="Grafika 12" descr="Zamknięte drzwi kontur">
            <a:extLst>
              <a:ext uri="{FF2B5EF4-FFF2-40B4-BE49-F238E27FC236}">
                <a16:creationId xmlns:a16="http://schemas.microsoft.com/office/drawing/2014/main" id="{26F2644B-1BF2-31F4-F9F5-8C8DD3AE9E6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634944" y="5255901"/>
            <a:ext cx="914400" cy="914400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0D28F9C6-E62A-3CDB-F978-ACBB2F62299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9071" y="4876545"/>
            <a:ext cx="2715634" cy="1269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0A45A52D-BE44-F3E5-4A5B-96075655696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99071" y="3859823"/>
            <a:ext cx="2715634" cy="91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1782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AF2188-2602-22D5-FC55-4FDC02C13B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Obraz zawierający tekst&#10;&#10;Opis wygenerowany automatycznie">
            <a:extLst>
              <a:ext uri="{FF2B5EF4-FFF2-40B4-BE49-F238E27FC236}">
                <a16:creationId xmlns:a16="http://schemas.microsoft.com/office/drawing/2014/main" id="{F202007E-8171-4D4A-5462-8FD52E39FD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7413" y="56240"/>
            <a:ext cx="1088332" cy="443381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F0CDC07A-8E13-01F1-5D71-8B2E0B0DE675}"/>
              </a:ext>
            </a:extLst>
          </p:cNvPr>
          <p:cNvSpPr txBox="1"/>
          <p:nvPr/>
        </p:nvSpPr>
        <p:spPr>
          <a:xfrm>
            <a:off x="0" y="828125"/>
            <a:ext cx="12099636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dirty="0">
                <a:solidFill>
                  <a:schemeClr val="tx2"/>
                </a:solidFill>
              </a:rPr>
              <a:t>Zdecydowana większość (95%) badanych, zarówno kobiet jak i mężczyzn, nie otrzymała ani nie nabyła w roku 2023 używanych materiałów i produktów budowlanych.  </a:t>
            </a:r>
          </a:p>
          <a:p>
            <a:pPr algn="just"/>
            <a:endParaRPr lang="pl-PL" dirty="0">
              <a:solidFill>
                <a:schemeClr val="tx2"/>
              </a:solidFill>
            </a:endParaRPr>
          </a:p>
          <a:p>
            <a:pPr algn="just"/>
            <a:r>
              <a:rPr lang="pl-PL" dirty="0">
                <a:solidFill>
                  <a:schemeClr val="tx2"/>
                </a:solidFill>
              </a:rPr>
              <a:t>Najczęściej tego rodzaju produkty nabywały osoby w średnim wieku, odpowiednio, tj. 9% osób w wieku 35-44 lat i 7,9% w wieku 45-54 lata. Najrzadziej z kolei przytrafiało się to osobom po 65 roku życia (2,1%) oraz w wieku 25-34 lata (1,9%). </a:t>
            </a:r>
          </a:p>
          <a:p>
            <a:pPr algn="just"/>
            <a:endParaRPr lang="pl-PL" dirty="0">
              <a:solidFill>
                <a:schemeClr val="tx2"/>
              </a:solidFill>
            </a:endParaRPr>
          </a:p>
          <a:p>
            <a:pPr algn="just"/>
            <a:r>
              <a:rPr lang="pl-PL" dirty="0">
                <a:solidFill>
                  <a:schemeClr val="tx2"/>
                </a:solidFill>
              </a:rPr>
              <a:t>Blisko 10% respondentów z województwa podkarpackiego zadeklarowało, że w ich ręce w tamtym czasie trafiły używane materiały i produkty budowlane, to najwyższy wskaźnik spośród wszystkich województw. Natomiast w województwie lubelskim żaden z badanych nie nabył tego rodzaju produktów w ubiegłym roku. </a:t>
            </a:r>
          </a:p>
          <a:p>
            <a:pPr algn="just"/>
            <a:endParaRPr lang="pl-PL" dirty="0">
              <a:solidFill>
                <a:schemeClr val="tx2"/>
              </a:solidFill>
            </a:endParaRPr>
          </a:p>
          <a:p>
            <a:pPr algn="just"/>
            <a:r>
              <a:rPr lang="pl-PL" dirty="0">
                <a:solidFill>
                  <a:schemeClr val="tx2"/>
                </a:solidFill>
              </a:rPr>
              <a:t>Najczęściej mieszkańcy wsi otrzymywali lub nabywali w roku 2023 używane materiały i produkty budowlane – 9,2%. Z kolei najrzadziej takie produkty nabywali mieszkańcy miast pow. 100 do 500 tys. mieszkańców – 1,7%. </a:t>
            </a:r>
          </a:p>
          <a:p>
            <a:pPr algn="just"/>
            <a:endParaRPr lang="pl-PL" dirty="0">
              <a:solidFill>
                <a:schemeClr val="tx2"/>
              </a:solidFill>
            </a:endParaRPr>
          </a:p>
          <a:p>
            <a:pPr algn="just"/>
            <a:r>
              <a:rPr lang="pl-PL" dirty="0">
                <a:solidFill>
                  <a:schemeClr val="tx2"/>
                </a:solidFill>
              </a:rPr>
              <a:t>Warto zauważyć, że żadna osoba z wykształceniem doktorskim, podstawowym/gimnazjalnym nie nabyła ani nie otrzymała używanych materiałów i produktów budowlanych w roku 2023. Osoby z wykształceniem średnim technicznym i zasadniczym zawodowym najczęściej w tamtym roku wchodziły w posiadanie używanych materiałów i produktów budowlanych, kolejno 6,3% i 6%. Najrzadziej zdarzało się to osobom z wykształceniem średnim ogólnym – 4,8%.</a:t>
            </a:r>
          </a:p>
          <a:p>
            <a:pPr algn="just"/>
            <a:endParaRPr lang="pl-PL" dirty="0">
              <a:solidFill>
                <a:schemeClr val="tx2"/>
              </a:solidFill>
            </a:endParaRPr>
          </a:p>
          <a:p>
            <a:pPr algn="just"/>
            <a:r>
              <a:rPr lang="pl-PL" dirty="0">
                <a:solidFill>
                  <a:schemeClr val="tx2"/>
                </a:solidFill>
              </a:rPr>
              <a:t>Osoby, z najniższym (do 2000 zł) dochodem netto na członka rodziny najczęściej (6,7%) nabywały używane materiały i produkty  budowlane. Najrzadziej zaś tego rodzaj produkty nabywały osoby z najwyższym dochodem netto na członka rodziny: pow. 6000 zł do 8000 zł – 1,6%, pow. 8000 zł – 3%. </a:t>
            </a:r>
          </a:p>
        </p:txBody>
      </p:sp>
      <p:pic>
        <p:nvPicPr>
          <p:cNvPr id="4" name="Obraz 3" descr="Obraz zawierający symbol&#10;&#10;Opis wygenerowany automatycznie">
            <a:extLst>
              <a:ext uri="{FF2B5EF4-FFF2-40B4-BE49-F238E27FC236}">
                <a16:creationId xmlns:a16="http://schemas.microsoft.com/office/drawing/2014/main" id="{F319D618-87EC-2EB2-56E5-4F11C8F713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35054" cy="616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FC9B5A1B-97CB-BBC9-2AE2-572BFBAE2B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054" y="0"/>
            <a:ext cx="1835054" cy="8581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45631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930C66-17D1-A4FF-C2D3-0E0524D431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Wykres 1">
            <a:extLst>
              <a:ext uri="{FF2B5EF4-FFF2-40B4-BE49-F238E27FC236}">
                <a16:creationId xmlns:a16="http://schemas.microsoft.com/office/drawing/2014/main" id="{FDC53899-AC1B-5207-7F75-8925D5B135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74050471"/>
              </p:ext>
            </p:extLst>
          </p:nvPr>
        </p:nvGraphicFramePr>
        <p:xfrm>
          <a:off x="68826" y="750454"/>
          <a:ext cx="11956918" cy="60513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Obraz 2" descr="Obraz zawierający tekst&#10;&#10;Opis wygenerowany automatycznie">
            <a:extLst>
              <a:ext uri="{FF2B5EF4-FFF2-40B4-BE49-F238E27FC236}">
                <a16:creationId xmlns:a16="http://schemas.microsoft.com/office/drawing/2014/main" id="{2D223052-DD43-BF4C-44D0-5DF5B16CE2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665" y="56241"/>
            <a:ext cx="1100079" cy="448166"/>
          </a:xfrm>
          <a:prstGeom prst="rect">
            <a:avLst/>
          </a:prstGeom>
        </p:spPr>
      </p:pic>
      <p:pic>
        <p:nvPicPr>
          <p:cNvPr id="5" name="Obraz 4" descr="Obraz zawierający symbol&#10;&#10;Opis wygenerowany automatycznie">
            <a:extLst>
              <a:ext uri="{FF2B5EF4-FFF2-40B4-BE49-F238E27FC236}">
                <a16:creationId xmlns:a16="http://schemas.microsoft.com/office/drawing/2014/main" id="{EE1D8916-2D7B-48EF-9298-0518BD878D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852368" cy="622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3192AC15-3644-44B2-5348-B2444320D1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991" y="0"/>
            <a:ext cx="1935150" cy="9049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2005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ole tekstowe 104">
            <a:extLst>
              <a:ext uri="{FF2B5EF4-FFF2-40B4-BE49-F238E27FC236}">
                <a16:creationId xmlns:a16="http://schemas.microsoft.com/office/drawing/2014/main" id="{8DABFC20-3B69-4489-36F0-DD87B63FFA50}"/>
              </a:ext>
            </a:extLst>
          </p:cNvPr>
          <p:cNvSpPr txBox="1"/>
          <p:nvPr/>
        </p:nvSpPr>
        <p:spPr>
          <a:xfrm>
            <a:off x="8049514" y="6636347"/>
            <a:ext cx="41040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ontserrat  "/>
                <a:ea typeface="+mn-ea"/>
                <a:cs typeface="+mn-cs"/>
              </a:rPr>
              <a:t>Źródło danych: ASM na podstawie badania …….</a:t>
            </a:r>
          </a:p>
        </p:txBody>
      </p:sp>
      <p:grpSp>
        <p:nvGrpSpPr>
          <p:cNvPr id="67" name="Grupa 66">
            <a:extLst>
              <a:ext uri="{FF2B5EF4-FFF2-40B4-BE49-F238E27FC236}">
                <a16:creationId xmlns:a16="http://schemas.microsoft.com/office/drawing/2014/main" id="{427D8E51-457B-5849-FD51-2CD04C2F19A4}"/>
              </a:ext>
            </a:extLst>
          </p:cNvPr>
          <p:cNvGrpSpPr>
            <a:grpSpLocks noChangeAspect="1"/>
          </p:cNvGrpSpPr>
          <p:nvPr/>
        </p:nvGrpSpPr>
        <p:grpSpPr>
          <a:xfrm>
            <a:off x="6626943" y="1423954"/>
            <a:ext cx="4865504" cy="4379743"/>
            <a:chOff x="7206018" y="1050824"/>
            <a:chExt cx="4769138" cy="4211095"/>
          </a:xfrm>
        </p:grpSpPr>
        <p:grpSp>
          <p:nvGrpSpPr>
            <p:cNvPr id="68" name="Grupa 67">
              <a:extLst>
                <a:ext uri="{FF2B5EF4-FFF2-40B4-BE49-F238E27FC236}">
                  <a16:creationId xmlns:a16="http://schemas.microsoft.com/office/drawing/2014/main" id="{56799FEA-FFEA-35A3-5F48-3D09A402041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206018" y="1050824"/>
              <a:ext cx="4769138" cy="4211095"/>
              <a:chOff x="5211763" y="1355725"/>
              <a:chExt cx="4710112" cy="4392614"/>
            </a:xfrm>
          </p:grpSpPr>
          <p:sp>
            <p:nvSpPr>
              <p:cNvPr id="85" name="Freeform 1">
                <a:extLst>
                  <a:ext uri="{FF2B5EF4-FFF2-40B4-BE49-F238E27FC236}">
                    <a16:creationId xmlns:a16="http://schemas.microsoft.com/office/drawing/2014/main" id="{51005835-3E1E-EF49-1D3F-56D5363E26D7}"/>
                  </a:ext>
                </a:extLst>
              </p:cNvPr>
              <p:cNvSpPr/>
              <p:nvPr/>
            </p:nvSpPr>
            <p:spPr>
              <a:xfrm>
                <a:off x="5211763" y="1552576"/>
                <a:ext cx="1314450" cy="1408113"/>
              </a:xfrm>
              <a:custGeom>
                <a:avLst/>
                <a:gdLst>
                  <a:gd name="connsiteX0" fmla="*/ 0 w 1314713"/>
                  <a:gd name="connsiteY0" fmla="*/ 1209368 h 1407418"/>
                  <a:gd name="connsiteX1" fmla="*/ 105346 w 1314713"/>
                  <a:gd name="connsiteY1" fmla="*/ 1087167 h 1407418"/>
                  <a:gd name="connsiteX2" fmla="*/ 176981 w 1314713"/>
                  <a:gd name="connsiteY2" fmla="*/ 910187 h 1407418"/>
                  <a:gd name="connsiteX3" fmla="*/ 105346 w 1314713"/>
                  <a:gd name="connsiteY3" fmla="*/ 556225 h 1407418"/>
                  <a:gd name="connsiteX4" fmla="*/ 117987 w 1314713"/>
                  <a:gd name="connsiteY4" fmla="*/ 450880 h 1407418"/>
                  <a:gd name="connsiteX5" fmla="*/ 244402 w 1314713"/>
                  <a:gd name="connsiteY5" fmla="*/ 429811 h 1407418"/>
                  <a:gd name="connsiteX6" fmla="*/ 493018 w 1314713"/>
                  <a:gd name="connsiteY6" fmla="*/ 316037 h 1407418"/>
                  <a:gd name="connsiteX7" fmla="*/ 762702 w 1314713"/>
                  <a:gd name="connsiteY7" fmla="*/ 265471 h 1407418"/>
                  <a:gd name="connsiteX8" fmla="*/ 825910 w 1314713"/>
                  <a:gd name="connsiteY8" fmla="*/ 227547 h 1407418"/>
                  <a:gd name="connsiteX9" fmla="*/ 1023960 w 1314713"/>
                  <a:gd name="connsiteY9" fmla="*/ 202264 h 1407418"/>
                  <a:gd name="connsiteX10" fmla="*/ 1163016 w 1314713"/>
                  <a:gd name="connsiteY10" fmla="*/ 46352 h 1407418"/>
                  <a:gd name="connsiteX11" fmla="*/ 1238865 w 1314713"/>
                  <a:gd name="connsiteY11" fmla="*/ 0 h 1407418"/>
                  <a:gd name="connsiteX12" fmla="*/ 1272575 w 1314713"/>
                  <a:gd name="connsiteY12" fmla="*/ 189623 h 1407418"/>
                  <a:gd name="connsiteX13" fmla="*/ 1222009 w 1314713"/>
                  <a:gd name="connsiteY13" fmla="*/ 257044 h 1407418"/>
                  <a:gd name="connsiteX14" fmla="*/ 1276789 w 1314713"/>
                  <a:gd name="connsiteY14" fmla="*/ 366603 h 1407418"/>
                  <a:gd name="connsiteX15" fmla="*/ 1264148 w 1314713"/>
                  <a:gd name="connsiteY15" fmla="*/ 450880 h 1407418"/>
                  <a:gd name="connsiteX16" fmla="*/ 1314713 w 1314713"/>
                  <a:gd name="connsiteY16" fmla="*/ 501446 h 1407418"/>
                  <a:gd name="connsiteX17" fmla="*/ 1302072 w 1314713"/>
                  <a:gd name="connsiteY17" fmla="*/ 530942 h 1407418"/>
                  <a:gd name="connsiteX18" fmla="*/ 1268361 w 1314713"/>
                  <a:gd name="connsiteY18" fmla="*/ 552011 h 1407418"/>
                  <a:gd name="connsiteX19" fmla="*/ 1200940 w 1314713"/>
                  <a:gd name="connsiteY19" fmla="*/ 783772 h 1407418"/>
                  <a:gd name="connsiteX20" fmla="*/ 1091381 w 1314713"/>
                  <a:gd name="connsiteY20" fmla="*/ 825910 h 1407418"/>
                  <a:gd name="connsiteX21" fmla="*/ 1163016 w 1314713"/>
                  <a:gd name="connsiteY21" fmla="*/ 931256 h 1407418"/>
                  <a:gd name="connsiteX22" fmla="*/ 1053456 w 1314713"/>
                  <a:gd name="connsiteY22" fmla="*/ 1053457 h 1407418"/>
                  <a:gd name="connsiteX23" fmla="*/ 889117 w 1314713"/>
                  <a:gd name="connsiteY23" fmla="*/ 1137733 h 1407418"/>
                  <a:gd name="connsiteX24" fmla="*/ 889117 w 1314713"/>
                  <a:gd name="connsiteY24" fmla="*/ 1023960 h 1407418"/>
                  <a:gd name="connsiteX25" fmla="*/ 830124 w 1314713"/>
                  <a:gd name="connsiteY25" fmla="*/ 1036601 h 1407418"/>
                  <a:gd name="connsiteX26" fmla="*/ 792199 w 1314713"/>
                  <a:gd name="connsiteY26" fmla="*/ 1099809 h 1407418"/>
                  <a:gd name="connsiteX27" fmla="*/ 661571 w 1314713"/>
                  <a:gd name="connsiteY27" fmla="*/ 1112450 h 1407418"/>
                  <a:gd name="connsiteX28" fmla="*/ 530942 w 1314713"/>
                  <a:gd name="connsiteY28" fmla="*/ 1175658 h 1407418"/>
                  <a:gd name="connsiteX29" fmla="*/ 455093 w 1314713"/>
                  <a:gd name="connsiteY29" fmla="*/ 1230437 h 1407418"/>
                  <a:gd name="connsiteX30" fmla="*/ 362389 w 1314713"/>
                  <a:gd name="connsiteY30" fmla="*/ 1200941 h 1407418"/>
                  <a:gd name="connsiteX31" fmla="*/ 286540 w 1314713"/>
                  <a:gd name="connsiteY31" fmla="*/ 1331569 h 1407418"/>
                  <a:gd name="connsiteX32" fmla="*/ 269685 w 1314713"/>
                  <a:gd name="connsiteY32" fmla="*/ 1377921 h 1407418"/>
                  <a:gd name="connsiteX33" fmla="*/ 181195 w 1314713"/>
                  <a:gd name="connsiteY33" fmla="*/ 1407418 h 1407418"/>
                  <a:gd name="connsiteX34" fmla="*/ 0 w 1314713"/>
                  <a:gd name="connsiteY34" fmla="*/ 1209368 h 1407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314713" h="1407418">
                    <a:moveTo>
                      <a:pt x="0" y="1209368"/>
                    </a:moveTo>
                    <a:lnTo>
                      <a:pt x="105346" y="1087167"/>
                    </a:lnTo>
                    <a:lnTo>
                      <a:pt x="176981" y="910187"/>
                    </a:lnTo>
                    <a:lnTo>
                      <a:pt x="105346" y="556225"/>
                    </a:lnTo>
                    <a:lnTo>
                      <a:pt x="117987" y="450880"/>
                    </a:lnTo>
                    <a:lnTo>
                      <a:pt x="244402" y="429811"/>
                    </a:lnTo>
                    <a:lnTo>
                      <a:pt x="493018" y="316037"/>
                    </a:lnTo>
                    <a:lnTo>
                      <a:pt x="762702" y="265471"/>
                    </a:lnTo>
                    <a:lnTo>
                      <a:pt x="825910" y="227547"/>
                    </a:lnTo>
                    <a:lnTo>
                      <a:pt x="1023960" y="202264"/>
                    </a:lnTo>
                    <a:lnTo>
                      <a:pt x="1163016" y="46352"/>
                    </a:lnTo>
                    <a:lnTo>
                      <a:pt x="1238865" y="0"/>
                    </a:lnTo>
                    <a:lnTo>
                      <a:pt x="1272575" y="189623"/>
                    </a:lnTo>
                    <a:lnTo>
                      <a:pt x="1222009" y="257044"/>
                    </a:lnTo>
                    <a:lnTo>
                      <a:pt x="1276789" y="366603"/>
                    </a:lnTo>
                    <a:lnTo>
                      <a:pt x="1264148" y="450880"/>
                    </a:lnTo>
                    <a:lnTo>
                      <a:pt x="1314713" y="501446"/>
                    </a:lnTo>
                    <a:lnTo>
                      <a:pt x="1302072" y="530942"/>
                    </a:lnTo>
                    <a:lnTo>
                      <a:pt x="1268361" y="552011"/>
                    </a:lnTo>
                    <a:lnTo>
                      <a:pt x="1200940" y="783772"/>
                    </a:lnTo>
                    <a:lnTo>
                      <a:pt x="1091381" y="825910"/>
                    </a:lnTo>
                    <a:lnTo>
                      <a:pt x="1163016" y="931256"/>
                    </a:lnTo>
                    <a:lnTo>
                      <a:pt x="1053456" y="1053457"/>
                    </a:lnTo>
                    <a:lnTo>
                      <a:pt x="889117" y="1137733"/>
                    </a:lnTo>
                    <a:lnTo>
                      <a:pt x="889117" y="1023960"/>
                    </a:lnTo>
                    <a:lnTo>
                      <a:pt x="830124" y="1036601"/>
                    </a:lnTo>
                    <a:lnTo>
                      <a:pt x="792199" y="1099809"/>
                    </a:lnTo>
                    <a:lnTo>
                      <a:pt x="661571" y="1112450"/>
                    </a:lnTo>
                    <a:lnTo>
                      <a:pt x="530942" y="1175658"/>
                    </a:lnTo>
                    <a:lnTo>
                      <a:pt x="455093" y="1230437"/>
                    </a:lnTo>
                    <a:lnTo>
                      <a:pt x="362389" y="1200941"/>
                    </a:lnTo>
                    <a:lnTo>
                      <a:pt x="286540" y="1331569"/>
                    </a:lnTo>
                    <a:lnTo>
                      <a:pt x="269685" y="1377921"/>
                    </a:lnTo>
                    <a:lnTo>
                      <a:pt x="181195" y="1407418"/>
                    </a:lnTo>
                    <a:lnTo>
                      <a:pt x="0" y="1209368"/>
                    </a:lnTo>
                    <a:close/>
                  </a:path>
                </a:pathLst>
              </a:custGeom>
              <a:solidFill>
                <a:schemeClr val="accent5">
                  <a:lumMod val="90000"/>
                </a:schemeClr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 ExtraBold" panose="00000900000000000000" pitchFamily="2" charset="-18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86" name="Freeform 2">
                <a:extLst>
                  <a:ext uri="{FF2B5EF4-FFF2-40B4-BE49-F238E27FC236}">
                    <a16:creationId xmlns:a16="http://schemas.microsoft.com/office/drawing/2014/main" id="{2F87AE10-61E8-9F65-9D3C-379C56A14E0C}"/>
                  </a:ext>
                </a:extLst>
              </p:cNvPr>
              <p:cNvSpPr/>
              <p:nvPr/>
            </p:nvSpPr>
            <p:spPr>
              <a:xfrm>
                <a:off x="6438900" y="1355725"/>
                <a:ext cx="1289050" cy="985838"/>
              </a:xfrm>
              <a:custGeom>
                <a:avLst/>
                <a:gdLst>
                  <a:gd name="connsiteX0" fmla="*/ 4214 w 1289431"/>
                  <a:gd name="connsiteY0" fmla="*/ 189622 h 986035"/>
                  <a:gd name="connsiteX1" fmla="*/ 210691 w 1289431"/>
                  <a:gd name="connsiteY1" fmla="*/ 117987 h 986035"/>
                  <a:gd name="connsiteX2" fmla="*/ 337106 w 1289431"/>
                  <a:gd name="connsiteY2" fmla="*/ 67421 h 986035"/>
                  <a:gd name="connsiteX3" fmla="*/ 362389 w 1289431"/>
                  <a:gd name="connsiteY3" fmla="*/ 21069 h 986035"/>
                  <a:gd name="connsiteX4" fmla="*/ 750061 w 1289431"/>
                  <a:gd name="connsiteY4" fmla="*/ 0 h 986035"/>
                  <a:gd name="connsiteX5" fmla="*/ 986035 w 1289431"/>
                  <a:gd name="connsiteY5" fmla="*/ 143270 h 986035"/>
                  <a:gd name="connsiteX6" fmla="*/ 973394 w 1289431"/>
                  <a:gd name="connsiteY6" fmla="*/ 214905 h 986035"/>
                  <a:gd name="connsiteX7" fmla="*/ 800627 w 1289431"/>
                  <a:gd name="connsiteY7" fmla="*/ 63207 h 986035"/>
                  <a:gd name="connsiteX8" fmla="*/ 783772 w 1289431"/>
                  <a:gd name="connsiteY8" fmla="*/ 101131 h 986035"/>
                  <a:gd name="connsiteX9" fmla="*/ 851193 w 1289431"/>
                  <a:gd name="connsiteY9" fmla="*/ 214905 h 986035"/>
                  <a:gd name="connsiteX10" fmla="*/ 859620 w 1289431"/>
                  <a:gd name="connsiteY10" fmla="*/ 320250 h 986035"/>
                  <a:gd name="connsiteX11" fmla="*/ 948111 w 1289431"/>
                  <a:gd name="connsiteY11" fmla="*/ 375030 h 986035"/>
                  <a:gd name="connsiteX12" fmla="*/ 1163016 w 1289431"/>
                  <a:gd name="connsiteY12" fmla="*/ 370816 h 986035"/>
                  <a:gd name="connsiteX13" fmla="*/ 1129305 w 1289431"/>
                  <a:gd name="connsiteY13" fmla="*/ 526728 h 986035"/>
                  <a:gd name="connsiteX14" fmla="*/ 1188299 w 1289431"/>
                  <a:gd name="connsiteY14" fmla="*/ 606790 h 986035"/>
                  <a:gd name="connsiteX15" fmla="*/ 1188299 w 1289431"/>
                  <a:gd name="connsiteY15" fmla="*/ 627860 h 986035"/>
                  <a:gd name="connsiteX16" fmla="*/ 1289431 w 1289431"/>
                  <a:gd name="connsiteY16" fmla="*/ 669998 h 986035"/>
                  <a:gd name="connsiteX17" fmla="*/ 1163016 w 1289431"/>
                  <a:gd name="connsiteY17" fmla="*/ 792199 h 986035"/>
                  <a:gd name="connsiteX18" fmla="*/ 1070312 w 1289431"/>
                  <a:gd name="connsiteY18" fmla="*/ 872261 h 986035"/>
                  <a:gd name="connsiteX19" fmla="*/ 1057670 w 1289431"/>
                  <a:gd name="connsiteY19" fmla="*/ 948110 h 986035"/>
                  <a:gd name="connsiteX20" fmla="*/ 956538 w 1289431"/>
                  <a:gd name="connsiteY20" fmla="*/ 914400 h 986035"/>
                  <a:gd name="connsiteX21" fmla="*/ 863834 w 1289431"/>
                  <a:gd name="connsiteY21" fmla="*/ 846978 h 986035"/>
                  <a:gd name="connsiteX22" fmla="*/ 724778 w 1289431"/>
                  <a:gd name="connsiteY22" fmla="*/ 851192 h 986035"/>
                  <a:gd name="connsiteX23" fmla="*/ 657357 w 1289431"/>
                  <a:gd name="connsiteY23" fmla="*/ 800626 h 986035"/>
                  <a:gd name="connsiteX24" fmla="*/ 581508 w 1289431"/>
                  <a:gd name="connsiteY24" fmla="*/ 830123 h 986035"/>
                  <a:gd name="connsiteX25" fmla="*/ 501445 w 1289431"/>
                  <a:gd name="connsiteY25" fmla="*/ 838551 h 986035"/>
                  <a:gd name="connsiteX26" fmla="*/ 429810 w 1289431"/>
                  <a:gd name="connsiteY26" fmla="*/ 918613 h 986035"/>
                  <a:gd name="connsiteX27" fmla="*/ 328679 w 1289431"/>
                  <a:gd name="connsiteY27" fmla="*/ 893331 h 986035"/>
                  <a:gd name="connsiteX28" fmla="*/ 273899 w 1289431"/>
                  <a:gd name="connsiteY28" fmla="*/ 981821 h 986035"/>
                  <a:gd name="connsiteX29" fmla="*/ 181195 w 1289431"/>
                  <a:gd name="connsiteY29" fmla="*/ 986035 h 986035"/>
                  <a:gd name="connsiteX30" fmla="*/ 29497 w 1289431"/>
                  <a:gd name="connsiteY30" fmla="*/ 872261 h 986035"/>
                  <a:gd name="connsiteX31" fmla="*/ 42138 w 1289431"/>
                  <a:gd name="connsiteY31" fmla="*/ 754274 h 986035"/>
                  <a:gd name="connsiteX32" fmla="*/ 84277 w 1289431"/>
                  <a:gd name="connsiteY32" fmla="*/ 707922 h 986035"/>
                  <a:gd name="connsiteX33" fmla="*/ 42138 w 1289431"/>
                  <a:gd name="connsiteY33" fmla="*/ 648929 h 986035"/>
                  <a:gd name="connsiteX34" fmla="*/ 42138 w 1289431"/>
                  <a:gd name="connsiteY34" fmla="*/ 535155 h 986035"/>
                  <a:gd name="connsiteX35" fmla="*/ 0 w 1289431"/>
                  <a:gd name="connsiteY35" fmla="*/ 455093 h 986035"/>
                  <a:gd name="connsiteX36" fmla="*/ 46352 w 1289431"/>
                  <a:gd name="connsiteY36" fmla="*/ 370816 h 986035"/>
                  <a:gd name="connsiteX37" fmla="*/ 4214 w 1289431"/>
                  <a:gd name="connsiteY37" fmla="*/ 189622 h 986035"/>
                  <a:gd name="connsiteX0" fmla="*/ 4214 w 1289431"/>
                  <a:gd name="connsiteY0" fmla="*/ 189622 h 986035"/>
                  <a:gd name="connsiteX1" fmla="*/ 210691 w 1289431"/>
                  <a:gd name="connsiteY1" fmla="*/ 117987 h 986035"/>
                  <a:gd name="connsiteX2" fmla="*/ 337106 w 1289431"/>
                  <a:gd name="connsiteY2" fmla="*/ 67421 h 986035"/>
                  <a:gd name="connsiteX3" fmla="*/ 362389 w 1289431"/>
                  <a:gd name="connsiteY3" fmla="*/ 21069 h 986035"/>
                  <a:gd name="connsiteX4" fmla="*/ 750061 w 1289431"/>
                  <a:gd name="connsiteY4" fmla="*/ 0 h 986035"/>
                  <a:gd name="connsiteX5" fmla="*/ 986035 w 1289431"/>
                  <a:gd name="connsiteY5" fmla="*/ 143270 h 986035"/>
                  <a:gd name="connsiteX6" fmla="*/ 973394 w 1289431"/>
                  <a:gd name="connsiteY6" fmla="*/ 214905 h 986035"/>
                  <a:gd name="connsiteX7" fmla="*/ 800627 w 1289431"/>
                  <a:gd name="connsiteY7" fmla="*/ 63207 h 986035"/>
                  <a:gd name="connsiteX8" fmla="*/ 783772 w 1289431"/>
                  <a:gd name="connsiteY8" fmla="*/ 101131 h 986035"/>
                  <a:gd name="connsiteX9" fmla="*/ 851193 w 1289431"/>
                  <a:gd name="connsiteY9" fmla="*/ 214905 h 986035"/>
                  <a:gd name="connsiteX10" fmla="*/ 859620 w 1289431"/>
                  <a:gd name="connsiteY10" fmla="*/ 320250 h 986035"/>
                  <a:gd name="connsiteX11" fmla="*/ 948111 w 1289431"/>
                  <a:gd name="connsiteY11" fmla="*/ 375030 h 986035"/>
                  <a:gd name="connsiteX12" fmla="*/ 1163016 w 1289431"/>
                  <a:gd name="connsiteY12" fmla="*/ 370816 h 986035"/>
                  <a:gd name="connsiteX13" fmla="*/ 1129305 w 1289431"/>
                  <a:gd name="connsiteY13" fmla="*/ 526728 h 986035"/>
                  <a:gd name="connsiteX14" fmla="*/ 1188299 w 1289431"/>
                  <a:gd name="connsiteY14" fmla="*/ 606790 h 986035"/>
                  <a:gd name="connsiteX15" fmla="*/ 1188299 w 1289431"/>
                  <a:gd name="connsiteY15" fmla="*/ 627860 h 986035"/>
                  <a:gd name="connsiteX16" fmla="*/ 1289431 w 1289431"/>
                  <a:gd name="connsiteY16" fmla="*/ 669998 h 986035"/>
                  <a:gd name="connsiteX17" fmla="*/ 1163016 w 1289431"/>
                  <a:gd name="connsiteY17" fmla="*/ 792199 h 986035"/>
                  <a:gd name="connsiteX18" fmla="*/ 1070312 w 1289431"/>
                  <a:gd name="connsiteY18" fmla="*/ 872261 h 986035"/>
                  <a:gd name="connsiteX19" fmla="*/ 1057670 w 1289431"/>
                  <a:gd name="connsiteY19" fmla="*/ 948110 h 986035"/>
                  <a:gd name="connsiteX20" fmla="*/ 956538 w 1289431"/>
                  <a:gd name="connsiteY20" fmla="*/ 914400 h 986035"/>
                  <a:gd name="connsiteX21" fmla="*/ 863834 w 1289431"/>
                  <a:gd name="connsiteY21" fmla="*/ 846978 h 986035"/>
                  <a:gd name="connsiteX22" fmla="*/ 724778 w 1289431"/>
                  <a:gd name="connsiteY22" fmla="*/ 851192 h 986035"/>
                  <a:gd name="connsiteX23" fmla="*/ 657357 w 1289431"/>
                  <a:gd name="connsiteY23" fmla="*/ 800626 h 986035"/>
                  <a:gd name="connsiteX24" fmla="*/ 581508 w 1289431"/>
                  <a:gd name="connsiteY24" fmla="*/ 830123 h 986035"/>
                  <a:gd name="connsiteX25" fmla="*/ 501445 w 1289431"/>
                  <a:gd name="connsiteY25" fmla="*/ 838551 h 986035"/>
                  <a:gd name="connsiteX26" fmla="*/ 429810 w 1289431"/>
                  <a:gd name="connsiteY26" fmla="*/ 918613 h 986035"/>
                  <a:gd name="connsiteX27" fmla="*/ 328679 w 1289431"/>
                  <a:gd name="connsiteY27" fmla="*/ 893331 h 986035"/>
                  <a:gd name="connsiteX28" fmla="*/ 273899 w 1289431"/>
                  <a:gd name="connsiteY28" fmla="*/ 981821 h 986035"/>
                  <a:gd name="connsiteX29" fmla="*/ 181195 w 1289431"/>
                  <a:gd name="connsiteY29" fmla="*/ 986035 h 986035"/>
                  <a:gd name="connsiteX30" fmla="*/ 7194 w 1289431"/>
                  <a:gd name="connsiteY30" fmla="*/ 872261 h 986035"/>
                  <a:gd name="connsiteX31" fmla="*/ 42138 w 1289431"/>
                  <a:gd name="connsiteY31" fmla="*/ 754274 h 986035"/>
                  <a:gd name="connsiteX32" fmla="*/ 84277 w 1289431"/>
                  <a:gd name="connsiteY32" fmla="*/ 707922 h 986035"/>
                  <a:gd name="connsiteX33" fmla="*/ 42138 w 1289431"/>
                  <a:gd name="connsiteY33" fmla="*/ 648929 h 986035"/>
                  <a:gd name="connsiteX34" fmla="*/ 42138 w 1289431"/>
                  <a:gd name="connsiteY34" fmla="*/ 535155 h 986035"/>
                  <a:gd name="connsiteX35" fmla="*/ 0 w 1289431"/>
                  <a:gd name="connsiteY35" fmla="*/ 455093 h 986035"/>
                  <a:gd name="connsiteX36" fmla="*/ 46352 w 1289431"/>
                  <a:gd name="connsiteY36" fmla="*/ 370816 h 986035"/>
                  <a:gd name="connsiteX37" fmla="*/ 4214 w 1289431"/>
                  <a:gd name="connsiteY37" fmla="*/ 189622 h 986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89431" h="986035">
                    <a:moveTo>
                      <a:pt x="4214" y="189622"/>
                    </a:moveTo>
                    <a:lnTo>
                      <a:pt x="210691" y="117987"/>
                    </a:lnTo>
                    <a:lnTo>
                      <a:pt x="337106" y="67421"/>
                    </a:lnTo>
                    <a:lnTo>
                      <a:pt x="362389" y="21069"/>
                    </a:lnTo>
                    <a:lnTo>
                      <a:pt x="750061" y="0"/>
                    </a:lnTo>
                    <a:lnTo>
                      <a:pt x="986035" y="143270"/>
                    </a:lnTo>
                    <a:lnTo>
                      <a:pt x="973394" y="214905"/>
                    </a:lnTo>
                    <a:lnTo>
                      <a:pt x="800627" y="63207"/>
                    </a:lnTo>
                    <a:lnTo>
                      <a:pt x="783772" y="101131"/>
                    </a:lnTo>
                    <a:lnTo>
                      <a:pt x="851193" y="214905"/>
                    </a:lnTo>
                    <a:lnTo>
                      <a:pt x="859620" y="320250"/>
                    </a:lnTo>
                    <a:lnTo>
                      <a:pt x="948111" y="375030"/>
                    </a:lnTo>
                    <a:lnTo>
                      <a:pt x="1163016" y="370816"/>
                    </a:lnTo>
                    <a:lnTo>
                      <a:pt x="1129305" y="526728"/>
                    </a:lnTo>
                    <a:lnTo>
                      <a:pt x="1188299" y="606790"/>
                    </a:lnTo>
                    <a:lnTo>
                      <a:pt x="1188299" y="627860"/>
                    </a:lnTo>
                    <a:lnTo>
                      <a:pt x="1289431" y="669998"/>
                    </a:lnTo>
                    <a:lnTo>
                      <a:pt x="1163016" y="792199"/>
                    </a:lnTo>
                    <a:lnTo>
                      <a:pt x="1070312" y="872261"/>
                    </a:lnTo>
                    <a:lnTo>
                      <a:pt x="1057670" y="948110"/>
                    </a:lnTo>
                    <a:lnTo>
                      <a:pt x="956538" y="914400"/>
                    </a:lnTo>
                    <a:lnTo>
                      <a:pt x="863834" y="846978"/>
                    </a:lnTo>
                    <a:lnTo>
                      <a:pt x="724778" y="851192"/>
                    </a:lnTo>
                    <a:lnTo>
                      <a:pt x="657357" y="800626"/>
                    </a:lnTo>
                    <a:lnTo>
                      <a:pt x="581508" y="830123"/>
                    </a:lnTo>
                    <a:lnTo>
                      <a:pt x="501445" y="838551"/>
                    </a:lnTo>
                    <a:lnTo>
                      <a:pt x="429810" y="918613"/>
                    </a:lnTo>
                    <a:lnTo>
                      <a:pt x="328679" y="893331"/>
                    </a:lnTo>
                    <a:lnTo>
                      <a:pt x="273899" y="981821"/>
                    </a:lnTo>
                    <a:lnTo>
                      <a:pt x="181195" y="986035"/>
                    </a:lnTo>
                    <a:lnTo>
                      <a:pt x="7194" y="872261"/>
                    </a:lnTo>
                    <a:lnTo>
                      <a:pt x="42138" y="754274"/>
                    </a:lnTo>
                    <a:lnTo>
                      <a:pt x="84277" y="707922"/>
                    </a:lnTo>
                    <a:lnTo>
                      <a:pt x="42138" y="648929"/>
                    </a:lnTo>
                    <a:lnTo>
                      <a:pt x="42138" y="535155"/>
                    </a:lnTo>
                    <a:lnTo>
                      <a:pt x="0" y="455093"/>
                    </a:lnTo>
                    <a:lnTo>
                      <a:pt x="46352" y="370816"/>
                    </a:lnTo>
                    <a:lnTo>
                      <a:pt x="4214" y="189622"/>
                    </a:lnTo>
                    <a:close/>
                  </a:path>
                </a:pathLst>
              </a:custGeom>
              <a:solidFill>
                <a:schemeClr val="accent5">
                  <a:lumMod val="90000"/>
                </a:schemeClr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 ExtraBold" panose="00000900000000000000" pitchFamily="2" charset="-18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87" name="Freeform 5">
                <a:extLst>
                  <a:ext uri="{FF2B5EF4-FFF2-40B4-BE49-F238E27FC236}">
                    <a16:creationId xmlns:a16="http://schemas.microsoft.com/office/drawing/2014/main" id="{B163B165-5BBC-AECE-4D57-3CF0AA0CADAC}"/>
                  </a:ext>
                </a:extLst>
              </p:cNvPr>
              <p:cNvSpPr/>
              <p:nvPr/>
            </p:nvSpPr>
            <p:spPr>
              <a:xfrm>
                <a:off x="5380039" y="2589214"/>
                <a:ext cx="847725" cy="1319212"/>
              </a:xfrm>
              <a:custGeom>
                <a:avLst/>
                <a:gdLst>
                  <a:gd name="connsiteX0" fmla="*/ 712137 w 846979"/>
                  <a:gd name="connsiteY0" fmla="*/ 105345 h 1323141"/>
                  <a:gd name="connsiteX1" fmla="*/ 653143 w 846979"/>
                  <a:gd name="connsiteY1" fmla="*/ 248615 h 1323141"/>
                  <a:gd name="connsiteX2" fmla="*/ 606791 w 846979"/>
                  <a:gd name="connsiteY2" fmla="*/ 282326 h 1323141"/>
                  <a:gd name="connsiteX3" fmla="*/ 585722 w 846979"/>
                  <a:gd name="connsiteY3" fmla="*/ 358175 h 1323141"/>
                  <a:gd name="connsiteX4" fmla="*/ 556225 w 846979"/>
                  <a:gd name="connsiteY4" fmla="*/ 375030 h 1323141"/>
                  <a:gd name="connsiteX5" fmla="*/ 556225 w 846979"/>
                  <a:gd name="connsiteY5" fmla="*/ 434023 h 1323141"/>
                  <a:gd name="connsiteX6" fmla="*/ 589936 w 846979"/>
                  <a:gd name="connsiteY6" fmla="*/ 463520 h 1323141"/>
                  <a:gd name="connsiteX7" fmla="*/ 598363 w 846979"/>
                  <a:gd name="connsiteY7" fmla="*/ 598363 h 1323141"/>
                  <a:gd name="connsiteX8" fmla="*/ 627860 w 846979"/>
                  <a:gd name="connsiteY8" fmla="*/ 657356 h 1323141"/>
                  <a:gd name="connsiteX9" fmla="*/ 606791 w 846979"/>
                  <a:gd name="connsiteY9" fmla="*/ 792199 h 1323141"/>
                  <a:gd name="connsiteX10" fmla="*/ 741633 w 846979"/>
                  <a:gd name="connsiteY10" fmla="*/ 981821 h 1323141"/>
                  <a:gd name="connsiteX11" fmla="*/ 838551 w 846979"/>
                  <a:gd name="connsiteY11" fmla="*/ 981821 h 1323141"/>
                  <a:gd name="connsiteX12" fmla="*/ 846979 w 846979"/>
                  <a:gd name="connsiteY12" fmla="*/ 1036600 h 1323141"/>
                  <a:gd name="connsiteX13" fmla="*/ 796413 w 846979"/>
                  <a:gd name="connsiteY13" fmla="*/ 1116663 h 1323141"/>
                  <a:gd name="connsiteX14" fmla="*/ 771130 w 846979"/>
                  <a:gd name="connsiteY14" fmla="*/ 1036600 h 1323141"/>
                  <a:gd name="connsiteX15" fmla="*/ 653143 w 846979"/>
                  <a:gd name="connsiteY15" fmla="*/ 1049242 h 1323141"/>
                  <a:gd name="connsiteX16" fmla="*/ 577294 w 846979"/>
                  <a:gd name="connsiteY16" fmla="*/ 1104022 h 1323141"/>
                  <a:gd name="connsiteX17" fmla="*/ 556225 w 846979"/>
                  <a:gd name="connsiteY17" fmla="*/ 1188298 h 1323141"/>
                  <a:gd name="connsiteX18" fmla="*/ 509873 w 846979"/>
                  <a:gd name="connsiteY18" fmla="*/ 1217795 h 1323141"/>
                  <a:gd name="connsiteX19" fmla="*/ 467735 w 846979"/>
                  <a:gd name="connsiteY19" fmla="*/ 1293644 h 1323141"/>
                  <a:gd name="connsiteX20" fmla="*/ 391886 w 846979"/>
                  <a:gd name="connsiteY20" fmla="*/ 1222009 h 1323141"/>
                  <a:gd name="connsiteX21" fmla="*/ 358175 w 846979"/>
                  <a:gd name="connsiteY21" fmla="*/ 1243078 h 1323141"/>
                  <a:gd name="connsiteX22" fmla="*/ 303396 w 846979"/>
                  <a:gd name="connsiteY22" fmla="*/ 1323141 h 1323141"/>
                  <a:gd name="connsiteX23" fmla="*/ 244402 w 846979"/>
                  <a:gd name="connsiteY23" fmla="*/ 1310499 h 1323141"/>
                  <a:gd name="connsiteX24" fmla="*/ 185408 w 846979"/>
                  <a:gd name="connsiteY24" fmla="*/ 1310499 h 1323141"/>
                  <a:gd name="connsiteX25" fmla="*/ 160125 w 846979"/>
                  <a:gd name="connsiteY25" fmla="*/ 1276788 h 1323141"/>
                  <a:gd name="connsiteX26" fmla="*/ 29497 w 846979"/>
                  <a:gd name="connsiteY26" fmla="*/ 1226223 h 1323141"/>
                  <a:gd name="connsiteX27" fmla="*/ 71635 w 846979"/>
                  <a:gd name="connsiteY27" fmla="*/ 1108235 h 1323141"/>
                  <a:gd name="connsiteX28" fmla="*/ 4214 w 846979"/>
                  <a:gd name="connsiteY28" fmla="*/ 1028173 h 1323141"/>
                  <a:gd name="connsiteX29" fmla="*/ 75849 w 846979"/>
                  <a:gd name="connsiteY29" fmla="*/ 905972 h 1323141"/>
                  <a:gd name="connsiteX30" fmla="*/ 71635 w 846979"/>
                  <a:gd name="connsiteY30" fmla="*/ 640501 h 1323141"/>
                  <a:gd name="connsiteX31" fmla="*/ 0 w 846979"/>
                  <a:gd name="connsiteY31" fmla="*/ 564652 h 1323141"/>
                  <a:gd name="connsiteX32" fmla="*/ 54780 w 846979"/>
                  <a:gd name="connsiteY32" fmla="*/ 488803 h 1323141"/>
                  <a:gd name="connsiteX33" fmla="*/ 25283 w 846979"/>
                  <a:gd name="connsiteY33" fmla="*/ 375030 h 1323141"/>
                  <a:gd name="connsiteX34" fmla="*/ 105346 w 846979"/>
                  <a:gd name="connsiteY34" fmla="*/ 337105 h 1323141"/>
                  <a:gd name="connsiteX35" fmla="*/ 189622 w 846979"/>
                  <a:gd name="connsiteY35" fmla="*/ 164339 h 1323141"/>
                  <a:gd name="connsiteX36" fmla="*/ 269685 w 846979"/>
                  <a:gd name="connsiteY36" fmla="*/ 210691 h 1323141"/>
                  <a:gd name="connsiteX37" fmla="*/ 497231 w 846979"/>
                  <a:gd name="connsiteY37" fmla="*/ 75848 h 1323141"/>
                  <a:gd name="connsiteX38" fmla="*/ 632074 w 846979"/>
                  <a:gd name="connsiteY38" fmla="*/ 75848 h 1323141"/>
                  <a:gd name="connsiteX39" fmla="*/ 682640 w 846979"/>
                  <a:gd name="connsiteY39" fmla="*/ 0 h 1323141"/>
                  <a:gd name="connsiteX40" fmla="*/ 682640 w 846979"/>
                  <a:gd name="connsiteY40" fmla="*/ 0 h 1323141"/>
                  <a:gd name="connsiteX41" fmla="*/ 712137 w 846979"/>
                  <a:gd name="connsiteY41" fmla="*/ 105345 h 1323141"/>
                  <a:gd name="connsiteX0" fmla="*/ 712137 w 846979"/>
                  <a:gd name="connsiteY0" fmla="*/ 105345 h 1323141"/>
                  <a:gd name="connsiteX1" fmla="*/ 653143 w 846979"/>
                  <a:gd name="connsiteY1" fmla="*/ 248615 h 1323141"/>
                  <a:gd name="connsiteX2" fmla="*/ 606791 w 846979"/>
                  <a:gd name="connsiteY2" fmla="*/ 282326 h 1323141"/>
                  <a:gd name="connsiteX3" fmla="*/ 585722 w 846979"/>
                  <a:gd name="connsiteY3" fmla="*/ 358175 h 1323141"/>
                  <a:gd name="connsiteX4" fmla="*/ 556225 w 846979"/>
                  <a:gd name="connsiteY4" fmla="*/ 375030 h 1323141"/>
                  <a:gd name="connsiteX5" fmla="*/ 556225 w 846979"/>
                  <a:gd name="connsiteY5" fmla="*/ 434023 h 1323141"/>
                  <a:gd name="connsiteX6" fmla="*/ 589936 w 846979"/>
                  <a:gd name="connsiteY6" fmla="*/ 463520 h 1323141"/>
                  <a:gd name="connsiteX7" fmla="*/ 598363 w 846979"/>
                  <a:gd name="connsiteY7" fmla="*/ 598363 h 1323141"/>
                  <a:gd name="connsiteX8" fmla="*/ 627860 w 846979"/>
                  <a:gd name="connsiteY8" fmla="*/ 657356 h 1323141"/>
                  <a:gd name="connsiteX9" fmla="*/ 606791 w 846979"/>
                  <a:gd name="connsiteY9" fmla="*/ 792199 h 1323141"/>
                  <a:gd name="connsiteX10" fmla="*/ 741633 w 846979"/>
                  <a:gd name="connsiteY10" fmla="*/ 981821 h 1323141"/>
                  <a:gd name="connsiteX11" fmla="*/ 838551 w 846979"/>
                  <a:gd name="connsiteY11" fmla="*/ 981821 h 1323141"/>
                  <a:gd name="connsiteX12" fmla="*/ 846979 w 846979"/>
                  <a:gd name="connsiteY12" fmla="*/ 1036600 h 1323141"/>
                  <a:gd name="connsiteX13" fmla="*/ 796413 w 846979"/>
                  <a:gd name="connsiteY13" fmla="*/ 1116663 h 1323141"/>
                  <a:gd name="connsiteX14" fmla="*/ 771130 w 846979"/>
                  <a:gd name="connsiteY14" fmla="*/ 1036600 h 1323141"/>
                  <a:gd name="connsiteX15" fmla="*/ 653143 w 846979"/>
                  <a:gd name="connsiteY15" fmla="*/ 1049242 h 1323141"/>
                  <a:gd name="connsiteX16" fmla="*/ 577294 w 846979"/>
                  <a:gd name="connsiteY16" fmla="*/ 1104022 h 1323141"/>
                  <a:gd name="connsiteX17" fmla="*/ 556225 w 846979"/>
                  <a:gd name="connsiteY17" fmla="*/ 1188298 h 1323141"/>
                  <a:gd name="connsiteX18" fmla="*/ 509873 w 846979"/>
                  <a:gd name="connsiteY18" fmla="*/ 1217795 h 1323141"/>
                  <a:gd name="connsiteX19" fmla="*/ 467735 w 846979"/>
                  <a:gd name="connsiteY19" fmla="*/ 1293644 h 1323141"/>
                  <a:gd name="connsiteX20" fmla="*/ 391886 w 846979"/>
                  <a:gd name="connsiteY20" fmla="*/ 1222009 h 1323141"/>
                  <a:gd name="connsiteX21" fmla="*/ 358175 w 846979"/>
                  <a:gd name="connsiteY21" fmla="*/ 1243078 h 1323141"/>
                  <a:gd name="connsiteX22" fmla="*/ 303396 w 846979"/>
                  <a:gd name="connsiteY22" fmla="*/ 1323141 h 1323141"/>
                  <a:gd name="connsiteX23" fmla="*/ 244402 w 846979"/>
                  <a:gd name="connsiteY23" fmla="*/ 1310499 h 1323141"/>
                  <a:gd name="connsiteX24" fmla="*/ 185408 w 846979"/>
                  <a:gd name="connsiteY24" fmla="*/ 1310499 h 1323141"/>
                  <a:gd name="connsiteX25" fmla="*/ 160125 w 846979"/>
                  <a:gd name="connsiteY25" fmla="*/ 1276788 h 1323141"/>
                  <a:gd name="connsiteX26" fmla="*/ 29497 w 846979"/>
                  <a:gd name="connsiteY26" fmla="*/ 1226223 h 1323141"/>
                  <a:gd name="connsiteX27" fmla="*/ 71635 w 846979"/>
                  <a:gd name="connsiteY27" fmla="*/ 1108235 h 1323141"/>
                  <a:gd name="connsiteX28" fmla="*/ 4214 w 846979"/>
                  <a:gd name="connsiteY28" fmla="*/ 1028173 h 1323141"/>
                  <a:gd name="connsiteX29" fmla="*/ 75849 w 846979"/>
                  <a:gd name="connsiteY29" fmla="*/ 905972 h 1323141"/>
                  <a:gd name="connsiteX30" fmla="*/ 71635 w 846979"/>
                  <a:gd name="connsiteY30" fmla="*/ 640501 h 1323141"/>
                  <a:gd name="connsiteX31" fmla="*/ 0 w 846979"/>
                  <a:gd name="connsiteY31" fmla="*/ 564652 h 1323141"/>
                  <a:gd name="connsiteX32" fmla="*/ 54780 w 846979"/>
                  <a:gd name="connsiteY32" fmla="*/ 488803 h 1323141"/>
                  <a:gd name="connsiteX33" fmla="*/ 25283 w 846979"/>
                  <a:gd name="connsiteY33" fmla="*/ 375030 h 1323141"/>
                  <a:gd name="connsiteX34" fmla="*/ 105346 w 846979"/>
                  <a:gd name="connsiteY34" fmla="*/ 337105 h 1323141"/>
                  <a:gd name="connsiteX35" fmla="*/ 189622 w 846979"/>
                  <a:gd name="connsiteY35" fmla="*/ 164339 h 1323141"/>
                  <a:gd name="connsiteX36" fmla="*/ 269685 w 846979"/>
                  <a:gd name="connsiteY36" fmla="*/ 210691 h 1323141"/>
                  <a:gd name="connsiteX37" fmla="*/ 497231 w 846979"/>
                  <a:gd name="connsiteY37" fmla="*/ 75848 h 1323141"/>
                  <a:gd name="connsiteX38" fmla="*/ 632074 w 846979"/>
                  <a:gd name="connsiteY38" fmla="*/ 75848 h 1323141"/>
                  <a:gd name="connsiteX39" fmla="*/ 682640 w 846979"/>
                  <a:gd name="connsiteY39" fmla="*/ 0 h 1323141"/>
                  <a:gd name="connsiteX40" fmla="*/ 682640 w 846979"/>
                  <a:gd name="connsiteY40" fmla="*/ 0 h 1323141"/>
                  <a:gd name="connsiteX41" fmla="*/ 703760 w 846979"/>
                  <a:gd name="connsiteY41" fmla="*/ 55824 h 1323141"/>
                  <a:gd name="connsiteX42" fmla="*/ 712137 w 846979"/>
                  <a:gd name="connsiteY42" fmla="*/ 105345 h 1323141"/>
                  <a:gd name="connsiteX0" fmla="*/ 712137 w 846979"/>
                  <a:gd name="connsiteY0" fmla="*/ 105345 h 1323141"/>
                  <a:gd name="connsiteX1" fmla="*/ 653143 w 846979"/>
                  <a:gd name="connsiteY1" fmla="*/ 248615 h 1323141"/>
                  <a:gd name="connsiteX2" fmla="*/ 606791 w 846979"/>
                  <a:gd name="connsiteY2" fmla="*/ 282326 h 1323141"/>
                  <a:gd name="connsiteX3" fmla="*/ 585722 w 846979"/>
                  <a:gd name="connsiteY3" fmla="*/ 358175 h 1323141"/>
                  <a:gd name="connsiteX4" fmla="*/ 556225 w 846979"/>
                  <a:gd name="connsiteY4" fmla="*/ 375030 h 1323141"/>
                  <a:gd name="connsiteX5" fmla="*/ 556225 w 846979"/>
                  <a:gd name="connsiteY5" fmla="*/ 434023 h 1323141"/>
                  <a:gd name="connsiteX6" fmla="*/ 589936 w 846979"/>
                  <a:gd name="connsiteY6" fmla="*/ 463520 h 1323141"/>
                  <a:gd name="connsiteX7" fmla="*/ 598363 w 846979"/>
                  <a:gd name="connsiteY7" fmla="*/ 598363 h 1323141"/>
                  <a:gd name="connsiteX8" fmla="*/ 627860 w 846979"/>
                  <a:gd name="connsiteY8" fmla="*/ 657356 h 1323141"/>
                  <a:gd name="connsiteX9" fmla="*/ 606791 w 846979"/>
                  <a:gd name="connsiteY9" fmla="*/ 792199 h 1323141"/>
                  <a:gd name="connsiteX10" fmla="*/ 741633 w 846979"/>
                  <a:gd name="connsiteY10" fmla="*/ 981821 h 1323141"/>
                  <a:gd name="connsiteX11" fmla="*/ 838551 w 846979"/>
                  <a:gd name="connsiteY11" fmla="*/ 981821 h 1323141"/>
                  <a:gd name="connsiteX12" fmla="*/ 846979 w 846979"/>
                  <a:gd name="connsiteY12" fmla="*/ 1036600 h 1323141"/>
                  <a:gd name="connsiteX13" fmla="*/ 796413 w 846979"/>
                  <a:gd name="connsiteY13" fmla="*/ 1116663 h 1323141"/>
                  <a:gd name="connsiteX14" fmla="*/ 771130 w 846979"/>
                  <a:gd name="connsiteY14" fmla="*/ 1036600 h 1323141"/>
                  <a:gd name="connsiteX15" fmla="*/ 653143 w 846979"/>
                  <a:gd name="connsiteY15" fmla="*/ 1049242 h 1323141"/>
                  <a:gd name="connsiteX16" fmla="*/ 577294 w 846979"/>
                  <a:gd name="connsiteY16" fmla="*/ 1104022 h 1323141"/>
                  <a:gd name="connsiteX17" fmla="*/ 556225 w 846979"/>
                  <a:gd name="connsiteY17" fmla="*/ 1188298 h 1323141"/>
                  <a:gd name="connsiteX18" fmla="*/ 509873 w 846979"/>
                  <a:gd name="connsiteY18" fmla="*/ 1217795 h 1323141"/>
                  <a:gd name="connsiteX19" fmla="*/ 467735 w 846979"/>
                  <a:gd name="connsiteY19" fmla="*/ 1293644 h 1323141"/>
                  <a:gd name="connsiteX20" fmla="*/ 391886 w 846979"/>
                  <a:gd name="connsiteY20" fmla="*/ 1222009 h 1323141"/>
                  <a:gd name="connsiteX21" fmla="*/ 358175 w 846979"/>
                  <a:gd name="connsiteY21" fmla="*/ 1243078 h 1323141"/>
                  <a:gd name="connsiteX22" fmla="*/ 303396 w 846979"/>
                  <a:gd name="connsiteY22" fmla="*/ 1323141 h 1323141"/>
                  <a:gd name="connsiteX23" fmla="*/ 244402 w 846979"/>
                  <a:gd name="connsiteY23" fmla="*/ 1310499 h 1323141"/>
                  <a:gd name="connsiteX24" fmla="*/ 185408 w 846979"/>
                  <a:gd name="connsiteY24" fmla="*/ 1310499 h 1323141"/>
                  <a:gd name="connsiteX25" fmla="*/ 160125 w 846979"/>
                  <a:gd name="connsiteY25" fmla="*/ 1276788 h 1323141"/>
                  <a:gd name="connsiteX26" fmla="*/ 29497 w 846979"/>
                  <a:gd name="connsiteY26" fmla="*/ 1226223 h 1323141"/>
                  <a:gd name="connsiteX27" fmla="*/ 71635 w 846979"/>
                  <a:gd name="connsiteY27" fmla="*/ 1108235 h 1323141"/>
                  <a:gd name="connsiteX28" fmla="*/ 4214 w 846979"/>
                  <a:gd name="connsiteY28" fmla="*/ 1028173 h 1323141"/>
                  <a:gd name="connsiteX29" fmla="*/ 75849 w 846979"/>
                  <a:gd name="connsiteY29" fmla="*/ 905972 h 1323141"/>
                  <a:gd name="connsiteX30" fmla="*/ 71635 w 846979"/>
                  <a:gd name="connsiteY30" fmla="*/ 640501 h 1323141"/>
                  <a:gd name="connsiteX31" fmla="*/ 0 w 846979"/>
                  <a:gd name="connsiteY31" fmla="*/ 564652 h 1323141"/>
                  <a:gd name="connsiteX32" fmla="*/ 54780 w 846979"/>
                  <a:gd name="connsiteY32" fmla="*/ 488803 h 1323141"/>
                  <a:gd name="connsiteX33" fmla="*/ 25283 w 846979"/>
                  <a:gd name="connsiteY33" fmla="*/ 375030 h 1323141"/>
                  <a:gd name="connsiteX34" fmla="*/ 105346 w 846979"/>
                  <a:gd name="connsiteY34" fmla="*/ 337105 h 1323141"/>
                  <a:gd name="connsiteX35" fmla="*/ 189622 w 846979"/>
                  <a:gd name="connsiteY35" fmla="*/ 164339 h 1323141"/>
                  <a:gd name="connsiteX36" fmla="*/ 269685 w 846979"/>
                  <a:gd name="connsiteY36" fmla="*/ 210691 h 1323141"/>
                  <a:gd name="connsiteX37" fmla="*/ 497231 w 846979"/>
                  <a:gd name="connsiteY37" fmla="*/ 75848 h 1323141"/>
                  <a:gd name="connsiteX38" fmla="*/ 632074 w 846979"/>
                  <a:gd name="connsiteY38" fmla="*/ 75848 h 1323141"/>
                  <a:gd name="connsiteX39" fmla="*/ 682640 w 846979"/>
                  <a:gd name="connsiteY39" fmla="*/ 0 h 1323141"/>
                  <a:gd name="connsiteX40" fmla="*/ 682640 w 846979"/>
                  <a:gd name="connsiteY40" fmla="*/ 0 h 1323141"/>
                  <a:gd name="connsiteX41" fmla="*/ 726063 w 846979"/>
                  <a:gd name="connsiteY41" fmla="*/ 3785 h 1323141"/>
                  <a:gd name="connsiteX42" fmla="*/ 712137 w 846979"/>
                  <a:gd name="connsiteY42" fmla="*/ 105345 h 1323141"/>
                  <a:gd name="connsiteX0" fmla="*/ 712137 w 846979"/>
                  <a:gd name="connsiteY0" fmla="*/ 105345 h 1323141"/>
                  <a:gd name="connsiteX1" fmla="*/ 653143 w 846979"/>
                  <a:gd name="connsiteY1" fmla="*/ 248615 h 1323141"/>
                  <a:gd name="connsiteX2" fmla="*/ 606791 w 846979"/>
                  <a:gd name="connsiteY2" fmla="*/ 282326 h 1323141"/>
                  <a:gd name="connsiteX3" fmla="*/ 585722 w 846979"/>
                  <a:gd name="connsiteY3" fmla="*/ 358175 h 1323141"/>
                  <a:gd name="connsiteX4" fmla="*/ 556225 w 846979"/>
                  <a:gd name="connsiteY4" fmla="*/ 375030 h 1323141"/>
                  <a:gd name="connsiteX5" fmla="*/ 556225 w 846979"/>
                  <a:gd name="connsiteY5" fmla="*/ 434023 h 1323141"/>
                  <a:gd name="connsiteX6" fmla="*/ 589936 w 846979"/>
                  <a:gd name="connsiteY6" fmla="*/ 463520 h 1323141"/>
                  <a:gd name="connsiteX7" fmla="*/ 598363 w 846979"/>
                  <a:gd name="connsiteY7" fmla="*/ 598363 h 1323141"/>
                  <a:gd name="connsiteX8" fmla="*/ 627860 w 846979"/>
                  <a:gd name="connsiteY8" fmla="*/ 657356 h 1323141"/>
                  <a:gd name="connsiteX9" fmla="*/ 606791 w 846979"/>
                  <a:gd name="connsiteY9" fmla="*/ 792199 h 1323141"/>
                  <a:gd name="connsiteX10" fmla="*/ 741633 w 846979"/>
                  <a:gd name="connsiteY10" fmla="*/ 981821 h 1323141"/>
                  <a:gd name="connsiteX11" fmla="*/ 838551 w 846979"/>
                  <a:gd name="connsiteY11" fmla="*/ 981821 h 1323141"/>
                  <a:gd name="connsiteX12" fmla="*/ 846979 w 846979"/>
                  <a:gd name="connsiteY12" fmla="*/ 1036600 h 1323141"/>
                  <a:gd name="connsiteX13" fmla="*/ 796413 w 846979"/>
                  <a:gd name="connsiteY13" fmla="*/ 1116663 h 1323141"/>
                  <a:gd name="connsiteX14" fmla="*/ 771130 w 846979"/>
                  <a:gd name="connsiteY14" fmla="*/ 1036600 h 1323141"/>
                  <a:gd name="connsiteX15" fmla="*/ 653143 w 846979"/>
                  <a:gd name="connsiteY15" fmla="*/ 1049242 h 1323141"/>
                  <a:gd name="connsiteX16" fmla="*/ 577294 w 846979"/>
                  <a:gd name="connsiteY16" fmla="*/ 1104022 h 1323141"/>
                  <a:gd name="connsiteX17" fmla="*/ 556225 w 846979"/>
                  <a:gd name="connsiteY17" fmla="*/ 1188298 h 1323141"/>
                  <a:gd name="connsiteX18" fmla="*/ 509873 w 846979"/>
                  <a:gd name="connsiteY18" fmla="*/ 1217795 h 1323141"/>
                  <a:gd name="connsiteX19" fmla="*/ 467735 w 846979"/>
                  <a:gd name="connsiteY19" fmla="*/ 1293644 h 1323141"/>
                  <a:gd name="connsiteX20" fmla="*/ 391886 w 846979"/>
                  <a:gd name="connsiteY20" fmla="*/ 1222009 h 1323141"/>
                  <a:gd name="connsiteX21" fmla="*/ 358175 w 846979"/>
                  <a:gd name="connsiteY21" fmla="*/ 1243078 h 1323141"/>
                  <a:gd name="connsiteX22" fmla="*/ 303396 w 846979"/>
                  <a:gd name="connsiteY22" fmla="*/ 1323141 h 1323141"/>
                  <a:gd name="connsiteX23" fmla="*/ 244402 w 846979"/>
                  <a:gd name="connsiteY23" fmla="*/ 1310499 h 1323141"/>
                  <a:gd name="connsiteX24" fmla="*/ 185408 w 846979"/>
                  <a:gd name="connsiteY24" fmla="*/ 1310499 h 1323141"/>
                  <a:gd name="connsiteX25" fmla="*/ 160125 w 846979"/>
                  <a:gd name="connsiteY25" fmla="*/ 1276788 h 1323141"/>
                  <a:gd name="connsiteX26" fmla="*/ 29497 w 846979"/>
                  <a:gd name="connsiteY26" fmla="*/ 1226223 h 1323141"/>
                  <a:gd name="connsiteX27" fmla="*/ 71635 w 846979"/>
                  <a:gd name="connsiteY27" fmla="*/ 1108235 h 1323141"/>
                  <a:gd name="connsiteX28" fmla="*/ 4214 w 846979"/>
                  <a:gd name="connsiteY28" fmla="*/ 1028173 h 1323141"/>
                  <a:gd name="connsiteX29" fmla="*/ 75849 w 846979"/>
                  <a:gd name="connsiteY29" fmla="*/ 905972 h 1323141"/>
                  <a:gd name="connsiteX30" fmla="*/ 71635 w 846979"/>
                  <a:gd name="connsiteY30" fmla="*/ 640501 h 1323141"/>
                  <a:gd name="connsiteX31" fmla="*/ 0 w 846979"/>
                  <a:gd name="connsiteY31" fmla="*/ 564652 h 1323141"/>
                  <a:gd name="connsiteX32" fmla="*/ 54780 w 846979"/>
                  <a:gd name="connsiteY32" fmla="*/ 488803 h 1323141"/>
                  <a:gd name="connsiteX33" fmla="*/ 25283 w 846979"/>
                  <a:gd name="connsiteY33" fmla="*/ 375030 h 1323141"/>
                  <a:gd name="connsiteX34" fmla="*/ 105346 w 846979"/>
                  <a:gd name="connsiteY34" fmla="*/ 337105 h 1323141"/>
                  <a:gd name="connsiteX35" fmla="*/ 189622 w 846979"/>
                  <a:gd name="connsiteY35" fmla="*/ 164339 h 1323141"/>
                  <a:gd name="connsiteX36" fmla="*/ 284553 w 846979"/>
                  <a:gd name="connsiteY36" fmla="*/ 203257 h 1323141"/>
                  <a:gd name="connsiteX37" fmla="*/ 497231 w 846979"/>
                  <a:gd name="connsiteY37" fmla="*/ 75848 h 1323141"/>
                  <a:gd name="connsiteX38" fmla="*/ 632074 w 846979"/>
                  <a:gd name="connsiteY38" fmla="*/ 75848 h 1323141"/>
                  <a:gd name="connsiteX39" fmla="*/ 682640 w 846979"/>
                  <a:gd name="connsiteY39" fmla="*/ 0 h 1323141"/>
                  <a:gd name="connsiteX40" fmla="*/ 682640 w 846979"/>
                  <a:gd name="connsiteY40" fmla="*/ 0 h 1323141"/>
                  <a:gd name="connsiteX41" fmla="*/ 726063 w 846979"/>
                  <a:gd name="connsiteY41" fmla="*/ 3785 h 1323141"/>
                  <a:gd name="connsiteX42" fmla="*/ 712137 w 846979"/>
                  <a:gd name="connsiteY42" fmla="*/ 105345 h 1323141"/>
                  <a:gd name="connsiteX0" fmla="*/ 712137 w 846979"/>
                  <a:gd name="connsiteY0" fmla="*/ 105345 h 1323141"/>
                  <a:gd name="connsiteX1" fmla="*/ 653143 w 846979"/>
                  <a:gd name="connsiteY1" fmla="*/ 248615 h 1323141"/>
                  <a:gd name="connsiteX2" fmla="*/ 606791 w 846979"/>
                  <a:gd name="connsiteY2" fmla="*/ 282326 h 1323141"/>
                  <a:gd name="connsiteX3" fmla="*/ 585722 w 846979"/>
                  <a:gd name="connsiteY3" fmla="*/ 358175 h 1323141"/>
                  <a:gd name="connsiteX4" fmla="*/ 556225 w 846979"/>
                  <a:gd name="connsiteY4" fmla="*/ 375030 h 1323141"/>
                  <a:gd name="connsiteX5" fmla="*/ 556225 w 846979"/>
                  <a:gd name="connsiteY5" fmla="*/ 434023 h 1323141"/>
                  <a:gd name="connsiteX6" fmla="*/ 589936 w 846979"/>
                  <a:gd name="connsiteY6" fmla="*/ 463520 h 1323141"/>
                  <a:gd name="connsiteX7" fmla="*/ 598363 w 846979"/>
                  <a:gd name="connsiteY7" fmla="*/ 598363 h 1323141"/>
                  <a:gd name="connsiteX8" fmla="*/ 627860 w 846979"/>
                  <a:gd name="connsiteY8" fmla="*/ 657356 h 1323141"/>
                  <a:gd name="connsiteX9" fmla="*/ 606791 w 846979"/>
                  <a:gd name="connsiteY9" fmla="*/ 792199 h 1323141"/>
                  <a:gd name="connsiteX10" fmla="*/ 741633 w 846979"/>
                  <a:gd name="connsiteY10" fmla="*/ 981821 h 1323141"/>
                  <a:gd name="connsiteX11" fmla="*/ 838551 w 846979"/>
                  <a:gd name="connsiteY11" fmla="*/ 981821 h 1323141"/>
                  <a:gd name="connsiteX12" fmla="*/ 846979 w 846979"/>
                  <a:gd name="connsiteY12" fmla="*/ 1036600 h 1323141"/>
                  <a:gd name="connsiteX13" fmla="*/ 796413 w 846979"/>
                  <a:gd name="connsiteY13" fmla="*/ 1116663 h 1323141"/>
                  <a:gd name="connsiteX14" fmla="*/ 771130 w 846979"/>
                  <a:gd name="connsiteY14" fmla="*/ 1036600 h 1323141"/>
                  <a:gd name="connsiteX15" fmla="*/ 653143 w 846979"/>
                  <a:gd name="connsiteY15" fmla="*/ 1049242 h 1323141"/>
                  <a:gd name="connsiteX16" fmla="*/ 577294 w 846979"/>
                  <a:gd name="connsiteY16" fmla="*/ 1104022 h 1323141"/>
                  <a:gd name="connsiteX17" fmla="*/ 556225 w 846979"/>
                  <a:gd name="connsiteY17" fmla="*/ 1188298 h 1323141"/>
                  <a:gd name="connsiteX18" fmla="*/ 509873 w 846979"/>
                  <a:gd name="connsiteY18" fmla="*/ 1217795 h 1323141"/>
                  <a:gd name="connsiteX19" fmla="*/ 467735 w 846979"/>
                  <a:gd name="connsiteY19" fmla="*/ 1293644 h 1323141"/>
                  <a:gd name="connsiteX20" fmla="*/ 391886 w 846979"/>
                  <a:gd name="connsiteY20" fmla="*/ 1222009 h 1323141"/>
                  <a:gd name="connsiteX21" fmla="*/ 365610 w 846979"/>
                  <a:gd name="connsiteY21" fmla="*/ 1261664 h 1323141"/>
                  <a:gd name="connsiteX22" fmla="*/ 303396 w 846979"/>
                  <a:gd name="connsiteY22" fmla="*/ 1323141 h 1323141"/>
                  <a:gd name="connsiteX23" fmla="*/ 244402 w 846979"/>
                  <a:gd name="connsiteY23" fmla="*/ 1310499 h 1323141"/>
                  <a:gd name="connsiteX24" fmla="*/ 185408 w 846979"/>
                  <a:gd name="connsiteY24" fmla="*/ 1310499 h 1323141"/>
                  <a:gd name="connsiteX25" fmla="*/ 160125 w 846979"/>
                  <a:gd name="connsiteY25" fmla="*/ 1276788 h 1323141"/>
                  <a:gd name="connsiteX26" fmla="*/ 29497 w 846979"/>
                  <a:gd name="connsiteY26" fmla="*/ 1226223 h 1323141"/>
                  <a:gd name="connsiteX27" fmla="*/ 71635 w 846979"/>
                  <a:gd name="connsiteY27" fmla="*/ 1108235 h 1323141"/>
                  <a:gd name="connsiteX28" fmla="*/ 4214 w 846979"/>
                  <a:gd name="connsiteY28" fmla="*/ 1028173 h 1323141"/>
                  <a:gd name="connsiteX29" fmla="*/ 75849 w 846979"/>
                  <a:gd name="connsiteY29" fmla="*/ 905972 h 1323141"/>
                  <a:gd name="connsiteX30" fmla="*/ 71635 w 846979"/>
                  <a:gd name="connsiteY30" fmla="*/ 640501 h 1323141"/>
                  <a:gd name="connsiteX31" fmla="*/ 0 w 846979"/>
                  <a:gd name="connsiteY31" fmla="*/ 564652 h 1323141"/>
                  <a:gd name="connsiteX32" fmla="*/ 54780 w 846979"/>
                  <a:gd name="connsiteY32" fmla="*/ 488803 h 1323141"/>
                  <a:gd name="connsiteX33" fmla="*/ 25283 w 846979"/>
                  <a:gd name="connsiteY33" fmla="*/ 375030 h 1323141"/>
                  <a:gd name="connsiteX34" fmla="*/ 105346 w 846979"/>
                  <a:gd name="connsiteY34" fmla="*/ 337105 h 1323141"/>
                  <a:gd name="connsiteX35" fmla="*/ 189622 w 846979"/>
                  <a:gd name="connsiteY35" fmla="*/ 164339 h 1323141"/>
                  <a:gd name="connsiteX36" fmla="*/ 284553 w 846979"/>
                  <a:gd name="connsiteY36" fmla="*/ 203257 h 1323141"/>
                  <a:gd name="connsiteX37" fmla="*/ 497231 w 846979"/>
                  <a:gd name="connsiteY37" fmla="*/ 75848 h 1323141"/>
                  <a:gd name="connsiteX38" fmla="*/ 632074 w 846979"/>
                  <a:gd name="connsiteY38" fmla="*/ 75848 h 1323141"/>
                  <a:gd name="connsiteX39" fmla="*/ 682640 w 846979"/>
                  <a:gd name="connsiteY39" fmla="*/ 0 h 1323141"/>
                  <a:gd name="connsiteX40" fmla="*/ 682640 w 846979"/>
                  <a:gd name="connsiteY40" fmla="*/ 0 h 1323141"/>
                  <a:gd name="connsiteX41" fmla="*/ 726063 w 846979"/>
                  <a:gd name="connsiteY41" fmla="*/ 3785 h 1323141"/>
                  <a:gd name="connsiteX42" fmla="*/ 712137 w 846979"/>
                  <a:gd name="connsiteY42" fmla="*/ 105345 h 1323141"/>
                  <a:gd name="connsiteX0" fmla="*/ 712137 w 846979"/>
                  <a:gd name="connsiteY0" fmla="*/ 105345 h 1323141"/>
                  <a:gd name="connsiteX1" fmla="*/ 653143 w 846979"/>
                  <a:gd name="connsiteY1" fmla="*/ 248615 h 1323141"/>
                  <a:gd name="connsiteX2" fmla="*/ 606791 w 846979"/>
                  <a:gd name="connsiteY2" fmla="*/ 282326 h 1323141"/>
                  <a:gd name="connsiteX3" fmla="*/ 585722 w 846979"/>
                  <a:gd name="connsiteY3" fmla="*/ 358175 h 1323141"/>
                  <a:gd name="connsiteX4" fmla="*/ 556225 w 846979"/>
                  <a:gd name="connsiteY4" fmla="*/ 375030 h 1323141"/>
                  <a:gd name="connsiteX5" fmla="*/ 556225 w 846979"/>
                  <a:gd name="connsiteY5" fmla="*/ 434023 h 1323141"/>
                  <a:gd name="connsiteX6" fmla="*/ 589936 w 846979"/>
                  <a:gd name="connsiteY6" fmla="*/ 463520 h 1323141"/>
                  <a:gd name="connsiteX7" fmla="*/ 598363 w 846979"/>
                  <a:gd name="connsiteY7" fmla="*/ 598363 h 1323141"/>
                  <a:gd name="connsiteX8" fmla="*/ 627860 w 846979"/>
                  <a:gd name="connsiteY8" fmla="*/ 657356 h 1323141"/>
                  <a:gd name="connsiteX9" fmla="*/ 606791 w 846979"/>
                  <a:gd name="connsiteY9" fmla="*/ 792199 h 1323141"/>
                  <a:gd name="connsiteX10" fmla="*/ 741633 w 846979"/>
                  <a:gd name="connsiteY10" fmla="*/ 981821 h 1323141"/>
                  <a:gd name="connsiteX11" fmla="*/ 838551 w 846979"/>
                  <a:gd name="connsiteY11" fmla="*/ 981821 h 1323141"/>
                  <a:gd name="connsiteX12" fmla="*/ 846979 w 846979"/>
                  <a:gd name="connsiteY12" fmla="*/ 1036600 h 1323141"/>
                  <a:gd name="connsiteX13" fmla="*/ 796413 w 846979"/>
                  <a:gd name="connsiteY13" fmla="*/ 1116663 h 1323141"/>
                  <a:gd name="connsiteX14" fmla="*/ 771130 w 846979"/>
                  <a:gd name="connsiteY14" fmla="*/ 1036600 h 1323141"/>
                  <a:gd name="connsiteX15" fmla="*/ 653143 w 846979"/>
                  <a:gd name="connsiteY15" fmla="*/ 1049242 h 1323141"/>
                  <a:gd name="connsiteX16" fmla="*/ 577294 w 846979"/>
                  <a:gd name="connsiteY16" fmla="*/ 1104022 h 1323141"/>
                  <a:gd name="connsiteX17" fmla="*/ 556225 w 846979"/>
                  <a:gd name="connsiteY17" fmla="*/ 1188298 h 1323141"/>
                  <a:gd name="connsiteX18" fmla="*/ 509873 w 846979"/>
                  <a:gd name="connsiteY18" fmla="*/ 1217795 h 1323141"/>
                  <a:gd name="connsiteX19" fmla="*/ 467735 w 846979"/>
                  <a:gd name="connsiteY19" fmla="*/ 1293644 h 1323141"/>
                  <a:gd name="connsiteX20" fmla="*/ 391886 w 846979"/>
                  <a:gd name="connsiteY20" fmla="*/ 1236877 h 1323141"/>
                  <a:gd name="connsiteX21" fmla="*/ 365610 w 846979"/>
                  <a:gd name="connsiteY21" fmla="*/ 1261664 h 1323141"/>
                  <a:gd name="connsiteX22" fmla="*/ 303396 w 846979"/>
                  <a:gd name="connsiteY22" fmla="*/ 1323141 h 1323141"/>
                  <a:gd name="connsiteX23" fmla="*/ 244402 w 846979"/>
                  <a:gd name="connsiteY23" fmla="*/ 1310499 h 1323141"/>
                  <a:gd name="connsiteX24" fmla="*/ 185408 w 846979"/>
                  <a:gd name="connsiteY24" fmla="*/ 1310499 h 1323141"/>
                  <a:gd name="connsiteX25" fmla="*/ 160125 w 846979"/>
                  <a:gd name="connsiteY25" fmla="*/ 1276788 h 1323141"/>
                  <a:gd name="connsiteX26" fmla="*/ 29497 w 846979"/>
                  <a:gd name="connsiteY26" fmla="*/ 1226223 h 1323141"/>
                  <a:gd name="connsiteX27" fmla="*/ 71635 w 846979"/>
                  <a:gd name="connsiteY27" fmla="*/ 1108235 h 1323141"/>
                  <a:gd name="connsiteX28" fmla="*/ 4214 w 846979"/>
                  <a:gd name="connsiteY28" fmla="*/ 1028173 h 1323141"/>
                  <a:gd name="connsiteX29" fmla="*/ 75849 w 846979"/>
                  <a:gd name="connsiteY29" fmla="*/ 905972 h 1323141"/>
                  <a:gd name="connsiteX30" fmla="*/ 71635 w 846979"/>
                  <a:gd name="connsiteY30" fmla="*/ 640501 h 1323141"/>
                  <a:gd name="connsiteX31" fmla="*/ 0 w 846979"/>
                  <a:gd name="connsiteY31" fmla="*/ 564652 h 1323141"/>
                  <a:gd name="connsiteX32" fmla="*/ 54780 w 846979"/>
                  <a:gd name="connsiteY32" fmla="*/ 488803 h 1323141"/>
                  <a:gd name="connsiteX33" fmla="*/ 25283 w 846979"/>
                  <a:gd name="connsiteY33" fmla="*/ 375030 h 1323141"/>
                  <a:gd name="connsiteX34" fmla="*/ 105346 w 846979"/>
                  <a:gd name="connsiteY34" fmla="*/ 337105 h 1323141"/>
                  <a:gd name="connsiteX35" fmla="*/ 189622 w 846979"/>
                  <a:gd name="connsiteY35" fmla="*/ 164339 h 1323141"/>
                  <a:gd name="connsiteX36" fmla="*/ 284553 w 846979"/>
                  <a:gd name="connsiteY36" fmla="*/ 203257 h 1323141"/>
                  <a:gd name="connsiteX37" fmla="*/ 497231 w 846979"/>
                  <a:gd name="connsiteY37" fmla="*/ 75848 h 1323141"/>
                  <a:gd name="connsiteX38" fmla="*/ 632074 w 846979"/>
                  <a:gd name="connsiteY38" fmla="*/ 75848 h 1323141"/>
                  <a:gd name="connsiteX39" fmla="*/ 682640 w 846979"/>
                  <a:gd name="connsiteY39" fmla="*/ 0 h 1323141"/>
                  <a:gd name="connsiteX40" fmla="*/ 682640 w 846979"/>
                  <a:gd name="connsiteY40" fmla="*/ 0 h 1323141"/>
                  <a:gd name="connsiteX41" fmla="*/ 726063 w 846979"/>
                  <a:gd name="connsiteY41" fmla="*/ 3785 h 1323141"/>
                  <a:gd name="connsiteX42" fmla="*/ 712137 w 846979"/>
                  <a:gd name="connsiteY42" fmla="*/ 105345 h 1323141"/>
                  <a:gd name="connsiteX0" fmla="*/ 712137 w 846979"/>
                  <a:gd name="connsiteY0" fmla="*/ 105345 h 1323141"/>
                  <a:gd name="connsiteX1" fmla="*/ 653143 w 846979"/>
                  <a:gd name="connsiteY1" fmla="*/ 248615 h 1323141"/>
                  <a:gd name="connsiteX2" fmla="*/ 606791 w 846979"/>
                  <a:gd name="connsiteY2" fmla="*/ 282326 h 1323141"/>
                  <a:gd name="connsiteX3" fmla="*/ 585722 w 846979"/>
                  <a:gd name="connsiteY3" fmla="*/ 358175 h 1323141"/>
                  <a:gd name="connsiteX4" fmla="*/ 556225 w 846979"/>
                  <a:gd name="connsiteY4" fmla="*/ 375030 h 1323141"/>
                  <a:gd name="connsiteX5" fmla="*/ 556225 w 846979"/>
                  <a:gd name="connsiteY5" fmla="*/ 434023 h 1323141"/>
                  <a:gd name="connsiteX6" fmla="*/ 589936 w 846979"/>
                  <a:gd name="connsiteY6" fmla="*/ 463520 h 1323141"/>
                  <a:gd name="connsiteX7" fmla="*/ 598363 w 846979"/>
                  <a:gd name="connsiteY7" fmla="*/ 598363 h 1323141"/>
                  <a:gd name="connsiteX8" fmla="*/ 627860 w 846979"/>
                  <a:gd name="connsiteY8" fmla="*/ 657356 h 1323141"/>
                  <a:gd name="connsiteX9" fmla="*/ 606791 w 846979"/>
                  <a:gd name="connsiteY9" fmla="*/ 792199 h 1323141"/>
                  <a:gd name="connsiteX10" fmla="*/ 741633 w 846979"/>
                  <a:gd name="connsiteY10" fmla="*/ 963236 h 1323141"/>
                  <a:gd name="connsiteX11" fmla="*/ 838551 w 846979"/>
                  <a:gd name="connsiteY11" fmla="*/ 981821 h 1323141"/>
                  <a:gd name="connsiteX12" fmla="*/ 846979 w 846979"/>
                  <a:gd name="connsiteY12" fmla="*/ 1036600 h 1323141"/>
                  <a:gd name="connsiteX13" fmla="*/ 796413 w 846979"/>
                  <a:gd name="connsiteY13" fmla="*/ 1116663 h 1323141"/>
                  <a:gd name="connsiteX14" fmla="*/ 771130 w 846979"/>
                  <a:gd name="connsiteY14" fmla="*/ 1036600 h 1323141"/>
                  <a:gd name="connsiteX15" fmla="*/ 653143 w 846979"/>
                  <a:gd name="connsiteY15" fmla="*/ 1049242 h 1323141"/>
                  <a:gd name="connsiteX16" fmla="*/ 577294 w 846979"/>
                  <a:gd name="connsiteY16" fmla="*/ 1104022 h 1323141"/>
                  <a:gd name="connsiteX17" fmla="*/ 556225 w 846979"/>
                  <a:gd name="connsiteY17" fmla="*/ 1188298 h 1323141"/>
                  <a:gd name="connsiteX18" fmla="*/ 509873 w 846979"/>
                  <a:gd name="connsiteY18" fmla="*/ 1217795 h 1323141"/>
                  <a:gd name="connsiteX19" fmla="*/ 467735 w 846979"/>
                  <a:gd name="connsiteY19" fmla="*/ 1293644 h 1323141"/>
                  <a:gd name="connsiteX20" fmla="*/ 391886 w 846979"/>
                  <a:gd name="connsiteY20" fmla="*/ 1236877 h 1323141"/>
                  <a:gd name="connsiteX21" fmla="*/ 365610 w 846979"/>
                  <a:gd name="connsiteY21" fmla="*/ 1261664 h 1323141"/>
                  <a:gd name="connsiteX22" fmla="*/ 303396 w 846979"/>
                  <a:gd name="connsiteY22" fmla="*/ 1323141 h 1323141"/>
                  <a:gd name="connsiteX23" fmla="*/ 244402 w 846979"/>
                  <a:gd name="connsiteY23" fmla="*/ 1310499 h 1323141"/>
                  <a:gd name="connsiteX24" fmla="*/ 185408 w 846979"/>
                  <a:gd name="connsiteY24" fmla="*/ 1310499 h 1323141"/>
                  <a:gd name="connsiteX25" fmla="*/ 160125 w 846979"/>
                  <a:gd name="connsiteY25" fmla="*/ 1276788 h 1323141"/>
                  <a:gd name="connsiteX26" fmla="*/ 29497 w 846979"/>
                  <a:gd name="connsiteY26" fmla="*/ 1226223 h 1323141"/>
                  <a:gd name="connsiteX27" fmla="*/ 71635 w 846979"/>
                  <a:gd name="connsiteY27" fmla="*/ 1108235 h 1323141"/>
                  <a:gd name="connsiteX28" fmla="*/ 4214 w 846979"/>
                  <a:gd name="connsiteY28" fmla="*/ 1028173 h 1323141"/>
                  <a:gd name="connsiteX29" fmla="*/ 75849 w 846979"/>
                  <a:gd name="connsiteY29" fmla="*/ 905972 h 1323141"/>
                  <a:gd name="connsiteX30" fmla="*/ 71635 w 846979"/>
                  <a:gd name="connsiteY30" fmla="*/ 640501 h 1323141"/>
                  <a:gd name="connsiteX31" fmla="*/ 0 w 846979"/>
                  <a:gd name="connsiteY31" fmla="*/ 564652 h 1323141"/>
                  <a:gd name="connsiteX32" fmla="*/ 54780 w 846979"/>
                  <a:gd name="connsiteY32" fmla="*/ 488803 h 1323141"/>
                  <a:gd name="connsiteX33" fmla="*/ 25283 w 846979"/>
                  <a:gd name="connsiteY33" fmla="*/ 375030 h 1323141"/>
                  <a:gd name="connsiteX34" fmla="*/ 105346 w 846979"/>
                  <a:gd name="connsiteY34" fmla="*/ 337105 h 1323141"/>
                  <a:gd name="connsiteX35" fmla="*/ 189622 w 846979"/>
                  <a:gd name="connsiteY35" fmla="*/ 164339 h 1323141"/>
                  <a:gd name="connsiteX36" fmla="*/ 284553 w 846979"/>
                  <a:gd name="connsiteY36" fmla="*/ 203257 h 1323141"/>
                  <a:gd name="connsiteX37" fmla="*/ 497231 w 846979"/>
                  <a:gd name="connsiteY37" fmla="*/ 75848 h 1323141"/>
                  <a:gd name="connsiteX38" fmla="*/ 632074 w 846979"/>
                  <a:gd name="connsiteY38" fmla="*/ 75848 h 1323141"/>
                  <a:gd name="connsiteX39" fmla="*/ 682640 w 846979"/>
                  <a:gd name="connsiteY39" fmla="*/ 0 h 1323141"/>
                  <a:gd name="connsiteX40" fmla="*/ 682640 w 846979"/>
                  <a:gd name="connsiteY40" fmla="*/ 0 h 1323141"/>
                  <a:gd name="connsiteX41" fmla="*/ 726063 w 846979"/>
                  <a:gd name="connsiteY41" fmla="*/ 3785 h 1323141"/>
                  <a:gd name="connsiteX42" fmla="*/ 712137 w 846979"/>
                  <a:gd name="connsiteY42" fmla="*/ 105345 h 1323141"/>
                  <a:gd name="connsiteX0" fmla="*/ 712137 w 846979"/>
                  <a:gd name="connsiteY0" fmla="*/ 105345 h 1323141"/>
                  <a:gd name="connsiteX1" fmla="*/ 653143 w 846979"/>
                  <a:gd name="connsiteY1" fmla="*/ 248615 h 1323141"/>
                  <a:gd name="connsiteX2" fmla="*/ 606791 w 846979"/>
                  <a:gd name="connsiteY2" fmla="*/ 282326 h 1323141"/>
                  <a:gd name="connsiteX3" fmla="*/ 585722 w 846979"/>
                  <a:gd name="connsiteY3" fmla="*/ 358175 h 1323141"/>
                  <a:gd name="connsiteX4" fmla="*/ 556225 w 846979"/>
                  <a:gd name="connsiteY4" fmla="*/ 375030 h 1323141"/>
                  <a:gd name="connsiteX5" fmla="*/ 556225 w 846979"/>
                  <a:gd name="connsiteY5" fmla="*/ 434023 h 1323141"/>
                  <a:gd name="connsiteX6" fmla="*/ 589936 w 846979"/>
                  <a:gd name="connsiteY6" fmla="*/ 463520 h 1323141"/>
                  <a:gd name="connsiteX7" fmla="*/ 598363 w 846979"/>
                  <a:gd name="connsiteY7" fmla="*/ 598363 h 1323141"/>
                  <a:gd name="connsiteX8" fmla="*/ 627860 w 846979"/>
                  <a:gd name="connsiteY8" fmla="*/ 657356 h 1323141"/>
                  <a:gd name="connsiteX9" fmla="*/ 606791 w 846979"/>
                  <a:gd name="connsiteY9" fmla="*/ 792199 h 1323141"/>
                  <a:gd name="connsiteX10" fmla="*/ 741633 w 846979"/>
                  <a:gd name="connsiteY10" fmla="*/ 963236 h 1323141"/>
                  <a:gd name="connsiteX11" fmla="*/ 838551 w 846979"/>
                  <a:gd name="connsiteY11" fmla="*/ 981821 h 1323141"/>
                  <a:gd name="connsiteX12" fmla="*/ 846979 w 846979"/>
                  <a:gd name="connsiteY12" fmla="*/ 1036600 h 1323141"/>
                  <a:gd name="connsiteX13" fmla="*/ 796413 w 846979"/>
                  <a:gd name="connsiteY13" fmla="*/ 1116663 h 1323141"/>
                  <a:gd name="connsiteX14" fmla="*/ 771130 w 846979"/>
                  <a:gd name="connsiteY14" fmla="*/ 1036600 h 1323141"/>
                  <a:gd name="connsiteX15" fmla="*/ 653143 w 846979"/>
                  <a:gd name="connsiteY15" fmla="*/ 1049242 h 1323141"/>
                  <a:gd name="connsiteX16" fmla="*/ 577294 w 846979"/>
                  <a:gd name="connsiteY16" fmla="*/ 1104022 h 1323141"/>
                  <a:gd name="connsiteX17" fmla="*/ 556225 w 846979"/>
                  <a:gd name="connsiteY17" fmla="*/ 1188298 h 1323141"/>
                  <a:gd name="connsiteX18" fmla="*/ 509873 w 846979"/>
                  <a:gd name="connsiteY18" fmla="*/ 1217795 h 1323141"/>
                  <a:gd name="connsiteX19" fmla="*/ 467735 w 846979"/>
                  <a:gd name="connsiteY19" fmla="*/ 1293644 h 1323141"/>
                  <a:gd name="connsiteX20" fmla="*/ 391886 w 846979"/>
                  <a:gd name="connsiteY20" fmla="*/ 1236877 h 1323141"/>
                  <a:gd name="connsiteX21" fmla="*/ 365610 w 846979"/>
                  <a:gd name="connsiteY21" fmla="*/ 1261664 h 1323141"/>
                  <a:gd name="connsiteX22" fmla="*/ 303396 w 846979"/>
                  <a:gd name="connsiteY22" fmla="*/ 1323141 h 1323141"/>
                  <a:gd name="connsiteX23" fmla="*/ 244402 w 846979"/>
                  <a:gd name="connsiteY23" fmla="*/ 1310499 h 1323141"/>
                  <a:gd name="connsiteX24" fmla="*/ 185408 w 846979"/>
                  <a:gd name="connsiteY24" fmla="*/ 1310499 h 1323141"/>
                  <a:gd name="connsiteX25" fmla="*/ 160125 w 846979"/>
                  <a:gd name="connsiteY25" fmla="*/ 1276788 h 1323141"/>
                  <a:gd name="connsiteX26" fmla="*/ 29497 w 846979"/>
                  <a:gd name="connsiteY26" fmla="*/ 1226223 h 1323141"/>
                  <a:gd name="connsiteX27" fmla="*/ 71635 w 846979"/>
                  <a:gd name="connsiteY27" fmla="*/ 1108235 h 1323141"/>
                  <a:gd name="connsiteX28" fmla="*/ 4214 w 846979"/>
                  <a:gd name="connsiteY28" fmla="*/ 1028173 h 1323141"/>
                  <a:gd name="connsiteX29" fmla="*/ 75849 w 846979"/>
                  <a:gd name="connsiteY29" fmla="*/ 905972 h 1323141"/>
                  <a:gd name="connsiteX30" fmla="*/ 71635 w 846979"/>
                  <a:gd name="connsiteY30" fmla="*/ 640501 h 1323141"/>
                  <a:gd name="connsiteX31" fmla="*/ 0 w 846979"/>
                  <a:gd name="connsiteY31" fmla="*/ 564652 h 1323141"/>
                  <a:gd name="connsiteX32" fmla="*/ 54780 w 846979"/>
                  <a:gd name="connsiteY32" fmla="*/ 488803 h 1323141"/>
                  <a:gd name="connsiteX33" fmla="*/ 25283 w 846979"/>
                  <a:gd name="connsiteY33" fmla="*/ 375030 h 1323141"/>
                  <a:gd name="connsiteX34" fmla="*/ 105346 w 846979"/>
                  <a:gd name="connsiteY34" fmla="*/ 337105 h 1323141"/>
                  <a:gd name="connsiteX35" fmla="*/ 189622 w 846979"/>
                  <a:gd name="connsiteY35" fmla="*/ 164339 h 1323141"/>
                  <a:gd name="connsiteX36" fmla="*/ 284553 w 846979"/>
                  <a:gd name="connsiteY36" fmla="*/ 203257 h 1323141"/>
                  <a:gd name="connsiteX37" fmla="*/ 497231 w 846979"/>
                  <a:gd name="connsiteY37" fmla="*/ 75848 h 1323141"/>
                  <a:gd name="connsiteX38" fmla="*/ 632074 w 846979"/>
                  <a:gd name="connsiteY38" fmla="*/ 75848 h 1323141"/>
                  <a:gd name="connsiteX39" fmla="*/ 682640 w 846979"/>
                  <a:gd name="connsiteY39" fmla="*/ 0 h 1323141"/>
                  <a:gd name="connsiteX40" fmla="*/ 656621 w 846979"/>
                  <a:gd name="connsiteY40" fmla="*/ 3717 h 1323141"/>
                  <a:gd name="connsiteX41" fmla="*/ 726063 w 846979"/>
                  <a:gd name="connsiteY41" fmla="*/ 3785 h 1323141"/>
                  <a:gd name="connsiteX42" fmla="*/ 712137 w 846979"/>
                  <a:gd name="connsiteY42" fmla="*/ 105345 h 1323141"/>
                  <a:gd name="connsiteX0" fmla="*/ 712137 w 846979"/>
                  <a:gd name="connsiteY0" fmla="*/ 101628 h 1319424"/>
                  <a:gd name="connsiteX1" fmla="*/ 653143 w 846979"/>
                  <a:gd name="connsiteY1" fmla="*/ 244898 h 1319424"/>
                  <a:gd name="connsiteX2" fmla="*/ 606791 w 846979"/>
                  <a:gd name="connsiteY2" fmla="*/ 278609 h 1319424"/>
                  <a:gd name="connsiteX3" fmla="*/ 585722 w 846979"/>
                  <a:gd name="connsiteY3" fmla="*/ 354458 h 1319424"/>
                  <a:gd name="connsiteX4" fmla="*/ 556225 w 846979"/>
                  <a:gd name="connsiteY4" fmla="*/ 371313 h 1319424"/>
                  <a:gd name="connsiteX5" fmla="*/ 556225 w 846979"/>
                  <a:gd name="connsiteY5" fmla="*/ 430306 h 1319424"/>
                  <a:gd name="connsiteX6" fmla="*/ 589936 w 846979"/>
                  <a:gd name="connsiteY6" fmla="*/ 459803 h 1319424"/>
                  <a:gd name="connsiteX7" fmla="*/ 598363 w 846979"/>
                  <a:gd name="connsiteY7" fmla="*/ 594646 h 1319424"/>
                  <a:gd name="connsiteX8" fmla="*/ 627860 w 846979"/>
                  <a:gd name="connsiteY8" fmla="*/ 653639 h 1319424"/>
                  <a:gd name="connsiteX9" fmla="*/ 606791 w 846979"/>
                  <a:gd name="connsiteY9" fmla="*/ 788482 h 1319424"/>
                  <a:gd name="connsiteX10" fmla="*/ 741633 w 846979"/>
                  <a:gd name="connsiteY10" fmla="*/ 959519 h 1319424"/>
                  <a:gd name="connsiteX11" fmla="*/ 838551 w 846979"/>
                  <a:gd name="connsiteY11" fmla="*/ 978104 h 1319424"/>
                  <a:gd name="connsiteX12" fmla="*/ 846979 w 846979"/>
                  <a:gd name="connsiteY12" fmla="*/ 1032883 h 1319424"/>
                  <a:gd name="connsiteX13" fmla="*/ 796413 w 846979"/>
                  <a:gd name="connsiteY13" fmla="*/ 1112946 h 1319424"/>
                  <a:gd name="connsiteX14" fmla="*/ 771130 w 846979"/>
                  <a:gd name="connsiteY14" fmla="*/ 1032883 h 1319424"/>
                  <a:gd name="connsiteX15" fmla="*/ 653143 w 846979"/>
                  <a:gd name="connsiteY15" fmla="*/ 1045525 h 1319424"/>
                  <a:gd name="connsiteX16" fmla="*/ 577294 w 846979"/>
                  <a:gd name="connsiteY16" fmla="*/ 1100305 h 1319424"/>
                  <a:gd name="connsiteX17" fmla="*/ 556225 w 846979"/>
                  <a:gd name="connsiteY17" fmla="*/ 1184581 h 1319424"/>
                  <a:gd name="connsiteX18" fmla="*/ 509873 w 846979"/>
                  <a:gd name="connsiteY18" fmla="*/ 1214078 h 1319424"/>
                  <a:gd name="connsiteX19" fmla="*/ 467735 w 846979"/>
                  <a:gd name="connsiteY19" fmla="*/ 1289927 h 1319424"/>
                  <a:gd name="connsiteX20" fmla="*/ 391886 w 846979"/>
                  <a:gd name="connsiteY20" fmla="*/ 1233160 h 1319424"/>
                  <a:gd name="connsiteX21" fmla="*/ 365610 w 846979"/>
                  <a:gd name="connsiteY21" fmla="*/ 1257947 h 1319424"/>
                  <a:gd name="connsiteX22" fmla="*/ 303396 w 846979"/>
                  <a:gd name="connsiteY22" fmla="*/ 1319424 h 1319424"/>
                  <a:gd name="connsiteX23" fmla="*/ 244402 w 846979"/>
                  <a:gd name="connsiteY23" fmla="*/ 1306782 h 1319424"/>
                  <a:gd name="connsiteX24" fmla="*/ 185408 w 846979"/>
                  <a:gd name="connsiteY24" fmla="*/ 1306782 h 1319424"/>
                  <a:gd name="connsiteX25" fmla="*/ 160125 w 846979"/>
                  <a:gd name="connsiteY25" fmla="*/ 1273071 h 1319424"/>
                  <a:gd name="connsiteX26" fmla="*/ 29497 w 846979"/>
                  <a:gd name="connsiteY26" fmla="*/ 1222506 h 1319424"/>
                  <a:gd name="connsiteX27" fmla="*/ 71635 w 846979"/>
                  <a:gd name="connsiteY27" fmla="*/ 1104518 h 1319424"/>
                  <a:gd name="connsiteX28" fmla="*/ 4214 w 846979"/>
                  <a:gd name="connsiteY28" fmla="*/ 1024456 h 1319424"/>
                  <a:gd name="connsiteX29" fmla="*/ 75849 w 846979"/>
                  <a:gd name="connsiteY29" fmla="*/ 902255 h 1319424"/>
                  <a:gd name="connsiteX30" fmla="*/ 71635 w 846979"/>
                  <a:gd name="connsiteY30" fmla="*/ 636784 h 1319424"/>
                  <a:gd name="connsiteX31" fmla="*/ 0 w 846979"/>
                  <a:gd name="connsiteY31" fmla="*/ 560935 h 1319424"/>
                  <a:gd name="connsiteX32" fmla="*/ 54780 w 846979"/>
                  <a:gd name="connsiteY32" fmla="*/ 485086 h 1319424"/>
                  <a:gd name="connsiteX33" fmla="*/ 25283 w 846979"/>
                  <a:gd name="connsiteY33" fmla="*/ 371313 h 1319424"/>
                  <a:gd name="connsiteX34" fmla="*/ 105346 w 846979"/>
                  <a:gd name="connsiteY34" fmla="*/ 333388 h 1319424"/>
                  <a:gd name="connsiteX35" fmla="*/ 189622 w 846979"/>
                  <a:gd name="connsiteY35" fmla="*/ 160622 h 1319424"/>
                  <a:gd name="connsiteX36" fmla="*/ 284553 w 846979"/>
                  <a:gd name="connsiteY36" fmla="*/ 199540 h 1319424"/>
                  <a:gd name="connsiteX37" fmla="*/ 497231 w 846979"/>
                  <a:gd name="connsiteY37" fmla="*/ 72131 h 1319424"/>
                  <a:gd name="connsiteX38" fmla="*/ 632074 w 846979"/>
                  <a:gd name="connsiteY38" fmla="*/ 72131 h 1319424"/>
                  <a:gd name="connsiteX39" fmla="*/ 656621 w 846979"/>
                  <a:gd name="connsiteY39" fmla="*/ 0 h 1319424"/>
                  <a:gd name="connsiteX40" fmla="*/ 726063 w 846979"/>
                  <a:gd name="connsiteY40" fmla="*/ 68 h 1319424"/>
                  <a:gd name="connsiteX41" fmla="*/ 712137 w 846979"/>
                  <a:gd name="connsiteY41" fmla="*/ 101628 h 1319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846979" h="1319424">
                    <a:moveTo>
                      <a:pt x="712137" y="101628"/>
                    </a:moveTo>
                    <a:lnTo>
                      <a:pt x="653143" y="244898"/>
                    </a:lnTo>
                    <a:lnTo>
                      <a:pt x="606791" y="278609"/>
                    </a:lnTo>
                    <a:lnTo>
                      <a:pt x="585722" y="354458"/>
                    </a:lnTo>
                    <a:lnTo>
                      <a:pt x="556225" y="371313"/>
                    </a:lnTo>
                    <a:lnTo>
                      <a:pt x="556225" y="430306"/>
                    </a:lnTo>
                    <a:lnTo>
                      <a:pt x="589936" y="459803"/>
                    </a:lnTo>
                    <a:lnTo>
                      <a:pt x="598363" y="594646"/>
                    </a:lnTo>
                    <a:lnTo>
                      <a:pt x="627860" y="653639"/>
                    </a:lnTo>
                    <a:lnTo>
                      <a:pt x="606791" y="788482"/>
                    </a:lnTo>
                    <a:lnTo>
                      <a:pt x="741633" y="959519"/>
                    </a:lnTo>
                    <a:lnTo>
                      <a:pt x="838551" y="978104"/>
                    </a:lnTo>
                    <a:lnTo>
                      <a:pt x="846979" y="1032883"/>
                    </a:lnTo>
                    <a:lnTo>
                      <a:pt x="796413" y="1112946"/>
                    </a:lnTo>
                    <a:lnTo>
                      <a:pt x="771130" y="1032883"/>
                    </a:lnTo>
                    <a:lnTo>
                      <a:pt x="653143" y="1045525"/>
                    </a:lnTo>
                    <a:lnTo>
                      <a:pt x="577294" y="1100305"/>
                    </a:lnTo>
                    <a:lnTo>
                      <a:pt x="556225" y="1184581"/>
                    </a:lnTo>
                    <a:lnTo>
                      <a:pt x="509873" y="1214078"/>
                    </a:lnTo>
                    <a:lnTo>
                      <a:pt x="467735" y="1289927"/>
                    </a:lnTo>
                    <a:lnTo>
                      <a:pt x="391886" y="1233160"/>
                    </a:lnTo>
                    <a:lnTo>
                      <a:pt x="365610" y="1257947"/>
                    </a:lnTo>
                    <a:lnTo>
                      <a:pt x="303396" y="1319424"/>
                    </a:lnTo>
                    <a:lnTo>
                      <a:pt x="244402" y="1306782"/>
                    </a:lnTo>
                    <a:lnTo>
                      <a:pt x="185408" y="1306782"/>
                    </a:lnTo>
                    <a:lnTo>
                      <a:pt x="160125" y="1273071"/>
                    </a:lnTo>
                    <a:lnTo>
                      <a:pt x="29497" y="1222506"/>
                    </a:lnTo>
                    <a:lnTo>
                      <a:pt x="71635" y="1104518"/>
                    </a:lnTo>
                    <a:lnTo>
                      <a:pt x="4214" y="1024456"/>
                    </a:lnTo>
                    <a:lnTo>
                      <a:pt x="75849" y="902255"/>
                    </a:lnTo>
                    <a:cubicBezTo>
                      <a:pt x="74444" y="813765"/>
                      <a:pt x="73040" y="725274"/>
                      <a:pt x="71635" y="636784"/>
                    </a:cubicBezTo>
                    <a:lnTo>
                      <a:pt x="0" y="560935"/>
                    </a:lnTo>
                    <a:lnTo>
                      <a:pt x="54780" y="485086"/>
                    </a:lnTo>
                    <a:lnTo>
                      <a:pt x="25283" y="371313"/>
                    </a:lnTo>
                    <a:lnTo>
                      <a:pt x="105346" y="333388"/>
                    </a:lnTo>
                    <a:lnTo>
                      <a:pt x="189622" y="160622"/>
                    </a:lnTo>
                    <a:lnTo>
                      <a:pt x="284553" y="199540"/>
                    </a:lnTo>
                    <a:lnTo>
                      <a:pt x="497231" y="72131"/>
                    </a:lnTo>
                    <a:lnTo>
                      <a:pt x="632074" y="72131"/>
                    </a:lnTo>
                    <a:lnTo>
                      <a:pt x="656621" y="0"/>
                    </a:lnTo>
                    <a:lnTo>
                      <a:pt x="726063" y="68"/>
                    </a:lnTo>
                    <a:lnTo>
                      <a:pt x="712137" y="101628"/>
                    </a:lnTo>
                    <a:close/>
                  </a:path>
                </a:pathLst>
              </a:custGeom>
              <a:solidFill>
                <a:schemeClr val="accent5">
                  <a:lumMod val="90000"/>
                </a:schemeClr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 ExtraBold" panose="00000900000000000000" pitchFamily="2" charset="-18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88" name="Freeform 6">
                <a:extLst>
                  <a:ext uri="{FF2B5EF4-FFF2-40B4-BE49-F238E27FC236}">
                    <a16:creationId xmlns:a16="http://schemas.microsoft.com/office/drawing/2014/main" id="{D95AB0FB-2F51-F696-3049-00BEF7BDE172}"/>
                  </a:ext>
                </a:extLst>
              </p:cNvPr>
              <p:cNvSpPr/>
              <p:nvPr/>
            </p:nvSpPr>
            <p:spPr>
              <a:xfrm>
                <a:off x="5438775" y="3625851"/>
                <a:ext cx="1420813" cy="1327150"/>
              </a:xfrm>
              <a:custGeom>
                <a:avLst/>
                <a:gdLst>
                  <a:gd name="connsiteX0" fmla="*/ 804840 w 1420059"/>
                  <a:gd name="connsiteY0" fmla="*/ 0 h 1327355"/>
                  <a:gd name="connsiteX1" fmla="*/ 927041 w 1420059"/>
                  <a:gd name="connsiteY1" fmla="*/ 122201 h 1327355"/>
                  <a:gd name="connsiteX2" fmla="*/ 943896 w 1420059"/>
                  <a:gd name="connsiteY2" fmla="*/ 193836 h 1327355"/>
                  <a:gd name="connsiteX3" fmla="*/ 1125091 w 1420059"/>
                  <a:gd name="connsiteY3" fmla="*/ 252830 h 1327355"/>
                  <a:gd name="connsiteX4" fmla="*/ 1285216 w 1420059"/>
                  <a:gd name="connsiteY4" fmla="*/ 214905 h 1327355"/>
                  <a:gd name="connsiteX5" fmla="*/ 1327355 w 1420059"/>
                  <a:gd name="connsiteY5" fmla="*/ 240188 h 1327355"/>
                  <a:gd name="connsiteX6" fmla="*/ 1302072 w 1420059"/>
                  <a:gd name="connsiteY6" fmla="*/ 303396 h 1327355"/>
                  <a:gd name="connsiteX7" fmla="*/ 1356851 w 1420059"/>
                  <a:gd name="connsiteY7" fmla="*/ 332892 h 1327355"/>
                  <a:gd name="connsiteX8" fmla="*/ 1420059 w 1420059"/>
                  <a:gd name="connsiteY8" fmla="*/ 370817 h 1327355"/>
                  <a:gd name="connsiteX9" fmla="*/ 1420059 w 1420059"/>
                  <a:gd name="connsiteY9" fmla="*/ 530942 h 1327355"/>
                  <a:gd name="connsiteX10" fmla="*/ 1339996 w 1420059"/>
                  <a:gd name="connsiteY10" fmla="*/ 522515 h 1327355"/>
                  <a:gd name="connsiteX11" fmla="*/ 1184084 w 1420059"/>
                  <a:gd name="connsiteY11" fmla="*/ 796413 h 1327355"/>
                  <a:gd name="connsiteX12" fmla="*/ 1129305 w 1420059"/>
                  <a:gd name="connsiteY12" fmla="*/ 922828 h 1327355"/>
                  <a:gd name="connsiteX13" fmla="*/ 956538 w 1420059"/>
                  <a:gd name="connsiteY13" fmla="*/ 1112450 h 1327355"/>
                  <a:gd name="connsiteX14" fmla="*/ 1045028 w 1420059"/>
                  <a:gd name="connsiteY14" fmla="*/ 1226223 h 1327355"/>
                  <a:gd name="connsiteX15" fmla="*/ 884903 w 1420059"/>
                  <a:gd name="connsiteY15" fmla="*/ 1327355 h 1327355"/>
                  <a:gd name="connsiteX16" fmla="*/ 825909 w 1420059"/>
                  <a:gd name="connsiteY16" fmla="*/ 1230437 h 1327355"/>
                  <a:gd name="connsiteX17" fmla="*/ 703708 w 1420059"/>
                  <a:gd name="connsiteY17" fmla="*/ 1066098 h 1327355"/>
                  <a:gd name="connsiteX18" fmla="*/ 758488 w 1420059"/>
                  <a:gd name="connsiteY18" fmla="*/ 1015532 h 1327355"/>
                  <a:gd name="connsiteX19" fmla="*/ 762702 w 1420059"/>
                  <a:gd name="connsiteY19" fmla="*/ 927042 h 1327355"/>
                  <a:gd name="connsiteX20" fmla="*/ 691067 w 1420059"/>
                  <a:gd name="connsiteY20" fmla="*/ 868048 h 1327355"/>
                  <a:gd name="connsiteX21" fmla="*/ 627860 w 1420059"/>
                  <a:gd name="connsiteY21" fmla="*/ 901759 h 1327355"/>
                  <a:gd name="connsiteX22" fmla="*/ 518300 w 1420059"/>
                  <a:gd name="connsiteY22" fmla="*/ 868048 h 1327355"/>
                  <a:gd name="connsiteX23" fmla="*/ 493017 w 1420059"/>
                  <a:gd name="connsiteY23" fmla="*/ 804841 h 1327355"/>
                  <a:gd name="connsiteX24" fmla="*/ 366602 w 1420059"/>
                  <a:gd name="connsiteY24" fmla="*/ 775344 h 1327355"/>
                  <a:gd name="connsiteX25" fmla="*/ 269684 w 1420059"/>
                  <a:gd name="connsiteY25" fmla="*/ 712137 h 1327355"/>
                  <a:gd name="connsiteX26" fmla="*/ 240188 w 1420059"/>
                  <a:gd name="connsiteY26" fmla="*/ 627860 h 1327355"/>
                  <a:gd name="connsiteX27" fmla="*/ 126414 w 1420059"/>
                  <a:gd name="connsiteY27" fmla="*/ 606791 h 1327355"/>
                  <a:gd name="connsiteX28" fmla="*/ 67421 w 1420059"/>
                  <a:gd name="connsiteY28" fmla="*/ 640502 h 1327355"/>
                  <a:gd name="connsiteX29" fmla="*/ 71635 w 1420059"/>
                  <a:gd name="connsiteY29" fmla="*/ 691068 h 1327355"/>
                  <a:gd name="connsiteX30" fmla="*/ 0 w 1420059"/>
                  <a:gd name="connsiteY30" fmla="*/ 699495 h 1327355"/>
                  <a:gd name="connsiteX31" fmla="*/ 160125 w 1420059"/>
                  <a:gd name="connsiteY31" fmla="*/ 404527 h 1327355"/>
                  <a:gd name="connsiteX32" fmla="*/ 130628 w 1420059"/>
                  <a:gd name="connsiteY32" fmla="*/ 337106 h 1327355"/>
                  <a:gd name="connsiteX33" fmla="*/ 168553 w 1420059"/>
                  <a:gd name="connsiteY33" fmla="*/ 303396 h 1327355"/>
                  <a:gd name="connsiteX34" fmla="*/ 198049 w 1420059"/>
                  <a:gd name="connsiteY34" fmla="*/ 269685 h 1327355"/>
                  <a:gd name="connsiteX35" fmla="*/ 240188 w 1420059"/>
                  <a:gd name="connsiteY35" fmla="*/ 282327 h 1327355"/>
                  <a:gd name="connsiteX36" fmla="*/ 337106 w 1420059"/>
                  <a:gd name="connsiteY36" fmla="*/ 193836 h 1327355"/>
                  <a:gd name="connsiteX37" fmla="*/ 404527 w 1420059"/>
                  <a:gd name="connsiteY37" fmla="*/ 248616 h 1327355"/>
                  <a:gd name="connsiteX38" fmla="*/ 463520 w 1420059"/>
                  <a:gd name="connsiteY38" fmla="*/ 185409 h 1327355"/>
                  <a:gd name="connsiteX39" fmla="*/ 497231 w 1420059"/>
                  <a:gd name="connsiteY39" fmla="*/ 143270 h 1327355"/>
                  <a:gd name="connsiteX40" fmla="*/ 522514 w 1420059"/>
                  <a:gd name="connsiteY40" fmla="*/ 63208 h 1327355"/>
                  <a:gd name="connsiteX41" fmla="*/ 589935 w 1420059"/>
                  <a:gd name="connsiteY41" fmla="*/ 12642 h 1327355"/>
                  <a:gd name="connsiteX42" fmla="*/ 716350 w 1420059"/>
                  <a:gd name="connsiteY42" fmla="*/ 4214 h 1327355"/>
                  <a:gd name="connsiteX43" fmla="*/ 728991 w 1420059"/>
                  <a:gd name="connsiteY43" fmla="*/ 84277 h 1327355"/>
                  <a:gd name="connsiteX44" fmla="*/ 804840 w 1420059"/>
                  <a:gd name="connsiteY44" fmla="*/ 0 h 13273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420059" h="1327355">
                    <a:moveTo>
                      <a:pt x="804840" y="0"/>
                    </a:moveTo>
                    <a:lnTo>
                      <a:pt x="927041" y="122201"/>
                    </a:lnTo>
                    <a:lnTo>
                      <a:pt x="943896" y="193836"/>
                    </a:lnTo>
                    <a:lnTo>
                      <a:pt x="1125091" y="252830"/>
                    </a:lnTo>
                    <a:lnTo>
                      <a:pt x="1285216" y="214905"/>
                    </a:lnTo>
                    <a:lnTo>
                      <a:pt x="1327355" y="240188"/>
                    </a:lnTo>
                    <a:lnTo>
                      <a:pt x="1302072" y="303396"/>
                    </a:lnTo>
                    <a:lnTo>
                      <a:pt x="1356851" y="332892"/>
                    </a:lnTo>
                    <a:lnTo>
                      <a:pt x="1420059" y="370817"/>
                    </a:lnTo>
                    <a:lnTo>
                      <a:pt x="1420059" y="530942"/>
                    </a:lnTo>
                    <a:lnTo>
                      <a:pt x="1339996" y="522515"/>
                    </a:lnTo>
                    <a:lnTo>
                      <a:pt x="1184084" y="796413"/>
                    </a:lnTo>
                    <a:lnTo>
                      <a:pt x="1129305" y="922828"/>
                    </a:lnTo>
                    <a:lnTo>
                      <a:pt x="956538" y="1112450"/>
                    </a:lnTo>
                    <a:lnTo>
                      <a:pt x="1045028" y="1226223"/>
                    </a:lnTo>
                    <a:lnTo>
                      <a:pt x="884903" y="1327355"/>
                    </a:lnTo>
                    <a:lnTo>
                      <a:pt x="825909" y="1230437"/>
                    </a:lnTo>
                    <a:lnTo>
                      <a:pt x="703708" y="1066098"/>
                    </a:lnTo>
                    <a:lnTo>
                      <a:pt x="758488" y="1015532"/>
                    </a:lnTo>
                    <a:lnTo>
                      <a:pt x="762702" y="927042"/>
                    </a:lnTo>
                    <a:lnTo>
                      <a:pt x="691067" y="868048"/>
                    </a:lnTo>
                    <a:lnTo>
                      <a:pt x="627860" y="901759"/>
                    </a:lnTo>
                    <a:lnTo>
                      <a:pt x="518300" y="868048"/>
                    </a:lnTo>
                    <a:lnTo>
                      <a:pt x="493017" y="804841"/>
                    </a:lnTo>
                    <a:lnTo>
                      <a:pt x="366602" y="775344"/>
                    </a:lnTo>
                    <a:lnTo>
                      <a:pt x="269684" y="712137"/>
                    </a:lnTo>
                    <a:lnTo>
                      <a:pt x="240188" y="627860"/>
                    </a:lnTo>
                    <a:lnTo>
                      <a:pt x="126414" y="606791"/>
                    </a:lnTo>
                    <a:lnTo>
                      <a:pt x="67421" y="640502"/>
                    </a:lnTo>
                    <a:lnTo>
                      <a:pt x="71635" y="691068"/>
                    </a:lnTo>
                    <a:lnTo>
                      <a:pt x="0" y="699495"/>
                    </a:lnTo>
                    <a:lnTo>
                      <a:pt x="160125" y="404527"/>
                    </a:lnTo>
                    <a:lnTo>
                      <a:pt x="130628" y="337106"/>
                    </a:lnTo>
                    <a:lnTo>
                      <a:pt x="168553" y="303396"/>
                    </a:lnTo>
                    <a:lnTo>
                      <a:pt x="198049" y="269685"/>
                    </a:lnTo>
                    <a:lnTo>
                      <a:pt x="240188" y="282327"/>
                    </a:lnTo>
                    <a:lnTo>
                      <a:pt x="337106" y="193836"/>
                    </a:lnTo>
                    <a:lnTo>
                      <a:pt x="404527" y="248616"/>
                    </a:lnTo>
                    <a:lnTo>
                      <a:pt x="463520" y="185409"/>
                    </a:lnTo>
                    <a:lnTo>
                      <a:pt x="497231" y="143270"/>
                    </a:lnTo>
                    <a:lnTo>
                      <a:pt x="522514" y="63208"/>
                    </a:lnTo>
                    <a:lnTo>
                      <a:pt x="589935" y="12642"/>
                    </a:lnTo>
                    <a:lnTo>
                      <a:pt x="716350" y="4214"/>
                    </a:lnTo>
                    <a:lnTo>
                      <a:pt x="728991" y="84277"/>
                    </a:lnTo>
                    <a:lnTo>
                      <a:pt x="804840" y="0"/>
                    </a:lnTo>
                    <a:close/>
                  </a:path>
                </a:pathLst>
              </a:custGeom>
              <a:solidFill>
                <a:schemeClr val="accent5">
                  <a:lumMod val="90000"/>
                </a:schemeClr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 ExtraBold" panose="00000900000000000000" pitchFamily="2" charset="-18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89" name="Freeform 7">
                <a:extLst>
                  <a:ext uri="{FF2B5EF4-FFF2-40B4-BE49-F238E27FC236}">
                    <a16:creationId xmlns:a16="http://schemas.microsoft.com/office/drawing/2014/main" id="{26EA7B41-355F-6D11-0C47-315FCFB86FE5}"/>
                  </a:ext>
                </a:extLst>
              </p:cNvPr>
              <p:cNvSpPr/>
              <p:nvPr/>
            </p:nvSpPr>
            <p:spPr>
              <a:xfrm>
                <a:off x="6442076" y="4124325"/>
                <a:ext cx="847725" cy="939800"/>
              </a:xfrm>
              <a:custGeom>
                <a:avLst/>
                <a:gdLst>
                  <a:gd name="connsiteX0" fmla="*/ 425596 w 846979"/>
                  <a:gd name="connsiteY0" fmla="*/ 0 h 939683"/>
                  <a:gd name="connsiteX1" fmla="*/ 476162 w 846979"/>
                  <a:gd name="connsiteY1" fmla="*/ 71635 h 939683"/>
                  <a:gd name="connsiteX2" fmla="*/ 543583 w 846979"/>
                  <a:gd name="connsiteY2" fmla="*/ 71635 h 939683"/>
                  <a:gd name="connsiteX3" fmla="*/ 648929 w 846979"/>
                  <a:gd name="connsiteY3" fmla="*/ 33710 h 939683"/>
                  <a:gd name="connsiteX4" fmla="*/ 813268 w 846979"/>
                  <a:gd name="connsiteY4" fmla="*/ 84276 h 939683"/>
                  <a:gd name="connsiteX5" fmla="*/ 846979 w 846979"/>
                  <a:gd name="connsiteY5" fmla="*/ 160125 h 939683"/>
                  <a:gd name="connsiteX6" fmla="*/ 762702 w 846979"/>
                  <a:gd name="connsiteY6" fmla="*/ 438237 h 939683"/>
                  <a:gd name="connsiteX7" fmla="*/ 830123 w 846979"/>
                  <a:gd name="connsiteY7" fmla="*/ 526728 h 939683"/>
                  <a:gd name="connsiteX8" fmla="*/ 750061 w 846979"/>
                  <a:gd name="connsiteY8" fmla="*/ 552011 h 939683"/>
                  <a:gd name="connsiteX9" fmla="*/ 720564 w 846979"/>
                  <a:gd name="connsiteY9" fmla="*/ 636287 h 939683"/>
                  <a:gd name="connsiteX10" fmla="*/ 724778 w 846979"/>
                  <a:gd name="connsiteY10" fmla="*/ 766916 h 939683"/>
                  <a:gd name="connsiteX11" fmla="*/ 539370 w 846979"/>
                  <a:gd name="connsiteY11" fmla="*/ 821695 h 939683"/>
                  <a:gd name="connsiteX12" fmla="*/ 505659 w 846979"/>
                  <a:gd name="connsiteY12" fmla="*/ 939683 h 939683"/>
                  <a:gd name="connsiteX13" fmla="*/ 383458 w 846979"/>
                  <a:gd name="connsiteY13" fmla="*/ 834337 h 939683"/>
                  <a:gd name="connsiteX14" fmla="*/ 429810 w 846979"/>
                  <a:gd name="connsiteY14" fmla="*/ 809054 h 939683"/>
                  <a:gd name="connsiteX15" fmla="*/ 425596 w 846979"/>
                  <a:gd name="connsiteY15" fmla="*/ 707922 h 939683"/>
                  <a:gd name="connsiteX16" fmla="*/ 290754 w 846979"/>
                  <a:gd name="connsiteY16" fmla="*/ 720564 h 939683"/>
                  <a:gd name="connsiteX17" fmla="*/ 155912 w 846979"/>
                  <a:gd name="connsiteY17" fmla="*/ 632073 h 939683"/>
                  <a:gd name="connsiteX18" fmla="*/ 0 w 846979"/>
                  <a:gd name="connsiteY18" fmla="*/ 568866 h 939683"/>
                  <a:gd name="connsiteX19" fmla="*/ 113773 w 846979"/>
                  <a:gd name="connsiteY19" fmla="*/ 438237 h 939683"/>
                  <a:gd name="connsiteX20" fmla="*/ 324465 w 846979"/>
                  <a:gd name="connsiteY20" fmla="*/ 42138 h 939683"/>
                  <a:gd name="connsiteX21" fmla="*/ 425596 w 846979"/>
                  <a:gd name="connsiteY21" fmla="*/ 0 h 9396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846979" h="939683">
                    <a:moveTo>
                      <a:pt x="425596" y="0"/>
                    </a:moveTo>
                    <a:lnTo>
                      <a:pt x="476162" y="71635"/>
                    </a:lnTo>
                    <a:lnTo>
                      <a:pt x="543583" y="71635"/>
                    </a:lnTo>
                    <a:lnTo>
                      <a:pt x="648929" y="33710"/>
                    </a:lnTo>
                    <a:lnTo>
                      <a:pt x="813268" y="84276"/>
                    </a:lnTo>
                    <a:lnTo>
                      <a:pt x="846979" y="160125"/>
                    </a:lnTo>
                    <a:lnTo>
                      <a:pt x="762702" y="438237"/>
                    </a:lnTo>
                    <a:lnTo>
                      <a:pt x="830123" y="526728"/>
                    </a:lnTo>
                    <a:lnTo>
                      <a:pt x="750061" y="552011"/>
                    </a:lnTo>
                    <a:lnTo>
                      <a:pt x="720564" y="636287"/>
                    </a:lnTo>
                    <a:lnTo>
                      <a:pt x="724778" y="766916"/>
                    </a:lnTo>
                    <a:lnTo>
                      <a:pt x="539370" y="821695"/>
                    </a:lnTo>
                    <a:lnTo>
                      <a:pt x="505659" y="939683"/>
                    </a:lnTo>
                    <a:lnTo>
                      <a:pt x="383458" y="834337"/>
                    </a:lnTo>
                    <a:lnTo>
                      <a:pt x="429810" y="809054"/>
                    </a:lnTo>
                    <a:lnTo>
                      <a:pt x="425596" y="707922"/>
                    </a:lnTo>
                    <a:lnTo>
                      <a:pt x="290754" y="720564"/>
                    </a:lnTo>
                    <a:lnTo>
                      <a:pt x="155912" y="632073"/>
                    </a:lnTo>
                    <a:lnTo>
                      <a:pt x="0" y="568866"/>
                    </a:lnTo>
                    <a:lnTo>
                      <a:pt x="113773" y="438237"/>
                    </a:lnTo>
                    <a:lnTo>
                      <a:pt x="324465" y="42138"/>
                    </a:lnTo>
                    <a:lnTo>
                      <a:pt x="425596" y="0"/>
                    </a:lnTo>
                    <a:close/>
                  </a:path>
                </a:pathLst>
              </a:custGeom>
              <a:solidFill>
                <a:schemeClr val="accent5">
                  <a:lumMod val="90000"/>
                </a:schemeClr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 ExtraBold" panose="00000900000000000000" pitchFamily="2" charset="-18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90" name="Freeform 8">
                <a:extLst>
                  <a:ext uri="{FF2B5EF4-FFF2-40B4-BE49-F238E27FC236}">
                    <a16:creationId xmlns:a16="http://schemas.microsoft.com/office/drawing/2014/main" id="{ED7536A1-B064-A36E-D47B-54E8DD5A4F01}"/>
                  </a:ext>
                </a:extLst>
              </p:cNvPr>
              <p:cNvSpPr/>
              <p:nvPr/>
            </p:nvSpPr>
            <p:spPr>
              <a:xfrm>
                <a:off x="6989764" y="4224338"/>
                <a:ext cx="898525" cy="1293812"/>
              </a:xfrm>
              <a:custGeom>
                <a:avLst/>
                <a:gdLst>
                  <a:gd name="connsiteX0" fmla="*/ 299182 w 897545"/>
                  <a:gd name="connsiteY0" fmla="*/ 58994 h 1293645"/>
                  <a:gd name="connsiteX1" fmla="*/ 362389 w 897545"/>
                  <a:gd name="connsiteY1" fmla="*/ 0 h 1293645"/>
                  <a:gd name="connsiteX2" fmla="*/ 484590 w 897545"/>
                  <a:gd name="connsiteY2" fmla="*/ 12642 h 1293645"/>
                  <a:gd name="connsiteX3" fmla="*/ 522515 w 897545"/>
                  <a:gd name="connsiteY3" fmla="*/ 50566 h 1293645"/>
                  <a:gd name="connsiteX4" fmla="*/ 665785 w 897545"/>
                  <a:gd name="connsiteY4" fmla="*/ 63208 h 1293645"/>
                  <a:gd name="connsiteX5" fmla="*/ 720564 w 897545"/>
                  <a:gd name="connsiteY5" fmla="*/ 151698 h 1293645"/>
                  <a:gd name="connsiteX6" fmla="*/ 779558 w 897545"/>
                  <a:gd name="connsiteY6" fmla="*/ 151698 h 1293645"/>
                  <a:gd name="connsiteX7" fmla="*/ 821696 w 897545"/>
                  <a:gd name="connsiteY7" fmla="*/ 206478 h 1293645"/>
                  <a:gd name="connsiteX8" fmla="*/ 813268 w 897545"/>
                  <a:gd name="connsiteY8" fmla="*/ 269685 h 1293645"/>
                  <a:gd name="connsiteX9" fmla="*/ 897545 w 897545"/>
                  <a:gd name="connsiteY9" fmla="*/ 366603 h 1293645"/>
                  <a:gd name="connsiteX10" fmla="*/ 868048 w 897545"/>
                  <a:gd name="connsiteY10" fmla="*/ 434024 h 1293645"/>
                  <a:gd name="connsiteX11" fmla="*/ 889117 w 897545"/>
                  <a:gd name="connsiteY11" fmla="*/ 509873 h 1293645"/>
                  <a:gd name="connsiteX12" fmla="*/ 750061 w 897545"/>
                  <a:gd name="connsiteY12" fmla="*/ 526728 h 1293645"/>
                  <a:gd name="connsiteX13" fmla="*/ 644715 w 897545"/>
                  <a:gd name="connsiteY13" fmla="*/ 615219 h 1293645"/>
                  <a:gd name="connsiteX14" fmla="*/ 678426 w 897545"/>
                  <a:gd name="connsiteY14" fmla="*/ 661571 h 1293645"/>
                  <a:gd name="connsiteX15" fmla="*/ 518301 w 897545"/>
                  <a:gd name="connsiteY15" fmla="*/ 825910 h 1293645"/>
                  <a:gd name="connsiteX16" fmla="*/ 581508 w 897545"/>
                  <a:gd name="connsiteY16" fmla="*/ 901759 h 1293645"/>
                  <a:gd name="connsiteX17" fmla="*/ 615219 w 897545"/>
                  <a:gd name="connsiteY17" fmla="*/ 1023960 h 1293645"/>
                  <a:gd name="connsiteX18" fmla="*/ 695281 w 897545"/>
                  <a:gd name="connsiteY18" fmla="*/ 1070312 h 1293645"/>
                  <a:gd name="connsiteX19" fmla="*/ 716350 w 897545"/>
                  <a:gd name="connsiteY19" fmla="*/ 1146161 h 1293645"/>
                  <a:gd name="connsiteX20" fmla="*/ 530942 w 897545"/>
                  <a:gd name="connsiteY20" fmla="*/ 1293645 h 1293645"/>
                  <a:gd name="connsiteX21" fmla="*/ 400314 w 897545"/>
                  <a:gd name="connsiteY21" fmla="*/ 1175658 h 1293645"/>
                  <a:gd name="connsiteX22" fmla="*/ 400314 w 897545"/>
                  <a:gd name="connsiteY22" fmla="*/ 1078740 h 1293645"/>
                  <a:gd name="connsiteX23" fmla="*/ 290754 w 897545"/>
                  <a:gd name="connsiteY23" fmla="*/ 1032387 h 1293645"/>
                  <a:gd name="connsiteX24" fmla="*/ 290754 w 897545"/>
                  <a:gd name="connsiteY24" fmla="*/ 889117 h 1293645"/>
                  <a:gd name="connsiteX25" fmla="*/ 101132 w 897545"/>
                  <a:gd name="connsiteY25" fmla="*/ 863834 h 1293645"/>
                  <a:gd name="connsiteX26" fmla="*/ 0 w 897545"/>
                  <a:gd name="connsiteY26" fmla="*/ 712137 h 1293645"/>
                  <a:gd name="connsiteX27" fmla="*/ 155912 w 897545"/>
                  <a:gd name="connsiteY27" fmla="*/ 665785 h 1293645"/>
                  <a:gd name="connsiteX28" fmla="*/ 168553 w 897545"/>
                  <a:gd name="connsiteY28" fmla="*/ 560439 h 1293645"/>
                  <a:gd name="connsiteX29" fmla="*/ 202264 w 897545"/>
                  <a:gd name="connsiteY29" fmla="*/ 455093 h 1293645"/>
                  <a:gd name="connsiteX30" fmla="*/ 273899 w 897545"/>
                  <a:gd name="connsiteY30" fmla="*/ 412955 h 1293645"/>
                  <a:gd name="connsiteX31" fmla="*/ 223333 w 897545"/>
                  <a:gd name="connsiteY31" fmla="*/ 332893 h 1293645"/>
                  <a:gd name="connsiteX32" fmla="*/ 299182 w 897545"/>
                  <a:gd name="connsiteY32" fmla="*/ 58994 h 1293645"/>
                  <a:gd name="connsiteX0" fmla="*/ 299182 w 897545"/>
                  <a:gd name="connsiteY0" fmla="*/ 58994 h 1293645"/>
                  <a:gd name="connsiteX1" fmla="*/ 362389 w 897545"/>
                  <a:gd name="connsiteY1" fmla="*/ 0 h 1293645"/>
                  <a:gd name="connsiteX2" fmla="*/ 484590 w 897545"/>
                  <a:gd name="connsiteY2" fmla="*/ 12642 h 1293645"/>
                  <a:gd name="connsiteX3" fmla="*/ 522515 w 897545"/>
                  <a:gd name="connsiteY3" fmla="*/ 50566 h 1293645"/>
                  <a:gd name="connsiteX4" fmla="*/ 665785 w 897545"/>
                  <a:gd name="connsiteY4" fmla="*/ 63208 h 1293645"/>
                  <a:gd name="connsiteX5" fmla="*/ 720564 w 897545"/>
                  <a:gd name="connsiteY5" fmla="*/ 151698 h 1293645"/>
                  <a:gd name="connsiteX6" fmla="*/ 779558 w 897545"/>
                  <a:gd name="connsiteY6" fmla="*/ 151698 h 1293645"/>
                  <a:gd name="connsiteX7" fmla="*/ 821696 w 897545"/>
                  <a:gd name="connsiteY7" fmla="*/ 206478 h 1293645"/>
                  <a:gd name="connsiteX8" fmla="*/ 813268 w 897545"/>
                  <a:gd name="connsiteY8" fmla="*/ 269685 h 1293645"/>
                  <a:gd name="connsiteX9" fmla="*/ 897545 w 897545"/>
                  <a:gd name="connsiteY9" fmla="*/ 366603 h 1293645"/>
                  <a:gd name="connsiteX10" fmla="*/ 879199 w 897545"/>
                  <a:gd name="connsiteY10" fmla="*/ 445175 h 1293645"/>
                  <a:gd name="connsiteX11" fmla="*/ 889117 w 897545"/>
                  <a:gd name="connsiteY11" fmla="*/ 509873 h 1293645"/>
                  <a:gd name="connsiteX12" fmla="*/ 750061 w 897545"/>
                  <a:gd name="connsiteY12" fmla="*/ 526728 h 1293645"/>
                  <a:gd name="connsiteX13" fmla="*/ 644715 w 897545"/>
                  <a:gd name="connsiteY13" fmla="*/ 615219 h 1293645"/>
                  <a:gd name="connsiteX14" fmla="*/ 678426 w 897545"/>
                  <a:gd name="connsiteY14" fmla="*/ 661571 h 1293645"/>
                  <a:gd name="connsiteX15" fmla="*/ 518301 w 897545"/>
                  <a:gd name="connsiteY15" fmla="*/ 825910 h 1293645"/>
                  <a:gd name="connsiteX16" fmla="*/ 581508 w 897545"/>
                  <a:gd name="connsiteY16" fmla="*/ 901759 h 1293645"/>
                  <a:gd name="connsiteX17" fmla="*/ 615219 w 897545"/>
                  <a:gd name="connsiteY17" fmla="*/ 1023960 h 1293645"/>
                  <a:gd name="connsiteX18" fmla="*/ 695281 w 897545"/>
                  <a:gd name="connsiteY18" fmla="*/ 1070312 h 1293645"/>
                  <a:gd name="connsiteX19" fmla="*/ 716350 w 897545"/>
                  <a:gd name="connsiteY19" fmla="*/ 1146161 h 1293645"/>
                  <a:gd name="connsiteX20" fmla="*/ 530942 w 897545"/>
                  <a:gd name="connsiteY20" fmla="*/ 1293645 h 1293645"/>
                  <a:gd name="connsiteX21" fmla="*/ 400314 w 897545"/>
                  <a:gd name="connsiteY21" fmla="*/ 1175658 h 1293645"/>
                  <a:gd name="connsiteX22" fmla="*/ 400314 w 897545"/>
                  <a:gd name="connsiteY22" fmla="*/ 1078740 h 1293645"/>
                  <a:gd name="connsiteX23" fmla="*/ 290754 w 897545"/>
                  <a:gd name="connsiteY23" fmla="*/ 1032387 h 1293645"/>
                  <a:gd name="connsiteX24" fmla="*/ 290754 w 897545"/>
                  <a:gd name="connsiteY24" fmla="*/ 889117 h 1293645"/>
                  <a:gd name="connsiteX25" fmla="*/ 101132 w 897545"/>
                  <a:gd name="connsiteY25" fmla="*/ 863834 h 1293645"/>
                  <a:gd name="connsiteX26" fmla="*/ 0 w 897545"/>
                  <a:gd name="connsiteY26" fmla="*/ 712137 h 1293645"/>
                  <a:gd name="connsiteX27" fmla="*/ 155912 w 897545"/>
                  <a:gd name="connsiteY27" fmla="*/ 665785 h 1293645"/>
                  <a:gd name="connsiteX28" fmla="*/ 168553 w 897545"/>
                  <a:gd name="connsiteY28" fmla="*/ 560439 h 1293645"/>
                  <a:gd name="connsiteX29" fmla="*/ 202264 w 897545"/>
                  <a:gd name="connsiteY29" fmla="*/ 455093 h 1293645"/>
                  <a:gd name="connsiteX30" fmla="*/ 273899 w 897545"/>
                  <a:gd name="connsiteY30" fmla="*/ 412955 h 1293645"/>
                  <a:gd name="connsiteX31" fmla="*/ 223333 w 897545"/>
                  <a:gd name="connsiteY31" fmla="*/ 332893 h 1293645"/>
                  <a:gd name="connsiteX32" fmla="*/ 299182 w 897545"/>
                  <a:gd name="connsiteY32" fmla="*/ 58994 h 1293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897545" h="1293645">
                    <a:moveTo>
                      <a:pt x="299182" y="58994"/>
                    </a:moveTo>
                    <a:lnTo>
                      <a:pt x="362389" y="0"/>
                    </a:lnTo>
                    <a:lnTo>
                      <a:pt x="484590" y="12642"/>
                    </a:lnTo>
                    <a:lnTo>
                      <a:pt x="522515" y="50566"/>
                    </a:lnTo>
                    <a:lnTo>
                      <a:pt x="665785" y="63208"/>
                    </a:lnTo>
                    <a:lnTo>
                      <a:pt x="720564" y="151698"/>
                    </a:lnTo>
                    <a:lnTo>
                      <a:pt x="779558" y="151698"/>
                    </a:lnTo>
                    <a:lnTo>
                      <a:pt x="821696" y="206478"/>
                    </a:lnTo>
                    <a:lnTo>
                      <a:pt x="813268" y="269685"/>
                    </a:lnTo>
                    <a:lnTo>
                      <a:pt x="897545" y="366603"/>
                    </a:lnTo>
                    <a:lnTo>
                      <a:pt x="879199" y="445175"/>
                    </a:lnTo>
                    <a:lnTo>
                      <a:pt x="889117" y="509873"/>
                    </a:lnTo>
                    <a:lnTo>
                      <a:pt x="750061" y="526728"/>
                    </a:lnTo>
                    <a:lnTo>
                      <a:pt x="644715" y="615219"/>
                    </a:lnTo>
                    <a:lnTo>
                      <a:pt x="678426" y="661571"/>
                    </a:lnTo>
                    <a:lnTo>
                      <a:pt x="518301" y="825910"/>
                    </a:lnTo>
                    <a:lnTo>
                      <a:pt x="581508" y="901759"/>
                    </a:lnTo>
                    <a:lnTo>
                      <a:pt x="615219" y="1023960"/>
                    </a:lnTo>
                    <a:lnTo>
                      <a:pt x="695281" y="1070312"/>
                    </a:lnTo>
                    <a:lnTo>
                      <a:pt x="716350" y="1146161"/>
                    </a:lnTo>
                    <a:lnTo>
                      <a:pt x="530942" y="1293645"/>
                    </a:lnTo>
                    <a:lnTo>
                      <a:pt x="400314" y="1175658"/>
                    </a:lnTo>
                    <a:lnTo>
                      <a:pt x="400314" y="1078740"/>
                    </a:lnTo>
                    <a:lnTo>
                      <a:pt x="290754" y="1032387"/>
                    </a:lnTo>
                    <a:lnTo>
                      <a:pt x="290754" y="889117"/>
                    </a:lnTo>
                    <a:lnTo>
                      <a:pt x="101132" y="863834"/>
                    </a:lnTo>
                    <a:lnTo>
                      <a:pt x="0" y="712137"/>
                    </a:lnTo>
                    <a:lnTo>
                      <a:pt x="155912" y="665785"/>
                    </a:lnTo>
                    <a:lnTo>
                      <a:pt x="168553" y="560439"/>
                    </a:lnTo>
                    <a:lnTo>
                      <a:pt x="202264" y="455093"/>
                    </a:lnTo>
                    <a:lnTo>
                      <a:pt x="273899" y="412955"/>
                    </a:lnTo>
                    <a:lnTo>
                      <a:pt x="223333" y="332893"/>
                    </a:lnTo>
                    <a:lnTo>
                      <a:pt x="299182" y="58994"/>
                    </a:lnTo>
                    <a:close/>
                  </a:path>
                </a:pathLst>
              </a:custGeom>
              <a:solidFill>
                <a:schemeClr val="accent5">
                  <a:lumMod val="90000"/>
                </a:schemeClr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 ExtraBold" panose="00000900000000000000" pitchFamily="2" charset="-18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91" name="Freeform 9">
                <a:extLst>
                  <a:ext uri="{FF2B5EF4-FFF2-40B4-BE49-F238E27FC236}">
                    <a16:creationId xmlns:a16="http://schemas.microsoft.com/office/drawing/2014/main" id="{DFF7D26E-64E4-7630-7C1A-1757F89FED44}"/>
                  </a:ext>
                </a:extLst>
              </p:cNvPr>
              <p:cNvSpPr/>
              <p:nvPr/>
            </p:nvSpPr>
            <p:spPr>
              <a:xfrm>
                <a:off x="5932488" y="2219326"/>
                <a:ext cx="1589087" cy="1984375"/>
              </a:xfrm>
              <a:custGeom>
                <a:avLst/>
                <a:gdLst>
                  <a:gd name="connsiteX0" fmla="*/ 771130 w 1588612"/>
                  <a:gd name="connsiteY0" fmla="*/ 109559 h 1984711"/>
                  <a:gd name="connsiteX1" fmla="*/ 796413 w 1588612"/>
                  <a:gd name="connsiteY1" fmla="*/ 176980 h 1984711"/>
                  <a:gd name="connsiteX2" fmla="*/ 771130 w 1588612"/>
                  <a:gd name="connsiteY2" fmla="*/ 206477 h 1984711"/>
                  <a:gd name="connsiteX3" fmla="*/ 834338 w 1588612"/>
                  <a:gd name="connsiteY3" fmla="*/ 316037 h 1984711"/>
                  <a:gd name="connsiteX4" fmla="*/ 766916 w 1588612"/>
                  <a:gd name="connsiteY4" fmla="*/ 370816 h 1984711"/>
                  <a:gd name="connsiteX5" fmla="*/ 758489 w 1588612"/>
                  <a:gd name="connsiteY5" fmla="*/ 530942 h 1984711"/>
                  <a:gd name="connsiteX6" fmla="*/ 855407 w 1588612"/>
                  <a:gd name="connsiteY6" fmla="*/ 636287 h 1984711"/>
                  <a:gd name="connsiteX7" fmla="*/ 804841 w 1588612"/>
                  <a:gd name="connsiteY7" fmla="*/ 703708 h 1984711"/>
                  <a:gd name="connsiteX8" fmla="*/ 821696 w 1588612"/>
                  <a:gd name="connsiteY8" fmla="*/ 758488 h 1984711"/>
                  <a:gd name="connsiteX9" fmla="*/ 914400 w 1588612"/>
                  <a:gd name="connsiteY9" fmla="*/ 771130 h 1984711"/>
                  <a:gd name="connsiteX10" fmla="*/ 927042 w 1588612"/>
                  <a:gd name="connsiteY10" fmla="*/ 825909 h 1984711"/>
                  <a:gd name="connsiteX11" fmla="*/ 1002891 w 1588612"/>
                  <a:gd name="connsiteY11" fmla="*/ 804840 h 1984711"/>
                  <a:gd name="connsiteX12" fmla="*/ 1061884 w 1588612"/>
                  <a:gd name="connsiteY12" fmla="*/ 872261 h 1984711"/>
                  <a:gd name="connsiteX13" fmla="*/ 1129305 w 1588612"/>
                  <a:gd name="connsiteY13" fmla="*/ 884903 h 1984711"/>
                  <a:gd name="connsiteX14" fmla="*/ 1171444 w 1588612"/>
                  <a:gd name="connsiteY14" fmla="*/ 948110 h 1984711"/>
                  <a:gd name="connsiteX15" fmla="*/ 1247292 w 1588612"/>
                  <a:gd name="connsiteY15" fmla="*/ 901758 h 1984711"/>
                  <a:gd name="connsiteX16" fmla="*/ 1306286 w 1588612"/>
                  <a:gd name="connsiteY16" fmla="*/ 931255 h 1984711"/>
                  <a:gd name="connsiteX17" fmla="*/ 1377921 w 1588612"/>
                  <a:gd name="connsiteY17" fmla="*/ 948110 h 1984711"/>
                  <a:gd name="connsiteX18" fmla="*/ 1428487 w 1588612"/>
                  <a:gd name="connsiteY18" fmla="*/ 1023959 h 1984711"/>
                  <a:gd name="connsiteX19" fmla="*/ 1588612 w 1588612"/>
                  <a:gd name="connsiteY19" fmla="*/ 1036601 h 1984711"/>
                  <a:gd name="connsiteX20" fmla="*/ 1550688 w 1588612"/>
                  <a:gd name="connsiteY20" fmla="*/ 1158802 h 1984711"/>
                  <a:gd name="connsiteX21" fmla="*/ 1500122 w 1588612"/>
                  <a:gd name="connsiteY21" fmla="*/ 1196726 h 1984711"/>
                  <a:gd name="connsiteX22" fmla="*/ 1495908 w 1588612"/>
                  <a:gd name="connsiteY22" fmla="*/ 1255720 h 1984711"/>
                  <a:gd name="connsiteX23" fmla="*/ 1420059 w 1588612"/>
                  <a:gd name="connsiteY23" fmla="*/ 1272575 h 1984711"/>
                  <a:gd name="connsiteX24" fmla="*/ 1420059 w 1588612"/>
                  <a:gd name="connsiteY24" fmla="*/ 1390562 h 1984711"/>
                  <a:gd name="connsiteX25" fmla="*/ 1382135 w 1588612"/>
                  <a:gd name="connsiteY25" fmla="*/ 1424273 h 1984711"/>
                  <a:gd name="connsiteX26" fmla="*/ 1259934 w 1588612"/>
                  <a:gd name="connsiteY26" fmla="*/ 1445342 h 1984711"/>
                  <a:gd name="connsiteX27" fmla="*/ 1222009 w 1588612"/>
                  <a:gd name="connsiteY27" fmla="*/ 1748737 h 1984711"/>
                  <a:gd name="connsiteX28" fmla="*/ 1146161 w 1588612"/>
                  <a:gd name="connsiteY28" fmla="*/ 1727668 h 1984711"/>
                  <a:gd name="connsiteX29" fmla="*/ 1074526 w 1588612"/>
                  <a:gd name="connsiteY29" fmla="*/ 1799303 h 1984711"/>
                  <a:gd name="connsiteX30" fmla="*/ 1141947 w 1588612"/>
                  <a:gd name="connsiteY30" fmla="*/ 1955214 h 1984711"/>
                  <a:gd name="connsiteX31" fmla="*/ 1007104 w 1588612"/>
                  <a:gd name="connsiteY31" fmla="*/ 1984711 h 1984711"/>
                  <a:gd name="connsiteX32" fmla="*/ 914400 w 1588612"/>
                  <a:gd name="connsiteY32" fmla="*/ 1904649 h 1984711"/>
                  <a:gd name="connsiteX33" fmla="*/ 914400 w 1588612"/>
                  <a:gd name="connsiteY33" fmla="*/ 1774020 h 1984711"/>
                  <a:gd name="connsiteX34" fmla="*/ 813268 w 1588612"/>
                  <a:gd name="connsiteY34" fmla="*/ 1715026 h 1984711"/>
                  <a:gd name="connsiteX35" fmla="*/ 821696 w 1588612"/>
                  <a:gd name="connsiteY35" fmla="*/ 1643391 h 1984711"/>
                  <a:gd name="connsiteX36" fmla="*/ 775344 w 1588612"/>
                  <a:gd name="connsiteY36" fmla="*/ 1622322 h 1984711"/>
                  <a:gd name="connsiteX37" fmla="*/ 615219 w 1588612"/>
                  <a:gd name="connsiteY37" fmla="*/ 1656033 h 1984711"/>
                  <a:gd name="connsiteX38" fmla="*/ 446666 w 1588612"/>
                  <a:gd name="connsiteY38" fmla="*/ 1605467 h 1984711"/>
                  <a:gd name="connsiteX39" fmla="*/ 421383 w 1588612"/>
                  <a:gd name="connsiteY39" fmla="*/ 1529618 h 1984711"/>
                  <a:gd name="connsiteX40" fmla="*/ 294968 w 1588612"/>
                  <a:gd name="connsiteY40" fmla="*/ 1403203 h 1984711"/>
                  <a:gd name="connsiteX41" fmla="*/ 294968 w 1588612"/>
                  <a:gd name="connsiteY41" fmla="*/ 1335782 h 1984711"/>
                  <a:gd name="connsiteX42" fmla="*/ 202264 w 1588612"/>
                  <a:gd name="connsiteY42" fmla="*/ 1339996 h 1984711"/>
                  <a:gd name="connsiteX43" fmla="*/ 63208 w 1588612"/>
                  <a:gd name="connsiteY43" fmla="*/ 1158802 h 1984711"/>
                  <a:gd name="connsiteX44" fmla="*/ 71635 w 1588612"/>
                  <a:gd name="connsiteY44" fmla="*/ 1019745 h 1984711"/>
                  <a:gd name="connsiteX45" fmla="*/ 37925 w 1588612"/>
                  <a:gd name="connsiteY45" fmla="*/ 948110 h 1984711"/>
                  <a:gd name="connsiteX46" fmla="*/ 29497 w 1588612"/>
                  <a:gd name="connsiteY46" fmla="*/ 830123 h 1984711"/>
                  <a:gd name="connsiteX47" fmla="*/ 0 w 1588612"/>
                  <a:gd name="connsiteY47" fmla="*/ 787985 h 1984711"/>
                  <a:gd name="connsiteX48" fmla="*/ 0 w 1588612"/>
                  <a:gd name="connsiteY48" fmla="*/ 754274 h 1984711"/>
                  <a:gd name="connsiteX49" fmla="*/ 50566 w 1588612"/>
                  <a:gd name="connsiteY49" fmla="*/ 712136 h 1984711"/>
                  <a:gd name="connsiteX50" fmla="*/ 63208 w 1588612"/>
                  <a:gd name="connsiteY50" fmla="*/ 644715 h 1984711"/>
                  <a:gd name="connsiteX51" fmla="*/ 92704 w 1588612"/>
                  <a:gd name="connsiteY51" fmla="*/ 627860 h 1984711"/>
                  <a:gd name="connsiteX52" fmla="*/ 176981 w 1588612"/>
                  <a:gd name="connsiteY52" fmla="*/ 450879 h 1984711"/>
                  <a:gd name="connsiteX53" fmla="*/ 341320 w 1588612"/>
                  <a:gd name="connsiteY53" fmla="*/ 370816 h 1984711"/>
                  <a:gd name="connsiteX54" fmla="*/ 434024 w 1588612"/>
                  <a:gd name="connsiteY54" fmla="*/ 265471 h 1984711"/>
                  <a:gd name="connsiteX55" fmla="*/ 375031 w 1588612"/>
                  <a:gd name="connsiteY55" fmla="*/ 172767 h 1984711"/>
                  <a:gd name="connsiteX56" fmla="*/ 463521 w 1588612"/>
                  <a:gd name="connsiteY56" fmla="*/ 105345 h 1984711"/>
                  <a:gd name="connsiteX57" fmla="*/ 526728 w 1588612"/>
                  <a:gd name="connsiteY57" fmla="*/ 0 h 1984711"/>
                  <a:gd name="connsiteX58" fmla="*/ 682640 w 1588612"/>
                  <a:gd name="connsiteY58" fmla="*/ 126414 h 1984711"/>
                  <a:gd name="connsiteX59" fmla="*/ 771130 w 1588612"/>
                  <a:gd name="connsiteY59" fmla="*/ 109559 h 1984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588612" h="1984711">
                    <a:moveTo>
                      <a:pt x="771130" y="109559"/>
                    </a:moveTo>
                    <a:lnTo>
                      <a:pt x="796413" y="176980"/>
                    </a:lnTo>
                    <a:lnTo>
                      <a:pt x="771130" y="206477"/>
                    </a:lnTo>
                    <a:lnTo>
                      <a:pt x="834338" y="316037"/>
                    </a:lnTo>
                    <a:lnTo>
                      <a:pt x="766916" y="370816"/>
                    </a:lnTo>
                    <a:lnTo>
                      <a:pt x="758489" y="530942"/>
                    </a:lnTo>
                    <a:lnTo>
                      <a:pt x="855407" y="636287"/>
                    </a:lnTo>
                    <a:lnTo>
                      <a:pt x="804841" y="703708"/>
                    </a:lnTo>
                    <a:lnTo>
                      <a:pt x="821696" y="758488"/>
                    </a:lnTo>
                    <a:lnTo>
                      <a:pt x="914400" y="771130"/>
                    </a:lnTo>
                    <a:lnTo>
                      <a:pt x="927042" y="825909"/>
                    </a:lnTo>
                    <a:lnTo>
                      <a:pt x="1002891" y="804840"/>
                    </a:lnTo>
                    <a:lnTo>
                      <a:pt x="1061884" y="872261"/>
                    </a:lnTo>
                    <a:lnTo>
                      <a:pt x="1129305" y="884903"/>
                    </a:lnTo>
                    <a:lnTo>
                      <a:pt x="1171444" y="948110"/>
                    </a:lnTo>
                    <a:lnTo>
                      <a:pt x="1247292" y="901758"/>
                    </a:lnTo>
                    <a:lnTo>
                      <a:pt x="1306286" y="931255"/>
                    </a:lnTo>
                    <a:lnTo>
                      <a:pt x="1377921" y="948110"/>
                    </a:lnTo>
                    <a:lnTo>
                      <a:pt x="1428487" y="1023959"/>
                    </a:lnTo>
                    <a:lnTo>
                      <a:pt x="1588612" y="1036601"/>
                    </a:lnTo>
                    <a:lnTo>
                      <a:pt x="1550688" y="1158802"/>
                    </a:lnTo>
                    <a:lnTo>
                      <a:pt x="1500122" y="1196726"/>
                    </a:lnTo>
                    <a:lnTo>
                      <a:pt x="1495908" y="1255720"/>
                    </a:lnTo>
                    <a:lnTo>
                      <a:pt x="1420059" y="1272575"/>
                    </a:lnTo>
                    <a:lnTo>
                      <a:pt x="1420059" y="1390562"/>
                    </a:lnTo>
                    <a:lnTo>
                      <a:pt x="1382135" y="1424273"/>
                    </a:lnTo>
                    <a:lnTo>
                      <a:pt x="1259934" y="1445342"/>
                    </a:lnTo>
                    <a:lnTo>
                      <a:pt x="1222009" y="1748737"/>
                    </a:lnTo>
                    <a:lnTo>
                      <a:pt x="1146161" y="1727668"/>
                    </a:lnTo>
                    <a:lnTo>
                      <a:pt x="1074526" y="1799303"/>
                    </a:lnTo>
                    <a:lnTo>
                      <a:pt x="1141947" y="1955214"/>
                    </a:lnTo>
                    <a:lnTo>
                      <a:pt x="1007104" y="1984711"/>
                    </a:lnTo>
                    <a:lnTo>
                      <a:pt x="914400" y="1904649"/>
                    </a:lnTo>
                    <a:lnTo>
                      <a:pt x="914400" y="1774020"/>
                    </a:lnTo>
                    <a:lnTo>
                      <a:pt x="813268" y="1715026"/>
                    </a:lnTo>
                    <a:lnTo>
                      <a:pt x="821696" y="1643391"/>
                    </a:lnTo>
                    <a:lnTo>
                      <a:pt x="775344" y="1622322"/>
                    </a:lnTo>
                    <a:lnTo>
                      <a:pt x="615219" y="1656033"/>
                    </a:lnTo>
                    <a:lnTo>
                      <a:pt x="446666" y="1605467"/>
                    </a:lnTo>
                    <a:lnTo>
                      <a:pt x="421383" y="1529618"/>
                    </a:lnTo>
                    <a:lnTo>
                      <a:pt x="294968" y="1403203"/>
                    </a:lnTo>
                    <a:lnTo>
                      <a:pt x="294968" y="1335782"/>
                    </a:lnTo>
                    <a:lnTo>
                      <a:pt x="202264" y="1339996"/>
                    </a:lnTo>
                    <a:lnTo>
                      <a:pt x="63208" y="1158802"/>
                    </a:lnTo>
                    <a:lnTo>
                      <a:pt x="71635" y="1019745"/>
                    </a:lnTo>
                    <a:lnTo>
                      <a:pt x="37925" y="948110"/>
                    </a:lnTo>
                    <a:lnTo>
                      <a:pt x="29497" y="830123"/>
                    </a:lnTo>
                    <a:lnTo>
                      <a:pt x="0" y="787985"/>
                    </a:lnTo>
                    <a:lnTo>
                      <a:pt x="0" y="754274"/>
                    </a:lnTo>
                    <a:lnTo>
                      <a:pt x="50566" y="712136"/>
                    </a:lnTo>
                    <a:lnTo>
                      <a:pt x="63208" y="644715"/>
                    </a:lnTo>
                    <a:lnTo>
                      <a:pt x="92704" y="627860"/>
                    </a:lnTo>
                    <a:lnTo>
                      <a:pt x="176981" y="450879"/>
                    </a:lnTo>
                    <a:lnTo>
                      <a:pt x="341320" y="370816"/>
                    </a:lnTo>
                    <a:lnTo>
                      <a:pt x="434024" y="265471"/>
                    </a:lnTo>
                    <a:lnTo>
                      <a:pt x="375031" y="172767"/>
                    </a:lnTo>
                    <a:lnTo>
                      <a:pt x="463521" y="105345"/>
                    </a:lnTo>
                    <a:lnTo>
                      <a:pt x="526728" y="0"/>
                    </a:lnTo>
                    <a:lnTo>
                      <a:pt x="682640" y="126414"/>
                    </a:lnTo>
                    <a:lnTo>
                      <a:pt x="771130" y="109559"/>
                    </a:lnTo>
                    <a:close/>
                  </a:path>
                </a:pathLst>
              </a:custGeom>
              <a:solidFill>
                <a:schemeClr val="accent5">
                  <a:lumMod val="90000"/>
                </a:schemeClr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 ExtraBold" panose="00000900000000000000" pitchFamily="2" charset="-18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92" name="Freeform 10">
                <a:extLst>
                  <a:ext uri="{FF2B5EF4-FFF2-40B4-BE49-F238E27FC236}">
                    <a16:creationId xmlns:a16="http://schemas.microsoft.com/office/drawing/2014/main" id="{5E32235A-370A-4773-92DD-F263D12F63E8}"/>
                  </a:ext>
                </a:extLst>
              </p:cNvPr>
              <p:cNvSpPr/>
              <p:nvPr/>
            </p:nvSpPr>
            <p:spPr>
              <a:xfrm>
                <a:off x="7499351" y="4656773"/>
                <a:ext cx="1189038" cy="1033462"/>
              </a:xfrm>
              <a:custGeom>
                <a:avLst/>
                <a:gdLst>
                  <a:gd name="connsiteX0" fmla="*/ 375030 w 1188299"/>
                  <a:gd name="connsiteY0" fmla="*/ 0 h 1032387"/>
                  <a:gd name="connsiteX1" fmla="*/ 375030 w 1188299"/>
                  <a:gd name="connsiteY1" fmla="*/ 0 h 1032387"/>
                  <a:gd name="connsiteX2" fmla="*/ 438238 w 1188299"/>
                  <a:gd name="connsiteY2" fmla="*/ 4214 h 1032387"/>
                  <a:gd name="connsiteX3" fmla="*/ 455093 w 1188299"/>
                  <a:gd name="connsiteY3" fmla="*/ 8428 h 1032387"/>
                  <a:gd name="connsiteX4" fmla="*/ 602577 w 1188299"/>
                  <a:gd name="connsiteY4" fmla="*/ 21069 h 1032387"/>
                  <a:gd name="connsiteX5" fmla="*/ 640501 w 1188299"/>
                  <a:gd name="connsiteY5" fmla="*/ 206478 h 1032387"/>
                  <a:gd name="connsiteX6" fmla="*/ 712136 w 1188299"/>
                  <a:gd name="connsiteY6" fmla="*/ 248616 h 1032387"/>
                  <a:gd name="connsiteX7" fmla="*/ 1040815 w 1188299"/>
                  <a:gd name="connsiteY7" fmla="*/ 147484 h 1032387"/>
                  <a:gd name="connsiteX8" fmla="*/ 1078739 w 1188299"/>
                  <a:gd name="connsiteY8" fmla="*/ 417169 h 1032387"/>
                  <a:gd name="connsiteX9" fmla="*/ 1087167 w 1188299"/>
                  <a:gd name="connsiteY9" fmla="*/ 467735 h 1032387"/>
                  <a:gd name="connsiteX10" fmla="*/ 1087167 w 1188299"/>
                  <a:gd name="connsiteY10" fmla="*/ 467735 h 1032387"/>
                  <a:gd name="connsiteX11" fmla="*/ 1074525 w 1188299"/>
                  <a:gd name="connsiteY11" fmla="*/ 543584 h 1032387"/>
                  <a:gd name="connsiteX12" fmla="*/ 1129305 w 1188299"/>
                  <a:gd name="connsiteY12" fmla="*/ 577294 h 1032387"/>
                  <a:gd name="connsiteX13" fmla="*/ 1188299 w 1188299"/>
                  <a:gd name="connsiteY13" fmla="*/ 804841 h 1032387"/>
                  <a:gd name="connsiteX14" fmla="*/ 998677 w 1188299"/>
                  <a:gd name="connsiteY14" fmla="*/ 813268 h 1032387"/>
                  <a:gd name="connsiteX15" fmla="*/ 998677 w 1188299"/>
                  <a:gd name="connsiteY15" fmla="*/ 876476 h 1032387"/>
                  <a:gd name="connsiteX16" fmla="*/ 931255 w 1188299"/>
                  <a:gd name="connsiteY16" fmla="*/ 910186 h 1032387"/>
                  <a:gd name="connsiteX17" fmla="*/ 859620 w 1188299"/>
                  <a:gd name="connsiteY17" fmla="*/ 842765 h 1032387"/>
                  <a:gd name="connsiteX18" fmla="*/ 657357 w 1188299"/>
                  <a:gd name="connsiteY18" fmla="*/ 851193 h 1032387"/>
                  <a:gd name="connsiteX19" fmla="*/ 623646 w 1188299"/>
                  <a:gd name="connsiteY19" fmla="*/ 910186 h 1032387"/>
                  <a:gd name="connsiteX20" fmla="*/ 573080 w 1188299"/>
                  <a:gd name="connsiteY20" fmla="*/ 910186 h 1032387"/>
                  <a:gd name="connsiteX21" fmla="*/ 493018 w 1188299"/>
                  <a:gd name="connsiteY21" fmla="*/ 1032387 h 1032387"/>
                  <a:gd name="connsiteX22" fmla="*/ 455093 w 1188299"/>
                  <a:gd name="connsiteY22" fmla="*/ 977608 h 1032387"/>
                  <a:gd name="connsiteX23" fmla="*/ 404527 w 1188299"/>
                  <a:gd name="connsiteY23" fmla="*/ 998677 h 1032387"/>
                  <a:gd name="connsiteX24" fmla="*/ 400313 w 1188299"/>
                  <a:gd name="connsiteY24" fmla="*/ 855407 h 1032387"/>
                  <a:gd name="connsiteX25" fmla="*/ 316037 w 1188299"/>
                  <a:gd name="connsiteY25" fmla="*/ 830124 h 1032387"/>
                  <a:gd name="connsiteX26" fmla="*/ 269685 w 1188299"/>
                  <a:gd name="connsiteY26" fmla="*/ 733206 h 1032387"/>
                  <a:gd name="connsiteX27" fmla="*/ 214905 w 1188299"/>
                  <a:gd name="connsiteY27" fmla="*/ 699495 h 1032387"/>
                  <a:gd name="connsiteX28" fmla="*/ 189622 w 1188299"/>
                  <a:gd name="connsiteY28" fmla="*/ 636288 h 1032387"/>
                  <a:gd name="connsiteX29" fmla="*/ 105346 w 1188299"/>
                  <a:gd name="connsiteY29" fmla="*/ 585722 h 1032387"/>
                  <a:gd name="connsiteX30" fmla="*/ 63207 w 1188299"/>
                  <a:gd name="connsiteY30" fmla="*/ 463521 h 1032387"/>
                  <a:gd name="connsiteX31" fmla="*/ 0 w 1188299"/>
                  <a:gd name="connsiteY31" fmla="*/ 391886 h 1032387"/>
                  <a:gd name="connsiteX32" fmla="*/ 168553 w 1188299"/>
                  <a:gd name="connsiteY32" fmla="*/ 227547 h 1032387"/>
                  <a:gd name="connsiteX33" fmla="*/ 139056 w 1188299"/>
                  <a:gd name="connsiteY33" fmla="*/ 176981 h 1032387"/>
                  <a:gd name="connsiteX34" fmla="*/ 244402 w 1188299"/>
                  <a:gd name="connsiteY34" fmla="*/ 88490 h 1032387"/>
                  <a:gd name="connsiteX35" fmla="*/ 383458 w 1188299"/>
                  <a:gd name="connsiteY35" fmla="*/ 71635 h 1032387"/>
                  <a:gd name="connsiteX36" fmla="*/ 375030 w 1188299"/>
                  <a:gd name="connsiteY36" fmla="*/ 0 h 1032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188299" h="1032387">
                    <a:moveTo>
                      <a:pt x="375030" y="0"/>
                    </a:moveTo>
                    <a:lnTo>
                      <a:pt x="375030" y="0"/>
                    </a:lnTo>
                    <a:cubicBezTo>
                      <a:pt x="396099" y="1405"/>
                      <a:pt x="417238" y="2003"/>
                      <a:pt x="438238" y="4214"/>
                    </a:cubicBezTo>
                    <a:cubicBezTo>
                      <a:pt x="443997" y="4820"/>
                      <a:pt x="455093" y="8428"/>
                      <a:pt x="455093" y="8428"/>
                    </a:cubicBezTo>
                    <a:lnTo>
                      <a:pt x="602577" y="21069"/>
                    </a:lnTo>
                    <a:lnTo>
                      <a:pt x="640501" y="206478"/>
                    </a:lnTo>
                    <a:lnTo>
                      <a:pt x="712136" y="248616"/>
                    </a:lnTo>
                    <a:lnTo>
                      <a:pt x="1040815" y="147484"/>
                    </a:lnTo>
                    <a:lnTo>
                      <a:pt x="1078739" y="417169"/>
                    </a:lnTo>
                    <a:lnTo>
                      <a:pt x="1087167" y="467735"/>
                    </a:lnTo>
                    <a:lnTo>
                      <a:pt x="1087167" y="467735"/>
                    </a:lnTo>
                    <a:lnTo>
                      <a:pt x="1074525" y="543584"/>
                    </a:lnTo>
                    <a:lnTo>
                      <a:pt x="1129305" y="577294"/>
                    </a:lnTo>
                    <a:lnTo>
                      <a:pt x="1188299" y="804841"/>
                    </a:lnTo>
                    <a:lnTo>
                      <a:pt x="998677" y="813268"/>
                    </a:lnTo>
                    <a:lnTo>
                      <a:pt x="998677" y="876476"/>
                    </a:lnTo>
                    <a:lnTo>
                      <a:pt x="931255" y="910186"/>
                    </a:lnTo>
                    <a:lnTo>
                      <a:pt x="859620" y="842765"/>
                    </a:lnTo>
                    <a:lnTo>
                      <a:pt x="657357" y="851193"/>
                    </a:lnTo>
                    <a:lnTo>
                      <a:pt x="623646" y="910186"/>
                    </a:lnTo>
                    <a:lnTo>
                      <a:pt x="573080" y="910186"/>
                    </a:lnTo>
                    <a:lnTo>
                      <a:pt x="493018" y="1032387"/>
                    </a:lnTo>
                    <a:lnTo>
                      <a:pt x="455093" y="977608"/>
                    </a:lnTo>
                    <a:lnTo>
                      <a:pt x="404527" y="998677"/>
                    </a:lnTo>
                    <a:lnTo>
                      <a:pt x="400313" y="855407"/>
                    </a:lnTo>
                    <a:lnTo>
                      <a:pt x="316037" y="830124"/>
                    </a:lnTo>
                    <a:lnTo>
                      <a:pt x="269685" y="733206"/>
                    </a:lnTo>
                    <a:lnTo>
                      <a:pt x="214905" y="699495"/>
                    </a:lnTo>
                    <a:lnTo>
                      <a:pt x="189622" y="636288"/>
                    </a:lnTo>
                    <a:lnTo>
                      <a:pt x="105346" y="585722"/>
                    </a:lnTo>
                    <a:lnTo>
                      <a:pt x="63207" y="463521"/>
                    </a:lnTo>
                    <a:lnTo>
                      <a:pt x="0" y="391886"/>
                    </a:lnTo>
                    <a:lnTo>
                      <a:pt x="168553" y="227547"/>
                    </a:lnTo>
                    <a:lnTo>
                      <a:pt x="139056" y="176981"/>
                    </a:lnTo>
                    <a:lnTo>
                      <a:pt x="244402" y="88490"/>
                    </a:lnTo>
                    <a:lnTo>
                      <a:pt x="383458" y="71635"/>
                    </a:lnTo>
                    <a:lnTo>
                      <a:pt x="375030" y="0"/>
                    </a:lnTo>
                    <a:close/>
                  </a:path>
                </a:pathLst>
              </a:custGeom>
              <a:solidFill>
                <a:schemeClr val="accent5">
                  <a:lumMod val="90000"/>
                </a:schemeClr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 ExtraBold" panose="00000900000000000000" pitchFamily="2" charset="-18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93" name="Freeform 11">
                <a:extLst>
                  <a:ext uri="{FF2B5EF4-FFF2-40B4-BE49-F238E27FC236}">
                    <a16:creationId xmlns:a16="http://schemas.microsoft.com/office/drawing/2014/main" id="{40414979-6256-E078-0579-56D38BD7F6B9}"/>
                  </a:ext>
                </a:extLst>
              </p:cNvPr>
              <p:cNvSpPr/>
              <p:nvPr/>
            </p:nvSpPr>
            <p:spPr>
              <a:xfrm>
                <a:off x="7007225" y="3238500"/>
                <a:ext cx="1309688" cy="1176338"/>
              </a:xfrm>
              <a:custGeom>
                <a:avLst/>
                <a:gdLst>
                  <a:gd name="connsiteX0" fmla="*/ 505659 w 1302071"/>
                  <a:gd name="connsiteY0" fmla="*/ 21069 h 1171444"/>
                  <a:gd name="connsiteX1" fmla="*/ 606790 w 1302071"/>
                  <a:gd name="connsiteY1" fmla="*/ 0 h 1171444"/>
                  <a:gd name="connsiteX2" fmla="*/ 712136 w 1302071"/>
                  <a:gd name="connsiteY2" fmla="*/ 58994 h 1171444"/>
                  <a:gd name="connsiteX3" fmla="*/ 960752 w 1302071"/>
                  <a:gd name="connsiteY3" fmla="*/ 58994 h 1171444"/>
                  <a:gd name="connsiteX4" fmla="*/ 986035 w 1302071"/>
                  <a:gd name="connsiteY4" fmla="*/ 151698 h 1171444"/>
                  <a:gd name="connsiteX5" fmla="*/ 1070311 w 1302071"/>
                  <a:gd name="connsiteY5" fmla="*/ 181195 h 1171444"/>
                  <a:gd name="connsiteX6" fmla="*/ 1066097 w 1302071"/>
                  <a:gd name="connsiteY6" fmla="*/ 320251 h 1171444"/>
                  <a:gd name="connsiteX7" fmla="*/ 1264147 w 1302071"/>
                  <a:gd name="connsiteY7" fmla="*/ 332892 h 1171444"/>
                  <a:gd name="connsiteX8" fmla="*/ 1302071 w 1302071"/>
                  <a:gd name="connsiteY8" fmla="*/ 442452 h 1171444"/>
                  <a:gd name="connsiteX9" fmla="*/ 1276788 w 1302071"/>
                  <a:gd name="connsiteY9" fmla="*/ 514087 h 1171444"/>
                  <a:gd name="connsiteX10" fmla="*/ 1158801 w 1302071"/>
                  <a:gd name="connsiteY10" fmla="*/ 535156 h 1171444"/>
                  <a:gd name="connsiteX11" fmla="*/ 1179870 w 1302071"/>
                  <a:gd name="connsiteY11" fmla="*/ 598363 h 1171444"/>
                  <a:gd name="connsiteX12" fmla="*/ 1234650 w 1302071"/>
                  <a:gd name="connsiteY12" fmla="*/ 703709 h 1171444"/>
                  <a:gd name="connsiteX13" fmla="*/ 1120877 w 1302071"/>
                  <a:gd name="connsiteY13" fmla="*/ 855407 h 1171444"/>
                  <a:gd name="connsiteX14" fmla="*/ 1061883 w 1302071"/>
                  <a:gd name="connsiteY14" fmla="*/ 889117 h 1171444"/>
                  <a:gd name="connsiteX15" fmla="*/ 1074525 w 1302071"/>
                  <a:gd name="connsiteY15" fmla="*/ 905973 h 1171444"/>
                  <a:gd name="connsiteX16" fmla="*/ 943896 w 1302071"/>
                  <a:gd name="connsiteY16" fmla="*/ 931255 h 1171444"/>
                  <a:gd name="connsiteX17" fmla="*/ 931255 w 1302071"/>
                  <a:gd name="connsiteY17" fmla="*/ 986035 h 1171444"/>
                  <a:gd name="connsiteX18" fmla="*/ 973393 w 1302071"/>
                  <a:gd name="connsiteY18" fmla="*/ 1011318 h 1171444"/>
                  <a:gd name="connsiteX19" fmla="*/ 977607 w 1302071"/>
                  <a:gd name="connsiteY19" fmla="*/ 1074526 h 1171444"/>
                  <a:gd name="connsiteX20" fmla="*/ 893330 w 1302071"/>
                  <a:gd name="connsiteY20" fmla="*/ 1045029 h 1171444"/>
                  <a:gd name="connsiteX21" fmla="*/ 800626 w 1302071"/>
                  <a:gd name="connsiteY21" fmla="*/ 1171444 h 1171444"/>
                  <a:gd name="connsiteX22" fmla="*/ 754274 w 1302071"/>
                  <a:gd name="connsiteY22" fmla="*/ 1129305 h 1171444"/>
                  <a:gd name="connsiteX23" fmla="*/ 707922 w 1302071"/>
                  <a:gd name="connsiteY23" fmla="*/ 1133519 h 1171444"/>
                  <a:gd name="connsiteX24" fmla="*/ 657356 w 1302071"/>
                  <a:gd name="connsiteY24" fmla="*/ 1057670 h 1171444"/>
                  <a:gd name="connsiteX25" fmla="*/ 497231 w 1302071"/>
                  <a:gd name="connsiteY25" fmla="*/ 1032387 h 1171444"/>
                  <a:gd name="connsiteX26" fmla="*/ 446665 w 1302071"/>
                  <a:gd name="connsiteY26" fmla="*/ 994463 h 1171444"/>
                  <a:gd name="connsiteX27" fmla="*/ 311823 w 1302071"/>
                  <a:gd name="connsiteY27" fmla="*/ 986035 h 1171444"/>
                  <a:gd name="connsiteX28" fmla="*/ 278112 w 1302071"/>
                  <a:gd name="connsiteY28" fmla="*/ 1023960 h 1171444"/>
                  <a:gd name="connsiteX29" fmla="*/ 269684 w 1302071"/>
                  <a:gd name="connsiteY29" fmla="*/ 952325 h 1171444"/>
                  <a:gd name="connsiteX30" fmla="*/ 50565 w 1302071"/>
                  <a:gd name="connsiteY30" fmla="*/ 910186 h 1171444"/>
                  <a:gd name="connsiteX31" fmla="*/ 0 w 1302071"/>
                  <a:gd name="connsiteY31" fmla="*/ 775344 h 1171444"/>
                  <a:gd name="connsiteX32" fmla="*/ 88490 w 1302071"/>
                  <a:gd name="connsiteY32" fmla="*/ 707923 h 1171444"/>
                  <a:gd name="connsiteX33" fmla="*/ 143270 w 1302071"/>
                  <a:gd name="connsiteY33" fmla="*/ 720564 h 1171444"/>
                  <a:gd name="connsiteX34" fmla="*/ 193835 w 1302071"/>
                  <a:gd name="connsiteY34" fmla="*/ 421383 h 1171444"/>
                  <a:gd name="connsiteX35" fmla="*/ 299181 w 1302071"/>
                  <a:gd name="connsiteY35" fmla="*/ 400314 h 1171444"/>
                  <a:gd name="connsiteX36" fmla="*/ 341319 w 1302071"/>
                  <a:gd name="connsiteY36" fmla="*/ 358175 h 1171444"/>
                  <a:gd name="connsiteX37" fmla="*/ 345533 w 1302071"/>
                  <a:gd name="connsiteY37" fmla="*/ 244402 h 1171444"/>
                  <a:gd name="connsiteX38" fmla="*/ 408741 w 1302071"/>
                  <a:gd name="connsiteY38" fmla="*/ 227547 h 1171444"/>
                  <a:gd name="connsiteX39" fmla="*/ 429810 w 1302071"/>
                  <a:gd name="connsiteY39" fmla="*/ 164339 h 1171444"/>
                  <a:gd name="connsiteX40" fmla="*/ 484589 w 1302071"/>
                  <a:gd name="connsiteY40" fmla="*/ 134843 h 1171444"/>
                  <a:gd name="connsiteX41" fmla="*/ 505659 w 1302071"/>
                  <a:gd name="connsiteY41" fmla="*/ 21069 h 1171444"/>
                  <a:gd name="connsiteX0" fmla="*/ 505659 w 1302071"/>
                  <a:gd name="connsiteY0" fmla="*/ 21069 h 1171444"/>
                  <a:gd name="connsiteX1" fmla="*/ 606790 w 1302071"/>
                  <a:gd name="connsiteY1" fmla="*/ 0 h 1171444"/>
                  <a:gd name="connsiteX2" fmla="*/ 712136 w 1302071"/>
                  <a:gd name="connsiteY2" fmla="*/ 58994 h 1171444"/>
                  <a:gd name="connsiteX3" fmla="*/ 960752 w 1302071"/>
                  <a:gd name="connsiteY3" fmla="*/ 58994 h 1171444"/>
                  <a:gd name="connsiteX4" fmla="*/ 986035 w 1302071"/>
                  <a:gd name="connsiteY4" fmla="*/ 151698 h 1171444"/>
                  <a:gd name="connsiteX5" fmla="*/ 1070311 w 1302071"/>
                  <a:gd name="connsiteY5" fmla="*/ 181195 h 1171444"/>
                  <a:gd name="connsiteX6" fmla="*/ 1066097 w 1302071"/>
                  <a:gd name="connsiteY6" fmla="*/ 320251 h 1171444"/>
                  <a:gd name="connsiteX7" fmla="*/ 1264147 w 1302071"/>
                  <a:gd name="connsiteY7" fmla="*/ 332892 h 1171444"/>
                  <a:gd name="connsiteX8" fmla="*/ 1302071 w 1302071"/>
                  <a:gd name="connsiteY8" fmla="*/ 442452 h 1171444"/>
                  <a:gd name="connsiteX9" fmla="*/ 1276788 w 1302071"/>
                  <a:gd name="connsiteY9" fmla="*/ 514087 h 1171444"/>
                  <a:gd name="connsiteX10" fmla="*/ 1158801 w 1302071"/>
                  <a:gd name="connsiteY10" fmla="*/ 535156 h 1171444"/>
                  <a:gd name="connsiteX11" fmla="*/ 1179870 w 1302071"/>
                  <a:gd name="connsiteY11" fmla="*/ 598363 h 1171444"/>
                  <a:gd name="connsiteX12" fmla="*/ 1234650 w 1302071"/>
                  <a:gd name="connsiteY12" fmla="*/ 703709 h 1171444"/>
                  <a:gd name="connsiteX13" fmla="*/ 1120877 w 1302071"/>
                  <a:gd name="connsiteY13" fmla="*/ 855407 h 1171444"/>
                  <a:gd name="connsiteX14" fmla="*/ 1061883 w 1302071"/>
                  <a:gd name="connsiteY14" fmla="*/ 889117 h 1171444"/>
                  <a:gd name="connsiteX15" fmla="*/ 1074525 w 1302071"/>
                  <a:gd name="connsiteY15" fmla="*/ 905973 h 1171444"/>
                  <a:gd name="connsiteX16" fmla="*/ 943896 w 1302071"/>
                  <a:gd name="connsiteY16" fmla="*/ 931255 h 1171444"/>
                  <a:gd name="connsiteX17" fmla="*/ 931255 w 1302071"/>
                  <a:gd name="connsiteY17" fmla="*/ 986035 h 1171444"/>
                  <a:gd name="connsiteX18" fmla="*/ 973393 w 1302071"/>
                  <a:gd name="connsiteY18" fmla="*/ 1011318 h 1171444"/>
                  <a:gd name="connsiteX19" fmla="*/ 977607 w 1302071"/>
                  <a:gd name="connsiteY19" fmla="*/ 1074526 h 1171444"/>
                  <a:gd name="connsiteX20" fmla="*/ 893330 w 1302071"/>
                  <a:gd name="connsiteY20" fmla="*/ 1045029 h 1171444"/>
                  <a:gd name="connsiteX21" fmla="*/ 800626 w 1302071"/>
                  <a:gd name="connsiteY21" fmla="*/ 1171444 h 1171444"/>
                  <a:gd name="connsiteX22" fmla="*/ 754274 w 1302071"/>
                  <a:gd name="connsiteY22" fmla="*/ 1129305 h 1171444"/>
                  <a:gd name="connsiteX23" fmla="*/ 707922 w 1302071"/>
                  <a:gd name="connsiteY23" fmla="*/ 1133519 h 1171444"/>
                  <a:gd name="connsiteX24" fmla="*/ 657356 w 1302071"/>
                  <a:gd name="connsiteY24" fmla="*/ 1057670 h 1171444"/>
                  <a:gd name="connsiteX25" fmla="*/ 497231 w 1302071"/>
                  <a:gd name="connsiteY25" fmla="*/ 1032387 h 1171444"/>
                  <a:gd name="connsiteX26" fmla="*/ 446665 w 1302071"/>
                  <a:gd name="connsiteY26" fmla="*/ 994463 h 1171444"/>
                  <a:gd name="connsiteX27" fmla="*/ 311823 w 1302071"/>
                  <a:gd name="connsiteY27" fmla="*/ 986035 h 1171444"/>
                  <a:gd name="connsiteX28" fmla="*/ 278112 w 1302071"/>
                  <a:gd name="connsiteY28" fmla="*/ 1023960 h 1171444"/>
                  <a:gd name="connsiteX29" fmla="*/ 258533 w 1302071"/>
                  <a:gd name="connsiteY29" fmla="*/ 963476 h 1171444"/>
                  <a:gd name="connsiteX30" fmla="*/ 50565 w 1302071"/>
                  <a:gd name="connsiteY30" fmla="*/ 910186 h 1171444"/>
                  <a:gd name="connsiteX31" fmla="*/ 0 w 1302071"/>
                  <a:gd name="connsiteY31" fmla="*/ 775344 h 1171444"/>
                  <a:gd name="connsiteX32" fmla="*/ 88490 w 1302071"/>
                  <a:gd name="connsiteY32" fmla="*/ 707923 h 1171444"/>
                  <a:gd name="connsiteX33" fmla="*/ 143270 w 1302071"/>
                  <a:gd name="connsiteY33" fmla="*/ 720564 h 1171444"/>
                  <a:gd name="connsiteX34" fmla="*/ 193835 w 1302071"/>
                  <a:gd name="connsiteY34" fmla="*/ 421383 h 1171444"/>
                  <a:gd name="connsiteX35" fmla="*/ 299181 w 1302071"/>
                  <a:gd name="connsiteY35" fmla="*/ 400314 h 1171444"/>
                  <a:gd name="connsiteX36" fmla="*/ 341319 w 1302071"/>
                  <a:gd name="connsiteY36" fmla="*/ 358175 h 1171444"/>
                  <a:gd name="connsiteX37" fmla="*/ 345533 w 1302071"/>
                  <a:gd name="connsiteY37" fmla="*/ 244402 h 1171444"/>
                  <a:gd name="connsiteX38" fmla="*/ 408741 w 1302071"/>
                  <a:gd name="connsiteY38" fmla="*/ 227547 h 1171444"/>
                  <a:gd name="connsiteX39" fmla="*/ 429810 w 1302071"/>
                  <a:gd name="connsiteY39" fmla="*/ 164339 h 1171444"/>
                  <a:gd name="connsiteX40" fmla="*/ 484589 w 1302071"/>
                  <a:gd name="connsiteY40" fmla="*/ 134843 h 1171444"/>
                  <a:gd name="connsiteX41" fmla="*/ 505659 w 1302071"/>
                  <a:gd name="connsiteY41" fmla="*/ 21069 h 1171444"/>
                  <a:gd name="connsiteX0" fmla="*/ 505659 w 1302071"/>
                  <a:gd name="connsiteY0" fmla="*/ 21069 h 1171444"/>
                  <a:gd name="connsiteX1" fmla="*/ 606790 w 1302071"/>
                  <a:gd name="connsiteY1" fmla="*/ 0 h 1171444"/>
                  <a:gd name="connsiteX2" fmla="*/ 712136 w 1302071"/>
                  <a:gd name="connsiteY2" fmla="*/ 58994 h 1171444"/>
                  <a:gd name="connsiteX3" fmla="*/ 960752 w 1302071"/>
                  <a:gd name="connsiteY3" fmla="*/ 58994 h 1171444"/>
                  <a:gd name="connsiteX4" fmla="*/ 986035 w 1302071"/>
                  <a:gd name="connsiteY4" fmla="*/ 151698 h 1171444"/>
                  <a:gd name="connsiteX5" fmla="*/ 1070311 w 1302071"/>
                  <a:gd name="connsiteY5" fmla="*/ 181195 h 1171444"/>
                  <a:gd name="connsiteX6" fmla="*/ 1066097 w 1302071"/>
                  <a:gd name="connsiteY6" fmla="*/ 320251 h 1171444"/>
                  <a:gd name="connsiteX7" fmla="*/ 1264147 w 1302071"/>
                  <a:gd name="connsiteY7" fmla="*/ 332892 h 1171444"/>
                  <a:gd name="connsiteX8" fmla="*/ 1302071 w 1302071"/>
                  <a:gd name="connsiteY8" fmla="*/ 442452 h 1171444"/>
                  <a:gd name="connsiteX9" fmla="*/ 1276788 w 1302071"/>
                  <a:gd name="connsiteY9" fmla="*/ 514087 h 1171444"/>
                  <a:gd name="connsiteX10" fmla="*/ 1158801 w 1302071"/>
                  <a:gd name="connsiteY10" fmla="*/ 535156 h 1171444"/>
                  <a:gd name="connsiteX11" fmla="*/ 1179870 w 1302071"/>
                  <a:gd name="connsiteY11" fmla="*/ 598363 h 1171444"/>
                  <a:gd name="connsiteX12" fmla="*/ 1234650 w 1302071"/>
                  <a:gd name="connsiteY12" fmla="*/ 703709 h 1171444"/>
                  <a:gd name="connsiteX13" fmla="*/ 1120877 w 1302071"/>
                  <a:gd name="connsiteY13" fmla="*/ 855407 h 1171444"/>
                  <a:gd name="connsiteX14" fmla="*/ 1061883 w 1302071"/>
                  <a:gd name="connsiteY14" fmla="*/ 889117 h 1171444"/>
                  <a:gd name="connsiteX15" fmla="*/ 1074525 w 1302071"/>
                  <a:gd name="connsiteY15" fmla="*/ 905973 h 1171444"/>
                  <a:gd name="connsiteX16" fmla="*/ 943896 w 1302071"/>
                  <a:gd name="connsiteY16" fmla="*/ 931255 h 1171444"/>
                  <a:gd name="connsiteX17" fmla="*/ 931255 w 1302071"/>
                  <a:gd name="connsiteY17" fmla="*/ 986035 h 1171444"/>
                  <a:gd name="connsiteX18" fmla="*/ 973393 w 1302071"/>
                  <a:gd name="connsiteY18" fmla="*/ 1011318 h 1171444"/>
                  <a:gd name="connsiteX19" fmla="*/ 977607 w 1302071"/>
                  <a:gd name="connsiteY19" fmla="*/ 1074526 h 1171444"/>
                  <a:gd name="connsiteX20" fmla="*/ 893330 w 1302071"/>
                  <a:gd name="connsiteY20" fmla="*/ 1045029 h 1171444"/>
                  <a:gd name="connsiteX21" fmla="*/ 800626 w 1302071"/>
                  <a:gd name="connsiteY21" fmla="*/ 1171444 h 1171444"/>
                  <a:gd name="connsiteX22" fmla="*/ 754274 w 1302071"/>
                  <a:gd name="connsiteY22" fmla="*/ 1129305 h 1171444"/>
                  <a:gd name="connsiteX23" fmla="*/ 707922 w 1302071"/>
                  <a:gd name="connsiteY23" fmla="*/ 1133519 h 1171444"/>
                  <a:gd name="connsiteX24" fmla="*/ 657356 w 1302071"/>
                  <a:gd name="connsiteY24" fmla="*/ 1057670 h 1171444"/>
                  <a:gd name="connsiteX25" fmla="*/ 497231 w 1302071"/>
                  <a:gd name="connsiteY25" fmla="*/ 1032387 h 1171444"/>
                  <a:gd name="connsiteX26" fmla="*/ 446665 w 1302071"/>
                  <a:gd name="connsiteY26" fmla="*/ 994463 h 1171444"/>
                  <a:gd name="connsiteX27" fmla="*/ 326691 w 1302071"/>
                  <a:gd name="connsiteY27" fmla="*/ 1000904 h 1171444"/>
                  <a:gd name="connsiteX28" fmla="*/ 278112 w 1302071"/>
                  <a:gd name="connsiteY28" fmla="*/ 1023960 h 1171444"/>
                  <a:gd name="connsiteX29" fmla="*/ 258533 w 1302071"/>
                  <a:gd name="connsiteY29" fmla="*/ 963476 h 1171444"/>
                  <a:gd name="connsiteX30" fmla="*/ 50565 w 1302071"/>
                  <a:gd name="connsiteY30" fmla="*/ 910186 h 1171444"/>
                  <a:gd name="connsiteX31" fmla="*/ 0 w 1302071"/>
                  <a:gd name="connsiteY31" fmla="*/ 775344 h 1171444"/>
                  <a:gd name="connsiteX32" fmla="*/ 88490 w 1302071"/>
                  <a:gd name="connsiteY32" fmla="*/ 707923 h 1171444"/>
                  <a:gd name="connsiteX33" fmla="*/ 143270 w 1302071"/>
                  <a:gd name="connsiteY33" fmla="*/ 720564 h 1171444"/>
                  <a:gd name="connsiteX34" fmla="*/ 193835 w 1302071"/>
                  <a:gd name="connsiteY34" fmla="*/ 421383 h 1171444"/>
                  <a:gd name="connsiteX35" fmla="*/ 299181 w 1302071"/>
                  <a:gd name="connsiteY35" fmla="*/ 400314 h 1171444"/>
                  <a:gd name="connsiteX36" fmla="*/ 341319 w 1302071"/>
                  <a:gd name="connsiteY36" fmla="*/ 358175 h 1171444"/>
                  <a:gd name="connsiteX37" fmla="*/ 345533 w 1302071"/>
                  <a:gd name="connsiteY37" fmla="*/ 244402 h 1171444"/>
                  <a:gd name="connsiteX38" fmla="*/ 408741 w 1302071"/>
                  <a:gd name="connsiteY38" fmla="*/ 227547 h 1171444"/>
                  <a:gd name="connsiteX39" fmla="*/ 429810 w 1302071"/>
                  <a:gd name="connsiteY39" fmla="*/ 164339 h 1171444"/>
                  <a:gd name="connsiteX40" fmla="*/ 484589 w 1302071"/>
                  <a:gd name="connsiteY40" fmla="*/ 134843 h 1171444"/>
                  <a:gd name="connsiteX41" fmla="*/ 505659 w 1302071"/>
                  <a:gd name="connsiteY41" fmla="*/ 21069 h 1171444"/>
                  <a:gd name="connsiteX0" fmla="*/ 505659 w 1302071"/>
                  <a:gd name="connsiteY0" fmla="*/ 24786 h 1175161"/>
                  <a:gd name="connsiteX1" fmla="*/ 588205 w 1302071"/>
                  <a:gd name="connsiteY1" fmla="*/ 0 h 1175161"/>
                  <a:gd name="connsiteX2" fmla="*/ 712136 w 1302071"/>
                  <a:gd name="connsiteY2" fmla="*/ 62711 h 1175161"/>
                  <a:gd name="connsiteX3" fmla="*/ 960752 w 1302071"/>
                  <a:gd name="connsiteY3" fmla="*/ 62711 h 1175161"/>
                  <a:gd name="connsiteX4" fmla="*/ 986035 w 1302071"/>
                  <a:gd name="connsiteY4" fmla="*/ 155415 h 1175161"/>
                  <a:gd name="connsiteX5" fmla="*/ 1070311 w 1302071"/>
                  <a:gd name="connsiteY5" fmla="*/ 184912 h 1175161"/>
                  <a:gd name="connsiteX6" fmla="*/ 1066097 w 1302071"/>
                  <a:gd name="connsiteY6" fmla="*/ 323968 h 1175161"/>
                  <a:gd name="connsiteX7" fmla="*/ 1264147 w 1302071"/>
                  <a:gd name="connsiteY7" fmla="*/ 336609 h 1175161"/>
                  <a:gd name="connsiteX8" fmla="*/ 1302071 w 1302071"/>
                  <a:gd name="connsiteY8" fmla="*/ 446169 h 1175161"/>
                  <a:gd name="connsiteX9" fmla="*/ 1276788 w 1302071"/>
                  <a:gd name="connsiteY9" fmla="*/ 517804 h 1175161"/>
                  <a:gd name="connsiteX10" fmla="*/ 1158801 w 1302071"/>
                  <a:gd name="connsiteY10" fmla="*/ 538873 h 1175161"/>
                  <a:gd name="connsiteX11" fmla="*/ 1179870 w 1302071"/>
                  <a:gd name="connsiteY11" fmla="*/ 602080 h 1175161"/>
                  <a:gd name="connsiteX12" fmla="*/ 1234650 w 1302071"/>
                  <a:gd name="connsiteY12" fmla="*/ 707426 h 1175161"/>
                  <a:gd name="connsiteX13" fmla="*/ 1120877 w 1302071"/>
                  <a:gd name="connsiteY13" fmla="*/ 859124 h 1175161"/>
                  <a:gd name="connsiteX14" fmla="*/ 1061883 w 1302071"/>
                  <a:gd name="connsiteY14" fmla="*/ 892834 h 1175161"/>
                  <a:gd name="connsiteX15" fmla="*/ 1074525 w 1302071"/>
                  <a:gd name="connsiteY15" fmla="*/ 909690 h 1175161"/>
                  <a:gd name="connsiteX16" fmla="*/ 943896 w 1302071"/>
                  <a:gd name="connsiteY16" fmla="*/ 934972 h 1175161"/>
                  <a:gd name="connsiteX17" fmla="*/ 931255 w 1302071"/>
                  <a:gd name="connsiteY17" fmla="*/ 989752 h 1175161"/>
                  <a:gd name="connsiteX18" fmla="*/ 973393 w 1302071"/>
                  <a:gd name="connsiteY18" fmla="*/ 1015035 h 1175161"/>
                  <a:gd name="connsiteX19" fmla="*/ 977607 w 1302071"/>
                  <a:gd name="connsiteY19" fmla="*/ 1078243 h 1175161"/>
                  <a:gd name="connsiteX20" fmla="*/ 893330 w 1302071"/>
                  <a:gd name="connsiteY20" fmla="*/ 1048746 h 1175161"/>
                  <a:gd name="connsiteX21" fmla="*/ 800626 w 1302071"/>
                  <a:gd name="connsiteY21" fmla="*/ 1175161 h 1175161"/>
                  <a:gd name="connsiteX22" fmla="*/ 754274 w 1302071"/>
                  <a:gd name="connsiteY22" fmla="*/ 1133022 h 1175161"/>
                  <a:gd name="connsiteX23" fmla="*/ 707922 w 1302071"/>
                  <a:gd name="connsiteY23" fmla="*/ 1137236 h 1175161"/>
                  <a:gd name="connsiteX24" fmla="*/ 657356 w 1302071"/>
                  <a:gd name="connsiteY24" fmla="*/ 1061387 h 1175161"/>
                  <a:gd name="connsiteX25" fmla="*/ 497231 w 1302071"/>
                  <a:gd name="connsiteY25" fmla="*/ 1036104 h 1175161"/>
                  <a:gd name="connsiteX26" fmla="*/ 446665 w 1302071"/>
                  <a:gd name="connsiteY26" fmla="*/ 998180 h 1175161"/>
                  <a:gd name="connsiteX27" fmla="*/ 326691 w 1302071"/>
                  <a:gd name="connsiteY27" fmla="*/ 1004621 h 1175161"/>
                  <a:gd name="connsiteX28" fmla="*/ 278112 w 1302071"/>
                  <a:gd name="connsiteY28" fmla="*/ 1027677 h 1175161"/>
                  <a:gd name="connsiteX29" fmla="*/ 258533 w 1302071"/>
                  <a:gd name="connsiteY29" fmla="*/ 967193 h 1175161"/>
                  <a:gd name="connsiteX30" fmla="*/ 50565 w 1302071"/>
                  <a:gd name="connsiteY30" fmla="*/ 913903 h 1175161"/>
                  <a:gd name="connsiteX31" fmla="*/ 0 w 1302071"/>
                  <a:gd name="connsiteY31" fmla="*/ 779061 h 1175161"/>
                  <a:gd name="connsiteX32" fmla="*/ 88490 w 1302071"/>
                  <a:gd name="connsiteY32" fmla="*/ 711640 h 1175161"/>
                  <a:gd name="connsiteX33" fmla="*/ 143270 w 1302071"/>
                  <a:gd name="connsiteY33" fmla="*/ 724281 h 1175161"/>
                  <a:gd name="connsiteX34" fmla="*/ 193835 w 1302071"/>
                  <a:gd name="connsiteY34" fmla="*/ 425100 h 1175161"/>
                  <a:gd name="connsiteX35" fmla="*/ 299181 w 1302071"/>
                  <a:gd name="connsiteY35" fmla="*/ 404031 h 1175161"/>
                  <a:gd name="connsiteX36" fmla="*/ 341319 w 1302071"/>
                  <a:gd name="connsiteY36" fmla="*/ 361892 h 1175161"/>
                  <a:gd name="connsiteX37" fmla="*/ 345533 w 1302071"/>
                  <a:gd name="connsiteY37" fmla="*/ 248119 h 1175161"/>
                  <a:gd name="connsiteX38" fmla="*/ 408741 w 1302071"/>
                  <a:gd name="connsiteY38" fmla="*/ 231264 h 1175161"/>
                  <a:gd name="connsiteX39" fmla="*/ 429810 w 1302071"/>
                  <a:gd name="connsiteY39" fmla="*/ 168056 h 1175161"/>
                  <a:gd name="connsiteX40" fmla="*/ 484589 w 1302071"/>
                  <a:gd name="connsiteY40" fmla="*/ 138560 h 1175161"/>
                  <a:gd name="connsiteX41" fmla="*/ 505659 w 1302071"/>
                  <a:gd name="connsiteY41" fmla="*/ 24786 h 1175161"/>
                  <a:gd name="connsiteX0" fmla="*/ 505659 w 1302071"/>
                  <a:gd name="connsiteY0" fmla="*/ 24786 h 1175161"/>
                  <a:gd name="connsiteX1" fmla="*/ 588205 w 1302071"/>
                  <a:gd name="connsiteY1" fmla="*/ 0 h 1175161"/>
                  <a:gd name="connsiteX2" fmla="*/ 712136 w 1302071"/>
                  <a:gd name="connsiteY2" fmla="*/ 62711 h 1175161"/>
                  <a:gd name="connsiteX3" fmla="*/ 668131 w 1302071"/>
                  <a:gd name="connsiteY3" fmla="*/ 52674 h 1175161"/>
                  <a:gd name="connsiteX4" fmla="*/ 960752 w 1302071"/>
                  <a:gd name="connsiteY4" fmla="*/ 62711 h 1175161"/>
                  <a:gd name="connsiteX5" fmla="*/ 986035 w 1302071"/>
                  <a:gd name="connsiteY5" fmla="*/ 155415 h 1175161"/>
                  <a:gd name="connsiteX6" fmla="*/ 1070311 w 1302071"/>
                  <a:gd name="connsiteY6" fmla="*/ 184912 h 1175161"/>
                  <a:gd name="connsiteX7" fmla="*/ 1066097 w 1302071"/>
                  <a:gd name="connsiteY7" fmla="*/ 323968 h 1175161"/>
                  <a:gd name="connsiteX8" fmla="*/ 1264147 w 1302071"/>
                  <a:gd name="connsiteY8" fmla="*/ 336609 h 1175161"/>
                  <a:gd name="connsiteX9" fmla="*/ 1302071 w 1302071"/>
                  <a:gd name="connsiteY9" fmla="*/ 446169 h 1175161"/>
                  <a:gd name="connsiteX10" fmla="*/ 1276788 w 1302071"/>
                  <a:gd name="connsiteY10" fmla="*/ 517804 h 1175161"/>
                  <a:gd name="connsiteX11" fmla="*/ 1158801 w 1302071"/>
                  <a:gd name="connsiteY11" fmla="*/ 538873 h 1175161"/>
                  <a:gd name="connsiteX12" fmla="*/ 1179870 w 1302071"/>
                  <a:gd name="connsiteY12" fmla="*/ 602080 h 1175161"/>
                  <a:gd name="connsiteX13" fmla="*/ 1234650 w 1302071"/>
                  <a:gd name="connsiteY13" fmla="*/ 707426 h 1175161"/>
                  <a:gd name="connsiteX14" fmla="*/ 1120877 w 1302071"/>
                  <a:gd name="connsiteY14" fmla="*/ 859124 h 1175161"/>
                  <a:gd name="connsiteX15" fmla="*/ 1061883 w 1302071"/>
                  <a:gd name="connsiteY15" fmla="*/ 892834 h 1175161"/>
                  <a:gd name="connsiteX16" fmla="*/ 1074525 w 1302071"/>
                  <a:gd name="connsiteY16" fmla="*/ 909690 h 1175161"/>
                  <a:gd name="connsiteX17" fmla="*/ 943896 w 1302071"/>
                  <a:gd name="connsiteY17" fmla="*/ 934972 h 1175161"/>
                  <a:gd name="connsiteX18" fmla="*/ 931255 w 1302071"/>
                  <a:gd name="connsiteY18" fmla="*/ 989752 h 1175161"/>
                  <a:gd name="connsiteX19" fmla="*/ 973393 w 1302071"/>
                  <a:gd name="connsiteY19" fmla="*/ 1015035 h 1175161"/>
                  <a:gd name="connsiteX20" fmla="*/ 977607 w 1302071"/>
                  <a:gd name="connsiteY20" fmla="*/ 1078243 h 1175161"/>
                  <a:gd name="connsiteX21" fmla="*/ 893330 w 1302071"/>
                  <a:gd name="connsiteY21" fmla="*/ 1048746 h 1175161"/>
                  <a:gd name="connsiteX22" fmla="*/ 800626 w 1302071"/>
                  <a:gd name="connsiteY22" fmla="*/ 1175161 h 1175161"/>
                  <a:gd name="connsiteX23" fmla="*/ 754274 w 1302071"/>
                  <a:gd name="connsiteY23" fmla="*/ 1133022 h 1175161"/>
                  <a:gd name="connsiteX24" fmla="*/ 707922 w 1302071"/>
                  <a:gd name="connsiteY24" fmla="*/ 1137236 h 1175161"/>
                  <a:gd name="connsiteX25" fmla="*/ 657356 w 1302071"/>
                  <a:gd name="connsiteY25" fmla="*/ 1061387 h 1175161"/>
                  <a:gd name="connsiteX26" fmla="*/ 497231 w 1302071"/>
                  <a:gd name="connsiteY26" fmla="*/ 1036104 h 1175161"/>
                  <a:gd name="connsiteX27" fmla="*/ 446665 w 1302071"/>
                  <a:gd name="connsiteY27" fmla="*/ 998180 h 1175161"/>
                  <a:gd name="connsiteX28" fmla="*/ 326691 w 1302071"/>
                  <a:gd name="connsiteY28" fmla="*/ 1004621 h 1175161"/>
                  <a:gd name="connsiteX29" fmla="*/ 278112 w 1302071"/>
                  <a:gd name="connsiteY29" fmla="*/ 1027677 h 1175161"/>
                  <a:gd name="connsiteX30" fmla="*/ 258533 w 1302071"/>
                  <a:gd name="connsiteY30" fmla="*/ 967193 h 1175161"/>
                  <a:gd name="connsiteX31" fmla="*/ 50565 w 1302071"/>
                  <a:gd name="connsiteY31" fmla="*/ 913903 h 1175161"/>
                  <a:gd name="connsiteX32" fmla="*/ 0 w 1302071"/>
                  <a:gd name="connsiteY32" fmla="*/ 779061 h 1175161"/>
                  <a:gd name="connsiteX33" fmla="*/ 88490 w 1302071"/>
                  <a:gd name="connsiteY33" fmla="*/ 711640 h 1175161"/>
                  <a:gd name="connsiteX34" fmla="*/ 143270 w 1302071"/>
                  <a:gd name="connsiteY34" fmla="*/ 724281 h 1175161"/>
                  <a:gd name="connsiteX35" fmla="*/ 193835 w 1302071"/>
                  <a:gd name="connsiteY35" fmla="*/ 425100 h 1175161"/>
                  <a:gd name="connsiteX36" fmla="*/ 299181 w 1302071"/>
                  <a:gd name="connsiteY36" fmla="*/ 404031 h 1175161"/>
                  <a:gd name="connsiteX37" fmla="*/ 341319 w 1302071"/>
                  <a:gd name="connsiteY37" fmla="*/ 361892 h 1175161"/>
                  <a:gd name="connsiteX38" fmla="*/ 345533 w 1302071"/>
                  <a:gd name="connsiteY38" fmla="*/ 248119 h 1175161"/>
                  <a:gd name="connsiteX39" fmla="*/ 408741 w 1302071"/>
                  <a:gd name="connsiteY39" fmla="*/ 231264 h 1175161"/>
                  <a:gd name="connsiteX40" fmla="*/ 429810 w 1302071"/>
                  <a:gd name="connsiteY40" fmla="*/ 168056 h 1175161"/>
                  <a:gd name="connsiteX41" fmla="*/ 484589 w 1302071"/>
                  <a:gd name="connsiteY41" fmla="*/ 138560 h 1175161"/>
                  <a:gd name="connsiteX42" fmla="*/ 505659 w 1302071"/>
                  <a:gd name="connsiteY42" fmla="*/ 24786 h 1175161"/>
                  <a:gd name="connsiteX0" fmla="*/ 505659 w 1302071"/>
                  <a:gd name="connsiteY0" fmla="*/ 24786 h 1175161"/>
                  <a:gd name="connsiteX1" fmla="*/ 588205 w 1302071"/>
                  <a:gd name="connsiteY1" fmla="*/ 0 h 1175161"/>
                  <a:gd name="connsiteX2" fmla="*/ 682400 w 1302071"/>
                  <a:gd name="connsiteY2" fmla="*/ 77579 h 1175161"/>
                  <a:gd name="connsiteX3" fmla="*/ 668131 w 1302071"/>
                  <a:gd name="connsiteY3" fmla="*/ 52674 h 1175161"/>
                  <a:gd name="connsiteX4" fmla="*/ 960752 w 1302071"/>
                  <a:gd name="connsiteY4" fmla="*/ 62711 h 1175161"/>
                  <a:gd name="connsiteX5" fmla="*/ 986035 w 1302071"/>
                  <a:gd name="connsiteY5" fmla="*/ 155415 h 1175161"/>
                  <a:gd name="connsiteX6" fmla="*/ 1070311 w 1302071"/>
                  <a:gd name="connsiteY6" fmla="*/ 184912 h 1175161"/>
                  <a:gd name="connsiteX7" fmla="*/ 1066097 w 1302071"/>
                  <a:gd name="connsiteY7" fmla="*/ 323968 h 1175161"/>
                  <a:gd name="connsiteX8" fmla="*/ 1264147 w 1302071"/>
                  <a:gd name="connsiteY8" fmla="*/ 336609 h 1175161"/>
                  <a:gd name="connsiteX9" fmla="*/ 1302071 w 1302071"/>
                  <a:gd name="connsiteY9" fmla="*/ 446169 h 1175161"/>
                  <a:gd name="connsiteX10" fmla="*/ 1276788 w 1302071"/>
                  <a:gd name="connsiteY10" fmla="*/ 517804 h 1175161"/>
                  <a:gd name="connsiteX11" fmla="*/ 1158801 w 1302071"/>
                  <a:gd name="connsiteY11" fmla="*/ 538873 h 1175161"/>
                  <a:gd name="connsiteX12" fmla="*/ 1179870 w 1302071"/>
                  <a:gd name="connsiteY12" fmla="*/ 602080 h 1175161"/>
                  <a:gd name="connsiteX13" fmla="*/ 1234650 w 1302071"/>
                  <a:gd name="connsiteY13" fmla="*/ 707426 h 1175161"/>
                  <a:gd name="connsiteX14" fmla="*/ 1120877 w 1302071"/>
                  <a:gd name="connsiteY14" fmla="*/ 859124 h 1175161"/>
                  <a:gd name="connsiteX15" fmla="*/ 1061883 w 1302071"/>
                  <a:gd name="connsiteY15" fmla="*/ 892834 h 1175161"/>
                  <a:gd name="connsiteX16" fmla="*/ 1074525 w 1302071"/>
                  <a:gd name="connsiteY16" fmla="*/ 909690 h 1175161"/>
                  <a:gd name="connsiteX17" fmla="*/ 943896 w 1302071"/>
                  <a:gd name="connsiteY17" fmla="*/ 934972 h 1175161"/>
                  <a:gd name="connsiteX18" fmla="*/ 931255 w 1302071"/>
                  <a:gd name="connsiteY18" fmla="*/ 989752 h 1175161"/>
                  <a:gd name="connsiteX19" fmla="*/ 973393 w 1302071"/>
                  <a:gd name="connsiteY19" fmla="*/ 1015035 h 1175161"/>
                  <a:gd name="connsiteX20" fmla="*/ 977607 w 1302071"/>
                  <a:gd name="connsiteY20" fmla="*/ 1078243 h 1175161"/>
                  <a:gd name="connsiteX21" fmla="*/ 893330 w 1302071"/>
                  <a:gd name="connsiteY21" fmla="*/ 1048746 h 1175161"/>
                  <a:gd name="connsiteX22" fmla="*/ 800626 w 1302071"/>
                  <a:gd name="connsiteY22" fmla="*/ 1175161 h 1175161"/>
                  <a:gd name="connsiteX23" fmla="*/ 754274 w 1302071"/>
                  <a:gd name="connsiteY23" fmla="*/ 1133022 h 1175161"/>
                  <a:gd name="connsiteX24" fmla="*/ 707922 w 1302071"/>
                  <a:gd name="connsiteY24" fmla="*/ 1137236 h 1175161"/>
                  <a:gd name="connsiteX25" fmla="*/ 657356 w 1302071"/>
                  <a:gd name="connsiteY25" fmla="*/ 1061387 h 1175161"/>
                  <a:gd name="connsiteX26" fmla="*/ 497231 w 1302071"/>
                  <a:gd name="connsiteY26" fmla="*/ 1036104 h 1175161"/>
                  <a:gd name="connsiteX27" fmla="*/ 446665 w 1302071"/>
                  <a:gd name="connsiteY27" fmla="*/ 998180 h 1175161"/>
                  <a:gd name="connsiteX28" fmla="*/ 326691 w 1302071"/>
                  <a:gd name="connsiteY28" fmla="*/ 1004621 h 1175161"/>
                  <a:gd name="connsiteX29" fmla="*/ 278112 w 1302071"/>
                  <a:gd name="connsiteY29" fmla="*/ 1027677 h 1175161"/>
                  <a:gd name="connsiteX30" fmla="*/ 258533 w 1302071"/>
                  <a:gd name="connsiteY30" fmla="*/ 967193 h 1175161"/>
                  <a:gd name="connsiteX31" fmla="*/ 50565 w 1302071"/>
                  <a:gd name="connsiteY31" fmla="*/ 913903 h 1175161"/>
                  <a:gd name="connsiteX32" fmla="*/ 0 w 1302071"/>
                  <a:gd name="connsiteY32" fmla="*/ 779061 h 1175161"/>
                  <a:gd name="connsiteX33" fmla="*/ 88490 w 1302071"/>
                  <a:gd name="connsiteY33" fmla="*/ 711640 h 1175161"/>
                  <a:gd name="connsiteX34" fmla="*/ 143270 w 1302071"/>
                  <a:gd name="connsiteY34" fmla="*/ 724281 h 1175161"/>
                  <a:gd name="connsiteX35" fmla="*/ 193835 w 1302071"/>
                  <a:gd name="connsiteY35" fmla="*/ 425100 h 1175161"/>
                  <a:gd name="connsiteX36" fmla="*/ 299181 w 1302071"/>
                  <a:gd name="connsiteY36" fmla="*/ 404031 h 1175161"/>
                  <a:gd name="connsiteX37" fmla="*/ 341319 w 1302071"/>
                  <a:gd name="connsiteY37" fmla="*/ 361892 h 1175161"/>
                  <a:gd name="connsiteX38" fmla="*/ 345533 w 1302071"/>
                  <a:gd name="connsiteY38" fmla="*/ 248119 h 1175161"/>
                  <a:gd name="connsiteX39" fmla="*/ 408741 w 1302071"/>
                  <a:gd name="connsiteY39" fmla="*/ 231264 h 1175161"/>
                  <a:gd name="connsiteX40" fmla="*/ 429810 w 1302071"/>
                  <a:gd name="connsiteY40" fmla="*/ 168056 h 1175161"/>
                  <a:gd name="connsiteX41" fmla="*/ 484589 w 1302071"/>
                  <a:gd name="connsiteY41" fmla="*/ 138560 h 1175161"/>
                  <a:gd name="connsiteX42" fmla="*/ 505659 w 1302071"/>
                  <a:gd name="connsiteY42" fmla="*/ 24786 h 1175161"/>
                  <a:gd name="connsiteX0" fmla="*/ 505659 w 1302071"/>
                  <a:gd name="connsiteY0" fmla="*/ 24786 h 1175161"/>
                  <a:gd name="connsiteX1" fmla="*/ 588205 w 1302071"/>
                  <a:gd name="connsiteY1" fmla="*/ 0 h 1175161"/>
                  <a:gd name="connsiteX2" fmla="*/ 682400 w 1302071"/>
                  <a:gd name="connsiteY2" fmla="*/ 77579 h 1175161"/>
                  <a:gd name="connsiteX3" fmla="*/ 668131 w 1302071"/>
                  <a:gd name="connsiteY3" fmla="*/ 52674 h 1175161"/>
                  <a:gd name="connsiteX4" fmla="*/ 960752 w 1302071"/>
                  <a:gd name="connsiteY4" fmla="*/ 62711 h 1175161"/>
                  <a:gd name="connsiteX5" fmla="*/ 986035 w 1302071"/>
                  <a:gd name="connsiteY5" fmla="*/ 155415 h 1175161"/>
                  <a:gd name="connsiteX6" fmla="*/ 1070311 w 1302071"/>
                  <a:gd name="connsiteY6" fmla="*/ 184912 h 1175161"/>
                  <a:gd name="connsiteX7" fmla="*/ 1077249 w 1302071"/>
                  <a:gd name="connsiteY7" fmla="*/ 331403 h 1175161"/>
                  <a:gd name="connsiteX8" fmla="*/ 1264147 w 1302071"/>
                  <a:gd name="connsiteY8" fmla="*/ 336609 h 1175161"/>
                  <a:gd name="connsiteX9" fmla="*/ 1302071 w 1302071"/>
                  <a:gd name="connsiteY9" fmla="*/ 446169 h 1175161"/>
                  <a:gd name="connsiteX10" fmla="*/ 1276788 w 1302071"/>
                  <a:gd name="connsiteY10" fmla="*/ 517804 h 1175161"/>
                  <a:gd name="connsiteX11" fmla="*/ 1158801 w 1302071"/>
                  <a:gd name="connsiteY11" fmla="*/ 538873 h 1175161"/>
                  <a:gd name="connsiteX12" fmla="*/ 1179870 w 1302071"/>
                  <a:gd name="connsiteY12" fmla="*/ 602080 h 1175161"/>
                  <a:gd name="connsiteX13" fmla="*/ 1234650 w 1302071"/>
                  <a:gd name="connsiteY13" fmla="*/ 707426 h 1175161"/>
                  <a:gd name="connsiteX14" fmla="*/ 1120877 w 1302071"/>
                  <a:gd name="connsiteY14" fmla="*/ 859124 h 1175161"/>
                  <a:gd name="connsiteX15" fmla="*/ 1061883 w 1302071"/>
                  <a:gd name="connsiteY15" fmla="*/ 892834 h 1175161"/>
                  <a:gd name="connsiteX16" fmla="*/ 1074525 w 1302071"/>
                  <a:gd name="connsiteY16" fmla="*/ 909690 h 1175161"/>
                  <a:gd name="connsiteX17" fmla="*/ 943896 w 1302071"/>
                  <a:gd name="connsiteY17" fmla="*/ 934972 h 1175161"/>
                  <a:gd name="connsiteX18" fmla="*/ 931255 w 1302071"/>
                  <a:gd name="connsiteY18" fmla="*/ 989752 h 1175161"/>
                  <a:gd name="connsiteX19" fmla="*/ 973393 w 1302071"/>
                  <a:gd name="connsiteY19" fmla="*/ 1015035 h 1175161"/>
                  <a:gd name="connsiteX20" fmla="*/ 977607 w 1302071"/>
                  <a:gd name="connsiteY20" fmla="*/ 1078243 h 1175161"/>
                  <a:gd name="connsiteX21" fmla="*/ 893330 w 1302071"/>
                  <a:gd name="connsiteY21" fmla="*/ 1048746 h 1175161"/>
                  <a:gd name="connsiteX22" fmla="*/ 800626 w 1302071"/>
                  <a:gd name="connsiteY22" fmla="*/ 1175161 h 1175161"/>
                  <a:gd name="connsiteX23" fmla="*/ 754274 w 1302071"/>
                  <a:gd name="connsiteY23" fmla="*/ 1133022 h 1175161"/>
                  <a:gd name="connsiteX24" fmla="*/ 707922 w 1302071"/>
                  <a:gd name="connsiteY24" fmla="*/ 1137236 h 1175161"/>
                  <a:gd name="connsiteX25" fmla="*/ 657356 w 1302071"/>
                  <a:gd name="connsiteY25" fmla="*/ 1061387 h 1175161"/>
                  <a:gd name="connsiteX26" fmla="*/ 497231 w 1302071"/>
                  <a:gd name="connsiteY26" fmla="*/ 1036104 h 1175161"/>
                  <a:gd name="connsiteX27" fmla="*/ 446665 w 1302071"/>
                  <a:gd name="connsiteY27" fmla="*/ 998180 h 1175161"/>
                  <a:gd name="connsiteX28" fmla="*/ 326691 w 1302071"/>
                  <a:gd name="connsiteY28" fmla="*/ 1004621 h 1175161"/>
                  <a:gd name="connsiteX29" fmla="*/ 278112 w 1302071"/>
                  <a:gd name="connsiteY29" fmla="*/ 1027677 h 1175161"/>
                  <a:gd name="connsiteX30" fmla="*/ 258533 w 1302071"/>
                  <a:gd name="connsiteY30" fmla="*/ 967193 h 1175161"/>
                  <a:gd name="connsiteX31" fmla="*/ 50565 w 1302071"/>
                  <a:gd name="connsiteY31" fmla="*/ 913903 h 1175161"/>
                  <a:gd name="connsiteX32" fmla="*/ 0 w 1302071"/>
                  <a:gd name="connsiteY32" fmla="*/ 779061 h 1175161"/>
                  <a:gd name="connsiteX33" fmla="*/ 88490 w 1302071"/>
                  <a:gd name="connsiteY33" fmla="*/ 711640 h 1175161"/>
                  <a:gd name="connsiteX34" fmla="*/ 143270 w 1302071"/>
                  <a:gd name="connsiteY34" fmla="*/ 724281 h 1175161"/>
                  <a:gd name="connsiteX35" fmla="*/ 193835 w 1302071"/>
                  <a:gd name="connsiteY35" fmla="*/ 425100 h 1175161"/>
                  <a:gd name="connsiteX36" fmla="*/ 299181 w 1302071"/>
                  <a:gd name="connsiteY36" fmla="*/ 404031 h 1175161"/>
                  <a:gd name="connsiteX37" fmla="*/ 341319 w 1302071"/>
                  <a:gd name="connsiteY37" fmla="*/ 361892 h 1175161"/>
                  <a:gd name="connsiteX38" fmla="*/ 345533 w 1302071"/>
                  <a:gd name="connsiteY38" fmla="*/ 248119 h 1175161"/>
                  <a:gd name="connsiteX39" fmla="*/ 408741 w 1302071"/>
                  <a:gd name="connsiteY39" fmla="*/ 231264 h 1175161"/>
                  <a:gd name="connsiteX40" fmla="*/ 429810 w 1302071"/>
                  <a:gd name="connsiteY40" fmla="*/ 168056 h 1175161"/>
                  <a:gd name="connsiteX41" fmla="*/ 484589 w 1302071"/>
                  <a:gd name="connsiteY41" fmla="*/ 138560 h 1175161"/>
                  <a:gd name="connsiteX42" fmla="*/ 505659 w 1302071"/>
                  <a:gd name="connsiteY42" fmla="*/ 24786 h 1175161"/>
                  <a:gd name="connsiteX0" fmla="*/ 505659 w 1302071"/>
                  <a:gd name="connsiteY0" fmla="*/ 24786 h 1175161"/>
                  <a:gd name="connsiteX1" fmla="*/ 588205 w 1302071"/>
                  <a:gd name="connsiteY1" fmla="*/ 0 h 1175161"/>
                  <a:gd name="connsiteX2" fmla="*/ 682400 w 1302071"/>
                  <a:gd name="connsiteY2" fmla="*/ 77579 h 1175161"/>
                  <a:gd name="connsiteX3" fmla="*/ 668131 w 1302071"/>
                  <a:gd name="connsiteY3" fmla="*/ 52674 h 1175161"/>
                  <a:gd name="connsiteX4" fmla="*/ 960752 w 1302071"/>
                  <a:gd name="connsiteY4" fmla="*/ 62711 h 1175161"/>
                  <a:gd name="connsiteX5" fmla="*/ 986035 w 1302071"/>
                  <a:gd name="connsiteY5" fmla="*/ 155415 h 1175161"/>
                  <a:gd name="connsiteX6" fmla="*/ 1070311 w 1302071"/>
                  <a:gd name="connsiteY6" fmla="*/ 184912 h 1175161"/>
                  <a:gd name="connsiteX7" fmla="*/ 1077249 w 1302071"/>
                  <a:gd name="connsiteY7" fmla="*/ 331403 h 1175161"/>
                  <a:gd name="connsiteX8" fmla="*/ 1264147 w 1302071"/>
                  <a:gd name="connsiteY8" fmla="*/ 325457 h 1175161"/>
                  <a:gd name="connsiteX9" fmla="*/ 1302071 w 1302071"/>
                  <a:gd name="connsiteY9" fmla="*/ 446169 h 1175161"/>
                  <a:gd name="connsiteX10" fmla="*/ 1276788 w 1302071"/>
                  <a:gd name="connsiteY10" fmla="*/ 517804 h 1175161"/>
                  <a:gd name="connsiteX11" fmla="*/ 1158801 w 1302071"/>
                  <a:gd name="connsiteY11" fmla="*/ 538873 h 1175161"/>
                  <a:gd name="connsiteX12" fmla="*/ 1179870 w 1302071"/>
                  <a:gd name="connsiteY12" fmla="*/ 602080 h 1175161"/>
                  <a:gd name="connsiteX13" fmla="*/ 1234650 w 1302071"/>
                  <a:gd name="connsiteY13" fmla="*/ 707426 h 1175161"/>
                  <a:gd name="connsiteX14" fmla="*/ 1120877 w 1302071"/>
                  <a:gd name="connsiteY14" fmla="*/ 859124 h 1175161"/>
                  <a:gd name="connsiteX15" fmla="*/ 1061883 w 1302071"/>
                  <a:gd name="connsiteY15" fmla="*/ 892834 h 1175161"/>
                  <a:gd name="connsiteX16" fmla="*/ 1074525 w 1302071"/>
                  <a:gd name="connsiteY16" fmla="*/ 909690 h 1175161"/>
                  <a:gd name="connsiteX17" fmla="*/ 943896 w 1302071"/>
                  <a:gd name="connsiteY17" fmla="*/ 934972 h 1175161"/>
                  <a:gd name="connsiteX18" fmla="*/ 931255 w 1302071"/>
                  <a:gd name="connsiteY18" fmla="*/ 989752 h 1175161"/>
                  <a:gd name="connsiteX19" fmla="*/ 973393 w 1302071"/>
                  <a:gd name="connsiteY19" fmla="*/ 1015035 h 1175161"/>
                  <a:gd name="connsiteX20" fmla="*/ 977607 w 1302071"/>
                  <a:gd name="connsiteY20" fmla="*/ 1078243 h 1175161"/>
                  <a:gd name="connsiteX21" fmla="*/ 893330 w 1302071"/>
                  <a:gd name="connsiteY21" fmla="*/ 1048746 h 1175161"/>
                  <a:gd name="connsiteX22" fmla="*/ 800626 w 1302071"/>
                  <a:gd name="connsiteY22" fmla="*/ 1175161 h 1175161"/>
                  <a:gd name="connsiteX23" fmla="*/ 754274 w 1302071"/>
                  <a:gd name="connsiteY23" fmla="*/ 1133022 h 1175161"/>
                  <a:gd name="connsiteX24" fmla="*/ 707922 w 1302071"/>
                  <a:gd name="connsiteY24" fmla="*/ 1137236 h 1175161"/>
                  <a:gd name="connsiteX25" fmla="*/ 657356 w 1302071"/>
                  <a:gd name="connsiteY25" fmla="*/ 1061387 h 1175161"/>
                  <a:gd name="connsiteX26" fmla="*/ 497231 w 1302071"/>
                  <a:gd name="connsiteY26" fmla="*/ 1036104 h 1175161"/>
                  <a:gd name="connsiteX27" fmla="*/ 446665 w 1302071"/>
                  <a:gd name="connsiteY27" fmla="*/ 998180 h 1175161"/>
                  <a:gd name="connsiteX28" fmla="*/ 326691 w 1302071"/>
                  <a:gd name="connsiteY28" fmla="*/ 1004621 h 1175161"/>
                  <a:gd name="connsiteX29" fmla="*/ 278112 w 1302071"/>
                  <a:gd name="connsiteY29" fmla="*/ 1027677 h 1175161"/>
                  <a:gd name="connsiteX30" fmla="*/ 258533 w 1302071"/>
                  <a:gd name="connsiteY30" fmla="*/ 967193 h 1175161"/>
                  <a:gd name="connsiteX31" fmla="*/ 50565 w 1302071"/>
                  <a:gd name="connsiteY31" fmla="*/ 913903 h 1175161"/>
                  <a:gd name="connsiteX32" fmla="*/ 0 w 1302071"/>
                  <a:gd name="connsiteY32" fmla="*/ 779061 h 1175161"/>
                  <a:gd name="connsiteX33" fmla="*/ 88490 w 1302071"/>
                  <a:gd name="connsiteY33" fmla="*/ 711640 h 1175161"/>
                  <a:gd name="connsiteX34" fmla="*/ 143270 w 1302071"/>
                  <a:gd name="connsiteY34" fmla="*/ 724281 h 1175161"/>
                  <a:gd name="connsiteX35" fmla="*/ 193835 w 1302071"/>
                  <a:gd name="connsiteY35" fmla="*/ 425100 h 1175161"/>
                  <a:gd name="connsiteX36" fmla="*/ 299181 w 1302071"/>
                  <a:gd name="connsiteY36" fmla="*/ 404031 h 1175161"/>
                  <a:gd name="connsiteX37" fmla="*/ 341319 w 1302071"/>
                  <a:gd name="connsiteY37" fmla="*/ 361892 h 1175161"/>
                  <a:gd name="connsiteX38" fmla="*/ 345533 w 1302071"/>
                  <a:gd name="connsiteY38" fmla="*/ 248119 h 1175161"/>
                  <a:gd name="connsiteX39" fmla="*/ 408741 w 1302071"/>
                  <a:gd name="connsiteY39" fmla="*/ 231264 h 1175161"/>
                  <a:gd name="connsiteX40" fmla="*/ 429810 w 1302071"/>
                  <a:gd name="connsiteY40" fmla="*/ 168056 h 1175161"/>
                  <a:gd name="connsiteX41" fmla="*/ 484589 w 1302071"/>
                  <a:gd name="connsiteY41" fmla="*/ 138560 h 1175161"/>
                  <a:gd name="connsiteX42" fmla="*/ 505659 w 1302071"/>
                  <a:gd name="connsiteY42" fmla="*/ 24786 h 1175161"/>
                  <a:gd name="connsiteX0" fmla="*/ 505659 w 1309505"/>
                  <a:gd name="connsiteY0" fmla="*/ 24786 h 1175161"/>
                  <a:gd name="connsiteX1" fmla="*/ 588205 w 1309505"/>
                  <a:gd name="connsiteY1" fmla="*/ 0 h 1175161"/>
                  <a:gd name="connsiteX2" fmla="*/ 682400 w 1309505"/>
                  <a:gd name="connsiteY2" fmla="*/ 77579 h 1175161"/>
                  <a:gd name="connsiteX3" fmla="*/ 668131 w 1309505"/>
                  <a:gd name="connsiteY3" fmla="*/ 52674 h 1175161"/>
                  <a:gd name="connsiteX4" fmla="*/ 960752 w 1309505"/>
                  <a:gd name="connsiteY4" fmla="*/ 62711 h 1175161"/>
                  <a:gd name="connsiteX5" fmla="*/ 986035 w 1309505"/>
                  <a:gd name="connsiteY5" fmla="*/ 155415 h 1175161"/>
                  <a:gd name="connsiteX6" fmla="*/ 1070311 w 1309505"/>
                  <a:gd name="connsiteY6" fmla="*/ 184912 h 1175161"/>
                  <a:gd name="connsiteX7" fmla="*/ 1077249 w 1309505"/>
                  <a:gd name="connsiteY7" fmla="*/ 331403 h 1175161"/>
                  <a:gd name="connsiteX8" fmla="*/ 1264147 w 1309505"/>
                  <a:gd name="connsiteY8" fmla="*/ 325457 h 1175161"/>
                  <a:gd name="connsiteX9" fmla="*/ 1309505 w 1309505"/>
                  <a:gd name="connsiteY9" fmla="*/ 435018 h 1175161"/>
                  <a:gd name="connsiteX10" fmla="*/ 1276788 w 1309505"/>
                  <a:gd name="connsiteY10" fmla="*/ 517804 h 1175161"/>
                  <a:gd name="connsiteX11" fmla="*/ 1158801 w 1309505"/>
                  <a:gd name="connsiteY11" fmla="*/ 538873 h 1175161"/>
                  <a:gd name="connsiteX12" fmla="*/ 1179870 w 1309505"/>
                  <a:gd name="connsiteY12" fmla="*/ 602080 h 1175161"/>
                  <a:gd name="connsiteX13" fmla="*/ 1234650 w 1309505"/>
                  <a:gd name="connsiteY13" fmla="*/ 707426 h 1175161"/>
                  <a:gd name="connsiteX14" fmla="*/ 1120877 w 1309505"/>
                  <a:gd name="connsiteY14" fmla="*/ 859124 h 1175161"/>
                  <a:gd name="connsiteX15" fmla="*/ 1061883 w 1309505"/>
                  <a:gd name="connsiteY15" fmla="*/ 892834 h 1175161"/>
                  <a:gd name="connsiteX16" fmla="*/ 1074525 w 1309505"/>
                  <a:gd name="connsiteY16" fmla="*/ 909690 h 1175161"/>
                  <a:gd name="connsiteX17" fmla="*/ 943896 w 1309505"/>
                  <a:gd name="connsiteY17" fmla="*/ 934972 h 1175161"/>
                  <a:gd name="connsiteX18" fmla="*/ 931255 w 1309505"/>
                  <a:gd name="connsiteY18" fmla="*/ 989752 h 1175161"/>
                  <a:gd name="connsiteX19" fmla="*/ 973393 w 1309505"/>
                  <a:gd name="connsiteY19" fmla="*/ 1015035 h 1175161"/>
                  <a:gd name="connsiteX20" fmla="*/ 977607 w 1309505"/>
                  <a:gd name="connsiteY20" fmla="*/ 1078243 h 1175161"/>
                  <a:gd name="connsiteX21" fmla="*/ 893330 w 1309505"/>
                  <a:gd name="connsiteY21" fmla="*/ 1048746 h 1175161"/>
                  <a:gd name="connsiteX22" fmla="*/ 800626 w 1309505"/>
                  <a:gd name="connsiteY22" fmla="*/ 1175161 h 1175161"/>
                  <a:gd name="connsiteX23" fmla="*/ 754274 w 1309505"/>
                  <a:gd name="connsiteY23" fmla="*/ 1133022 h 1175161"/>
                  <a:gd name="connsiteX24" fmla="*/ 707922 w 1309505"/>
                  <a:gd name="connsiteY24" fmla="*/ 1137236 h 1175161"/>
                  <a:gd name="connsiteX25" fmla="*/ 657356 w 1309505"/>
                  <a:gd name="connsiteY25" fmla="*/ 1061387 h 1175161"/>
                  <a:gd name="connsiteX26" fmla="*/ 497231 w 1309505"/>
                  <a:gd name="connsiteY26" fmla="*/ 1036104 h 1175161"/>
                  <a:gd name="connsiteX27" fmla="*/ 446665 w 1309505"/>
                  <a:gd name="connsiteY27" fmla="*/ 998180 h 1175161"/>
                  <a:gd name="connsiteX28" fmla="*/ 326691 w 1309505"/>
                  <a:gd name="connsiteY28" fmla="*/ 1004621 h 1175161"/>
                  <a:gd name="connsiteX29" fmla="*/ 278112 w 1309505"/>
                  <a:gd name="connsiteY29" fmla="*/ 1027677 h 1175161"/>
                  <a:gd name="connsiteX30" fmla="*/ 258533 w 1309505"/>
                  <a:gd name="connsiteY30" fmla="*/ 967193 h 1175161"/>
                  <a:gd name="connsiteX31" fmla="*/ 50565 w 1309505"/>
                  <a:gd name="connsiteY31" fmla="*/ 913903 h 1175161"/>
                  <a:gd name="connsiteX32" fmla="*/ 0 w 1309505"/>
                  <a:gd name="connsiteY32" fmla="*/ 779061 h 1175161"/>
                  <a:gd name="connsiteX33" fmla="*/ 88490 w 1309505"/>
                  <a:gd name="connsiteY33" fmla="*/ 711640 h 1175161"/>
                  <a:gd name="connsiteX34" fmla="*/ 143270 w 1309505"/>
                  <a:gd name="connsiteY34" fmla="*/ 724281 h 1175161"/>
                  <a:gd name="connsiteX35" fmla="*/ 193835 w 1309505"/>
                  <a:gd name="connsiteY35" fmla="*/ 425100 h 1175161"/>
                  <a:gd name="connsiteX36" fmla="*/ 299181 w 1309505"/>
                  <a:gd name="connsiteY36" fmla="*/ 404031 h 1175161"/>
                  <a:gd name="connsiteX37" fmla="*/ 341319 w 1309505"/>
                  <a:gd name="connsiteY37" fmla="*/ 361892 h 1175161"/>
                  <a:gd name="connsiteX38" fmla="*/ 345533 w 1309505"/>
                  <a:gd name="connsiteY38" fmla="*/ 248119 h 1175161"/>
                  <a:gd name="connsiteX39" fmla="*/ 408741 w 1309505"/>
                  <a:gd name="connsiteY39" fmla="*/ 231264 h 1175161"/>
                  <a:gd name="connsiteX40" fmla="*/ 429810 w 1309505"/>
                  <a:gd name="connsiteY40" fmla="*/ 168056 h 1175161"/>
                  <a:gd name="connsiteX41" fmla="*/ 484589 w 1309505"/>
                  <a:gd name="connsiteY41" fmla="*/ 138560 h 1175161"/>
                  <a:gd name="connsiteX42" fmla="*/ 505659 w 1309505"/>
                  <a:gd name="connsiteY42" fmla="*/ 24786 h 1175161"/>
                  <a:gd name="connsiteX0" fmla="*/ 505659 w 1309505"/>
                  <a:gd name="connsiteY0" fmla="*/ 24786 h 1175161"/>
                  <a:gd name="connsiteX1" fmla="*/ 588205 w 1309505"/>
                  <a:gd name="connsiteY1" fmla="*/ 0 h 1175161"/>
                  <a:gd name="connsiteX2" fmla="*/ 682400 w 1309505"/>
                  <a:gd name="connsiteY2" fmla="*/ 77579 h 1175161"/>
                  <a:gd name="connsiteX3" fmla="*/ 668131 w 1309505"/>
                  <a:gd name="connsiteY3" fmla="*/ 52674 h 1175161"/>
                  <a:gd name="connsiteX4" fmla="*/ 960752 w 1309505"/>
                  <a:gd name="connsiteY4" fmla="*/ 62711 h 1175161"/>
                  <a:gd name="connsiteX5" fmla="*/ 986035 w 1309505"/>
                  <a:gd name="connsiteY5" fmla="*/ 155415 h 1175161"/>
                  <a:gd name="connsiteX6" fmla="*/ 1070311 w 1309505"/>
                  <a:gd name="connsiteY6" fmla="*/ 184912 h 1175161"/>
                  <a:gd name="connsiteX7" fmla="*/ 1077249 w 1309505"/>
                  <a:gd name="connsiteY7" fmla="*/ 331403 h 1175161"/>
                  <a:gd name="connsiteX8" fmla="*/ 1264147 w 1309505"/>
                  <a:gd name="connsiteY8" fmla="*/ 325457 h 1175161"/>
                  <a:gd name="connsiteX9" fmla="*/ 1309505 w 1309505"/>
                  <a:gd name="connsiteY9" fmla="*/ 435018 h 1175161"/>
                  <a:gd name="connsiteX10" fmla="*/ 1276788 w 1309505"/>
                  <a:gd name="connsiteY10" fmla="*/ 517804 h 1175161"/>
                  <a:gd name="connsiteX11" fmla="*/ 1158801 w 1309505"/>
                  <a:gd name="connsiteY11" fmla="*/ 538873 h 1175161"/>
                  <a:gd name="connsiteX12" fmla="*/ 1213323 w 1309505"/>
                  <a:gd name="connsiteY12" fmla="*/ 613231 h 1175161"/>
                  <a:gd name="connsiteX13" fmla="*/ 1234650 w 1309505"/>
                  <a:gd name="connsiteY13" fmla="*/ 707426 h 1175161"/>
                  <a:gd name="connsiteX14" fmla="*/ 1120877 w 1309505"/>
                  <a:gd name="connsiteY14" fmla="*/ 859124 h 1175161"/>
                  <a:gd name="connsiteX15" fmla="*/ 1061883 w 1309505"/>
                  <a:gd name="connsiteY15" fmla="*/ 892834 h 1175161"/>
                  <a:gd name="connsiteX16" fmla="*/ 1074525 w 1309505"/>
                  <a:gd name="connsiteY16" fmla="*/ 909690 h 1175161"/>
                  <a:gd name="connsiteX17" fmla="*/ 943896 w 1309505"/>
                  <a:gd name="connsiteY17" fmla="*/ 934972 h 1175161"/>
                  <a:gd name="connsiteX18" fmla="*/ 931255 w 1309505"/>
                  <a:gd name="connsiteY18" fmla="*/ 989752 h 1175161"/>
                  <a:gd name="connsiteX19" fmla="*/ 973393 w 1309505"/>
                  <a:gd name="connsiteY19" fmla="*/ 1015035 h 1175161"/>
                  <a:gd name="connsiteX20" fmla="*/ 977607 w 1309505"/>
                  <a:gd name="connsiteY20" fmla="*/ 1078243 h 1175161"/>
                  <a:gd name="connsiteX21" fmla="*/ 893330 w 1309505"/>
                  <a:gd name="connsiteY21" fmla="*/ 1048746 h 1175161"/>
                  <a:gd name="connsiteX22" fmla="*/ 800626 w 1309505"/>
                  <a:gd name="connsiteY22" fmla="*/ 1175161 h 1175161"/>
                  <a:gd name="connsiteX23" fmla="*/ 754274 w 1309505"/>
                  <a:gd name="connsiteY23" fmla="*/ 1133022 h 1175161"/>
                  <a:gd name="connsiteX24" fmla="*/ 707922 w 1309505"/>
                  <a:gd name="connsiteY24" fmla="*/ 1137236 h 1175161"/>
                  <a:gd name="connsiteX25" fmla="*/ 657356 w 1309505"/>
                  <a:gd name="connsiteY25" fmla="*/ 1061387 h 1175161"/>
                  <a:gd name="connsiteX26" fmla="*/ 497231 w 1309505"/>
                  <a:gd name="connsiteY26" fmla="*/ 1036104 h 1175161"/>
                  <a:gd name="connsiteX27" fmla="*/ 446665 w 1309505"/>
                  <a:gd name="connsiteY27" fmla="*/ 998180 h 1175161"/>
                  <a:gd name="connsiteX28" fmla="*/ 326691 w 1309505"/>
                  <a:gd name="connsiteY28" fmla="*/ 1004621 h 1175161"/>
                  <a:gd name="connsiteX29" fmla="*/ 278112 w 1309505"/>
                  <a:gd name="connsiteY29" fmla="*/ 1027677 h 1175161"/>
                  <a:gd name="connsiteX30" fmla="*/ 258533 w 1309505"/>
                  <a:gd name="connsiteY30" fmla="*/ 967193 h 1175161"/>
                  <a:gd name="connsiteX31" fmla="*/ 50565 w 1309505"/>
                  <a:gd name="connsiteY31" fmla="*/ 913903 h 1175161"/>
                  <a:gd name="connsiteX32" fmla="*/ 0 w 1309505"/>
                  <a:gd name="connsiteY32" fmla="*/ 779061 h 1175161"/>
                  <a:gd name="connsiteX33" fmla="*/ 88490 w 1309505"/>
                  <a:gd name="connsiteY33" fmla="*/ 711640 h 1175161"/>
                  <a:gd name="connsiteX34" fmla="*/ 143270 w 1309505"/>
                  <a:gd name="connsiteY34" fmla="*/ 724281 h 1175161"/>
                  <a:gd name="connsiteX35" fmla="*/ 193835 w 1309505"/>
                  <a:gd name="connsiteY35" fmla="*/ 425100 h 1175161"/>
                  <a:gd name="connsiteX36" fmla="*/ 299181 w 1309505"/>
                  <a:gd name="connsiteY36" fmla="*/ 404031 h 1175161"/>
                  <a:gd name="connsiteX37" fmla="*/ 341319 w 1309505"/>
                  <a:gd name="connsiteY37" fmla="*/ 361892 h 1175161"/>
                  <a:gd name="connsiteX38" fmla="*/ 345533 w 1309505"/>
                  <a:gd name="connsiteY38" fmla="*/ 248119 h 1175161"/>
                  <a:gd name="connsiteX39" fmla="*/ 408741 w 1309505"/>
                  <a:gd name="connsiteY39" fmla="*/ 231264 h 1175161"/>
                  <a:gd name="connsiteX40" fmla="*/ 429810 w 1309505"/>
                  <a:gd name="connsiteY40" fmla="*/ 168056 h 1175161"/>
                  <a:gd name="connsiteX41" fmla="*/ 484589 w 1309505"/>
                  <a:gd name="connsiteY41" fmla="*/ 138560 h 1175161"/>
                  <a:gd name="connsiteX42" fmla="*/ 505659 w 1309505"/>
                  <a:gd name="connsiteY42" fmla="*/ 24786 h 1175161"/>
                  <a:gd name="connsiteX0" fmla="*/ 505659 w 1309505"/>
                  <a:gd name="connsiteY0" fmla="*/ 24786 h 1175161"/>
                  <a:gd name="connsiteX1" fmla="*/ 588205 w 1309505"/>
                  <a:gd name="connsiteY1" fmla="*/ 0 h 1175161"/>
                  <a:gd name="connsiteX2" fmla="*/ 682400 w 1309505"/>
                  <a:gd name="connsiteY2" fmla="*/ 77579 h 1175161"/>
                  <a:gd name="connsiteX3" fmla="*/ 668131 w 1309505"/>
                  <a:gd name="connsiteY3" fmla="*/ 52674 h 1175161"/>
                  <a:gd name="connsiteX4" fmla="*/ 960752 w 1309505"/>
                  <a:gd name="connsiteY4" fmla="*/ 62711 h 1175161"/>
                  <a:gd name="connsiteX5" fmla="*/ 986035 w 1309505"/>
                  <a:gd name="connsiteY5" fmla="*/ 155415 h 1175161"/>
                  <a:gd name="connsiteX6" fmla="*/ 1070311 w 1309505"/>
                  <a:gd name="connsiteY6" fmla="*/ 184912 h 1175161"/>
                  <a:gd name="connsiteX7" fmla="*/ 1077249 w 1309505"/>
                  <a:gd name="connsiteY7" fmla="*/ 331403 h 1175161"/>
                  <a:gd name="connsiteX8" fmla="*/ 1264147 w 1309505"/>
                  <a:gd name="connsiteY8" fmla="*/ 325457 h 1175161"/>
                  <a:gd name="connsiteX9" fmla="*/ 1309505 w 1309505"/>
                  <a:gd name="connsiteY9" fmla="*/ 435018 h 1175161"/>
                  <a:gd name="connsiteX10" fmla="*/ 1276788 w 1309505"/>
                  <a:gd name="connsiteY10" fmla="*/ 517804 h 1175161"/>
                  <a:gd name="connsiteX11" fmla="*/ 1169953 w 1309505"/>
                  <a:gd name="connsiteY11" fmla="*/ 553742 h 1175161"/>
                  <a:gd name="connsiteX12" fmla="*/ 1213323 w 1309505"/>
                  <a:gd name="connsiteY12" fmla="*/ 613231 h 1175161"/>
                  <a:gd name="connsiteX13" fmla="*/ 1234650 w 1309505"/>
                  <a:gd name="connsiteY13" fmla="*/ 707426 h 1175161"/>
                  <a:gd name="connsiteX14" fmla="*/ 1120877 w 1309505"/>
                  <a:gd name="connsiteY14" fmla="*/ 859124 h 1175161"/>
                  <a:gd name="connsiteX15" fmla="*/ 1061883 w 1309505"/>
                  <a:gd name="connsiteY15" fmla="*/ 892834 h 1175161"/>
                  <a:gd name="connsiteX16" fmla="*/ 1074525 w 1309505"/>
                  <a:gd name="connsiteY16" fmla="*/ 909690 h 1175161"/>
                  <a:gd name="connsiteX17" fmla="*/ 943896 w 1309505"/>
                  <a:gd name="connsiteY17" fmla="*/ 934972 h 1175161"/>
                  <a:gd name="connsiteX18" fmla="*/ 931255 w 1309505"/>
                  <a:gd name="connsiteY18" fmla="*/ 989752 h 1175161"/>
                  <a:gd name="connsiteX19" fmla="*/ 973393 w 1309505"/>
                  <a:gd name="connsiteY19" fmla="*/ 1015035 h 1175161"/>
                  <a:gd name="connsiteX20" fmla="*/ 977607 w 1309505"/>
                  <a:gd name="connsiteY20" fmla="*/ 1078243 h 1175161"/>
                  <a:gd name="connsiteX21" fmla="*/ 893330 w 1309505"/>
                  <a:gd name="connsiteY21" fmla="*/ 1048746 h 1175161"/>
                  <a:gd name="connsiteX22" fmla="*/ 800626 w 1309505"/>
                  <a:gd name="connsiteY22" fmla="*/ 1175161 h 1175161"/>
                  <a:gd name="connsiteX23" fmla="*/ 754274 w 1309505"/>
                  <a:gd name="connsiteY23" fmla="*/ 1133022 h 1175161"/>
                  <a:gd name="connsiteX24" fmla="*/ 707922 w 1309505"/>
                  <a:gd name="connsiteY24" fmla="*/ 1137236 h 1175161"/>
                  <a:gd name="connsiteX25" fmla="*/ 657356 w 1309505"/>
                  <a:gd name="connsiteY25" fmla="*/ 1061387 h 1175161"/>
                  <a:gd name="connsiteX26" fmla="*/ 497231 w 1309505"/>
                  <a:gd name="connsiteY26" fmla="*/ 1036104 h 1175161"/>
                  <a:gd name="connsiteX27" fmla="*/ 446665 w 1309505"/>
                  <a:gd name="connsiteY27" fmla="*/ 998180 h 1175161"/>
                  <a:gd name="connsiteX28" fmla="*/ 326691 w 1309505"/>
                  <a:gd name="connsiteY28" fmla="*/ 1004621 h 1175161"/>
                  <a:gd name="connsiteX29" fmla="*/ 278112 w 1309505"/>
                  <a:gd name="connsiteY29" fmla="*/ 1027677 h 1175161"/>
                  <a:gd name="connsiteX30" fmla="*/ 258533 w 1309505"/>
                  <a:gd name="connsiteY30" fmla="*/ 967193 h 1175161"/>
                  <a:gd name="connsiteX31" fmla="*/ 50565 w 1309505"/>
                  <a:gd name="connsiteY31" fmla="*/ 913903 h 1175161"/>
                  <a:gd name="connsiteX32" fmla="*/ 0 w 1309505"/>
                  <a:gd name="connsiteY32" fmla="*/ 779061 h 1175161"/>
                  <a:gd name="connsiteX33" fmla="*/ 88490 w 1309505"/>
                  <a:gd name="connsiteY33" fmla="*/ 711640 h 1175161"/>
                  <a:gd name="connsiteX34" fmla="*/ 143270 w 1309505"/>
                  <a:gd name="connsiteY34" fmla="*/ 724281 h 1175161"/>
                  <a:gd name="connsiteX35" fmla="*/ 193835 w 1309505"/>
                  <a:gd name="connsiteY35" fmla="*/ 425100 h 1175161"/>
                  <a:gd name="connsiteX36" fmla="*/ 299181 w 1309505"/>
                  <a:gd name="connsiteY36" fmla="*/ 404031 h 1175161"/>
                  <a:gd name="connsiteX37" fmla="*/ 341319 w 1309505"/>
                  <a:gd name="connsiteY37" fmla="*/ 361892 h 1175161"/>
                  <a:gd name="connsiteX38" fmla="*/ 345533 w 1309505"/>
                  <a:gd name="connsiteY38" fmla="*/ 248119 h 1175161"/>
                  <a:gd name="connsiteX39" fmla="*/ 408741 w 1309505"/>
                  <a:gd name="connsiteY39" fmla="*/ 231264 h 1175161"/>
                  <a:gd name="connsiteX40" fmla="*/ 429810 w 1309505"/>
                  <a:gd name="connsiteY40" fmla="*/ 168056 h 1175161"/>
                  <a:gd name="connsiteX41" fmla="*/ 484589 w 1309505"/>
                  <a:gd name="connsiteY41" fmla="*/ 138560 h 1175161"/>
                  <a:gd name="connsiteX42" fmla="*/ 505659 w 1309505"/>
                  <a:gd name="connsiteY42" fmla="*/ 24786 h 1175161"/>
                  <a:gd name="connsiteX0" fmla="*/ 505659 w 1309505"/>
                  <a:gd name="connsiteY0" fmla="*/ 24786 h 1175161"/>
                  <a:gd name="connsiteX1" fmla="*/ 588205 w 1309505"/>
                  <a:gd name="connsiteY1" fmla="*/ 0 h 1175161"/>
                  <a:gd name="connsiteX2" fmla="*/ 668131 w 1309505"/>
                  <a:gd name="connsiteY2" fmla="*/ 52674 h 1175161"/>
                  <a:gd name="connsiteX3" fmla="*/ 960752 w 1309505"/>
                  <a:gd name="connsiteY3" fmla="*/ 62711 h 1175161"/>
                  <a:gd name="connsiteX4" fmla="*/ 986035 w 1309505"/>
                  <a:gd name="connsiteY4" fmla="*/ 155415 h 1175161"/>
                  <a:gd name="connsiteX5" fmla="*/ 1070311 w 1309505"/>
                  <a:gd name="connsiteY5" fmla="*/ 184912 h 1175161"/>
                  <a:gd name="connsiteX6" fmla="*/ 1077249 w 1309505"/>
                  <a:gd name="connsiteY6" fmla="*/ 331403 h 1175161"/>
                  <a:gd name="connsiteX7" fmla="*/ 1264147 w 1309505"/>
                  <a:gd name="connsiteY7" fmla="*/ 325457 h 1175161"/>
                  <a:gd name="connsiteX8" fmla="*/ 1309505 w 1309505"/>
                  <a:gd name="connsiteY8" fmla="*/ 435018 h 1175161"/>
                  <a:gd name="connsiteX9" fmla="*/ 1276788 w 1309505"/>
                  <a:gd name="connsiteY9" fmla="*/ 517804 h 1175161"/>
                  <a:gd name="connsiteX10" fmla="*/ 1169953 w 1309505"/>
                  <a:gd name="connsiteY10" fmla="*/ 553742 h 1175161"/>
                  <a:gd name="connsiteX11" fmla="*/ 1213323 w 1309505"/>
                  <a:gd name="connsiteY11" fmla="*/ 613231 h 1175161"/>
                  <a:gd name="connsiteX12" fmla="*/ 1234650 w 1309505"/>
                  <a:gd name="connsiteY12" fmla="*/ 707426 h 1175161"/>
                  <a:gd name="connsiteX13" fmla="*/ 1120877 w 1309505"/>
                  <a:gd name="connsiteY13" fmla="*/ 859124 h 1175161"/>
                  <a:gd name="connsiteX14" fmla="*/ 1061883 w 1309505"/>
                  <a:gd name="connsiteY14" fmla="*/ 892834 h 1175161"/>
                  <a:gd name="connsiteX15" fmla="*/ 1074525 w 1309505"/>
                  <a:gd name="connsiteY15" fmla="*/ 909690 h 1175161"/>
                  <a:gd name="connsiteX16" fmla="*/ 943896 w 1309505"/>
                  <a:gd name="connsiteY16" fmla="*/ 934972 h 1175161"/>
                  <a:gd name="connsiteX17" fmla="*/ 931255 w 1309505"/>
                  <a:gd name="connsiteY17" fmla="*/ 989752 h 1175161"/>
                  <a:gd name="connsiteX18" fmla="*/ 973393 w 1309505"/>
                  <a:gd name="connsiteY18" fmla="*/ 1015035 h 1175161"/>
                  <a:gd name="connsiteX19" fmla="*/ 977607 w 1309505"/>
                  <a:gd name="connsiteY19" fmla="*/ 1078243 h 1175161"/>
                  <a:gd name="connsiteX20" fmla="*/ 893330 w 1309505"/>
                  <a:gd name="connsiteY20" fmla="*/ 1048746 h 1175161"/>
                  <a:gd name="connsiteX21" fmla="*/ 800626 w 1309505"/>
                  <a:gd name="connsiteY21" fmla="*/ 1175161 h 1175161"/>
                  <a:gd name="connsiteX22" fmla="*/ 754274 w 1309505"/>
                  <a:gd name="connsiteY22" fmla="*/ 1133022 h 1175161"/>
                  <a:gd name="connsiteX23" fmla="*/ 707922 w 1309505"/>
                  <a:gd name="connsiteY23" fmla="*/ 1137236 h 1175161"/>
                  <a:gd name="connsiteX24" fmla="*/ 657356 w 1309505"/>
                  <a:gd name="connsiteY24" fmla="*/ 1061387 h 1175161"/>
                  <a:gd name="connsiteX25" fmla="*/ 497231 w 1309505"/>
                  <a:gd name="connsiteY25" fmla="*/ 1036104 h 1175161"/>
                  <a:gd name="connsiteX26" fmla="*/ 446665 w 1309505"/>
                  <a:gd name="connsiteY26" fmla="*/ 998180 h 1175161"/>
                  <a:gd name="connsiteX27" fmla="*/ 326691 w 1309505"/>
                  <a:gd name="connsiteY27" fmla="*/ 1004621 h 1175161"/>
                  <a:gd name="connsiteX28" fmla="*/ 278112 w 1309505"/>
                  <a:gd name="connsiteY28" fmla="*/ 1027677 h 1175161"/>
                  <a:gd name="connsiteX29" fmla="*/ 258533 w 1309505"/>
                  <a:gd name="connsiteY29" fmla="*/ 967193 h 1175161"/>
                  <a:gd name="connsiteX30" fmla="*/ 50565 w 1309505"/>
                  <a:gd name="connsiteY30" fmla="*/ 913903 h 1175161"/>
                  <a:gd name="connsiteX31" fmla="*/ 0 w 1309505"/>
                  <a:gd name="connsiteY31" fmla="*/ 779061 h 1175161"/>
                  <a:gd name="connsiteX32" fmla="*/ 88490 w 1309505"/>
                  <a:gd name="connsiteY32" fmla="*/ 711640 h 1175161"/>
                  <a:gd name="connsiteX33" fmla="*/ 143270 w 1309505"/>
                  <a:gd name="connsiteY33" fmla="*/ 724281 h 1175161"/>
                  <a:gd name="connsiteX34" fmla="*/ 193835 w 1309505"/>
                  <a:gd name="connsiteY34" fmla="*/ 425100 h 1175161"/>
                  <a:gd name="connsiteX35" fmla="*/ 299181 w 1309505"/>
                  <a:gd name="connsiteY35" fmla="*/ 404031 h 1175161"/>
                  <a:gd name="connsiteX36" fmla="*/ 341319 w 1309505"/>
                  <a:gd name="connsiteY36" fmla="*/ 361892 h 1175161"/>
                  <a:gd name="connsiteX37" fmla="*/ 345533 w 1309505"/>
                  <a:gd name="connsiteY37" fmla="*/ 248119 h 1175161"/>
                  <a:gd name="connsiteX38" fmla="*/ 408741 w 1309505"/>
                  <a:gd name="connsiteY38" fmla="*/ 231264 h 1175161"/>
                  <a:gd name="connsiteX39" fmla="*/ 429810 w 1309505"/>
                  <a:gd name="connsiteY39" fmla="*/ 168056 h 1175161"/>
                  <a:gd name="connsiteX40" fmla="*/ 484589 w 1309505"/>
                  <a:gd name="connsiteY40" fmla="*/ 138560 h 1175161"/>
                  <a:gd name="connsiteX41" fmla="*/ 505659 w 1309505"/>
                  <a:gd name="connsiteY41" fmla="*/ 24786 h 1175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309505" h="1175161">
                    <a:moveTo>
                      <a:pt x="505659" y="24786"/>
                    </a:moveTo>
                    <a:lnTo>
                      <a:pt x="588205" y="0"/>
                    </a:lnTo>
                    <a:lnTo>
                      <a:pt x="668131" y="52674"/>
                    </a:lnTo>
                    <a:lnTo>
                      <a:pt x="960752" y="62711"/>
                    </a:lnTo>
                    <a:lnTo>
                      <a:pt x="986035" y="155415"/>
                    </a:lnTo>
                    <a:lnTo>
                      <a:pt x="1070311" y="184912"/>
                    </a:lnTo>
                    <a:lnTo>
                      <a:pt x="1077249" y="331403"/>
                    </a:lnTo>
                    <a:lnTo>
                      <a:pt x="1264147" y="325457"/>
                    </a:lnTo>
                    <a:lnTo>
                      <a:pt x="1309505" y="435018"/>
                    </a:lnTo>
                    <a:lnTo>
                      <a:pt x="1276788" y="517804"/>
                    </a:lnTo>
                    <a:lnTo>
                      <a:pt x="1169953" y="553742"/>
                    </a:lnTo>
                    <a:lnTo>
                      <a:pt x="1213323" y="613231"/>
                    </a:lnTo>
                    <a:lnTo>
                      <a:pt x="1234650" y="707426"/>
                    </a:lnTo>
                    <a:lnTo>
                      <a:pt x="1120877" y="859124"/>
                    </a:lnTo>
                    <a:lnTo>
                      <a:pt x="1061883" y="892834"/>
                    </a:lnTo>
                    <a:lnTo>
                      <a:pt x="1074525" y="909690"/>
                    </a:lnTo>
                    <a:lnTo>
                      <a:pt x="943896" y="934972"/>
                    </a:lnTo>
                    <a:lnTo>
                      <a:pt x="931255" y="989752"/>
                    </a:lnTo>
                    <a:lnTo>
                      <a:pt x="973393" y="1015035"/>
                    </a:lnTo>
                    <a:lnTo>
                      <a:pt x="977607" y="1078243"/>
                    </a:lnTo>
                    <a:lnTo>
                      <a:pt x="893330" y="1048746"/>
                    </a:lnTo>
                    <a:lnTo>
                      <a:pt x="800626" y="1175161"/>
                    </a:lnTo>
                    <a:lnTo>
                      <a:pt x="754274" y="1133022"/>
                    </a:lnTo>
                    <a:lnTo>
                      <a:pt x="707922" y="1137236"/>
                    </a:lnTo>
                    <a:lnTo>
                      <a:pt x="657356" y="1061387"/>
                    </a:lnTo>
                    <a:lnTo>
                      <a:pt x="497231" y="1036104"/>
                    </a:lnTo>
                    <a:lnTo>
                      <a:pt x="446665" y="998180"/>
                    </a:lnTo>
                    <a:lnTo>
                      <a:pt x="326691" y="1004621"/>
                    </a:lnTo>
                    <a:lnTo>
                      <a:pt x="278112" y="1027677"/>
                    </a:lnTo>
                    <a:lnTo>
                      <a:pt x="258533" y="967193"/>
                    </a:lnTo>
                    <a:lnTo>
                      <a:pt x="50565" y="913903"/>
                    </a:lnTo>
                    <a:lnTo>
                      <a:pt x="0" y="779061"/>
                    </a:lnTo>
                    <a:lnTo>
                      <a:pt x="88490" y="711640"/>
                    </a:lnTo>
                    <a:lnTo>
                      <a:pt x="143270" y="724281"/>
                    </a:lnTo>
                    <a:lnTo>
                      <a:pt x="193835" y="425100"/>
                    </a:lnTo>
                    <a:lnTo>
                      <a:pt x="299181" y="404031"/>
                    </a:lnTo>
                    <a:lnTo>
                      <a:pt x="341319" y="361892"/>
                    </a:lnTo>
                    <a:lnTo>
                      <a:pt x="345533" y="248119"/>
                    </a:lnTo>
                    <a:lnTo>
                      <a:pt x="408741" y="231264"/>
                    </a:lnTo>
                    <a:lnTo>
                      <a:pt x="429810" y="168056"/>
                    </a:lnTo>
                    <a:lnTo>
                      <a:pt x="484589" y="138560"/>
                    </a:lnTo>
                    <a:lnTo>
                      <a:pt x="505659" y="24786"/>
                    </a:lnTo>
                    <a:close/>
                  </a:path>
                </a:pathLst>
              </a:custGeom>
              <a:solidFill>
                <a:schemeClr val="accent5">
                  <a:lumMod val="90000"/>
                </a:schemeClr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 ExtraBold" panose="00000900000000000000" pitchFamily="2" charset="-18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94" name="Freeform 12">
                <a:extLst>
                  <a:ext uri="{FF2B5EF4-FFF2-40B4-BE49-F238E27FC236}">
                    <a16:creationId xmlns:a16="http://schemas.microsoft.com/office/drawing/2014/main" id="{E223B705-25CE-0699-93F9-E4766CC7E00C}"/>
                  </a:ext>
                </a:extLst>
              </p:cNvPr>
              <p:cNvSpPr/>
              <p:nvPr/>
            </p:nvSpPr>
            <p:spPr>
              <a:xfrm>
                <a:off x="7799388" y="4017963"/>
                <a:ext cx="1082675" cy="889000"/>
              </a:xfrm>
              <a:custGeom>
                <a:avLst/>
                <a:gdLst>
                  <a:gd name="connsiteX0" fmla="*/ 383458 w 1082953"/>
                  <a:gd name="connsiteY0" fmla="*/ 0 h 889117"/>
                  <a:gd name="connsiteX1" fmla="*/ 446665 w 1082953"/>
                  <a:gd name="connsiteY1" fmla="*/ 46352 h 889117"/>
                  <a:gd name="connsiteX2" fmla="*/ 467734 w 1082953"/>
                  <a:gd name="connsiteY2" fmla="*/ 88490 h 889117"/>
                  <a:gd name="connsiteX3" fmla="*/ 573080 w 1082953"/>
                  <a:gd name="connsiteY3" fmla="*/ 151698 h 889117"/>
                  <a:gd name="connsiteX4" fmla="*/ 724777 w 1082953"/>
                  <a:gd name="connsiteY4" fmla="*/ 143270 h 889117"/>
                  <a:gd name="connsiteX5" fmla="*/ 724777 w 1082953"/>
                  <a:gd name="connsiteY5" fmla="*/ 189622 h 889117"/>
                  <a:gd name="connsiteX6" fmla="*/ 876475 w 1082953"/>
                  <a:gd name="connsiteY6" fmla="*/ 248616 h 889117"/>
                  <a:gd name="connsiteX7" fmla="*/ 1040814 w 1082953"/>
                  <a:gd name="connsiteY7" fmla="*/ 210691 h 889117"/>
                  <a:gd name="connsiteX8" fmla="*/ 1082953 w 1082953"/>
                  <a:gd name="connsiteY8" fmla="*/ 425596 h 889117"/>
                  <a:gd name="connsiteX9" fmla="*/ 956538 w 1082953"/>
                  <a:gd name="connsiteY9" fmla="*/ 589935 h 889117"/>
                  <a:gd name="connsiteX10" fmla="*/ 728991 w 1082953"/>
                  <a:gd name="connsiteY10" fmla="*/ 796413 h 889117"/>
                  <a:gd name="connsiteX11" fmla="*/ 425596 w 1082953"/>
                  <a:gd name="connsiteY11" fmla="*/ 889117 h 889117"/>
                  <a:gd name="connsiteX12" fmla="*/ 349747 w 1082953"/>
                  <a:gd name="connsiteY12" fmla="*/ 842765 h 889117"/>
                  <a:gd name="connsiteX13" fmla="*/ 307609 w 1082953"/>
                  <a:gd name="connsiteY13" fmla="*/ 653143 h 889117"/>
                  <a:gd name="connsiteX14" fmla="*/ 71635 w 1082953"/>
                  <a:gd name="connsiteY14" fmla="*/ 648929 h 889117"/>
                  <a:gd name="connsiteX15" fmla="*/ 88490 w 1082953"/>
                  <a:gd name="connsiteY15" fmla="*/ 564653 h 889117"/>
                  <a:gd name="connsiteX16" fmla="*/ 0 w 1082953"/>
                  <a:gd name="connsiteY16" fmla="*/ 484590 h 889117"/>
                  <a:gd name="connsiteX17" fmla="*/ 16855 w 1082953"/>
                  <a:gd name="connsiteY17" fmla="*/ 387672 h 889117"/>
                  <a:gd name="connsiteX18" fmla="*/ 117987 w 1082953"/>
                  <a:gd name="connsiteY18" fmla="*/ 265471 h 889117"/>
                  <a:gd name="connsiteX19" fmla="*/ 193836 w 1082953"/>
                  <a:gd name="connsiteY19" fmla="*/ 307609 h 889117"/>
                  <a:gd name="connsiteX20" fmla="*/ 193836 w 1082953"/>
                  <a:gd name="connsiteY20" fmla="*/ 240188 h 889117"/>
                  <a:gd name="connsiteX21" fmla="*/ 151697 w 1082953"/>
                  <a:gd name="connsiteY21" fmla="*/ 206477 h 889117"/>
                  <a:gd name="connsiteX22" fmla="*/ 168553 w 1082953"/>
                  <a:gd name="connsiteY22" fmla="*/ 143270 h 889117"/>
                  <a:gd name="connsiteX23" fmla="*/ 282326 w 1082953"/>
                  <a:gd name="connsiteY23" fmla="*/ 113773 h 889117"/>
                  <a:gd name="connsiteX24" fmla="*/ 383458 w 1082953"/>
                  <a:gd name="connsiteY24" fmla="*/ 0 h 889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82953" h="889117">
                    <a:moveTo>
                      <a:pt x="383458" y="0"/>
                    </a:moveTo>
                    <a:lnTo>
                      <a:pt x="446665" y="46352"/>
                    </a:lnTo>
                    <a:lnTo>
                      <a:pt x="467734" y="88490"/>
                    </a:lnTo>
                    <a:lnTo>
                      <a:pt x="573080" y="151698"/>
                    </a:lnTo>
                    <a:lnTo>
                      <a:pt x="724777" y="143270"/>
                    </a:lnTo>
                    <a:lnTo>
                      <a:pt x="724777" y="189622"/>
                    </a:lnTo>
                    <a:lnTo>
                      <a:pt x="876475" y="248616"/>
                    </a:lnTo>
                    <a:lnTo>
                      <a:pt x="1040814" y="210691"/>
                    </a:lnTo>
                    <a:lnTo>
                      <a:pt x="1082953" y="425596"/>
                    </a:lnTo>
                    <a:lnTo>
                      <a:pt x="956538" y="589935"/>
                    </a:lnTo>
                    <a:lnTo>
                      <a:pt x="728991" y="796413"/>
                    </a:lnTo>
                    <a:lnTo>
                      <a:pt x="425596" y="889117"/>
                    </a:lnTo>
                    <a:lnTo>
                      <a:pt x="349747" y="842765"/>
                    </a:lnTo>
                    <a:lnTo>
                      <a:pt x="307609" y="653143"/>
                    </a:lnTo>
                    <a:lnTo>
                      <a:pt x="71635" y="648929"/>
                    </a:lnTo>
                    <a:lnTo>
                      <a:pt x="88490" y="564653"/>
                    </a:lnTo>
                    <a:lnTo>
                      <a:pt x="0" y="484590"/>
                    </a:lnTo>
                    <a:lnTo>
                      <a:pt x="16855" y="387672"/>
                    </a:lnTo>
                    <a:lnTo>
                      <a:pt x="117987" y="265471"/>
                    </a:lnTo>
                    <a:lnTo>
                      <a:pt x="193836" y="307609"/>
                    </a:lnTo>
                    <a:lnTo>
                      <a:pt x="193836" y="240188"/>
                    </a:lnTo>
                    <a:lnTo>
                      <a:pt x="151697" y="206477"/>
                    </a:lnTo>
                    <a:lnTo>
                      <a:pt x="168553" y="143270"/>
                    </a:lnTo>
                    <a:lnTo>
                      <a:pt x="282326" y="113773"/>
                    </a:lnTo>
                    <a:lnTo>
                      <a:pt x="383458" y="0"/>
                    </a:lnTo>
                    <a:close/>
                  </a:path>
                </a:pathLst>
              </a:custGeom>
              <a:solidFill>
                <a:schemeClr val="accent5">
                  <a:lumMod val="90000"/>
                </a:schemeClr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 ExtraBold" panose="00000900000000000000" pitchFamily="2" charset="-18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95" name="Freeform 13">
                <a:extLst>
                  <a:ext uri="{FF2B5EF4-FFF2-40B4-BE49-F238E27FC236}">
                    <a16:creationId xmlns:a16="http://schemas.microsoft.com/office/drawing/2014/main" id="{90F4DC3D-AABD-9D76-AA8D-B2E1FA559930}"/>
                  </a:ext>
                </a:extLst>
              </p:cNvPr>
              <p:cNvSpPr/>
              <p:nvPr/>
            </p:nvSpPr>
            <p:spPr>
              <a:xfrm>
                <a:off x="8528050" y="4395789"/>
                <a:ext cx="1146175" cy="1352550"/>
              </a:xfrm>
              <a:custGeom>
                <a:avLst/>
                <a:gdLst>
                  <a:gd name="connsiteX0" fmla="*/ 345534 w 1146161"/>
                  <a:gd name="connsiteY0" fmla="*/ 21069 h 1352637"/>
                  <a:gd name="connsiteX1" fmla="*/ 501445 w 1146161"/>
                  <a:gd name="connsiteY1" fmla="*/ 0 h 1352637"/>
                  <a:gd name="connsiteX2" fmla="*/ 518301 w 1146161"/>
                  <a:gd name="connsiteY2" fmla="*/ 109559 h 1352637"/>
                  <a:gd name="connsiteX3" fmla="*/ 674212 w 1146161"/>
                  <a:gd name="connsiteY3" fmla="*/ 176980 h 1352637"/>
                  <a:gd name="connsiteX4" fmla="*/ 686854 w 1146161"/>
                  <a:gd name="connsiteY4" fmla="*/ 219118 h 1352637"/>
                  <a:gd name="connsiteX5" fmla="*/ 589936 w 1146161"/>
                  <a:gd name="connsiteY5" fmla="*/ 273898 h 1352637"/>
                  <a:gd name="connsiteX6" fmla="*/ 594150 w 1146161"/>
                  <a:gd name="connsiteY6" fmla="*/ 345533 h 1352637"/>
                  <a:gd name="connsiteX7" fmla="*/ 897545 w 1146161"/>
                  <a:gd name="connsiteY7" fmla="*/ 408741 h 1352637"/>
                  <a:gd name="connsiteX8" fmla="*/ 977608 w 1146161"/>
                  <a:gd name="connsiteY8" fmla="*/ 311823 h 1352637"/>
                  <a:gd name="connsiteX9" fmla="*/ 1099809 w 1146161"/>
                  <a:gd name="connsiteY9" fmla="*/ 341319 h 1352637"/>
                  <a:gd name="connsiteX10" fmla="*/ 1146161 w 1146161"/>
                  <a:gd name="connsiteY10" fmla="*/ 391885 h 1352637"/>
                  <a:gd name="connsiteX11" fmla="*/ 766916 w 1146161"/>
                  <a:gd name="connsiteY11" fmla="*/ 939682 h 1352637"/>
                  <a:gd name="connsiteX12" fmla="*/ 809055 w 1146161"/>
                  <a:gd name="connsiteY12" fmla="*/ 1053456 h 1352637"/>
                  <a:gd name="connsiteX13" fmla="*/ 787986 w 1146161"/>
                  <a:gd name="connsiteY13" fmla="*/ 1171443 h 1352637"/>
                  <a:gd name="connsiteX14" fmla="*/ 830124 w 1146161"/>
                  <a:gd name="connsiteY14" fmla="*/ 1255719 h 1352637"/>
                  <a:gd name="connsiteX15" fmla="*/ 905973 w 1146161"/>
                  <a:gd name="connsiteY15" fmla="*/ 1306285 h 1352637"/>
                  <a:gd name="connsiteX16" fmla="*/ 889117 w 1146161"/>
                  <a:gd name="connsiteY16" fmla="*/ 1352637 h 1352637"/>
                  <a:gd name="connsiteX17" fmla="*/ 686854 w 1146161"/>
                  <a:gd name="connsiteY17" fmla="*/ 1289430 h 1352637"/>
                  <a:gd name="connsiteX18" fmla="*/ 535156 w 1146161"/>
                  <a:gd name="connsiteY18" fmla="*/ 1217795 h 1352637"/>
                  <a:gd name="connsiteX19" fmla="*/ 471949 w 1146161"/>
                  <a:gd name="connsiteY19" fmla="*/ 1141946 h 1352637"/>
                  <a:gd name="connsiteX20" fmla="*/ 320251 w 1146161"/>
                  <a:gd name="connsiteY20" fmla="*/ 1070311 h 1352637"/>
                  <a:gd name="connsiteX21" fmla="*/ 147484 w 1146161"/>
                  <a:gd name="connsiteY21" fmla="*/ 1045028 h 1352637"/>
                  <a:gd name="connsiteX22" fmla="*/ 109560 w 1146161"/>
                  <a:gd name="connsiteY22" fmla="*/ 821695 h 1352637"/>
                  <a:gd name="connsiteX23" fmla="*/ 54780 w 1146161"/>
                  <a:gd name="connsiteY23" fmla="*/ 771129 h 1352637"/>
                  <a:gd name="connsiteX24" fmla="*/ 46352 w 1146161"/>
                  <a:gd name="connsiteY24" fmla="*/ 703708 h 1352637"/>
                  <a:gd name="connsiteX25" fmla="*/ 0 w 1146161"/>
                  <a:gd name="connsiteY25" fmla="*/ 417168 h 1352637"/>
                  <a:gd name="connsiteX26" fmla="*/ 227547 w 1146161"/>
                  <a:gd name="connsiteY26" fmla="*/ 193835 h 1352637"/>
                  <a:gd name="connsiteX27" fmla="*/ 345534 w 1146161"/>
                  <a:gd name="connsiteY27" fmla="*/ 21069 h 1352637"/>
                  <a:gd name="connsiteX0" fmla="*/ 345534 w 1146161"/>
                  <a:gd name="connsiteY0" fmla="*/ 21069 h 1352637"/>
                  <a:gd name="connsiteX1" fmla="*/ 501445 w 1146161"/>
                  <a:gd name="connsiteY1" fmla="*/ 0 h 1352637"/>
                  <a:gd name="connsiteX2" fmla="*/ 518301 w 1146161"/>
                  <a:gd name="connsiteY2" fmla="*/ 109559 h 1352637"/>
                  <a:gd name="connsiteX3" fmla="*/ 674212 w 1146161"/>
                  <a:gd name="connsiteY3" fmla="*/ 176980 h 1352637"/>
                  <a:gd name="connsiteX4" fmla="*/ 686854 w 1146161"/>
                  <a:gd name="connsiteY4" fmla="*/ 219118 h 1352637"/>
                  <a:gd name="connsiteX5" fmla="*/ 589936 w 1146161"/>
                  <a:gd name="connsiteY5" fmla="*/ 273898 h 1352637"/>
                  <a:gd name="connsiteX6" fmla="*/ 594150 w 1146161"/>
                  <a:gd name="connsiteY6" fmla="*/ 345533 h 1352637"/>
                  <a:gd name="connsiteX7" fmla="*/ 897545 w 1146161"/>
                  <a:gd name="connsiteY7" fmla="*/ 408741 h 1352637"/>
                  <a:gd name="connsiteX8" fmla="*/ 977608 w 1146161"/>
                  <a:gd name="connsiteY8" fmla="*/ 311823 h 1352637"/>
                  <a:gd name="connsiteX9" fmla="*/ 1099809 w 1146161"/>
                  <a:gd name="connsiteY9" fmla="*/ 341319 h 1352637"/>
                  <a:gd name="connsiteX10" fmla="*/ 1146161 w 1146161"/>
                  <a:gd name="connsiteY10" fmla="*/ 391885 h 1352637"/>
                  <a:gd name="connsiteX11" fmla="*/ 766916 w 1146161"/>
                  <a:gd name="connsiteY11" fmla="*/ 939682 h 1352637"/>
                  <a:gd name="connsiteX12" fmla="*/ 809055 w 1146161"/>
                  <a:gd name="connsiteY12" fmla="*/ 1053456 h 1352637"/>
                  <a:gd name="connsiteX13" fmla="*/ 787986 w 1146161"/>
                  <a:gd name="connsiteY13" fmla="*/ 1171443 h 1352637"/>
                  <a:gd name="connsiteX14" fmla="*/ 830124 w 1146161"/>
                  <a:gd name="connsiteY14" fmla="*/ 1255719 h 1352637"/>
                  <a:gd name="connsiteX15" fmla="*/ 905973 w 1146161"/>
                  <a:gd name="connsiteY15" fmla="*/ 1306285 h 1352637"/>
                  <a:gd name="connsiteX16" fmla="*/ 889117 w 1146161"/>
                  <a:gd name="connsiteY16" fmla="*/ 1352637 h 1352637"/>
                  <a:gd name="connsiteX17" fmla="*/ 686854 w 1146161"/>
                  <a:gd name="connsiteY17" fmla="*/ 1289430 h 1352637"/>
                  <a:gd name="connsiteX18" fmla="*/ 535156 w 1146161"/>
                  <a:gd name="connsiteY18" fmla="*/ 1217795 h 1352637"/>
                  <a:gd name="connsiteX19" fmla="*/ 471949 w 1146161"/>
                  <a:gd name="connsiteY19" fmla="*/ 1141946 h 1352637"/>
                  <a:gd name="connsiteX20" fmla="*/ 320251 w 1146161"/>
                  <a:gd name="connsiteY20" fmla="*/ 1070311 h 1352637"/>
                  <a:gd name="connsiteX21" fmla="*/ 147484 w 1146161"/>
                  <a:gd name="connsiteY21" fmla="*/ 1045028 h 1352637"/>
                  <a:gd name="connsiteX22" fmla="*/ 109560 w 1146161"/>
                  <a:gd name="connsiteY22" fmla="*/ 821695 h 1352637"/>
                  <a:gd name="connsiteX23" fmla="*/ 43628 w 1146161"/>
                  <a:gd name="connsiteY23" fmla="*/ 797149 h 1352637"/>
                  <a:gd name="connsiteX24" fmla="*/ 46352 w 1146161"/>
                  <a:gd name="connsiteY24" fmla="*/ 703708 h 1352637"/>
                  <a:gd name="connsiteX25" fmla="*/ 0 w 1146161"/>
                  <a:gd name="connsiteY25" fmla="*/ 417168 h 1352637"/>
                  <a:gd name="connsiteX26" fmla="*/ 227547 w 1146161"/>
                  <a:gd name="connsiteY26" fmla="*/ 193835 h 1352637"/>
                  <a:gd name="connsiteX27" fmla="*/ 345534 w 1146161"/>
                  <a:gd name="connsiteY27" fmla="*/ 21069 h 1352637"/>
                  <a:gd name="connsiteX0" fmla="*/ 345534 w 1146161"/>
                  <a:gd name="connsiteY0" fmla="*/ 21069 h 1352637"/>
                  <a:gd name="connsiteX1" fmla="*/ 501445 w 1146161"/>
                  <a:gd name="connsiteY1" fmla="*/ 0 h 1352637"/>
                  <a:gd name="connsiteX2" fmla="*/ 518301 w 1146161"/>
                  <a:gd name="connsiteY2" fmla="*/ 109559 h 1352637"/>
                  <a:gd name="connsiteX3" fmla="*/ 674212 w 1146161"/>
                  <a:gd name="connsiteY3" fmla="*/ 176980 h 1352637"/>
                  <a:gd name="connsiteX4" fmla="*/ 686854 w 1146161"/>
                  <a:gd name="connsiteY4" fmla="*/ 219118 h 1352637"/>
                  <a:gd name="connsiteX5" fmla="*/ 589936 w 1146161"/>
                  <a:gd name="connsiteY5" fmla="*/ 273898 h 1352637"/>
                  <a:gd name="connsiteX6" fmla="*/ 612736 w 1146161"/>
                  <a:gd name="connsiteY6" fmla="*/ 345533 h 1352637"/>
                  <a:gd name="connsiteX7" fmla="*/ 897545 w 1146161"/>
                  <a:gd name="connsiteY7" fmla="*/ 408741 h 1352637"/>
                  <a:gd name="connsiteX8" fmla="*/ 977608 w 1146161"/>
                  <a:gd name="connsiteY8" fmla="*/ 311823 h 1352637"/>
                  <a:gd name="connsiteX9" fmla="*/ 1099809 w 1146161"/>
                  <a:gd name="connsiteY9" fmla="*/ 341319 h 1352637"/>
                  <a:gd name="connsiteX10" fmla="*/ 1146161 w 1146161"/>
                  <a:gd name="connsiteY10" fmla="*/ 391885 h 1352637"/>
                  <a:gd name="connsiteX11" fmla="*/ 766916 w 1146161"/>
                  <a:gd name="connsiteY11" fmla="*/ 939682 h 1352637"/>
                  <a:gd name="connsiteX12" fmla="*/ 809055 w 1146161"/>
                  <a:gd name="connsiteY12" fmla="*/ 1053456 h 1352637"/>
                  <a:gd name="connsiteX13" fmla="*/ 787986 w 1146161"/>
                  <a:gd name="connsiteY13" fmla="*/ 1171443 h 1352637"/>
                  <a:gd name="connsiteX14" fmla="*/ 830124 w 1146161"/>
                  <a:gd name="connsiteY14" fmla="*/ 1255719 h 1352637"/>
                  <a:gd name="connsiteX15" fmla="*/ 905973 w 1146161"/>
                  <a:gd name="connsiteY15" fmla="*/ 1306285 h 1352637"/>
                  <a:gd name="connsiteX16" fmla="*/ 889117 w 1146161"/>
                  <a:gd name="connsiteY16" fmla="*/ 1352637 h 1352637"/>
                  <a:gd name="connsiteX17" fmla="*/ 686854 w 1146161"/>
                  <a:gd name="connsiteY17" fmla="*/ 1289430 h 1352637"/>
                  <a:gd name="connsiteX18" fmla="*/ 535156 w 1146161"/>
                  <a:gd name="connsiteY18" fmla="*/ 1217795 h 1352637"/>
                  <a:gd name="connsiteX19" fmla="*/ 471949 w 1146161"/>
                  <a:gd name="connsiteY19" fmla="*/ 1141946 h 1352637"/>
                  <a:gd name="connsiteX20" fmla="*/ 320251 w 1146161"/>
                  <a:gd name="connsiteY20" fmla="*/ 1070311 h 1352637"/>
                  <a:gd name="connsiteX21" fmla="*/ 147484 w 1146161"/>
                  <a:gd name="connsiteY21" fmla="*/ 1045028 h 1352637"/>
                  <a:gd name="connsiteX22" fmla="*/ 109560 w 1146161"/>
                  <a:gd name="connsiteY22" fmla="*/ 821695 h 1352637"/>
                  <a:gd name="connsiteX23" fmla="*/ 43628 w 1146161"/>
                  <a:gd name="connsiteY23" fmla="*/ 797149 h 1352637"/>
                  <a:gd name="connsiteX24" fmla="*/ 46352 w 1146161"/>
                  <a:gd name="connsiteY24" fmla="*/ 703708 h 1352637"/>
                  <a:gd name="connsiteX25" fmla="*/ 0 w 1146161"/>
                  <a:gd name="connsiteY25" fmla="*/ 417168 h 1352637"/>
                  <a:gd name="connsiteX26" fmla="*/ 227547 w 1146161"/>
                  <a:gd name="connsiteY26" fmla="*/ 193835 h 1352637"/>
                  <a:gd name="connsiteX27" fmla="*/ 345534 w 1146161"/>
                  <a:gd name="connsiteY27" fmla="*/ 21069 h 1352637"/>
                  <a:gd name="connsiteX0" fmla="*/ 345534 w 1146161"/>
                  <a:gd name="connsiteY0" fmla="*/ 21069 h 1352637"/>
                  <a:gd name="connsiteX1" fmla="*/ 501445 w 1146161"/>
                  <a:gd name="connsiteY1" fmla="*/ 0 h 1352637"/>
                  <a:gd name="connsiteX2" fmla="*/ 518301 w 1146161"/>
                  <a:gd name="connsiteY2" fmla="*/ 109559 h 1352637"/>
                  <a:gd name="connsiteX3" fmla="*/ 674212 w 1146161"/>
                  <a:gd name="connsiteY3" fmla="*/ 176980 h 1352637"/>
                  <a:gd name="connsiteX4" fmla="*/ 686854 w 1146161"/>
                  <a:gd name="connsiteY4" fmla="*/ 219118 h 1352637"/>
                  <a:gd name="connsiteX5" fmla="*/ 604804 w 1146161"/>
                  <a:gd name="connsiteY5" fmla="*/ 273898 h 1352637"/>
                  <a:gd name="connsiteX6" fmla="*/ 612736 w 1146161"/>
                  <a:gd name="connsiteY6" fmla="*/ 345533 h 1352637"/>
                  <a:gd name="connsiteX7" fmla="*/ 897545 w 1146161"/>
                  <a:gd name="connsiteY7" fmla="*/ 408741 h 1352637"/>
                  <a:gd name="connsiteX8" fmla="*/ 977608 w 1146161"/>
                  <a:gd name="connsiteY8" fmla="*/ 311823 h 1352637"/>
                  <a:gd name="connsiteX9" fmla="*/ 1099809 w 1146161"/>
                  <a:gd name="connsiteY9" fmla="*/ 341319 h 1352637"/>
                  <a:gd name="connsiteX10" fmla="*/ 1146161 w 1146161"/>
                  <a:gd name="connsiteY10" fmla="*/ 391885 h 1352637"/>
                  <a:gd name="connsiteX11" fmla="*/ 766916 w 1146161"/>
                  <a:gd name="connsiteY11" fmla="*/ 939682 h 1352637"/>
                  <a:gd name="connsiteX12" fmla="*/ 809055 w 1146161"/>
                  <a:gd name="connsiteY12" fmla="*/ 1053456 h 1352637"/>
                  <a:gd name="connsiteX13" fmla="*/ 787986 w 1146161"/>
                  <a:gd name="connsiteY13" fmla="*/ 1171443 h 1352637"/>
                  <a:gd name="connsiteX14" fmla="*/ 830124 w 1146161"/>
                  <a:gd name="connsiteY14" fmla="*/ 1255719 h 1352637"/>
                  <a:gd name="connsiteX15" fmla="*/ 905973 w 1146161"/>
                  <a:gd name="connsiteY15" fmla="*/ 1306285 h 1352637"/>
                  <a:gd name="connsiteX16" fmla="*/ 889117 w 1146161"/>
                  <a:gd name="connsiteY16" fmla="*/ 1352637 h 1352637"/>
                  <a:gd name="connsiteX17" fmla="*/ 686854 w 1146161"/>
                  <a:gd name="connsiteY17" fmla="*/ 1289430 h 1352637"/>
                  <a:gd name="connsiteX18" fmla="*/ 535156 w 1146161"/>
                  <a:gd name="connsiteY18" fmla="*/ 1217795 h 1352637"/>
                  <a:gd name="connsiteX19" fmla="*/ 471949 w 1146161"/>
                  <a:gd name="connsiteY19" fmla="*/ 1141946 h 1352637"/>
                  <a:gd name="connsiteX20" fmla="*/ 320251 w 1146161"/>
                  <a:gd name="connsiteY20" fmla="*/ 1070311 h 1352637"/>
                  <a:gd name="connsiteX21" fmla="*/ 147484 w 1146161"/>
                  <a:gd name="connsiteY21" fmla="*/ 1045028 h 1352637"/>
                  <a:gd name="connsiteX22" fmla="*/ 109560 w 1146161"/>
                  <a:gd name="connsiteY22" fmla="*/ 821695 h 1352637"/>
                  <a:gd name="connsiteX23" fmla="*/ 43628 w 1146161"/>
                  <a:gd name="connsiteY23" fmla="*/ 797149 h 1352637"/>
                  <a:gd name="connsiteX24" fmla="*/ 46352 w 1146161"/>
                  <a:gd name="connsiteY24" fmla="*/ 703708 h 1352637"/>
                  <a:gd name="connsiteX25" fmla="*/ 0 w 1146161"/>
                  <a:gd name="connsiteY25" fmla="*/ 417168 h 1352637"/>
                  <a:gd name="connsiteX26" fmla="*/ 227547 w 1146161"/>
                  <a:gd name="connsiteY26" fmla="*/ 193835 h 1352637"/>
                  <a:gd name="connsiteX27" fmla="*/ 345534 w 1146161"/>
                  <a:gd name="connsiteY27" fmla="*/ 21069 h 1352637"/>
                  <a:gd name="connsiteX0" fmla="*/ 345534 w 1146161"/>
                  <a:gd name="connsiteY0" fmla="*/ 21069 h 1352637"/>
                  <a:gd name="connsiteX1" fmla="*/ 501445 w 1146161"/>
                  <a:gd name="connsiteY1" fmla="*/ 0 h 1352637"/>
                  <a:gd name="connsiteX2" fmla="*/ 533169 w 1146161"/>
                  <a:gd name="connsiteY2" fmla="*/ 98408 h 1352637"/>
                  <a:gd name="connsiteX3" fmla="*/ 674212 w 1146161"/>
                  <a:gd name="connsiteY3" fmla="*/ 176980 h 1352637"/>
                  <a:gd name="connsiteX4" fmla="*/ 686854 w 1146161"/>
                  <a:gd name="connsiteY4" fmla="*/ 219118 h 1352637"/>
                  <a:gd name="connsiteX5" fmla="*/ 604804 w 1146161"/>
                  <a:gd name="connsiteY5" fmla="*/ 273898 h 1352637"/>
                  <a:gd name="connsiteX6" fmla="*/ 612736 w 1146161"/>
                  <a:gd name="connsiteY6" fmla="*/ 345533 h 1352637"/>
                  <a:gd name="connsiteX7" fmla="*/ 897545 w 1146161"/>
                  <a:gd name="connsiteY7" fmla="*/ 408741 h 1352637"/>
                  <a:gd name="connsiteX8" fmla="*/ 977608 w 1146161"/>
                  <a:gd name="connsiteY8" fmla="*/ 311823 h 1352637"/>
                  <a:gd name="connsiteX9" fmla="*/ 1099809 w 1146161"/>
                  <a:gd name="connsiteY9" fmla="*/ 341319 h 1352637"/>
                  <a:gd name="connsiteX10" fmla="*/ 1146161 w 1146161"/>
                  <a:gd name="connsiteY10" fmla="*/ 391885 h 1352637"/>
                  <a:gd name="connsiteX11" fmla="*/ 766916 w 1146161"/>
                  <a:gd name="connsiteY11" fmla="*/ 939682 h 1352637"/>
                  <a:gd name="connsiteX12" fmla="*/ 809055 w 1146161"/>
                  <a:gd name="connsiteY12" fmla="*/ 1053456 h 1352637"/>
                  <a:gd name="connsiteX13" fmla="*/ 787986 w 1146161"/>
                  <a:gd name="connsiteY13" fmla="*/ 1171443 h 1352637"/>
                  <a:gd name="connsiteX14" fmla="*/ 830124 w 1146161"/>
                  <a:gd name="connsiteY14" fmla="*/ 1255719 h 1352637"/>
                  <a:gd name="connsiteX15" fmla="*/ 905973 w 1146161"/>
                  <a:gd name="connsiteY15" fmla="*/ 1306285 h 1352637"/>
                  <a:gd name="connsiteX16" fmla="*/ 889117 w 1146161"/>
                  <a:gd name="connsiteY16" fmla="*/ 1352637 h 1352637"/>
                  <a:gd name="connsiteX17" fmla="*/ 686854 w 1146161"/>
                  <a:gd name="connsiteY17" fmla="*/ 1289430 h 1352637"/>
                  <a:gd name="connsiteX18" fmla="*/ 535156 w 1146161"/>
                  <a:gd name="connsiteY18" fmla="*/ 1217795 h 1352637"/>
                  <a:gd name="connsiteX19" fmla="*/ 471949 w 1146161"/>
                  <a:gd name="connsiteY19" fmla="*/ 1141946 h 1352637"/>
                  <a:gd name="connsiteX20" fmla="*/ 320251 w 1146161"/>
                  <a:gd name="connsiteY20" fmla="*/ 1070311 h 1352637"/>
                  <a:gd name="connsiteX21" fmla="*/ 147484 w 1146161"/>
                  <a:gd name="connsiteY21" fmla="*/ 1045028 h 1352637"/>
                  <a:gd name="connsiteX22" fmla="*/ 109560 w 1146161"/>
                  <a:gd name="connsiteY22" fmla="*/ 821695 h 1352637"/>
                  <a:gd name="connsiteX23" fmla="*/ 43628 w 1146161"/>
                  <a:gd name="connsiteY23" fmla="*/ 797149 h 1352637"/>
                  <a:gd name="connsiteX24" fmla="*/ 46352 w 1146161"/>
                  <a:gd name="connsiteY24" fmla="*/ 703708 h 1352637"/>
                  <a:gd name="connsiteX25" fmla="*/ 0 w 1146161"/>
                  <a:gd name="connsiteY25" fmla="*/ 417168 h 1352637"/>
                  <a:gd name="connsiteX26" fmla="*/ 227547 w 1146161"/>
                  <a:gd name="connsiteY26" fmla="*/ 193835 h 1352637"/>
                  <a:gd name="connsiteX27" fmla="*/ 345534 w 1146161"/>
                  <a:gd name="connsiteY27" fmla="*/ 21069 h 1352637"/>
                  <a:gd name="connsiteX0" fmla="*/ 345534 w 1146161"/>
                  <a:gd name="connsiteY0" fmla="*/ 21069 h 1352637"/>
                  <a:gd name="connsiteX1" fmla="*/ 501445 w 1146161"/>
                  <a:gd name="connsiteY1" fmla="*/ 0 h 1352637"/>
                  <a:gd name="connsiteX2" fmla="*/ 533169 w 1146161"/>
                  <a:gd name="connsiteY2" fmla="*/ 98408 h 1352637"/>
                  <a:gd name="connsiteX3" fmla="*/ 677929 w 1146161"/>
                  <a:gd name="connsiteY3" fmla="*/ 162112 h 1352637"/>
                  <a:gd name="connsiteX4" fmla="*/ 686854 w 1146161"/>
                  <a:gd name="connsiteY4" fmla="*/ 219118 h 1352637"/>
                  <a:gd name="connsiteX5" fmla="*/ 604804 w 1146161"/>
                  <a:gd name="connsiteY5" fmla="*/ 273898 h 1352637"/>
                  <a:gd name="connsiteX6" fmla="*/ 612736 w 1146161"/>
                  <a:gd name="connsiteY6" fmla="*/ 345533 h 1352637"/>
                  <a:gd name="connsiteX7" fmla="*/ 897545 w 1146161"/>
                  <a:gd name="connsiteY7" fmla="*/ 408741 h 1352637"/>
                  <a:gd name="connsiteX8" fmla="*/ 977608 w 1146161"/>
                  <a:gd name="connsiteY8" fmla="*/ 311823 h 1352637"/>
                  <a:gd name="connsiteX9" fmla="*/ 1099809 w 1146161"/>
                  <a:gd name="connsiteY9" fmla="*/ 341319 h 1352637"/>
                  <a:gd name="connsiteX10" fmla="*/ 1146161 w 1146161"/>
                  <a:gd name="connsiteY10" fmla="*/ 391885 h 1352637"/>
                  <a:gd name="connsiteX11" fmla="*/ 766916 w 1146161"/>
                  <a:gd name="connsiteY11" fmla="*/ 939682 h 1352637"/>
                  <a:gd name="connsiteX12" fmla="*/ 809055 w 1146161"/>
                  <a:gd name="connsiteY12" fmla="*/ 1053456 h 1352637"/>
                  <a:gd name="connsiteX13" fmla="*/ 787986 w 1146161"/>
                  <a:gd name="connsiteY13" fmla="*/ 1171443 h 1352637"/>
                  <a:gd name="connsiteX14" fmla="*/ 830124 w 1146161"/>
                  <a:gd name="connsiteY14" fmla="*/ 1255719 h 1352637"/>
                  <a:gd name="connsiteX15" fmla="*/ 905973 w 1146161"/>
                  <a:gd name="connsiteY15" fmla="*/ 1306285 h 1352637"/>
                  <a:gd name="connsiteX16" fmla="*/ 889117 w 1146161"/>
                  <a:gd name="connsiteY16" fmla="*/ 1352637 h 1352637"/>
                  <a:gd name="connsiteX17" fmla="*/ 686854 w 1146161"/>
                  <a:gd name="connsiteY17" fmla="*/ 1289430 h 1352637"/>
                  <a:gd name="connsiteX18" fmla="*/ 535156 w 1146161"/>
                  <a:gd name="connsiteY18" fmla="*/ 1217795 h 1352637"/>
                  <a:gd name="connsiteX19" fmla="*/ 471949 w 1146161"/>
                  <a:gd name="connsiteY19" fmla="*/ 1141946 h 1352637"/>
                  <a:gd name="connsiteX20" fmla="*/ 320251 w 1146161"/>
                  <a:gd name="connsiteY20" fmla="*/ 1070311 h 1352637"/>
                  <a:gd name="connsiteX21" fmla="*/ 147484 w 1146161"/>
                  <a:gd name="connsiteY21" fmla="*/ 1045028 h 1352637"/>
                  <a:gd name="connsiteX22" fmla="*/ 109560 w 1146161"/>
                  <a:gd name="connsiteY22" fmla="*/ 821695 h 1352637"/>
                  <a:gd name="connsiteX23" fmla="*/ 43628 w 1146161"/>
                  <a:gd name="connsiteY23" fmla="*/ 797149 h 1352637"/>
                  <a:gd name="connsiteX24" fmla="*/ 46352 w 1146161"/>
                  <a:gd name="connsiteY24" fmla="*/ 703708 h 1352637"/>
                  <a:gd name="connsiteX25" fmla="*/ 0 w 1146161"/>
                  <a:gd name="connsiteY25" fmla="*/ 417168 h 1352637"/>
                  <a:gd name="connsiteX26" fmla="*/ 227547 w 1146161"/>
                  <a:gd name="connsiteY26" fmla="*/ 193835 h 1352637"/>
                  <a:gd name="connsiteX27" fmla="*/ 345534 w 1146161"/>
                  <a:gd name="connsiteY27" fmla="*/ 21069 h 1352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146161" h="1352637">
                    <a:moveTo>
                      <a:pt x="345534" y="21069"/>
                    </a:moveTo>
                    <a:lnTo>
                      <a:pt x="501445" y="0"/>
                    </a:lnTo>
                    <a:lnTo>
                      <a:pt x="533169" y="98408"/>
                    </a:lnTo>
                    <a:lnTo>
                      <a:pt x="677929" y="162112"/>
                    </a:lnTo>
                    <a:lnTo>
                      <a:pt x="686854" y="219118"/>
                    </a:lnTo>
                    <a:lnTo>
                      <a:pt x="604804" y="273898"/>
                    </a:lnTo>
                    <a:lnTo>
                      <a:pt x="612736" y="345533"/>
                    </a:lnTo>
                    <a:lnTo>
                      <a:pt x="897545" y="408741"/>
                    </a:lnTo>
                    <a:lnTo>
                      <a:pt x="977608" y="311823"/>
                    </a:lnTo>
                    <a:lnTo>
                      <a:pt x="1099809" y="341319"/>
                    </a:lnTo>
                    <a:lnTo>
                      <a:pt x="1146161" y="391885"/>
                    </a:lnTo>
                    <a:lnTo>
                      <a:pt x="766916" y="939682"/>
                    </a:lnTo>
                    <a:lnTo>
                      <a:pt x="809055" y="1053456"/>
                    </a:lnTo>
                    <a:lnTo>
                      <a:pt x="787986" y="1171443"/>
                    </a:lnTo>
                    <a:lnTo>
                      <a:pt x="830124" y="1255719"/>
                    </a:lnTo>
                    <a:lnTo>
                      <a:pt x="905973" y="1306285"/>
                    </a:lnTo>
                    <a:lnTo>
                      <a:pt x="889117" y="1352637"/>
                    </a:lnTo>
                    <a:lnTo>
                      <a:pt x="686854" y="1289430"/>
                    </a:lnTo>
                    <a:lnTo>
                      <a:pt x="535156" y="1217795"/>
                    </a:lnTo>
                    <a:lnTo>
                      <a:pt x="471949" y="1141946"/>
                    </a:lnTo>
                    <a:lnTo>
                      <a:pt x="320251" y="1070311"/>
                    </a:lnTo>
                    <a:lnTo>
                      <a:pt x="147484" y="1045028"/>
                    </a:lnTo>
                    <a:lnTo>
                      <a:pt x="109560" y="821695"/>
                    </a:lnTo>
                    <a:lnTo>
                      <a:pt x="43628" y="797149"/>
                    </a:lnTo>
                    <a:lnTo>
                      <a:pt x="46352" y="703708"/>
                    </a:lnTo>
                    <a:lnTo>
                      <a:pt x="0" y="417168"/>
                    </a:lnTo>
                    <a:lnTo>
                      <a:pt x="227547" y="193835"/>
                    </a:lnTo>
                    <a:lnTo>
                      <a:pt x="345534" y="21069"/>
                    </a:lnTo>
                    <a:close/>
                  </a:path>
                </a:pathLst>
              </a:custGeom>
              <a:solidFill>
                <a:schemeClr val="accent5">
                  <a:lumMod val="90000"/>
                </a:schemeClr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 ExtraBold" panose="00000900000000000000" pitchFamily="2" charset="-18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96" name="Freeform 14">
                <a:extLst>
                  <a:ext uri="{FF2B5EF4-FFF2-40B4-BE49-F238E27FC236}">
                    <a16:creationId xmlns:a16="http://schemas.microsoft.com/office/drawing/2014/main" id="{2CE38937-82BA-6209-DA8F-68234B184CC5}"/>
                  </a:ext>
                </a:extLst>
              </p:cNvPr>
              <p:cNvSpPr/>
              <p:nvPr/>
            </p:nvSpPr>
            <p:spPr>
              <a:xfrm>
                <a:off x="6691314" y="2160588"/>
                <a:ext cx="1162050" cy="1116012"/>
              </a:xfrm>
              <a:custGeom>
                <a:avLst/>
                <a:gdLst>
                  <a:gd name="connsiteX0" fmla="*/ 813268 w 1163015"/>
                  <a:gd name="connsiteY0" fmla="*/ 134843 h 1116664"/>
                  <a:gd name="connsiteX1" fmla="*/ 813268 w 1163015"/>
                  <a:gd name="connsiteY1" fmla="*/ 134843 h 1116664"/>
                  <a:gd name="connsiteX2" fmla="*/ 889117 w 1163015"/>
                  <a:gd name="connsiteY2" fmla="*/ 164339 h 1116664"/>
                  <a:gd name="connsiteX3" fmla="*/ 905972 w 1163015"/>
                  <a:gd name="connsiteY3" fmla="*/ 252830 h 1116664"/>
                  <a:gd name="connsiteX4" fmla="*/ 1108236 w 1163015"/>
                  <a:gd name="connsiteY4" fmla="*/ 353961 h 1116664"/>
                  <a:gd name="connsiteX5" fmla="*/ 1163015 w 1163015"/>
                  <a:gd name="connsiteY5" fmla="*/ 467735 h 1116664"/>
                  <a:gd name="connsiteX6" fmla="*/ 1091380 w 1163015"/>
                  <a:gd name="connsiteY6" fmla="*/ 539370 h 1116664"/>
                  <a:gd name="connsiteX7" fmla="*/ 1104022 w 1163015"/>
                  <a:gd name="connsiteY7" fmla="*/ 602577 h 1116664"/>
                  <a:gd name="connsiteX8" fmla="*/ 1036601 w 1163015"/>
                  <a:gd name="connsiteY8" fmla="*/ 636288 h 1116664"/>
                  <a:gd name="connsiteX9" fmla="*/ 1019745 w 1163015"/>
                  <a:gd name="connsiteY9" fmla="*/ 678426 h 1116664"/>
                  <a:gd name="connsiteX10" fmla="*/ 973393 w 1163015"/>
                  <a:gd name="connsiteY10" fmla="*/ 682640 h 1116664"/>
                  <a:gd name="connsiteX11" fmla="*/ 981821 w 1163015"/>
                  <a:gd name="connsiteY11" fmla="*/ 758489 h 1116664"/>
                  <a:gd name="connsiteX12" fmla="*/ 1023959 w 1163015"/>
                  <a:gd name="connsiteY12" fmla="*/ 804841 h 1116664"/>
                  <a:gd name="connsiteX13" fmla="*/ 935469 w 1163015"/>
                  <a:gd name="connsiteY13" fmla="*/ 889117 h 1116664"/>
                  <a:gd name="connsiteX14" fmla="*/ 943896 w 1163015"/>
                  <a:gd name="connsiteY14" fmla="*/ 969180 h 1116664"/>
                  <a:gd name="connsiteX15" fmla="*/ 922827 w 1163015"/>
                  <a:gd name="connsiteY15" fmla="*/ 1032387 h 1116664"/>
                  <a:gd name="connsiteX16" fmla="*/ 905972 w 1163015"/>
                  <a:gd name="connsiteY16" fmla="*/ 1066098 h 1116664"/>
                  <a:gd name="connsiteX17" fmla="*/ 830123 w 1163015"/>
                  <a:gd name="connsiteY17" fmla="*/ 1116664 h 1116664"/>
                  <a:gd name="connsiteX18" fmla="*/ 669998 w 1163015"/>
                  <a:gd name="connsiteY18" fmla="*/ 1091381 h 1116664"/>
                  <a:gd name="connsiteX19" fmla="*/ 606790 w 1163015"/>
                  <a:gd name="connsiteY19" fmla="*/ 1015532 h 1116664"/>
                  <a:gd name="connsiteX20" fmla="*/ 488803 w 1163015"/>
                  <a:gd name="connsiteY20" fmla="*/ 960752 h 1116664"/>
                  <a:gd name="connsiteX21" fmla="*/ 408741 w 1163015"/>
                  <a:gd name="connsiteY21" fmla="*/ 998677 h 1116664"/>
                  <a:gd name="connsiteX22" fmla="*/ 345533 w 1163015"/>
                  <a:gd name="connsiteY22" fmla="*/ 939683 h 1116664"/>
                  <a:gd name="connsiteX23" fmla="*/ 286540 w 1163015"/>
                  <a:gd name="connsiteY23" fmla="*/ 939683 h 1116664"/>
                  <a:gd name="connsiteX24" fmla="*/ 240188 w 1163015"/>
                  <a:gd name="connsiteY24" fmla="*/ 868048 h 1116664"/>
                  <a:gd name="connsiteX25" fmla="*/ 168553 w 1163015"/>
                  <a:gd name="connsiteY25" fmla="*/ 884903 h 1116664"/>
                  <a:gd name="connsiteX26" fmla="*/ 147484 w 1163015"/>
                  <a:gd name="connsiteY26" fmla="*/ 830124 h 1116664"/>
                  <a:gd name="connsiteX27" fmla="*/ 75849 w 1163015"/>
                  <a:gd name="connsiteY27" fmla="*/ 821696 h 1116664"/>
                  <a:gd name="connsiteX28" fmla="*/ 42138 w 1163015"/>
                  <a:gd name="connsiteY28" fmla="*/ 766916 h 1116664"/>
                  <a:gd name="connsiteX29" fmla="*/ 96918 w 1163015"/>
                  <a:gd name="connsiteY29" fmla="*/ 695281 h 1116664"/>
                  <a:gd name="connsiteX30" fmla="*/ 0 w 1163015"/>
                  <a:gd name="connsiteY30" fmla="*/ 585722 h 1116664"/>
                  <a:gd name="connsiteX31" fmla="*/ 12641 w 1163015"/>
                  <a:gd name="connsiteY31" fmla="*/ 412955 h 1116664"/>
                  <a:gd name="connsiteX32" fmla="*/ 58993 w 1163015"/>
                  <a:gd name="connsiteY32" fmla="*/ 370817 h 1116664"/>
                  <a:gd name="connsiteX33" fmla="*/ 4213 w 1163015"/>
                  <a:gd name="connsiteY33" fmla="*/ 265471 h 1116664"/>
                  <a:gd name="connsiteX34" fmla="*/ 42138 w 1163015"/>
                  <a:gd name="connsiteY34" fmla="*/ 223333 h 1116664"/>
                  <a:gd name="connsiteX35" fmla="*/ 21069 w 1163015"/>
                  <a:gd name="connsiteY35" fmla="*/ 172767 h 1116664"/>
                  <a:gd name="connsiteX36" fmla="*/ 75849 w 1163015"/>
                  <a:gd name="connsiteY36" fmla="*/ 92704 h 1116664"/>
                  <a:gd name="connsiteX37" fmla="*/ 181194 w 1163015"/>
                  <a:gd name="connsiteY37" fmla="*/ 117987 h 1116664"/>
                  <a:gd name="connsiteX38" fmla="*/ 248615 w 1163015"/>
                  <a:gd name="connsiteY38" fmla="*/ 16855 h 1116664"/>
                  <a:gd name="connsiteX39" fmla="*/ 320250 w 1163015"/>
                  <a:gd name="connsiteY39" fmla="*/ 29497 h 1116664"/>
                  <a:gd name="connsiteX40" fmla="*/ 417168 w 1163015"/>
                  <a:gd name="connsiteY40" fmla="*/ 0 h 1116664"/>
                  <a:gd name="connsiteX41" fmla="*/ 480376 w 1163015"/>
                  <a:gd name="connsiteY41" fmla="*/ 37925 h 1116664"/>
                  <a:gd name="connsiteX42" fmla="*/ 623646 w 1163015"/>
                  <a:gd name="connsiteY42" fmla="*/ 63208 h 1116664"/>
                  <a:gd name="connsiteX43" fmla="*/ 737419 w 1163015"/>
                  <a:gd name="connsiteY43" fmla="*/ 122201 h 1116664"/>
                  <a:gd name="connsiteX44" fmla="*/ 813268 w 1163015"/>
                  <a:gd name="connsiteY44" fmla="*/ 134843 h 1116664"/>
                  <a:gd name="connsiteX0" fmla="*/ 813268 w 1163015"/>
                  <a:gd name="connsiteY0" fmla="*/ 134843 h 1116664"/>
                  <a:gd name="connsiteX1" fmla="*/ 813268 w 1163015"/>
                  <a:gd name="connsiteY1" fmla="*/ 134843 h 1116664"/>
                  <a:gd name="connsiteX2" fmla="*/ 889117 w 1163015"/>
                  <a:gd name="connsiteY2" fmla="*/ 164339 h 1116664"/>
                  <a:gd name="connsiteX3" fmla="*/ 905972 w 1163015"/>
                  <a:gd name="connsiteY3" fmla="*/ 252830 h 1116664"/>
                  <a:gd name="connsiteX4" fmla="*/ 1108236 w 1163015"/>
                  <a:gd name="connsiteY4" fmla="*/ 353961 h 1116664"/>
                  <a:gd name="connsiteX5" fmla="*/ 1163015 w 1163015"/>
                  <a:gd name="connsiteY5" fmla="*/ 467735 h 1116664"/>
                  <a:gd name="connsiteX6" fmla="*/ 1091380 w 1163015"/>
                  <a:gd name="connsiteY6" fmla="*/ 539370 h 1116664"/>
                  <a:gd name="connsiteX7" fmla="*/ 1104022 w 1163015"/>
                  <a:gd name="connsiteY7" fmla="*/ 602577 h 1116664"/>
                  <a:gd name="connsiteX8" fmla="*/ 1036601 w 1163015"/>
                  <a:gd name="connsiteY8" fmla="*/ 636288 h 1116664"/>
                  <a:gd name="connsiteX9" fmla="*/ 1019745 w 1163015"/>
                  <a:gd name="connsiteY9" fmla="*/ 678426 h 1116664"/>
                  <a:gd name="connsiteX10" fmla="*/ 973393 w 1163015"/>
                  <a:gd name="connsiteY10" fmla="*/ 682640 h 1116664"/>
                  <a:gd name="connsiteX11" fmla="*/ 981821 w 1163015"/>
                  <a:gd name="connsiteY11" fmla="*/ 758489 h 1116664"/>
                  <a:gd name="connsiteX12" fmla="*/ 1031394 w 1163015"/>
                  <a:gd name="connsiteY12" fmla="*/ 778822 h 1116664"/>
                  <a:gd name="connsiteX13" fmla="*/ 935469 w 1163015"/>
                  <a:gd name="connsiteY13" fmla="*/ 889117 h 1116664"/>
                  <a:gd name="connsiteX14" fmla="*/ 943896 w 1163015"/>
                  <a:gd name="connsiteY14" fmla="*/ 969180 h 1116664"/>
                  <a:gd name="connsiteX15" fmla="*/ 922827 w 1163015"/>
                  <a:gd name="connsiteY15" fmla="*/ 1032387 h 1116664"/>
                  <a:gd name="connsiteX16" fmla="*/ 905972 w 1163015"/>
                  <a:gd name="connsiteY16" fmla="*/ 1066098 h 1116664"/>
                  <a:gd name="connsiteX17" fmla="*/ 830123 w 1163015"/>
                  <a:gd name="connsiteY17" fmla="*/ 1116664 h 1116664"/>
                  <a:gd name="connsiteX18" fmla="*/ 669998 w 1163015"/>
                  <a:gd name="connsiteY18" fmla="*/ 1091381 h 1116664"/>
                  <a:gd name="connsiteX19" fmla="*/ 606790 w 1163015"/>
                  <a:gd name="connsiteY19" fmla="*/ 1015532 h 1116664"/>
                  <a:gd name="connsiteX20" fmla="*/ 488803 w 1163015"/>
                  <a:gd name="connsiteY20" fmla="*/ 960752 h 1116664"/>
                  <a:gd name="connsiteX21" fmla="*/ 408741 w 1163015"/>
                  <a:gd name="connsiteY21" fmla="*/ 998677 h 1116664"/>
                  <a:gd name="connsiteX22" fmla="*/ 345533 w 1163015"/>
                  <a:gd name="connsiteY22" fmla="*/ 939683 h 1116664"/>
                  <a:gd name="connsiteX23" fmla="*/ 286540 w 1163015"/>
                  <a:gd name="connsiteY23" fmla="*/ 939683 h 1116664"/>
                  <a:gd name="connsiteX24" fmla="*/ 240188 w 1163015"/>
                  <a:gd name="connsiteY24" fmla="*/ 868048 h 1116664"/>
                  <a:gd name="connsiteX25" fmla="*/ 168553 w 1163015"/>
                  <a:gd name="connsiteY25" fmla="*/ 884903 h 1116664"/>
                  <a:gd name="connsiteX26" fmla="*/ 147484 w 1163015"/>
                  <a:gd name="connsiteY26" fmla="*/ 830124 h 1116664"/>
                  <a:gd name="connsiteX27" fmla="*/ 75849 w 1163015"/>
                  <a:gd name="connsiteY27" fmla="*/ 821696 h 1116664"/>
                  <a:gd name="connsiteX28" fmla="*/ 42138 w 1163015"/>
                  <a:gd name="connsiteY28" fmla="*/ 766916 h 1116664"/>
                  <a:gd name="connsiteX29" fmla="*/ 96918 w 1163015"/>
                  <a:gd name="connsiteY29" fmla="*/ 695281 h 1116664"/>
                  <a:gd name="connsiteX30" fmla="*/ 0 w 1163015"/>
                  <a:gd name="connsiteY30" fmla="*/ 585722 h 1116664"/>
                  <a:gd name="connsiteX31" fmla="*/ 12641 w 1163015"/>
                  <a:gd name="connsiteY31" fmla="*/ 412955 h 1116664"/>
                  <a:gd name="connsiteX32" fmla="*/ 58993 w 1163015"/>
                  <a:gd name="connsiteY32" fmla="*/ 370817 h 1116664"/>
                  <a:gd name="connsiteX33" fmla="*/ 4213 w 1163015"/>
                  <a:gd name="connsiteY33" fmla="*/ 265471 h 1116664"/>
                  <a:gd name="connsiteX34" fmla="*/ 42138 w 1163015"/>
                  <a:gd name="connsiteY34" fmla="*/ 223333 h 1116664"/>
                  <a:gd name="connsiteX35" fmla="*/ 21069 w 1163015"/>
                  <a:gd name="connsiteY35" fmla="*/ 172767 h 1116664"/>
                  <a:gd name="connsiteX36" fmla="*/ 75849 w 1163015"/>
                  <a:gd name="connsiteY36" fmla="*/ 92704 h 1116664"/>
                  <a:gd name="connsiteX37" fmla="*/ 181194 w 1163015"/>
                  <a:gd name="connsiteY37" fmla="*/ 117987 h 1116664"/>
                  <a:gd name="connsiteX38" fmla="*/ 248615 w 1163015"/>
                  <a:gd name="connsiteY38" fmla="*/ 16855 h 1116664"/>
                  <a:gd name="connsiteX39" fmla="*/ 320250 w 1163015"/>
                  <a:gd name="connsiteY39" fmla="*/ 29497 h 1116664"/>
                  <a:gd name="connsiteX40" fmla="*/ 417168 w 1163015"/>
                  <a:gd name="connsiteY40" fmla="*/ 0 h 1116664"/>
                  <a:gd name="connsiteX41" fmla="*/ 480376 w 1163015"/>
                  <a:gd name="connsiteY41" fmla="*/ 37925 h 1116664"/>
                  <a:gd name="connsiteX42" fmla="*/ 623646 w 1163015"/>
                  <a:gd name="connsiteY42" fmla="*/ 63208 h 1116664"/>
                  <a:gd name="connsiteX43" fmla="*/ 737419 w 1163015"/>
                  <a:gd name="connsiteY43" fmla="*/ 122201 h 1116664"/>
                  <a:gd name="connsiteX44" fmla="*/ 813268 w 1163015"/>
                  <a:gd name="connsiteY44" fmla="*/ 134843 h 1116664"/>
                  <a:gd name="connsiteX0" fmla="*/ 813268 w 1163015"/>
                  <a:gd name="connsiteY0" fmla="*/ 134843 h 1116664"/>
                  <a:gd name="connsiteX1" fmla="*/ 813268 w 1163015"/>
                  <a:gd name="connsiteY1" fmla="*/ 134843 h 1116664"/>
                  <a:gd name="connsiteX2" fmla="*/ 889117 w 1163015"/>
                  <a:gd name="connsiteY2" fmla="*/ 164339 h 1116664"/>
                  <a:gd name="connsiteX3" fmla="*/ 905972 w 1163015"/>
                  <a:gd name="connsiteY3" fmla="*/ 252830 h 1116664"/>
                  <a:gd name="connsiteX4" fmla="*/ 1108236 w 1163015"/>
                  <a:gd name="connsiteY4" fmla="*/ 353961 h 1116664"/>
                  <a:gd name="connsiteX5" fmla="*/ 1163015 w 1163015"/>
                  <a:gd name="connsiteY5" fmla="*/ 467735 h 1116664"/>
                  <a:gd name="connsiteX6" fmla="*/ 1091380 w 1163015"/>
                  <a:gd name="connsiteY6" fmla="*/ 539370 h 1116664"/>
                  <a:gd name="connsiteX7" fmla="*/ 1104022 w 1163015"/>
                  <a:gd name="connsiteY7" fmla="*/ 602577 h 1116664"/>
                  <a:gd name="connsiteX8" fmla="*/ 1036601 w 1163015"/>
                  <a:gd name="connsiteY8" fmla="*/ 636288 h 1116664"/>
                  <a:gd name="connsiteX9" fmla="*/ 1019745 w 1163015"/>
                  <a:gd name="connsiteY9" fmla="*/ 678426 h 1116664"/>
                  <a:gd name="connsiteX10" fmla="*/ 973393 w 1163015"/>
                  <a:gd name="connsiteY10" fmla="*/ 682640 h 1116664"/>
                  <a:gd name="connsiteX11" fmla="*/ 981821 w 1163015"/>
                  <a:gd name="connsiteY11" fmla="*/ 758489 h 1116664"/>
                  <a:gd name="connsiteX12" fmla="*/ 1031394 w 1163015"/>
                  <a:gd name="connsiteY12" fmla="*/ 778822 h 1116664"/>
                  <a:gd name="connsiteX13" fmla="*/ 935469 w 1163015"/>
                  <a:gd name="connsiteY13" fmla="*/ 889117 h 1116664"/>
                  <a:gd name="connsiteX14" fmla="*/ 943896 w 1163015"/>
                  <a:gd name="connsiteY14" fmla="*/ 969180 h 1116664"/>
                  <a:gd name="connsiteX15" fmla="*/ 922827 w 1163015"/>
                  <a:gd name="connsiteY15" fmla="*/ 1032387 h 1116664"/>
                  <a:gd name="connsiteX16" fmla="*/ 905972 w 1163015"/>
                  <a:gd name="connsiteY16" fmla="*/ 1066098 h 1116664"/>
                  <a:gd name="connsiteX17" fmla="*/ 830123 w 1163015"/>
                  <a:gd name="connsiteY17" fmla="*/ 1116664 h 1116664"/>
                  <a:gd name="connsiteX18" fmla="*/ 669998 w 1163015"/>
                  <a:gd name="connsiteY18" fmla="*/ 1091381 h 1116664"/>
                  <a:gd name="connsiteX19" fmla="*/ 606790 w 1163015"/>
                  <a:gd name="connsiteY19" fmla="*/ 1015532 h 1116664"/>
                  <a:gd name="connsiteX20" fmla="*/ 488803 w 1163015"/>
                  <a:gd name="connsiteY20" fmla="*/ 960752 h 1116664"/>
                  <a:gd name="connsiteX21" fmla="*/ 408741 w 1163015"/>
                  <a:gd name="connsiteY21" fmla="*/ 998677 h 1116664"/>
                  <a:gd name="connsiteX22" fmla="*/ 345533 w 1163015"/>
                  <a:gd name="connsiteY22" fmla="*/ 939683 h 1116664"/>
                  <a:gd name="connsiteX23" fmla="*/ 286540 w 1163015"/>
                  <a:gd name="connsiteY23" fmla="*/ 939683 h 1116664"/>
                  <a:gd name="connsiteX24" fmla="*/ 240188 w 1163015"/>
                  <a:gd name="connsiteY24" fmla="*/ 868048 h 1116664"/>
                  <a:gd name="connsiteX25" fmla="*/ 168553 w 1163015"/>
                  <a:gd name="connsiteY25" fmla="*/ 884903 h 1116664"/>
                  <a:gd name="connsiteX26" fmla="*/ 147484 w 1163015"/>
                  <a:gd name="connsiteY26" fmla="*/ 830124 h 1116664"/>
                  <a:gd name="connsiteX27" fmla="*/ 75849 w 1163015"/>
                  <a:gd name="connsiteY27" fmla="*/ 821696 h 1116664"/>
                  <a:gd name="connsiteX28" fmla="*/ 42138 w 1163015"/>
                  <a:gd name="connsiteY28" fmla="*/ 766916 h 1116664"/>
                  <a:gd name="connsiteX29" fmla="*/ 96918 w 1163015"/>
                  <a:gd name="connsiteY29" fmla="*/ 695281 h 1116664"/>
                  <a:gd name="connsiteX30" fmla="*/ 0 w 1163015"/>
                  <a:gd name="connsiteY30" fmla="*/ 585722 h 1116664"/>
                  <a:gd name="connsiteX31" fmla="*/ 12641 w 1163015"/>
                  <a:gd name="connsiteY31" fmla="*/ 412955 h 1116664"/>
                  <a:gd name="connsiteX32" fmla="*/ 58993 w 1163015"/>
                  <a:gd name="connsiteY32" fmla="*/ 370817 h 1116664"/>
                  <a:gd name="connsiteX33" fmla="*/ 4213 w 1163015"/>
                  <a:gd name="connsiteY33" fmla="*/ 265471 h 1116664"/>
                  <a:gd name="connsiteX34" fmla="*/ 42138 w 1163015"/>
                  <a:gd name="connsiteY34" fmla="*/ 223333 h 1116664"/>
                  <a:gd name="connsiteX35" fmla="*/ 21069 w 1163015"/>
                  <a:gd name="connsiteY35" fmla="*/ 172767 h 1116664"/>
                  <a:gd name="connsiteX36" fmla="*/ 75849 w 1163015"/>
                  <a:gd name="connsiteY36" fmla="*/ 92704 h 1116664"/>
                  <a:gd name="connsiteX37" fmla="*/ 181194 w 1163015"/>
                  <a:gd name="connsiteY37" fmla="*/ 117987 h 1116664"/>
                  <a:gd name="connsiteX38" fmla="*/ 248615 w 1163015"/>
                  <a:gd name="connsiteY38" fmla="*/ 16855 h 1116664"/>
                  <a:gd name="connsiteX39" fmla="*/ 320250 w 1163015"/>
                  <a:gd name="connsiteY39" fmla="*/ 29497 h 1116664"/>
                  <a:gd name="connsiteX40" fmla="*/ 417168 w 1163015"/>
                  <a:gd name="connsiteY40" fmla="*/ 0 h 1116664"/>
                  <a:gd name="connsiteX41" fmla="*/ 480376 w 1163015"/>
                  <a:gd name="connsiteY41" fmla="*/ 37925 h 1116664"/>
                  <a:gd name="connsiteX42" fmla="*/ 616211 w 1163015"/>
                  <a:gd name="connsiteY42" fmla="*/ 44623 h 1116664"/>
                  <a:gd name="connsiteX43" fmla="*/ 737419 w 1163015"/>
                  <a:gd name="connsiteY43" fmla="*/ 122201 h 1116664"/>
                  <a:gd name="connsiteX44" fmla="*/ 813268 w 1163015"/>
                  <a:gd name="connsiteY44" fmla="*/ 134843 h 1116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163015" h="1116664">
                    <a:moveTo>
                      <a:pt x="813268" y="134843"/>
                    </a:moveTo>
                    <a:lnTo>
                      <a:pt x="813268" y="134843"/>
                    </a:lnTo>
                    <a:lnTo>
                      <a:pt x="889117" y="164339"/>
                    </a:lnTo>
                    <a:lnTo>
                      <a:pt x="905972" y="252830"/>
                    </a:lnTo>
                    <a:lnTo>
                      <a:pt x="1108236" y="353961"/>
                    </a:lnTo>
                    <a:lnTo>
                      <a:pt x="1163015" y="467735"/>
                    </a:lnTo>
                    <a:lnTo>
                      <a:pt x="1091380" y="539370"/>
                    </a:lnTo>
                    <a:lnTo>
                      <a:pt x="1104022" y="602577"/>
                    </a:lnTo>
                    <a:lnTo>
                      <a:pt x="1036601" y="636288"/>
                    </a:lnTo>
                    <a:lnTo>
                      <a:pt x="1019745" y="678426"/>
                    </a:lnTo>
                    <a:lnTo>
                      <a:pt x="973393" y="682640"/>
                    </a:lnTo>
                    <a:lnTo>
                      <a:pt x="981821" y="758489"/>
                    </a:lnTo>
                    <a:lnTo>
                      <a:pt x="1031394" y="778822"/>
                    </a:lnTo>
                    <a:lnTo>
                      <a:pt x="935469" y="889117"/>
                    </a:lnTo>
                    <a:lnTo>
                      <a:pt x="943896" y="969180"/>
                    </a:lnTo>
                    <a:lnTo>
                      <a:pt x="922827" y="1032387"/>
                    </a:lnTo>
                    <a:lnTo>
                      <a:pt x="905972" y="1066098"/>
                    </a:lnTo>
                    <a:lnTo>
                      <a:pt x="830123" y="1116664"/>
                    </a:lnTo>
                    <a:lnTo>
                      <a:pt x="669998" y="1091381"/>
                    </a:lnTo>
                    <a:lnTo>
                      <a:pt x="606790" y="1015532"/>
                    </a:lnTo>
                    <a:lnTo>
                      <a:pt x="488803" y="960752"/>
                    </a:lnTo>
                    <a:lnTo>
                      <a:pt x="408741" y="998677"/>
                    </a:lnTo>
                    <a:lnTo>
                      <a:pt x="345533" y="939683"/>
                    </a:lnTo>
                    <a:lnTo>
                      <a:pt x="286540" y="939683"/>
                    </a:lnTo>
                    <a:lnTo>
                      <a:pt x="240188" y="868048"/>
                    </a:lnTo>
                    <a:lnTo>
                      <a:pt x="168553" y="884903"/>
                    </a:lnTo>
                    <a:lnTo>
                      <a:pt x="147484" y="830124"/>
                    </a:lnTo>
                    <a:lnTo>
                      <a:pt x="75849" y="821696"/>
                    </a:lnTo>
                    <a:lnTo>
                      <a:pt x="42138" y="766916"/>
                    </a:lnTo>
                    <a:lnTo>
                      <a:pt x="96918" y="695281"/>
                    </a:lnTo>
                    <a:lnTo>
                      <a:pt x="0" y="585722"/>
                    </a:lnTo>
                    <a:lnTo>
                      <a:pt x="12641" y="412955"/>
                    </a:lnTo>
                    <a:lnTo>
                      <a:pt x="58993" y="370817"/>
                    </a:lnTo>
                    <a:lnTo>
                      <a:pt x="4213" y="265471"/>
                    </a:lnTo>
                    <a:lnTo>
                      <a:pt x="42138" y="223333"/>
                    </a:lnTo>
                    <a:lnTo>
                      <a:pt x="21069" y="172767"/>
                    </a:lnTo>
                    <a:lnTo>
                      <a:pt x="75849" y="92704"/>
                    </a:lnTo>
                    <a:lnTo>
                      <a:pt x="181194" y="117987"/>
                    </a:lnTo>
                    <a:lnTo>
                      <a:pt x="248615" y="16855"/>
                    </a:lnTo>
                    <a:lnTo>
                      <a:pt x="320250" y="29497"/>
                    </a:lnTo>
                    <a:lnTo>
                      <a:pt x="417168" y="0"/>
                    </a:lnTo>
                    <a:lnTo>
                      <a:pt x="480376" y="37925"/>
                    </a:lnTo>
                    <a:lnTo>
                      <a:pt x="616211" y="44623"/>
                    </a:lnTo>
                    <a:lnTo>
                      <a:pt x="737419" y="122201"/>
                    </a:lnTo>
                    <a:lnTo>
                      <a:pt x="813268" y="134843"/>
                    </a:lnTo>
                    <a:close/>
                  </a:path>
                </a:pathLst>
              </a:custGeom>
              <a:solidFill>
                <a:schemeClr val="accent5">
                  <a:lumMod val="90000"/>
                </a:schemeClr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 ExtraBold" panose="00000900000000000000" pitchFamily="2" charset="-18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97" name="Freeform 15">
                <a:extLst>
                  <a:ext uri="{FF2B5EF4-FFF2-40B4-BE49-F238E27FC236}">
                    <a16:creationId xmlns:a16="http://schemas.microsoft.com/office/drawing/2014/main" id="{F9B711DA-9E25-D314-D25E-B2065820740E}"/>
                  </a:ext>
                </a:extLst>
              </p:cNvPr>
              <p:cNvSpPr/>
              <p:nvPr/>
            </p:nvSpPr>
            <p:spPr>
              <a:xfrm>
                <a:off x="7593013" y="2392364"/>
                <a:ext cx="1849437" cy="1882775"/>
              </a:xfrm>
              <a:custGeom>
                <a:avLst/>
                <a:gdLst>
                  <a:gd name="connsiteX0" fmla="*/ 252830 w 1849869"/>
                  <a:gd name="connsiteY0" fmla="*/ 219118 h 1883579"/>
                  <a:gd name="connsiteX1" fmla="*/ 471949 w 1849869"/>
                  <a:gd name="connsiteY1" fmla="*/ 252829 h 1883579"/>
                  <a:gd name="connsiteX2" fmla="*/ 568867 w 1849869"/>
                  <a:gd name="connsiteY2" fmla="*/ 143270 h 1883579"/>
                  <a:gd name="connsiteX3" fmla="*/ 653143 w 1849869"/>
                  <a:gd name="connsiteY3" fmla="*/ 147483 h 1883579"/>
                  <a:gd name="connsiteX4" fmla="*/ 712137 w 1849869"/>
                  <a:gd name="connsiteY4" fmla="*/ 88490 h 1883579"/>
                  <a:gd name="connsiteX5" fmla="*/ 809055 w 1849869"/>
                  <a:gd name="connsiteY5" fmla="*/ 71635 h 1883579"/>
                  <a:gd name="connsiteX6" fmla="*/ 842765 w 1849869"/>
                  <a:gd name="connsiteY6" fmla="*/ 50565 h 1883579"/>
                  <a:gd name="connsiteX7" fmla="*/ 977608 w 1849869"/>
                  <a:gd name="connsiteY7" fmla="*/ 4213 h 1883579"/>
                  <a:gd name="connsiteX8" fmla="*/ 1112450 w 1849869"/>
                  <a:gd name="connsiteY8" fmla="*/ 0 h 1883579"/>
                  <a:gd name="connsiteX9" fmla="*/ 1116664 w 1849869"/>
                  <a:gd name="connsiteY9" fmla="*/ 219118 h 1883579"/>
                  <a:gd name="connsiteX10" fmla="*/ 1222009 w 1849869"/>
                  <a:gd name="connsiteY10" fmla="*/ 286540 h 1883579"/>
                  <a:gd name="connsiteX11" fmla="*/ 1234651 w 1849869"/>
                  <a:gd name="connsiteY11" fmla="*/ 391885 h 1883579"/>
                  <a:gd name="connsiteX12" fmla="*/ 1390562 w 1849869"/>
                  <a:gd name="connsiteY12" fmla="*/ 488803 h 1883579"/>
                  <a:gd name="connsiteX13" fmla="*/ 1500122 w 1849869"/>
                  <a:gd name="connsiteY13" fmla="*/ 509872 h 1883579"/>
                  <a:gd name="connsiteX14" fmla="*/ 1563329 w 1849869"/>
                  <a:gd name="connsiteY14" fmla="*/ 619432 h 1883579"/>
                  <a:gd name="connsiteX15" fmla="*/ 1525405 w 1849869"/>
                  <a:gd name="connsiteY15" fmla="*/ 699494 h 1883579"/>
                  <a:gd name="connsiteX16" fmla="*/ 1584398 w 1849869"/>
                  <a:gd name="connsiteY16" fmla="*/ 762702 h 1883579"/>
                  <a:gd name="connsiteX17" fmla="*/ 1626537 w 1849869"/>
                  <a:gd name="connsiteY17" fmla="*/ 796412 h 1883579"/>
                  <a:gd name="connsiteX18" fmla="*/ 1731882 w 1849869"/>
                  <a:gd name="connsiteY18" fmla="*/ 817482 h 1883579"/>
                  <a:gd name="connsiteX19" fmla="*/ 1837228 w 1849869"/>
                  <a:gd name="connsiteY19" fmla="*/ 846978 h 1883579"/>
                  <a:gd name="connsiteX20" fmla="*/ 1849869 w 1849869"/>
                  <a:gd name="connsiteY20" fmla="*/ 889117 h 1883579"/>
                  <a:gd name="connsiteX21" fmla="*/ 1702385 w 1849869"/>
                  <a:gd name="connsiteY21" fmla="*/ 1040814 h 1883579"/>
                  <a:gd name="connsiteX22" fmla="*/ 1660247 w 1849869"/>
                  <a:gd name="connsiteY22" fmla="*/ 1011318 h 1883579"/>
                  <a:gd name="connsiteX23" fmla="*/ 1605467 w 1849869"/>
                  <a:gd name="connsiteY23" fmla="*/ 1011318 h 1883579"/>
                  <a:gd name="connsiteX24" fmla="*/ 1588612 w 1849869"/>
                  <a:gd name="connsiteY24" fmla="*/ 1053456 h 1883579"/>
                  <a:gd name="connsiteX25" fmla="*/ 1521191 w 1849869"/>
                  <a:gd name="connsiteY25" fmla="*/ 1057670 h 1883579"/>
                  <a:gd name="connsiteX26" fmla="*/ 1483267 w 1849869"/>
                  <a:gd name="connsiteY26" fmla="*/ 1082953 h 1883579"/>
                  <a:gd name="connsiteX27" fmla="*/ 1268361 w 1849869"/>
                  <a:gd name="connsiteY27" fmla="*/ 1116663 h 1883579"/>
                  <a:gd name="connsiteX28" fmla="*/ 1310500 w 1849869"/>
                  <a:gd name="connsiteY28" fmla="*/ 1179871 h 1883579"/>
                  <a:gd name="connsiteX29" fmla="*/ 1251506 w 1849869"/>
                  <a:gd name="connsiteY29" fmla="*/ 1373706 h 1883579"/>
                  <a:gd name="connsiteX30" fmla="*/ 1171444 w 1849869"/>
                  <a:gd name="connsiteY30" fmla="*/ 1390562 h 1883579"/>
                  <a:gd name="connsiteX31" fmla="*/ 1163016 w 1849869"/>
                  <a:gd name="connsiteY31" fmla="*/ 1445341 h 1883579"/>
                  <a:gd name="connsiteX32" fmla="*/ 1238865 w 1849869"/>
                  <a:gd name="connsiteY32" fmla="*/ 1495907 h 1883579"/>
                  <a:gd name="connsiteX33" fmla="*/ 1276789 w 1849869"/>
                  <a:gd name="connsiteY33" fmla="*/ 1668674 h 1883579"/>
                  <a:gd name="connsiteX34" fmla="*/ 1234651 w 1849869"/>
                  <a:gd name="connsiteY34" fmla="*/ 1824586 h 1883579"/>
                  <a:gd name="connsiteX35" fmla="*/ 1087167 w 1849869"/>
                  <a:gd name="connsiteY35" fmla="*/ 1883579 h 1883579"/>
                  <a:gd name="connsiteX36" fmla="*/ 922828 w 1849869"/>
                  <a:gd name="connsiteY36" fmla="*/ 1816158 h 1883579"/>
                  <a:gd name="connsiteX37" fmla="*/ 927042 w 1849869"/>
                  <a:gd name="connsiteY37" fmla="*/ 1774020 h 1883579"/>
                  <a:gd name="connsiteX38" fmla="*/ 766916 w 1849869"/>
                  <a:gd name="connsiteY38" fmla="*/ 1774020 h 1883579"/>
                  <a:gd name="connsiteX39" fmla="*/ 674212 w 1849869"/>
                  <a:gd name="connsiteY39" fmla="*/ 1715026 h 1883579"/>
                  <a:gd name="connsiteX40" fmla="*/ 648929 w 1849869"/>
                  <a:gd name="connsiteY40" fmla="*/ 1660247 h 1883579"/>
                  <a:gd name="connsiteX41" fmla="*/ 602577 w 1849869"/>
                  <a:gd name="connsiteY41" fmla="*/ 1634964 h 1883579"/>
                  <a:gd name="connsiteX42" fmla="*/ 657357 w 1849869"/>
                  <a:gd name="connsiteY42" fmla="*/ 1546473 h 1883579"/>
                  <a:gd name="connsiteX43" fmla="*/ 585722 w 1849869"/>
                  <a:gd name="connsiteY43" fmla="*/ 1390562 h 1883579"/>
                  <a:gd name="connsiteX44" fmla="*/ 669998 w 1849869"/>
                  <a:gd name="connsiteY44" fmla="*/ 1361065 h 1883579"/>
                  <a:gd name="connsiteX45" fmla="*/ 724778 w 1849869"/>
                  <a:gd name="connsiteY45" fmla="*/ 1285216 h 1883579"/>
                  <a:gd name="connsiteX46" fmla="*/ 682640 w 1849869"/>
                  <a:gd name="connsiteY46" fmla="*/ 1171443 h 1883579"/>
                  <a:gd name="connsiteX47" fmla="*/ 476162 w 1849869"/>
                  <a:gd name="connsiteY47" fmla="*/ 1179871 h 1883579"/>
                  <a:gd name="connsiteX48" fmla="*/ 484590 w 1849869"/>
                  <a:gd name="connsiteY48" fmla="*/ 1032387 h 1883579"/>
                  <a:gd name="connsiteX49" fmla="*/ 366603 w 1849869"/>
                  <a:gd name="connsiteY49" fmla="*/ 986035 h 1883579"/>
                  <a:gd name="connsiteX50" fmla="*/ 366603 w 1849869"/>
                  <a:gd name="connsiteY50" fmla="*/ 905972 h 1883579"/>
                  <a:gd name="connsiteX51" fmla="*/ 75849 w 1849869"/>
                  <a:gd name="connsiteY51" fmla="*/ 901758 h 1883579"/>
                  <a:gd name="connsiteX52" fmla="*/ 0 w 1849869"/>
                  <a:gd name="connsiteY52" fmla="*/ 842765 h 1883579"/>
                  <a:gd name="connsiteX53" fmla="*/ 33711 w 1849869"/>
                  <a:gd name="connsiteY53" fmla="*/ 758488 h 1883579"/>
                  <a:gd name="connsiteX54" fmla="*/ 37925 w 1849869"/>
                  <a:gd name="connsiteY54" fmla="*/ 653142 h 1883579"/>
                  <a:gd name="connsiteX55" fmla="*/ 130629 w 1849869"/>
                  <a:gd name="connsiteY55" fmla="*/ 543583 h 1883579"/>
                  <a:gd name="connsiteX56" fmla="*/ 88491 w 1849869"/>
                  <a:gd name="connsiteY56" fmla="*/ 522514 h 1883579"/>
                  <a:gd name="connsiteX57" fmla="*/ 63208 w 1849869"/>
                  <a:gd name="connsiteY57" fmla="*/ 455093 h 1883579"/>
                  <a:gd name="connsiteX58" fmla="*/ 117987 w 1849869"/>
                  <a:gd name="connsiteY58" fmla="*/ 442451 h 1883579"/>
                  <a:gd name="connsiteX59" fmla="*/ 160126 w 1849869"/>
                  <a:gd name="connsiteY59" fmla="*/ 391885 h 1883579"/>
                  <a:gd name="connsiteX60" fmla="*/ 193836 w 1849869"/>
                  <a:gd name="connsiteY60" fmla="*/ 370816 h 1883579"/>
                  <a:gd name="connsiteX61" fmla="*/ 185408 w 1849869"/>
                  <a:gd name="connsiteY61" fmla="*/ 303395 h 1883579"/>
                  <a:gd name="connsiteX62" fmla="*/ 252830 w 1849869"/>
                  <a:gd name="connsiteY62" fmla="*/ 219118 h 1883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1849869" h="1883579">
                    <a:moveTo>
                      <a:pt x="252830" y="219118"/>
                    </a:moveTo>
                    <a:lnTo>
                      <a:pt x="471949" y="252829"/>
                    </a:lnTo>
                    <a:lnTo>
                      <a:pt x="568867" y="143270"/>
                    </a:lnTo>
                    <a:lnTo>
                      <a:pt x="653143" y="147483"/>
                    </a:lnTo>
                    <a:lnTo>
                      <a:pt x="712137" y="88490"/>
                    </a:lnTo>
                    <a:lnTo>
                      <a:pt x="809055" y="71635"/>
                    </a:lnTo>
                    <a:lnTo>
                      <a:pt x="842765" y="50565"/>
                    </a:lnTo>
                    <a:lnTo>
                      <a:pt x="977608" y="4213"/>
                    </a:lnTo>
                    <a:lnTo>
                      <a:pt x="1112450" y="0"/>
                    </a:lnTo>
                    <a:cubicBezTo>
                      <a:pt x="1113855" y="73039"/>
                      <a:pt x="1115259" y="146079"/>
                      <a:pt x="1116664" y="219118"/>
                    </a:cubicBezTo>
                    <a:lnTo>
                      <a:pt x="1222009" y="286540"/>
                    </a:lnTo>
                    <a:lnTo>
                      <a:pt x="1234651" y="391885"/>
                    </a:lnTo>
                    <a:lnTo>
                      <a:pt x="1390562" y="488803"/>
                    </a:lnTo>
                    <a:lnTo>
                      <a:pt x="1500122" y="509872"/>
                    </a:lnTo>
                    <a:lnTo>
                      <a:pt x="1563329" y="619432"/>
                    </a:lnTo>
                    <a:lnTo>
                      <a:pt x="1525405" y="699494"/>
                    </a:lnTo>
                    <a:lnTo>
                      <a:pt x="1584398" y="762702"/>
                    </a:lnTo>
                    <a:lnTo>
                      <a:pt x="1626537" y="796412"/>
                    </a:lnTo>
                    <a:lnTo>
                      <a:pt x="1731882" y="817482"/>
                    </a:lnTo>
                    <a:lnTo>
                      <a:pt x="1837228" y="846978"/>
                    </a:lnTo>
                    <a:lnTo>
                      <a:pt x="1849869" y="889117"/>
                    </a:lnTo>
                    <a:lnTo>
                      <a:pt x="1702385" y="1040814"/>
                    </a:lnTo>
                    <a:lnTo>
                      <a:pt x="1660247" y="1011318"/>
                    </a:lnTo>
                    <a:lnTo>
                      <a:pt x="1605467" y="1011318"/>
                    </a:lnTo>
                    <a:lnTo>
                      <a:pt x="1588612" y="1053456"/>
                    </a:lnTo>
                    <a:lnTo>
                      <a:pt x="1521191" y="1057670"/>
                    </a:lnTo>
                    <a:lnTo>
                      <a:pt x="1483267" y="1082953"/>
                    </a:lnTo>
                    <a:lnTo>
                      <a:pt x="1268361" y="1116663"/>
                    </a:lnTo>
                    <a:lnTo>
                      <a:pt x="1310500" y="1179871"/>
                    </a:lnTo>
                    <a:lnTo>
                      <a:pt x="1251506" y="1373706"/>
                    </a:lnTo>
                    <a:lnTo>
                      <a:pt x="1171444" y="1390562"/>
                    </a:lnTo>
                    <a:lnTo>
                      <a:pt x="1163016" y="1445341"/>
                    </a:lnTo>
                    <a:lnTo>
                      <a:pt x="1238865" y="1495907"/>
                    </a:lnTo>
                    <a:lnTo>
                      <a:pt x="1276789" y="1668674"/>
                    </a:lnTo>
                    <a:lnTo>
                      <a:pt x="1234651" y="1824586"/>
                    </a:lnTo>
                    <a:lnTo>
                      <a:pt x="1087167" y="1883579"/>
                    </a:lnTo>
                    <a:lnTo>
                      <a:pt x="922828" y="1816158"/>
                    </a:lnTo>
                    <a:lnTo>
                      <a:pt x="927042" y="1774020"/>
                    </a:lnTo>
                    <a:lnTo>
                      <a:pt x="766916" y="1774020"/>
                    </a:lnTo>
                    <a:lnTo>
                      <a:pt x="674212" y="1715026"/>
                    </a:lnTo>
                    <a:lnTo>
                      <a:pt x="648929" y="1660247"/>
                    </a:lnTo>
                    <a:lnTo>
                      <a:pt x="602577" y="1634964"/>
                    </a:lnTo>
                    <a:lnTo>
                      <a:pt x="657357" y="1546473"/>
                    </a:lnTo>
                    <a:lnTo>
                      <a:pt x="585722" y="1390562"/>
                    </a:lnTo>
                    <a:lnTo>
                      <a:pt x="669998" y="1361065"/>
                    </a:lnTo>
                    <a:lnTo>
                      <a:pt x="724778" y="1285216"/>
                    </a:lnTo>
                    <a:lnTo>
                      <a:pt x="682640" y="1171443"/>
                    </a:lnTo>
                    <a:lnTo>
                      <a:pt x="476162" y="1179871"/>
                    </a:lnTo>
                    <a:lnTo>
                      <a:pt x="484590" y="1032387"/>
                    </a:lnTo>
                    <a:lnTo>
                      <a:pt x="366603" y="986035"/>
                    </a:lnTo>
                    <a:lnTo>
                      <a:pt x="366603" y="905972"/>
                    </a:lnTo>
                    <a:lnTo>
                      <a:pt x="75849" y="901758"/>
                    </a:lnTo>
                    <a:lnTo>
                      <a:pt x="0" y="842765"/>
                    </a:lnTo>
                    <a:lnTo>
                      <a:pt x="33711" y="758488"/>
                    </a:lnTo>
                    <a:lnTo>
                      <a:pt x="37925" y="653142"/>
                    </a:lnTo>
                    <a:lnTo>
                      <a:pt x="130629" y="543583"/>
                    </a:lnTo>
                    <a:lnTo>
                      <a:pt x="88491" y="522514"/>
                    </a:lnTo>
                    <a:lnTo>
                      <a:pt x="63208" y="455093"/>
                    </a:lnTo>
                    <a:lnTo>
                      <a:pt x="117987" y="442451"/>
                    </a:lnTo>
                    <a:lnTo>
                      <a:pt x="160126" y="391885"/>
                    </a:lnTo>
                    <a:lnTo>
                      <a:pt x="193836" y="370816"/>
                    </a:lnTo>
                    <a:lnTo>
                      <a:pt x="185408" y="303395"/>
                    </a:lnTo>
                    <a:lnTo>
                      <a:pt x="252830" y="219118"/>
                    </a:lnTo>
                    <a:close/>
                  </a:path>
                </a:pathLst>
              </a:custGeom>
              <a:solidFill>
                <a:schemeClr val="accent5">
                  <a:lumMod val="90000"/>
                </a:schemeClr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 ExtraBold" panose="00000900000000000000" pitchFamily="2" charset="-18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98" name="Freeform 16">
                <a:extLst>
                  <a:ext uri="{FF2B5EF4-FFF2-40B4-BE49-F238E27FC236}">
                    <a16:creationId xmlns:a16="http://schemas.microsoft.com/office/drawing/2014/main" id="{4EF1B124-58D6-E6B4-321D-50975AC9A21E}"/>
                  </a:ext>
                </a:extLst>
              </p:cNvPr>
              <p:cNvSpPr/>
              <p:nvPr/>
            </p:nvSpPr>
            <p:spPr>
              <a:xfrm>
                <a:off x="7496176" y="1662114"/>
                <a:ext cx="1693863" cy="974725"/>
              </a:xfrm>
              <a:custGeom>
                <a:avLst/>
                <a:gdLst>
                  <a:gd name="connsiteX0" fmla="*/ 117987 w 1693958"/>
                  <a:gd name="connsiteY0" fmla="*/ 67421 h 973393"/>
                  <a:gd name="connsiteX1" fmla="*/ 193836 w 1693958"/>
                  <a:gd name="connsiteY1" fmla="*/ 75849 h 973393"/>
                  <a:gd name="connsiteX2" fmla="*/ 294968 w 1693958"/>
                  <a:gd name="connsiteY2" fmla="*/ 29497 h 973393"/>
                  <a:gd name="connsiteX3" fmla="*/ 303396 w 1693958"/>
                  <a:gd name="connsiteY3" fmla="*/ 0 h 973393"/>
                  <a:gd name="connsiteX4" fmla="*/ 956538 w 1693958"/>
                  <a:gd name="connsiteY4" fmla="*/ 63207 h 973393"/>
                  <a:gd name="connsiteX5" fmla="*/ 1681316 w 1693958"/>
                  <a:gd name="connsiteY5" fmla="*/ 16855 h 973393"/>
                  <a:gd name="connsiteX6" fmla="*/ 1575971 w 1693958"/>
                  <a:gd name="connsiteY6" fmla="*/ 134842 h 973393"/>
                  <a:gd name="connsiteX7" fmla="*/ 1639178 w 1693958"/>
                  <a:gd name="connsiteY7" fmla="*/ 223333 h 973393"/>
                  <a:gd name="connsiteX8" fmla="*/ 1639178 w 1693958"/>
                  <a:gd name="connsiteY8" fmla="*/ 286540 h 973393"/>
                  <a:gd name="connsiteX9" fmla="*/ 1693958 w 1693958"/>
                  <a:gd name="connsiteY9" fmla="*/ 345533 h 973393"/>
                  <a:gd name="connsiteX10" fmla="*/ 1592826 w 1693958"/>
                  <a:gd name="connsiteY10" fmla="*/ 497231 h 973393"/>
                  <a:gd name="connsiteX11" fmla="*/ 1529619 w 1693958"/>
                  <a:gd name="connsiteY11" fmla="*/ 514086 h 973393"/>
                  <a:gd name="connsiteX12" fmla="*/ 1394776 w 1693958"/>
                  <a:gd name="connsiteY12" fmla="*/ 627860 h 973393"/>
                  <a:gd name="connsiteX13" fmla="*/ 1184085 w 1693958"/>
                  <a:gd name="connsiteY13" fmla="*/ 724778 h 973393"/>
                  <a:gd name="connsiteX14" fmla="*/ 1036601 w 1693958"/>
                  <a:gd name="connsiteY14" fmla="*/ 737419 h 973393"/>
                  <a:gd name="connsiteX15" fmla="*/ 918614 w 1693958"/>
                  <a:gd name="connsiteY15" fmla="*/ 796413 h 973393"/>
                  <a:gd name="connsiteX16" fmla="*/ 821696 w 1693958"/>
                  <a:gd name="connsiteY16" fmla="*/ 804840 h 973393"/>
                  <a:gd name="connsiteX17" fmla="*/ 741633 w 1693958"/>
                  <a:gd name="connsiteY17" fmla="*/ 880689 h 973393"/>
                  <a:gd name="connsiteX18" fmla="*/ 669998 w 1693958"/>
                  <a:gd name="connsiteY18" fmla="*/ 880689 h 973393"/>
                  <a:gd name="connsiteX19" fmla="*/ 568867 w 1693958"/>
                  <a:gd name="connsiteY19" fmla="*/ 973393 h 973393"/>
                  <a:gd name="connsiteX20" fmla="*/ 324465 w 1693958"/>
                  <a:gd name="connsiteY20" fmla="*/ 943897 h 973393"/>
                  <a:gd name="connsiteX21" fmla="*/ 290754 w 1693958"/>
                  <a:gd name="connsiteY21" fmla="*/ 842765 h 973393"/>
                  <a:gd name="connsiteX22" fmla="*/ 92704 w 1693958"/>
                  <a:gd name="connsiteY22" fmla="*/ 745847 h 973393"/>
                  <a:gd name="connsiteX23" fmla="*/ 71635 w 1693958"/>
                  <a:gd name="connsiteY23" fmla="*/ 640501 h 973393"/>
                  <a:gd name="connsiteX24" fmla="*/ 0 w 1693958"/>
                  <a:gd name="connsiteY24" fmla="*/ 623646 h 973393"/>
                  <a:gd name="connsiteX25" fmla="*/ 16856 w 1693958"/>
                  <a:gd name="connsiteY25" fmla="*/ 564652 h 973393"/>
                  <a:gd name="connsiteX26" fmla="*/ 223333 w 1693958"/>
                  <a:gd name="connsiteY26" fmla="*/ 358175 h 973393"/>
                  <a:gd name="connsiteX27" fmla="*/ 130629 w 1693958"/>
                  <a:gd name="connsiteY27" fmla="*/ 320251 h 973393"/>
                  <a:gd name="connsiteX28" fmla="*/ 80063 w 1693958"/>
                  <a:gd name="connsiteY28" fmla="*/ 214905 h 973393"/>
                  <a:gd name="connsiteX29" fmla="*/ 117987 w 1693958"/>
                  <a:gd name="connsiteY29" fmla="*/ 67421 h 973393"/>
                  <a:gd name="connsiteX0" fmla="*/ 103119 w 1693958"/>
                  <a:gd name="connsiteY0" fmla="*/ 78572 h 973393"/>
                  <a:gd name="connsiteX1" fmla="*/ 193836 w 1693958"/>
                  <a:gd name="connsiteY1" fmla="*/ 75849 h 973393"/>
                  <a:gd name="connsiteX2" fmla="*/ 294968 w 1693958"/>
                  <a:gd name="connsiteY2" fmla="*/ 29497 h 973393"/>
                  <a:gd name="connsiteX3" fmla="*/ 303396 w 1693958"/>
                  <a:gd name="connsiteY3" fmla="*/ 0 h 973393"/>
                  <a:gd name="connsiteX4" fmla="*/ 956538 w 1693958"/>
                  <a:gd name="connsiteY4" fmla="*/ 63207 h 973393"/>
                  <a:gd name="connsiteX5" fmla="*/ 1681316 w 1693958"/>
                  <a:gd name="connsiteY5" fmla="*/ 16855 h 973393"/>
                  <a:gd name="connsiteX6" fmla="*/ 1575971 w 1693958"/>
                  <a:gd name="connsiteY6" fmla="*/ 134842 h 973393"/>
                  <a:gd name="connsiteX7" fmla="*/ 1639178 w 1693958"/>
                  <a:gd name="connsiteY7" fmla="*/ 223333 h 973393"/>
                  <a:gd name="connsiteX8" fmla="*/ 1639178 w 1693958"/>
                  <a:gd name="connsiteY8" fmla="*/ 286540 h 973393"/>
                  <a:gd name="connsiteX9" fmla="*/ 1693958 w 1693958"/>
                  <a:gd name="connsiteY9" fmla="*/ 345533 h 973393"/>
                  <a:gd name="connsiteX10" fmla="*/ 1592826 w 1693958"/>
                  <a:gd name="connsiteY10" fmla="*/ 497231 h 973393"/>
                  <a:gd name="connsiteX11" fmla="*/ 1529619 w 1693958"/>
                  <a:gd name="connsiteY11" fmla="*/ 514086 h 973393"/>
                  <a:gd name="connsiteX12" fmla="*/ 1394776 w 1693958"/>
                  <a:gd name="connsiteY12" fmla="*/ 627860 h 973393"/>
                  <a:gd name="connsiteX13" fmla="*/ 1184085 w 1693958"/>
                  <a:gd name="connsiteY13" fmla="*/ 724778 h 973393"/>
                  <a:gd name="connsiteX14" fmla="*/ 1036601 w 1693958"/>
                  <a:gd name="connsiteY14" fmla="*/ 737419 h 973393"/>
                  <a:gd name="connsiteX15" fmla="*/ 918614 w 1693958"/>
                  <a:gd name="connsiteY15" fmla="*/ 796413 h 973393"/>
                  <a:gd name="connsiteX16" fmla="*/ 821696 w 1693958"/>
                  <a:gd name="connsiteY16" fmla="*/ 804840 h 973393"/>
                  <a:gd name="connsiteX17" fmla="*/ 741633 w 1693958"/>
                  <a:gd name="connsiteY17" fmla="*/ 880689 h 973393"/>
                  <a:gd name="connsiteX18" fmla="*/ 669998 w 1693958"/>
                  <a:gd name="connsiteY18" fmla="*/ 880689 h 973393"/>
                  <a:gd name="connsiteX19" fmla="*/ 568867 w 1693958"/>
                  <a:gd name="connsiteY19" fmla="*/ 973393 h 973393"/>
                  <a:gd name="connsiteX20" fmla="*/ 324465 w 1693958"/>
                  <a:gd name="connsiteY20" fmla="*/ 943897 h 973393"/>
                  <a:gd name="connsiteX21" fmla="*/ 290754 w 1693958"/>
                  <a:gd name="connsiteY21" fmla="*/ 842765 h 973393"/>
                  <a:gd name="connsiteX22" fmla="*/ 92704 w 1693958"/>
                  <a:gd name="connsiteY22" fmla="*/ 745847 h 973393"/>
                  <a:gd name="connsiteX23" fmla="*/ 71635 w 1693958"/>
                  <a:gd name="connsiteY23" fmla="*/ 640501 h 973393"/>
                  <a:gd name="connsiteX24" fmla="*/ 0 w 1693958"/>
                  <a:gd name="connsiteY24" fmla="*/ 623646 h 973393"/>
                  <a:gd name="connsiteX25" fmla="*/ 16856 w 1693958"/>
                  <a:gd name="connsiteY25" fmla="*/ 564652 h 973393"/>
                  <a:gd name="connsiteX26" fmla="*/ 223333 w 1693958"/>
                  <a:gd name="connsiteY26" fmla="*/ 358175 h 973393"/>
                  <a:gd name="connsiteX27" fmla="*/ 130629 w 1693958"/>
                  <a:gd name="connsiteY27" fmla="*/ 320251 h 973393"/>
                  <a:gd name="connsiteX28" fmla="*/ 80063 w 1693958"/>
                  <a:gd name="connsiteY28" fmla="*/ 214905 h 973393"/>
                  <a:gd name="connsiteX29" fmla="*/ 103119 w 1693958"/>
                  <a:gd name="connsiteY29" fmla="*/ 78572 h 973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693958" h="973393">
                    <a:moveTo>
                      <a:pt x="103119" y="78572"/>
                    </a:moveTo>
                    <a:lnTo>
                      <a:pt x="193836" y="75849"/>
                    </a:lnTo>
                    <a:lnTo>
                      <a:pt x="294968" y="29497"/>
                    </a:lnTo>
                    <a:lnTo>
                      <a:pt x="303396" y="0"/>
                    </a:lnTo>
                    <a:lnTo>
                      <a:pt x="956538" y="63207"/>
                    </a:lnTo>
                    <a:lnTo>
                      <a:pt x="1681316" y="16855"/>
                    </a:lnTo>
                    <a:lnTo>
                      <a:pt x="1575971" y="134842"/>
                    </a:lnTo>
                    <a:lnTo>
                      <a:pt x="1639178" y="223333"/>
                    </a:lnTo>
                    <a:lnTo>
                      <a:pt x="1639178" y="286540"/>
                    </a:lnTo>
                    <a:lnTo>
                      <a:pt x="1693958" y="345533"/>
                    </a:lnTo>
                    <a:lnTo>
                      <a:pt x="1592826" y="497231"/>
                    </a:lnTo>
                    <a:lnTo>
                      <a:pt x="1529619" y="514086"/>
                    </a:lnTo>
                    <a:lnTo>
                      <a:pt x="1394776" y="627860"/>
                    </a:lnTo>
                    <a:lnTo>
                      <a:pt x="1184085" y="724778"/>
                    </a:lnTo>
                    <a:lnTo>
                      <a:pt x="1036601" y="737419"/>
                    </a:lnTo>
                    <a:lnTo>
                      <a:pt x="918614" y="796413"/>
                    </a:lnTo>
                    <a:lnTo>
                      <a:pt x="821696" y="804840"/>
                    </a:lnTo>
                    <a:lnTo>
                      <a:pt x="741633" y="880689"/>
                    </a:lnTo>
                    <a:lnTo>
                      <a:pt x="669998" y="880689"/>
                    </a:lnTo>
                    <a:lnTo>
                      <a:pt x="568867" y="973393"/>
                    </a:lnTo>
                    <a:lnTo>
                      <a:pt x="324465" y="943897"/>
                    </a:lnTo>
                    <a:lnTo>
                      <a:pt x="290754" y="842765"/>
                    </a:lnTo>
                    <a:lnTo>
                      <a:pt x="92704" y="745847"/>
                    </a:lnTo>
                    <a:lnTo>
                      <a:pt x="71635" y="640501"/>
                    </a:lnTo>
                    <a:lnTo>
                      <a:pt x="0" y="623646"/>
                    </a:lnTo>
                    <a:lnTo>
                      <a:pt x="16856" y="564652"/>
                    </a:lnTo>
                    <a:lnTo>
                      <a:pt x="223333" y="358175"/>
                    </a:lnTo>
                    <a:lnTo>
                      <a:pt x="130629" y="320251"/>
                    </a:lnTo>
                    <a:lnTo>
                      <a:pt x="80063" y="214905"/>
                    </a:lnTo>
                    <a:lnTo>
                      <a:pt x="103119" y="78572"/>
                    </a:lnTo>
                    <a:close/>
                  </a:path>
                </a:pathLst>
              </a:custGeom>
              <a:solidFill>
                <a:schemeClr val="accent5">
                  <a:lumMod val="90000"/>
                </a:schemeClr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 ExtraBold" panose="00000900000000000000" pitchFamily="2" charset="-18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99" name="Freeform 17">
                <a:extLst>
                  <a:ext uri="{FF2B5EF4-FFF2-40B4-BE49-F238E27FC236}">
                    <a16:creationId xmlns:a16="http://schemas.microsoft.com/office/drawing/2014/main" id="{DD290678-18A8-9E21-8464-6A82318B8264}"/>
                  </a:ext>
                </a:extLst>
              </p:cNvPr>
              <p:cNvSpPr/>
              <p:nvPr/>
            </p:nvSpPr>
            <p:spPr>
              <a:xfrm>
                <a:off x="8705851" y="1649414"/>
                <a:ext cx="1057275" cy="1589087"/>
              </a:xfrm>
              <a:custGeom>
                <a:avLst/>
                <a:gdLst>
                  <a:gd name="connsiteX0" fmla="*/ 467735 w 1057670"/>
                  <a:gd name="connsiteY0" fmla="*/ 25283 h 1588612"/>
                  <a:gd name="connsiteX1" fmla="*/ 526728 w 1057670"/>
                  <a:gd name="connsiteY1" fmla="*/ 0 h 1588612"/>
                  <a:gd name="connsiteX2" fmla="*/ 699495 w 1057670"/>
                  <a:gd name="connsiteY2" fmla="*/ 113774 h 1588612"/>
                  <a:gd name="connsiteX3" fmla="*/ 737419 w 1057670"/>
                  <a:gd name="connsiteY3" fmla="*/ 113774 h 1588612"/>
                  <a:gd name="connsiteX4" fmla="*/ 817482 w 1057670"/>
                  <a:gd name="connsiteY4" fmla="*/ 244402 h 1588612"/>
                  <a:gd name="connsiteX5" fmla="*/ 800627 w 1057670"/>
                  <a:gd name="connsiteY5" fmla="*/ 337106 h 1588612"/>
                  <a:gd name="connsiteX6" fmla="*/ 834337 w 1057670"/>
                  <a:gd name="connsiteY6" fmla="*/ 358175 h 1588612"/>
                  <a:gd name="connsiteX7" fmla="*/ 838551 w 1057670"/>
                  <a:gd name="connsiteY7" fmla="*/ 505659 h 1588612"/>
                  <a:gd name="connsiteX8" fmla="*/ 960752 w 1057670"/>
                  <a:gd name="connsiteY8" fmla="*/ 775344 h 1588612"/>
                  <a:gd name="connsiteX9" fmla="*/ 948111 w 1057670"/>
                  <a:gd name="connsiteY9" fmla="*/ 821696 h 1588612"/>
                  <a:gd name="connsiteX10" fmla="*/ 1057670 w 1057670"/>
                  <a:gd name="connsiteY10" fmla="*/ 1234651 h 1588612"/>
                  <a:gd name="connsiteX11" fmla="*/ 1032387 w 1057670"/>
                  <a:gd name="connsiteY11" fmla="*/ 1289431 h 1588612"/>
                  <a:gd name="connsiteX12" fmla="*/ 884903 w 1057670"/>
                  <a:gd name="connsiteY12" fmla="*/ 1365280 h 1588612"/>
                  <a:gd name="connsiteX13" fmla="*/ 720564 w 1057670"/>
                  <a:gd name="connsiteY13" fmla="*/ 1588612 h 1588612"/>
                  <a:gd name="connsiteX14" fmla="*/ 518300 w 1057670"/>
                  <a:gd name="connsiteY14" fmla="*/ 1542260 h 1588612"/>
                  <a:gd name="connsiteX15" fmla="*/ 408741 w 1057670"/>
                  <a:gd name="connsiteY15" fmla="*/ 1441128 h 1588612"/>
                  <a:gd name="connsiteX16" fmla="*/ 450879 w 1057670"/>
                  <a:gd name="connsiteY16" fmla="*/ 1365280 h 1588612"/>
                  <a:gd name="connsiteX17" fmla="*/ 379244 w 1057670"/>
                  <a:gd name="connsiteY17" fmla="*/ 1243079 h 1588612"/>
                  <a:gd name="connsiteX18" fmla="*/ 282326 w 1057670"/>
                  <a:gd name="connsiteY18" fmla="*/ 1234651 h 1588612"/>
                  <a:gd name="connsiteX19" fmla="*/ 117987 w 1057670"/>
                  <a:gd name="connsiteY19" fmla="*/ 1137733 h 1588612"/>
                  <a:gd name="connsiteX20" fmla="*/ 92704 w 1057670"/>
                  <a:gd name="connsiteY20" fmla="*/ 1011318 h 1588612"/>
                  <a:gd name="connsiteX21" fmla="*/ 0 w 1057670"/>
                  <a:gd name="connsiteY21" fmla="*/ 943897 h 1588612"/>
                  <a:gd name="connsiteX22" fmla="*/ 16855 w 1057670"/>
                  <a:gd name="connsiteY22" fmla="*/ 724778 h 1588612"/>
                  <a:gd name="connsiteX23" fmla="*/ 210691 w 1057670"/>
                  <a:gd name="connsiteY23" fmla="*/ 636288 h 1588612"/>
                  <a:gd name="connsiteX24" fmla="*/ 311823 w 1057670"/>
                  <a:gd name="connsiteY24" fmla="*/ 535156 h 1588612"/>
                  <a:gd name="connsiteX25" fmla="*/ 379244 w 1057670"/>
                  <a:gd name="connsiteY25" fmla="*/ 526728 h 1588612"/>
                  <a:gd name="connsiteX26" fmla="*/ 488804 w 1057670"/>
                  <a:gd name="connsiteY26" fmla="*/ 366603 h 1588612"/>
                  <a:gd name="connsiteX27" fmla="*/ 442452 w 1057670"/>
                  <a:gd name="connsiteY27" fmla="*/ 307610 h 1588612"/>
                  <a:gd name="connsiteX28" fmla="*/ 425596 w 1057670"/>
                  <a:gd name="connsiteY28" fmla="*/ 235975 h 1588612"/>
                  <a:gd name="connsiteX29" fmla="*/ 375030 w 1057670"/>
                  <a:gd name="connsiteY29" fmla="*/ 151698 h 1588612"/>
                  <a:gd name="connsiteX30" fmla="*/ 467735 w 1057670"/>
                  <a:gd name="connsiteY30" fmla="*/ 25283 h 1588612"/>
                  <a:gd name="connsiteX0" fmla="*/ 467735 w 1057670"/>
                  <a:gd name="connsiteY0" fmla="*/ 25283 h 1588612"/>
                  <a:gd name="connsiteX1" fmla="*/ 526728 w 1057670"/>
                  <a:gd name="connsiteY1" fmla="*/ 0 h 1588612"/>
                  <a:gd name="connsiteX2" fmla="*/ 699495 w 1057670"/>
                  <a:gd name="connsiteY2" fmla="*/ 113774 h 1588612"/>
                  <a:gd name="connsiteX3" fmla="*/ 737419 w 1057670"/>
                  <a:gd name="connsiteY3" fmla="*/ 113774 h 1588612"/>
                  <a:gd name="connsiteX4" fmla="*/ 817482 w 1057670"/>
                  <a:gd name="connsiteY4" fmla="*/ 244402 h 1588612"/>
                  <a:gd name="connsiteX5" fmla="*/ 800627 w 1057670"/>
                  <a:gd name="connsiteY5" fmla="*/ 337106 h 1588612"/>
                  <a:gd name="connsiteX6" fmla="*/ 834337 w 1057670"/>
                  <a:gd name="connsiteY6" fmla="*/ 358175 h 1588612"/>
                  <a:gd name="connsiteX7" fmla="*/ 838551 w 1057670"/>
                  <a:gd name="connsiteY7" fmla="*/ 505659 h 1588612"/>
                  <a:gd name="connsiteX8" fmla="*/ 960752 w 1057670"/>
                  <a:gd name="connsiteY8" fmla="*/ 775344 h 1588612"/>
                  <a:gd name="connsiteX9" fmla="*/ 948111 w 1057670"/>
                  <a:gd name="connsiteY9" fmla="*/ 821696 h 1588612"/>
                  <a:gd name="connsiteX10" fmla="*/ 1057670 w 1057670"/>
                  <a:gd name="connsiteY10" fmla="*/ 1234651 h 1588612"/>
                  <a:gd name="connsiteX11" fmla="*/ 1032387 w 1057670"/>
                  <a:gd name="connsiteY11" fmla="*/ 1289431 h 1588612"/>
                  <a:gd name="connsiteX12" fmla="*/ 884903 w 1057670"/>
                  <a:gd name="connsiteY12" fmla="*/ 1365280 h 1588612"/>
                  <a:gd name="connsiteX13" fmla="*/ 720564 w 1057670"/>
                  <a:gd name="connsiteY13" fmla="*/ 1588612 h 1588612"/>
                  <a:gd name="connsiteX14" fmla="*/ 518300 w 1057670"/>
                  <a:gd name="connsiteY14" fmla="*/ 1542260 h 1588612"/>
                  <a:gd name="connsiteX15" fmla="*/ 408741 w 1057670"/>
                  <a:gd name="connsiteY15" fmla="*/ 1441128 h 1588612"/>
                  <a:gd name="connsiteX16" fmla="*/ 450879 w 1057670"/>
                  <a:gd name="connsiteY16" fmla="*/ 1365280 h 1588612"/>
                  <a:gd name="connsiteX17" fmla="*/ 379244 w 1057670"/>
                  <a:gd name="connsiteY17" fmla="*/ 1243079 h 1588612"/>
                  <a:gd name="connsiteX18" fmla="*/ 282326 w 1057670"/>
                  <a:gd name="connsiteY18" fmla="*/ 1234651 h 1588612"/>
                  <a:gd name="connsiteX19" fmla="*/ 117987 w 1057670"/>
                  <a:gd name="connsiteY19" fmla="*/ 1137733 h 1588612"/>
                  <a:gd name="connsiteX20" fmla="*/ 92704 w 1057670"/>
                  <a:gd name="connsiteY20" fmla="*/ 1011318 h 1588612"/>
                  <a:gd name="connsiteX21" fmla="*/ 0 w 1057670"/>
                  <a:gd name="connsiteY21" fmla="*/ 943897 h 1588612"/>
                  <a:gd name="connsiteX22" fmla="*/ 5704 w 1057670"/>
                  <a:gd name="connsiteY22" fmla="*/ 735929 h 1588612"/>
                  <a:gd name="connsiteX23" fmla="*/ 210691 w 1057670"/>
                  <a:gd name="connsiteY23" fmla="*/ 636288 h 1588612"/>
                  <a:gd name="connsiteX24" fmla="*/ 311823 w 1057670"/>
                  <a:gd name="connsiteY24" fmla="*/ 535156 h 1588612"/>
                  <a:gd name="connsiteX25" fmla="*/ 379244 w 1057670"/>
                  <a:gd name="connsiteY25" fmla="*/ 526728 h 1588612"/>
                  <a:gd name="connsiteX26" fmla="*/ 488804 w 1057670"/>
                  <a:gd name="connsiteY26" fmla="*/ 366603 h 1588612"/>
                  <a:gd name="connsiteX27" fmla="*/ 442452 w 1057670"/>
                  <a:gd name="connsiteY27" fmla="*/ 307610 h 1588612"/>
                  <a:gd name="connsiteX28" fmla="*/ 425596 w 1057670"/>
                  <a:gd name="connsiteY28" fmla="*/ 235975 h 1588612"/>
                  <a:gd name="connsiteX29" fmla="*/ 375030 w 1057670"/>
                  <a:gd name="connsiteY29" fmla="*/ 151698 h 1588612"/>
                  <a:gd name="connsiteX30" fmla="*/ 467735 w 1057670"/>
                  <a:gd name="connsiteY30" fmla="*/ 25283 h 15886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057670" h="1588612">
                    <a:moveTo>
                      <a:pt x="467735" y="25283"/>
                    </a:moveTo>
                    <a:lnTo>
                      <a:pt x="526728" y="0"/>
                    </a:lnTo>
                    <a:lnTo>
                      <a:pt x="699495" y="113774"/>
                    </a:lnTo>
                    <a:lnTo>
                      <a:pt x="737419" y="113774"/>
                    </a:lnTo>
                    <a:lnTo>
                      <a:pt x="817482" y="244402"/>
                    </a:lnTo>
                    <a:lnTo>
                      <a:pt x="800627" y="337106"/>
                    </a:lnTo>
                    <a:lnTo>
                      <a:pt x="834337" y="358175"/>
                    </a:lnTo>
                    <a:lnTo>
                      <a:pt x="838551" y="505659"/>
                    </a:lnTo>
                    <a:lnTo>
                      <a:pt x="960752" y="775344"/>
                    </a:lnTo>
                    <a:lnTo>
                      <a:pt x="948111" y="821696"/>
                    </a:lnTo>
                    <a:lnTo>
                      <a:pt x="1057670" y="1234651"/>
                    </a:lnTo>
                    <a:lnTo>
                      <a:pt x="1032387" y="1289431"/>
                    </a:lnTo>
                    <a:lnTo>
                      <a:pt x="884903" y="1365280"/>
                    </a:lnTo>
                    <a:lnTo>
                      <a:pt x="720564" y="1588612"/>
                    </a:lnTo>
                    <a:lnTo>
                      <a:pt x="518300" y="1542260"/>
                    </a:lnTo>
                    <a:lnTo>
                      <a:pt x="408741" y="1441128"/>
                    </a:lnTo>
                    <a:lnTo>
                      <a:pt x="450879" y="1365280"/>
                    </a:lnTo>
                    <a:lnTo>
                      <a:pt x="379244" y="1243079"/>
                    </a:lnTo>
                    <a:lnTo>
                      <a:pt x="282326" y="1234651"/>
                    </a:lnTo>
                    <a:lnTo>
                      <a:pt x="117987" y="1137733"/>
                    </a:lnTo>
                    <a:lnTo>
                      <a:pt x="92704" y="1011318"/>
                    </a:lnTo>
                    <a:lnTo>
                      <a:pt x="0" y="943897"/>
                    </a:lnTo>
                    <a:lnTo>
                      <a:pt x="5704" y="735929"/>
                    </a:lnTo>
                    <a:lnTo>
                      <a:pt x="210691" y="636288"/>
                    </a:lnTo>
                    <a:lnTo>
                      <a:pt x="311823" y="535156"/>
                    </a:lnTo>
                    <a:lnTo>
                      <a:pt x="379244" y="526728"/>
                    </a:lnTo>
                    <a:lnTo>
                      <a:pt x="488804" y="366603"/>
                    </a:lnTo>
                    <a:lnTo>
                      <a:pt x="442452" y="307610"/>
                    </a:lnTo>
                    <a:lnTo>
                      <a:pt x="425596" y="235975"/>
                    </a:lnTo>
                    <a:lnTo>
                      <a:pt x="375030" y="151698"/>
                    </a:lnTo>
                    <a:lnTo>
                      <a:pt x="467735" y="25283"/>
                    </a:lnTo>
                    <a:close/>
                  </a:path>
                </a:pathLst>
              </a:custGeom>
              <a:solidFill>
                <a:schemeClr val="accent5">
                  <a:lumMod val="90000"/>
                </a:schemeClr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 ExtraBold" panose="00000900000000000000" pitchFamily="2" charset="-18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00" name="Freeform 18">
                <a:extLst>
                  <a:ext uri="{FF2B5EF4-FFF2-40B4-BE49-F238E27FC236}">
                    <a16:creationId xmlns:a16="http://schemas.microsoft.com/office/drawing/2014/main" id="{ADEF6654-75F7-400C-5EAB-4DE19FD035BB}"/>
                  </a:ext>
                </a:extLst>
              </p:cNvPr>
              <p:cNvSpPr/>
              <p:nvPr/>
            </p:nvSpPr>
            <p:spPr>
              <a:xfrm>
                <a:off x="8755063" y="3271838"/>
                <a:ext cx="1166812" cy="1550987"/>
              </a:xfrm>
              <a:custGeom>
                <a:avLst/>
                <a:gdLst>
                  <a:gd name="connsiteX0" fmla="*/ 678425 w 1167229"/>
                  <a:gd name="connsiteY0" fmla="*/ 0 h 1550687"/>
                  <a:gd name="connsiteX1" fmla="*/ 901758 w 1167229"/>
                  <a:gd name="connsiteY1" fmla="*/ 122201 h 1550687"/>
                  <a:gd name="connsiteX2" fmla="*/ 901758 w 1167229"/>
                  <a:gd name="connsiteY2" fmla="*/ 370816 h 1550687"/>
                  <a:gd name="connsiteX3" fmla="*/ 880689 w 1167229"/>
                  <a:gd name="connsiteY3" fmla="*/ 396099 h 1550687"/>
                  <a:gd name="connsiteX4" fmla="*/ 880689 w 1167229"/>
                  <a:gd name="connsiteY4" fmla="*/ 505659 h 1550687"/>
                  <a:gd name="connsiteX5" fmla="*/ 952324 w 1167229"/>
                  <a:gd name="connsiteY5" fmla="*/ 581507 h 1550687"/>
                  <a:gd name="connsiteX6" fmla="*/ 931255 w 1167229"/>
                  <a:gd name="connsiteY6" fmla="*/ 707922 h 1550687"/>
                  <a:gd name="connsiteX7" fmla="*/ 1108235 w 1167229"/>
                  <a:gd name="connsiteY7" fmla="*/ 939683 h 1550687"/>
                  <a:gd name="connsiteX8" fmla="*/ 1099808 w 1167229"/>
                  <a:gd name="connsiteY8" fmla="*/ 977607 h 1550687"/>
                  <a:gd name="connsiteX9" fmla="*/ 1158801 w 1167229"/>
                  <a:gd name="connsiteY9" fmla="*/ 1045028 h 1550687"/>
                  <a:gd name="connsiteX10" fmla="*/ 1108235 w 1167229"/>
                  <a:gd name="connsiteY10" fmla="*/ 1108236 h 1550687"/>
                  <a:gd name="connsiteX11" fmla="*/ 1167229 w 1167229"/>
                  <a:gd name="connsiteY11" fmla="*/ 1226223 h 1550687"/>
                  <a:gd name="connsiteX12" fmla="*/ 1129305 w 1167229"/>
                  <a:gd name="connsiteY12" fmla="*/ 1373707 h 1550687"/>
                  <a:gd name="connsiteX13" fmla="*/ 1053456 w 1167229"/>
                  <a:gd name="connsiteY13" fmla="*/ 1386348 h 1550687"/>
                  <a:gd name="connsiteX14" fmla="*/ 905972 w 1167229"/>
                  <a:gd name="connsiteY14" fmla="*/ 1529618 h 1550687"/>
                  <a:gd name="connsiteX15" fmla="*/ 868047 w 1167229"/>
                  <a:gd name="connsiteY15" fmla="*/ 1466411 h 1550687"/>
                  <a:gd name="connsiteX16" fmla="*/ 750060 w 1167229"/>
                  <a:gd name="connsiteY16" fmla="*/ 1441128 h 1550687"/>
                  <a:gd name="connsiteX17" fmla="*/ 648929 w 1167229"/>
                  <a:gd name="connsiteY17" fmla="*/ 1550687 h 1550687"/>
                  <a:gd name="connsiteX18" fmla="*/ 379244 w 1167229"/>
                  <a:gd name="connsiteY18" fmla="*/ 1470624 h 1550687"/>
                  <a:gd name="connsiteX19" fmla="*/ 366602 w 1167229"/>
                  <a:gd name="connsiteY19" fmla="*/ 1403203 h 1550687"/>
                  <a:gd name="connsiteX20" fmla="*/ 446665 w 1167229"/>
                  <a:gd name="connsiteY20" fmla="*/ 1356851 h 1550687"/>
                  <a:gd name="connsiteX21" fmla="*/ 446665 w 1167229"/>
                  <a:gd name="connsiteY21" fmla="*/ 1302072 h 1550687"/>
                  <a:gd name="connsiteX22" fmla="*/ 303395 w 1167229"/>
                  <a:gd name="connsiteY22" fmla="*/ 1238864 h 1550687"/>
                  <a:gd name="connsiteX23" fmla="*/ 248615 w 1167229"/>
                  <a:gd name="connsiteY23" fmla="*/ 1133519 h 1550687"/>
                  <a:gd name="connsiteX24" fmla="*/ 101131 w 1167229"/>
                  <a:gd name="connsiteY24" fmla="*/ 1158801 h 1550687"/>
                  <a:gd name="connsiteX25" fmla="*/ 63207 w 1167229"/>
                  <a:gd name="connsiteY25" fmla="*/ 939683 h 1550687"/>
                  <a:gd name="connsiteX26" fmla="*/ 113773 w 1167229"/>
                  <a:gd name="connsiteY26" fmla="*/ 771130 h 1550687"/>
                  <a:gd name="connsiteX27" fmla="*/ 67421 w 1167229"/>
                  <a:gd name="connsiteY27" fmla="*/ 594149 h 1550687"/>
                  <a:gd name="connsiteX28" fmla="*/ 0 w 1167229"/>
                  <a:gd name="connsiteY28" fmla="*/ 552011 h 1550687"/>
                  <a:gd name="connsiteX29" fmla="*/ 0 w 1167229"/>
                  <a:gd name="connsiteY29" fmla="*/ 493017 h 1550687"/>
                  <a:gd name="connsiteX30" fmla="*/ 80062 w 1167229"/>
                  <a:gd name="connsiteY30" fmla="*/ 484589 h 1550687"/>
                  <a:gd name="connsiteX31" fmla="*/ 122200 w 1167229"/>
                  <a:gd name="connsiteY31" fmla="*/ 290754 h 1550687"/>
                  <a:gd name="connsiteX32" fmla="*/ 105345 w 1167229"/>
                  <a:gd name="connsiteY32" fmla="*/ 227546 h 1550687"/>
                  <a:gd name="connsiteX33" fmla="*/ 307609 w 1167229"/>
                  <a:gd name="connsiteY33" fmla="*/ 206477 h 1550687"/>
                  <a:gd name="connsiteX34" fmla="*/ 353961 w 1167229"/>
                  <a:gd name="connsiteY34" fmla="*/ 164339 h 1550687"/>
                  <a:gd name="connsiteX35" fmla="*/ 408741 w 1167229"/>
                  <a:gd name="connsiteY35" fmla="*/ 160125 h 1550687"/>
                  <a:gd name="connsiteX36" fmla="*/ 434023 w 1167229"/>
                  <a:gd name="connsiteY36" fmla="*/ 117987 h 1550687"/>
                  <a:gd name="connsiteX37" fmla="*/ 480376 w 1167229"/>
                  <a:gd name="connsiteY37" fmla="*/ 117987 h 1550687"/>
                  <a:gd name="connsiteX38" fmla="*/ 530941 w 1167229"/>
                  <a:gd name="connsiteY38" fmla="*/ 151697 h 1550687"/>
                  <a:gd name="connsiteX39" fmla="*/ 678425 w 1167229"/>
                  <a:gd name="connsiteY39" fmla="*/ 0 h 1550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167229" h="1550687">
                    <a:moveTo>
                      <a:pt x="678425" y="0"/>
                    </a:moveTo>
                    <a:lnTo>
                      <a:pt x="901758" y="122201"/>
                    </a:lnTo>
                    <a:lnTo>
                      <a:pt x="901758" y="370816"/>
                    </a:lnTo>
                    <a:lnTo>
                      <a:pt x="880689" y="396099"/>
                    </a:lnTo>
                    <a:lnTo>
                      <a:pt x="880689" y="505659"/>
                    </a:lnTo>
                    <a:lnTo>
                      <a:pt x="952324" y="581507"/>
                    </a:lnTo>
                    <a:lnTo>
                      <a:pt x="931255" y="707922"/>
                    </a:lnTo>
                    <a:lnTo>
                      <a:pt x="1108235" y="939683"/>
                    </a:lnTo>
                    <a:lnTo>
                      <a:pt x="1099808" y="977607"/>
                    </a:lnTo>
                    <a:lnTo>
                      <a:pt x="1158801" y="1045028"/>
                    </a:lnTo>
                    <a:lnTo>
                      <a:pt x="1108235" y="1108236"/>
                    </a:lnTo>
                    <a:lnTo>
                      <a:pt x="1167229" y="1226223"/>
                    </a:lnTo>
                    <a:lnTo>
                      <a:pt x="1129305" y="1373707"/>
                    </a:lnTo>
                    <a:lnTo>
                      <a:pt x="1053456" y="1386348"/>
                    </a:lnTo>
                    <a:lnTo>
                      <a:pt x="905972" y="1529618"/>
                    </a:lnTo>
                    <a:lnTo>
                      <a:pt x="868047" y="1466411"/>
                    </a:lnTo>
                    <a:lnTo>
                      <a:pt x="750060" y="1441128"/>
                    </a:lnTo>
                    <a:lnTo>
                      <a:pt x="648929" y="1550687"/>
                    </a:lnTo>
                    <a:lnTo>
                      <a:pt x="379244" y="1470624"/>
                    </a:lnTo>
                    <a:lnTo>
                      <a:pt x="366602" y="1403203"/>
                    </a:lnTo>
                    <a:lnTo>
                      <a:pt x="446665" y="1356851"/>
                    </a:lnTo>
                    <a:lnTo>
                      <a:pt x="446665" y="1302072"/>
                    </a:lnTo>
                    <a:lnTo>
                      <a:pt x="303395" y="1238864"/>
                    </a:lnTo>
                    <a:lnTo>
                      <a:pt x="248615" y="1133519"/>
                    </a:lnTo>
                    <a:lnTo>
                      <a:pt x="101131" y="1158801"/>
                    </a:lnTo>
                    <a:lnTo>
                      <a:pt x="63207" y="939683"/>
                    </a:lnTo>
                    <a:lnTo>
                      <a:pt x="113773" y="771130"/>
                    </a:lnTo>
                    <a:lnTo>
                      <a:pt x="67421" y="594149"/>
                    </a:lnTo>
                    <a:lnTo>
                      <a:pt x="0" y="552011"/>
                    </a:lnTo>
                    <a:lnTo>
                      <a:pt x="0" y="493017"/>
                    </a:lnTo>
                    <a:lnTo>
                      <a:pt x="80062" y="484589"/>
                    </a:lnTo>
                    <a:lnTo>
                      <a:pt x="122200" y="290754"/>
                    </a:lnTo>
                    <a:lnTo>
                      <a:pt x="105345" y="227546"/>
                    </a:lnTo>
                    <a:lnTo>
                      <a:pt x="307609" y="206477"/>
                    </a:lnTo>
                    <a:lnTo>
                      <a:pt x="353961" y="164339"/>
                    </a:lnTo>
                    <a:lnTo>
                      <a:pt x="408741" y="160125"/>
                    </a:lnTo>
                    <a:lnTo>
                      <a:pt x="434023" y="117987"/>
                    </a:lnTo>
                    <a:lnTo>
                      <a:pt x="480376" y="117987"/>
                    </a:lnTo>
                    <a:lnTo>
                      <a:pt x="530941" y="151697"/>
                    </a:lnTo>
                    <a:lnTo>
                      <a:pt x="678425" y="0"/>
                    </a:lnTo>
                    <a:close/>
                  </a:path>
                </a:pathLst>
              </a:custGeom>
              <a:solidFill>
                <a:schemeClr val="accent5">
                  <a:lumMod val="90000"/>
                </a:schemeClr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 ExtraBold" panose="00000900000000000000" pitchFamily="2" charset="-18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69" name="Schemat blokowy: terminator 68">
              <a:extLst>
                <a:ext uri="{FF2B5EF4-FFF2-40B4-BE49-F238E27FC236}">
                  <a16:creationId xmlns:a16="http://schemas.microsoft.com/office/drawing/2014/main" id="{A147F8E5-4D34-3424-2167-E2B10DB1CF2A}"/>
                </a:ext>
              </a:extLst>
            </p:cNvPr>
            <p:cNvSpPr/>
            <p:nvPr/>
          </p:nvSpPr>
          <p:spPr>
            <a:xfrm>
              <a:off x="7785925" y="3575537"/>
              <a:ext cx="807819" cy="293145"/>
            </a:xfrm>
            <a:prstGeom prst="flowChartTerminator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2D5B"/>
                  </a:solidFill>
                  <a:effectLst/>
                  <a:uLnTx/>
                  <a:uFillTx/>
                  <a:latin typeface="Montserrat ExtraBold" panose="00000900000000000000" pitchFamily="2" charset="-18"/>
                  <a:ea typeface="+mn-ea"/>
                  <a:cs typeface="+mn-cs"/>
                </a:rPr>
                <a:t>7,9%</a:t>
              </a:r>
            </a:p>
          </p:txBody>
        </p:sp>
        <p:sp>
          <p:nvSpPr>
            <p:cNvPr id="70" name="Schemat blokowy: terminator 69">
              <a:extLst>
                <a:ext uri="{FF2B5EF4-FFF2-40B4-BE49-F238E27FC236}">
                  <a16:creationId xmlns:a16="http://schemas.microsoft.com/office/drawing/2014/main" id="{2A3613F0-426C-289B-C6CE-C12C35E24A4C}"/>
                </a:ext>
              </a:extLst>
            </p:cNvPr>
            <p:cNvSpPr/>
            <p:nvPr/>
          </p:nvSpPr>
          <p:spPr>
            <a:xfrm>
              <a:off x="8864896" y="2160081"/>
              <a:ext cx="807819" cy="293145"/>
            </a:xfrm>
            <a:prstGeom prst="flowChartTerminator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2D5B"/>
                  </a:solidFill>
                  <a:effectLst/>
                  <a:uLnTx/>
                  <a:uFillTx/>
                  <a:latin typeface="Montserrat ExtraBold" panose="00000900000000000000" pitchFamily="2" charset="-18"/>
                  <a:ea typeface="+mn-ea"/>
                  <a:cs typeface="+mn-cs"/>
                </a:rPr>
                <a:t>5,3%</a:t>
              </a:r>
            </a:p>
          </p:txBody>
        </p:sp>
        <p:sp>
          <p:nvSpPr>
            <p:cNvPr id="71" name="Schemat blokowy: terminator 70">
              <a:extLst>
                <a:ext uri="{FF2B5EF4-FFF2-40B4-BE49-F238E27FC236}">
                  <a16:creationId xmlns:a16="http://schemas.microsoft.com/office/drawing/2014/main" id="{1850B734-5FD9-0A76-8C5F-431A0A03BC82}"/>
                </a:ext>
              </a:extLst>
            </p:cNvPr>
            <p:cNvSpPr/>
            <p:nvPr/>
          </p:nvSpPr>
          <p:spPr>
            <a:xfrm>
              <a:off x="10922317" y="3472198"/>
              <a:ext cx="807819" cy="293145"/>
            </a:xfrm>
            <a:prstGeom prst="flowChartTerminator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2D5B"/>
                  </a:solidFill>
                  <a:effectLst/>
                  <a:uLnTx/>
                  <a:uFillTx/>
                  <a:latin typeface="Montserrat ExtraBold" panose="00000900000000000000" pitchFamily="2" charset="-18"/>
                  <a:ea typeface="+mn-ea"/>
                  <a:cs typeface="+mn-cs"/>
                </a:rPr>
                <a:t>5,4%</a:t>
              </a:r>
            </a:p>
          </p:txBody>
        </p:sp>
        <p:sp>
          <p:nvSpPr>
            <p:cNvPr id="72" name="Schemat blokowy: terminator 71">
              <a:extLst>
                <a:ext uri="{FF2B5EF4-FFF2-40B4-BE49-F238E27FC236}">
                  <a16:creationId xmlns:a16="http://schemas.microsoft.com/office/drawing/2014/main" id="{0FD931E6-2FCF-013F-FD31-792E04E51CDE}"/>
                </a:ext>
              </a:extLst>
            </p:cNvPr>
            <p:cNvSpPr/>
            <p:nvPr/>
          </p:nvSpPr>
          <p:spPr>
            <a:xfrm>
              <a:off x="7396083" y="2725182"/>
              <a:ext cx="807819" cy="293145"/>
            </a:xfrm>
            <a:prstGeom prst="flowChartTerminator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2D5B"/>
                  </a:solidFill>
                  <a:effectLst/>
                  <a:uLnTx/>
                  <a:uFillTx/>
                  <a:latin typeface="Montserrat ExtraBold" panose="00000900000000000000" pitchFamily="2" charset="-18"/>
                  <a:ea typeface="+mn-ea"/>
                  <a:cs typeface="+mn-cs"/>
                </a:rPr>
                <a:t>2,7%</a:t>
              </a:r>
            </a:p>
          </p:txBody>
        </p:sp>
        <p:sp>
          <p:nvSpPr>
            <p:cNvPr id="73" name="Schemat blokowy: terminator 72">
              <a:extLst>
                <a:ext uri="{FF2B5EF4-FFF2-40B4-BE49-F238E27FC236}">
                  <a16:creationId xmlns:a16="http://schemas.microsoft.com/office/drawing/2014/main" id="{9E3CDD4F-60D2-F165-92BC-F03AFCAD5C00}"/>
                </a:ext>
              </a:extLst>
            </p:cNvPr>
            <p:cNvSpPr/>
            <p:nvPr/>
          </p:nvSpPr>
          <p:spPr>
            <a:xfrm>
              <a:off x="9320152" y="3252765"/>
              <a:ext cx="807819" cy="293145"/>
            </a:xfrm>
            <a:prstGeom prst="flowChartTerminator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2D5B"/>
                  </a:solidFill>
                  <a:effectLst/>
                  <a:uLnTx/>
                  <a:uFillTx/>
                  <a:latin typeface="Montserrat ExtraBold" panose="00000900000000000000" pitchFamily="2" charset="-18"/>
                  <a:ea typeface="+mn-ea"/>
                  <a:cs typeface="+mn-cs"/>
                </a:rPr>
                <a:t>6,4%</a:t>
              </a:r>
            </a:p>
          </p:txBody>
        </p:sp>
        <p:sp>
          <p:nvSpPr>
            <p:cNvPr id="74" name="Schemat blokowy: terminator 73">
              <a:extLst>
                <a:ext uri="{FF2B5EF4-FFF2-40B4-BE49-F238E27FC236}">
                  <a16:creationId xmlns:a16="http://schemas.microsoft.com/office/drawing/2014/main" id="{E45A2A6B-5E4E-8FFB-8163-EB32583F90DF}"/>
                </a:ext>
              </a:extLst>
            </p:cNvPr>
            <p:cNvSpPr/>
            <p:nvPr/>
          </p:nvSpPr>
          <p:spPr>
            <a:xfrm>
              <a:off x="9686215" y="4550399"/>
              <a:ext cx="807819" cy="293145"/>
            </a:xfrm>
            <a:prstGeom prst="flowChartTerminator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2D5B"/>
                  </a:solidFill>
                  <a:effectLst/>
                  <a:uLnTx/>
                  <a:uFillTx/>
                  <a:latin typeface="Montserrat ExtraBold" panose="00000900000000000000" pitchFamily="2" charset="-18"/>
                  <a:ea typeface="+mn-ea"/>
                  <a:cs typeface="+mn-cs"/>
                </a:rPr>
                <a:t>9,1%</a:t>
              </a:r>
            </a:p>
          </p:txBody>
        </p:sp>
        <p:sp>
          <p:nvSpPr>
            <p:cNvPr id="75" name="Schemat blokowy: terminator 74">
              <a:extLst>
                <a:ext uri="{FF2B5EF4-FFF2-40B4-BE49-F238E27FC236}">
                  <a16:creationId xmlns:a16="http://schemas.microsoft.com/office/drawing/2014/main" id="{FEF924CA-A4DA-C136-0CEB-E4F78D537272}"/>
                </a:ext>
              </a:extLst>
            </p:cNvPr>
            <p:cNvSpPr/>
            <p:nvPr/>
          </p:nvSpPr>
          <p:spPr>
            <a:xfrm>
              <a:off x="10086844" y="2557616"/>
              <a:ext cx="844538" cy="293145"/>
            </a:xfrm>
            <a:prstGeom prst="flowChartTerminator">
              <a:avLst/>
            </a:prstGeom>
            <a:solidFill>
              <a:schemeClr val="bg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2D5B"/>
                  </a:solidFill>
                  <a:effectLst/>
                  <a:uLnTx/>
                  <a:uFillTx/>
                  <a:latin typeface="Montserrat ExtraBold" panose="00000900000000000000" pitchFamily="2" charset="-18"/>
                  <a:ea typeface="+mn-ea"/>
                  <a:cs typeface="+mn-cs"/>
                </a:rPr>
                <a:t>14,3%</a:t>
              </a:r>
            </a:p>
          </p:txBody>
        </p:sp>
        <p:sp>
          <p:nvSpPr>
            <p:cNvPr id="76" name="Schemat blokowy: terminator 75">
              <a:extLst>
                <a:ext uri="{FF2B5EF4-FFF2-40B4-BE49-F238E27FC236}">
                  <a16:creationId xmlns:a16="http://schemas.microsoft.com/office/drawing/2014/main" id="{ACDF1281-FBAE-15F7-8D48-894793D812AA}"/>
                </a:ext>
              </a:extLst>
            </p:cNvPr>
            <p:cNvSpPr/>
            <p:nvPr/>
          </p:nvSpPr>
          <p:spPr>
            <a:xfrm>
              <a:off x="8560212" y="3908011"/>
              <a:ext cx="807819" cy="293145"/>
            </a:xfrm>
            <a:prstGeom prst="flowChartTerminator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2D5B"/>
                  </a:solidFill>
                  <a:effectLst/>
                  <a:uLnTx/>
                  <a:uFillTx/>
                  <a:latin typeface="Montserrat ExtraBold" panose="00000900000000000000" pitchFamily="2" charset="-18"/>
                  <a:ea typeface="+mn-ea"/>
                  <a:cs typeface="+mn-cs"/>
                </a:rPr>
                <a:t>2,7%</a:t>
              </a:r>
            </a:p>
          </p:txBody>
        </p:sp>
        <p:sp>
          <p:nvSpPr>
            <p:cNvPr id="77" name="Schemat blokowy: terminator 76">
              <a:extLst>
                <a:ext uri="{FF2B5EF4-FFF2-40B4-BE49-F238E27FC236}">
                  <a16:creationId xmlns:a16="http://schemas.microsoft.com/office/drawing/2014/main" id="{8546C8E4-72FE-874E-71AA-609839779C58}"/>
                </a:ext>
              </a:extLst>
            </p:cNvPr>
            <p:cNvSpPr/>
            <p:nvPr/>
          </p:nvSpPr>
          <p:spPr>
            <a:xfrm>
              <a:off x="10681907" y="4479944"/>
              <a:ext cx="807819" cy="293145"/>
            </a:xfrm>
            <a:prstGeom prst="flowChartTerminator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2D5B"/>
                  </a:solidFill>
                  <a:effectLst/>
                  <a:uLnTx/>
                  <a:uFillTx/>
                  <a:latin typeface="Montserrat ExtraBold" panose="00000900000000000000" pitchFamily="2" charset="-18"/>
                  <a:ea typeface="+mn-ea"/>
                  <a:cs typeface="+mn-cs"/>
                </a:rPr>
                <a:t>5,4%</a:t>
              </a:r>
            </a:p>
          </p:txBody>
        </p:sp>
        <p:sp>
          <p:nvSpPr>
            <p:cNvPr id="78" name="Schemat blokowy: terminator 77">
              <a:extLst>
                <a:ext uri="{FF2B5EF4-FFF2-40B4-BE49-F238E27FC236}">
                  <a16:creationId xmlns:a16="http://schemas.microsoft.com/office/drawing/2014/main" id="{D57FCCFD-99A3-C5E0-CEB5-C601AF917014}"/>
                </a:ext>
              </a:extLst>
            </p:cNvPr>
            <p:cNvSpPr/>
            <p:nvPr/>
          </p:nvSpPr>
          <p:spPr>
            <a:xfrm>
              <a:off x="10861173" y="2053398"/>
              <a:ext cx="807819" cy="293145"/>
            </a:xfrm>
            <a:prstGeom prst="flowChartTerminator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l-PL" sz="1100" dirty="0">
                  <a:solidFill>
                    <a:srgbClr val="002D5B"/>
                  </a:solidFill>
                  <a:latin typeface="Montserrat ExtraBold" panose="00000900000000000000" pitchFamily="2" charset="-18"/>
                </a:rPr>
                <a:t>2</a:t>
              </a:r>
              <a:r>
                <a:rPr kumimoji="0" lang="pl-PL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2D5B"/>
                  </a:solidFill>
                  <a:effectLst/>
                  <a:uLnTx/>
                  <a:uFillTx/>
                  <a:latin typeface="Montserrat ExtraBold" panose="00000900000000000000" pitchFamily="2" charset="-18"/>
                  <a:ea typeface="+mn-ea"/>
                  <a:cs typeface="+mn-cs"/>
                </a:rPr>
                <a:t>,8%</a:t>
              </a:r>
            </a:p>
          </p:txBody>
        </p:sp>
        <p:sp>
          <p:nvSpPr>
            <p:cNvPr id="79" name="Schemat blokowy: terminator 78">
              <a:extLst>
                <a:ext uri="{FF2B5EF4-FFF2-40B4-BE49-F238E27FC236}">
                  <a16:creationId xmlns:a16="http://schemas.microsoft.com/office/drawing/2014/main" id="{7746F3B8-AED3-2C4B-1318-E0BC22208347}"/>
                </a:ext>
              </a:extLst>
            </p:cNvPr>
            <p:cNvSpPr/>
            <p:nvPr/>
          </p:nvSpPr>
          <p:spPr>
            <a:xfrm>
              <a:off x="8590427" y="1440652"/>
              <a:ext cx="807819" cy="293145"/>
            </a:xfrm>
            <a:prstGeom prst="flowChartTerminator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2D5B"/>
                  </a:solidFill>
                  <a:effectLst/>
                  <a:uLnTx/>
                  <a:uFillTx/>
                  <a:latin typeface="Montserrat ExtraBold" panose="00000900000000000000" pitchFamily="2" charset="-18"/>
                  <a:ea typeface="+mn-ea"/>
                  <a:cs typeface="+mn-cs"/>
                </a:rPr>
                <a:t>6,0%</a:t>
              </a:r>
            </a:p>
          </p:txBody>
        </p:sp>
        <p:sp>
          <p:nvSpPr>
            <p:cNvPr id="80" name="Schemat blokowy: terminator 79">
              <a:extLst>
                <a:ext uri="{FF2B5EF4-FFF2-40B4-BE49-F238E27FC236}">
                  <a16:creationId xmlns:a16="http://schemas.microsoft.com/office/drawing/2014/main" id="{54DE3EF9-63C8-D289-B963-A7AF30375DD6}"/>
                </a:ext>
              </a:extLst>
            </p:cNvPr>
            <p:cNvSpPr/>
            <p:nvPr/>
          </p:nvSpPr>
          <p:spPr>
            <a:xfrm>
              <a:off x="9116076" y="4220766"/>
              <a:ext cx="807819" cy="293145"/>
            </a:xfrm>
            <a:prstGeom prst="flowChartTerminator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2D5B"/>
                  </a:solidFill>
                  <a:effectLst/>
                  <a:uLnTx/>
                  <a:uFillTx/>
                  <a:latin typeface="Montserrat ExtraBold" panose="00000900000000000000" pitchFamily="2" charset="-18"/>
                  <a:ea typeface="+mn-ea"/>
                  <a:cs typeface="+mn-cs"/>
                </a:rPr>
                <a:t>11,3%</a:t>
              </a:r>
            </a:p>
          </p:txBody>
        </p:sp>
        <p:sp>
          <p:nvSpPr>
            <p:cNvPr id="81" name="Schemat blokowy: terminator 80">
              <a:extLst>
                <a:ext uri="{FF2B5EF4-FFF2-40B4-BE49-F238E27FC236}">
                  <a16:creationId xmlns:a16="http://schemas.microsoft.com/office/drawing/2014/main" id="{6642FB21-BEF9-DB44-1BB1-DE139D412508}"/>
                </a:ext>
              </a:extLst>
            </p:cNvPr>
            <p:cNvSpPr/>
            <p:nvPr/>
          </p:nvSpPr>
          <p:spPr>
            <a:xfrm>
              <a:off x="9957332" y="3877190"/>
              <a:ext cx="807819" cy="293145"/>
            </a:xfrm>
            <a:prstGeom prst="flowChartTerminator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2D5B"/>
                  </a:solidFill>
                  <a:effectLst/>
                  <a:uLnTx/>
                  <a:uFillTx/>
                  <a:latin typeface="Montserrat ExtraBold" panose="00000900000000000000" pitchFamily="2" charset="-18"/>
                  <a:ea typeface="+mn-ea"/>
                  <a:cs typeface="+mn-cs"/>
                </a:rPr>
                <a:t>3,2%</a:t>
              </a:r>
            </a:p>
          </p:txBody>
        </p:sp>
        <p:sp>
          <p:nvSpPr>
            <p:cNvPr id="82" name="Schemat blokowy: terminator 81">
              <a:extLst>
                <a:ext uri="{FF2B5EF4-FFF2-40B4-BE49-F238E27FC236}">
                  <a16:creationId xmlns:a16="http://schemas.microsoft.com/office/drawing/2014/main" id="{3CC0EEA5-49D1-04A7-5281-173DE1871542}"/>
                </a:ext>
              </a:extLst>
            </p:cNvPr>
            <p:cNvSpPr/>
            <p:nvPr/>
          </p:nvSpPr>
          <p:spPr>
            <a:xfrm>
              <a:off x="9894461" y="1562020"/>
              <a:ext cx="807819" cy="293145"/>
            </a:xfrm>
            <a:prstGeom prst="flowChartTerminator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l-PL" sz="1100" dirty="0">
                  <a:solidFill>
                    <a:srgbClr val="002D5B"/>
                  </a:solidFill>
                  <a:latin typeface="Montserrat ExtraBold" panose="00000900000000000000" pitchFamily="2" charset="-18"/>
                </a:rPr>
                <a:t>3,9</a:t>
              </a:r>
              <a:r>
                <a:rPr kumimoji="0" lang="pl-PL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2D5B"/>
                  </a:solidFill>
                  <a:effectLst/>
                  <a:uLnTx/>
                  <a:uFillTx/>
                  <a:latin typeface="Montserrat ExtraBold" panose="00000900000000000000" pitchFamily="2" charset="-18"/>
                  <a:ea typeface="+mn-ea"/>
                  <a:cs typeface="+mn-cs"/>
                </a:rPr>
                <a:t>%</a:t>
              </a:r>
            </a:p>
          </p:txBody>
        </p:sp>
        <p:sp>
          <p:nvSpPr>
            <p:cNvPr id="83" name="Schemat blokowy: terminator 82">
              <a:extLst>
                <a:ext uri="{FF2B5EF4-FFF2-40B4-BE49-F238E27FC236}">
                  <a16:creationId xmlns:a16="http://schemas.microsoft.com/office/drawing/2014/main" id="{44D9D5D3-AC64-801B-03FF-A02D7779DB15}"/>
                </a:ext>
              </a:extLst>
            </p:cNvPr>
            <p:cNvSpPr/>
            <p:nvPr/>
          </p:nvSpPr>
          <p:spPr>
            <a:xfrm>
              <a:off x="8259253" y="2876936"/>
              <a:ext cx="807819" cy="293145"/>
            </a:xfrm>
            <a:prstGeom prst="flowChartTerminator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l-PL" sz="1100" dirty="0">
                  <a:solidFill>
                    <a:srgbClr val="002D5B"/>
                  </a:solidFill>
                  <a:latin typeface="Montserrat ExtraBold" panose="00000900000000000000" pitchFamily="2" charset="-18"/>
                </a:rPr>
                <a:t>9</a:t>
              </a:r>
              <a:r>
                <a:rPr kumimoji="0" lang="pl-PL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2D5B"/>
                  </a:solidFill>
                  <a:effectLst/>
                  <a:uLnTx/>
                  <a:uFillTx/>
                  <a:latin typeface="Montserrat ExtraBold" panose="00000900000000000000" pitchFamily="2" charset="-18"/>
                  <a:ea typeface="+mn-ea"/>
                  <a:cs typeface="+mn-cs"/>
                </a:rPr>
                <a:t>,2%</a:t>
              </a:r>
            </a:p>
          </p:txBody>
        </p:sp>
        <p:sp>
          <p:nvSpPr>
            <p:cNvPr id="84" name="Schemat blokowy: terminator 83">
              <a:extLst>
                <a:ext uri="{FF2B5EF4-FFF2-40B4-BE49-F238E27FC236}">
                  <a16:creationId xmlns:a16="http://schemas.microsoft.com/office/drawing/2014/main" id="{7764A04C-9D43-2681-2A3F-002B867E06A9}"/>
                </a:ext>
              </a:extLst>
            </p:cNvPr>
            <p:cNvSpPr/>
            <p:nvPr/>
          </p:nvSpPr>
          <p:spPr>
            <a:xfrm>
              <a:off x="7386121" y="1740220"/>
              <a:ext cx="807819" cy="293145"/>
            </a:xfrm>
            <a:prstGeom prst="flowChartTerminator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2D5B"/>
                  </a:solidFill>
                  <a:effectLst/>
                  <a:uLnTx/>
                  <a:uFillTx/>
                  <a:latin typeface="Montserrat ExtraBold" panose="00000900000000000000" pitchFamily="2" charset="-18"/>
                  <a:ea typeface="+mn-ea"/>
                  <a:cs typeface="+mn-cs"/>
                </a:rPr>
                <a:t>4,4%</a:t>
              </a:r>
            </a:p>
          </p:txBody>
        </p:sp>
      </p:grpSp>
      <p:sp>
        <p:nvSpPr>
          <p:cNvPr id="3" name="pole tekstowe 2">
            <a:extLst>
              <a:ext uri="{FF2B5EF4-FFF2-40B4-BE49-F238E27FC236}">
                <a16:creationId xmlns:a16="http://schemas.microsoft.com/office/drawing/2014/main" id="{0A2662DE-D65A-96ED-4B58-DB600B91F198}"/>
              </a:ext>
            </a:extLst>
          </p:cNvPr>
          <p:cNvSpPr txBox="1"/>
          <p:nvPr/>
        </p:nvSpPr>
        <p:spPr>
          <a:xfrm>
            <a:off x="428795" y="1820536"/>
            <a:ext cx="5712184" cy="29644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400" dirty="0">
                <a:latin typeface="Montserrat  "/>
                <a:ea typeface="Lato Light" panose="020F0502020204030203" pitchFamily="34" charset="0"/>
                <a:cs typeface="Lato Light" panose="020F0502020204030203" pitchFamily="34" charset="0"/>
              </a:rPr>
              <a:t>Zasięg badania był ogólnopolski, każde z województw miało swoich przedstawicieli. Z województwa mazowieckiego wzięło udział 14,3% wszystkich badanych – najwięcej z pośród wszystkich województw. Drugą najliczniejszą grupę badanych stanowili respondenci z województwa śląskiego – 11,3%, </a:t>
            </a:r>
            <a:br>
              <a:rPr lang="pl-PL" sz="1400" dirty="0">
                <a:latin typeface="Montserrat  "/>
                <a:ea typeface="Lato Light" panose="020F0502020204030203" pitchFamily="34" charset="0"/>
                <a:cs typeface="Lato Light" panose="020F0502020204030203" pitchFamily="34" charset="0"/>
              </a:rPr>
            </a:br>
            <a:r>
              <a:rPr lang="pl-PL" sz="1400" dirty="0">
                <a:latin typeface="Montserrat  "/>
                <a:ea typeface="Lato Light" panose="020F0502020204030203" pitchFamily="34" charset="0"/>
                <a:cs typeface="Lato Light" panose="020F0502020204030203" pitchFamily="34" charset="0"/>
              </a:rPr>
              <a:t>a trzecią respondenci z województwa wielkopolskiego  – 9,2%. Respondenci z województwa podlaskiego, lubuskiego </a:t>
            </a:r>
            <a:br>
              <a:rPr lang="pl-PL" sz="1400" dirty="0">
                <a:latin typeface="Montserrat  "/>
                <a:ea typeface="Lato Light" panose="020F0502020204030203" pitchFamily="34" charset="0"/>
                <a:cs typeface="Lato Light" panose="020F0502020204030203" pitchFamily="34" charset="0"/>
              </a:rPr>
            </a:br>
            <a:r>
              <a:rPr lang="pl-PL" sz="1400" dirty="0">
                <a:latin typeface="Montserrat  "/>
                <a:ea typeface="Lato Light" panose="020F0502020204030203" pitchFamily="34" charset="0"/>
                <a:cs typeface="Lato Light" panose="020F0502020204030203" pitchFamily="34" charset="0"/>
              </a:rPr>
              <a:t>i opolskiego byli najmniej licznymi grupami, biorącymi udział w badaniu, kolejno:  2,8%, 2,7% oraz 2,7%.</a:t>
            </a:r>
            <a:endParaRPr kumimoji="0" lang="pl-PL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ontserrat  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5" name="Tytuł 4">
            <a:extLst>
              <a:ext uri="{FF2B5EF4-FFF2-40B4-BE49-F238E27FC236}">
                <a16:creationId xmlns:a16="http://schemas.microsoft.com/office/drawing/2014/main" id="{75376143-1A2C-F48D-F975-E4009F943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822" y="1054303"/>
            <a:ext cx="10515600" cy="515647"/>
          </a:xfrm>
        </p:spPr>
        <p:txBody>
          <a:bodyPr/>
          <a:lstStyle/>
          <a:p>
            <a:r>
              <a:rPr lang="pl-PL" dirty="0"/>
              <a:t>Rozkład respondentów na mapie</a:t>
            </a:r>
          </a:p>
        </p:txBody>
      </p:sp>
      <p:pic>
        <p:nvPicPr>
          <p:cNvPr id="4" name="Obraz 3" descr="Obraz zawierający symbol&#10;&#10;Opis wygenerowany automatycznie">
            <a:extLst>
              <a:ext uri="{FF2B5EF4-FFF2-40B4-BE49-F238E27FC236}">
                <a16:creationId xmlns:a16="http://schemas.microsoft.com/office/drawing/2014/main" id="{B30F6BAA-DE53-24C5-5AD5-2A3475BC5A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6562"/>
            <a:ext cx="1781666" cy="647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22E214D6-4D19-6847-F501-7712FE93B4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1667" y="22724"/>
            <a:ext cx="1936040" cy="907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090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Wykres 1">
            <a:extLst>
              <a:ext uri="{FF2B5EF4-FFF2-40B4-BE49-F238E27FC236}">
                <a16:creationId xmlns:a16="http://schemas.microsoft.com/office/drawing/2014/main" id="{9712D31D-3FAC-42B2-ED84-01AB950E12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10510581"/>
              </p:ext>
            </p:extLst>
          </p:nvPr>
        </p:nvGraphicFramePr>
        <p:xfrm>
          <a:off x="0" y="672594"/>
          <a:ext cx="12192000" cy="61854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Obraz 2" descr="Obraz zawierający tekst&#10;&#10;Opis wygenerowany automatycznie">
            <a:extLst>
              <a:ext uri="{FF2B5EF4-FFF2-40B4-BE49-F238E27FC236}">
                <a16:creationId xmlns:a16="http://schemas.microsoft.com/office/drawing/2014/main" id="{A89E378C-EA1A-629C-C0BE-A0284BDEEB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109" y="56240"/>
            <a:ext cx="972636" cy="396247"/>
          </a:xfrm>
          <a:prstGeom prst="rect">
            <a:avLst/>
          </a:prstGeom>
        </p:spPr>
      </p:pic>
      <p:pic>
        <p:nvPicPr>
          <p:cNvPr id="5" name="Obraz 4" descr="Obraz zawierający symbol&#10;&#10;Opis wygenerowany automatycznie">
            <a:extLst>
              <a:ext uri="{FF2B5EF4-FFF2-40B4-BE49-F238E27FC236}">
                <a16:creationId xmlns:a16="http://schemas.microsoft.com/office/drawing/2014/main" id="{3F10C75F-23D0-77D6-9945-0CC57A7927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724768" cy="57931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9E9A36CF-1A7C-995A-CD1A-A68B4FDB29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769" y="0"/>
            <a:ext cx="1724767" cy="8065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560257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0782FC-5863-DC76-BD87-1D71E9C206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Wykres 1">
            <a:extLst>
              <a:ext uri="{FF2B5EF4-FFF2-40B4-BE49-F238E27FC236}">
                <a16:creationId xmlns:a16="http://schemas.microsoft.com/office/drawing/2014/main" id="{15EE2362-C0E8-5BB1-3B45-A86BAF2581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37928449"/>
              </p:ext>
            </p:extLst>
          </p:nvPr>
        </p:nvGraphicFramePr>
        <p:xfrm>
          <a:off x="0" y="672594"/>
          <a:ext cx="12025744" cy="61854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Obraz 2" descr="Obraz zawierający tekst&#10;&#10;Opis wygenerowany automatycznie">
            <a:extLst>
              <a:ext uri="{FF2B5EF4-FFF2-40B4-BE49-F238E27FC236}">
                <a16:creationId xmlns:a16="http://schemas.microsoft.com/office/drawing/2014/main" id="{0B910D7F-7376-95E0-ABFB-73E91B8459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3692" y="56240"/>
            <a:ext cx="1042052" cy="424527"/>
          </a:xfrm>
          <a:prstGeom prst="rect">
            <a:avLst/>
          </a:prstGeom>
        </p:spPr>
      </p:pic>
      <p:pic>
        <p:nvPicPr>
          <p:cNvPr id="5" name="Obraz 4" descr="Obraz zawierający symbol&#10;&#10;Opis wygenerowany automatycznie">
            <a:extLst>
              <a:ext uri="{FF2B5EF4-FFF2-40B4-BE49-F238E27FC236}">
                <a16:creationId xmlns:a16="http://schemas.microsoft.com/office/drawing/2014/main" id="{B18D7BE0-FD79-4079-2672-36CE2DF66C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43959" cy="585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0DDB4698-CD67-FFE4-A658-8DE7BFFB3F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959" y="0"/>
            <a:ext cx="1794052" cy="8389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13765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6D99AE-1C55-D8E3-5044-1CD0C89EF2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Wykres 1">
            <a:extLst>
              <a:ext uri="{FF2B5EF4-FFF2-40B4-BE49-F238E27FC236}">
                <a16:creationId xmlns:a16="http://schemas.microsoft.com/office/drawing/2014/main" id="{5BF35F58-6009-9749-F05A-56992A48E1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4685149"/>
              </p:ext>
            </p:extLst>
          </p:nvPr>
        </p:nvGraphicFramePr>
        <p:xfrm>
          <a:off x="0" y="672594"/>
          <a:ext cx="12192000" cy="61854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Obraz 2" descr="Obraz zawierający tekst&#10;&#10;Opis wygenerowany automatycznie">
            <a:extLst>
              <a:ext uri="{FF2B5EF4-FFF2-40B4-BE49-F238E27FC236}">
                <a16:creationId xmlns:a16="http://schemas.microsoft.com/office/drawing/2014/main" id="{BB853EE8-9646-34E2-B464-7C41493072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1080" y="56240"/>
            <a:ext cx="1024664" cy="417443"/>
          </a:xfrm>
          <a:prstGeom prst="rect">
            <a:avLst/>
          </a:prstGeom>
        </p:spPr>
      </p:pic>
      <p:pic>
        <p:nvPicPr>
          <p:cNvPr id="5" name="Obraz 4" descr="Obraz zawierający symbol&#10;&#10;Opis wygenerowany automatycznie">
            <a:extLst>
              <a:ext uri="{FF2B5EF4-FFF2-40B4-BE49-F238E27FC236}">
                <a16:creationId xmlns:a16="http://schemas.microsoft.com/office/drawing/2014/main" id="{BB245702-3A26-461C-9E4C-E99374BB60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35054" cy="616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F172BBB3-60AD-A76E-AE5E-08FB3C61FF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055" y="1"/>
            <a:ext cx="1756557" cy="8214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019887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03BCBE-2376-A557-38CF-52FC013976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Wykres 1">
            <a:extLst>
              <a:ext uri="{FF2B5EF4-FFF2-40B4-BE49-F238E27FC236}">
                <a16:creationId xmlns:a16="http://schemas.microsoft.com/office/drawing/2014/main" id="{B916EC17-B2E9-82FA-9FC6-86EBB7AB3D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44786842"/>
              </p:ext>
            </p:extLst>
          </p:nvPr>
        </p:nvGraphicFramePr>
        <p:xfrm>
          <a:off x="117986" y="672593"/>
          <a:ext cx="12005187" cy="61854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Obraz 2" descr="Obraz zawierający tekst&#10;&#10;Opis wygenerowany automatycznie">
            <a:extLst>
              <a:ext uri="{FF2B5EF4-FFF2-40B4-BE49-F238E27FC236}">
                <a16:creationId xmlns:a16="http://schemas.microsoft.com/office/drawing/2014/main" id="{EE869D57-163E-5FD9-E9CB-2C1570A65C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2227" y="56241"/>
            <a:ext cx="1043518" cy="425124"/>
          </a:xfrm>
          <a:prstGeom prst="rect">
            <a:avLst/>
          </a:prstGeom>
        </p:spPr>
      </p:pic>
      <p:pic>
        <p:nvPicPr>
          <p:cNvPr id="5" name="Obraz 4" descr="Obraz zawierający symbol&#10;&#10;Opis wygenerowany automatycznie">
            <a:extLst>
              <a:ext uri="{FF2B5EF4-FFF2-40B4-BE49-F238E27FC236}">
                <a16:creationId xmlns:a16="http://schemas.microsoft.com/office/drawing/2014/main" id="{F398A688-2F1A-9837-AFB8-FB6641B5EA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53386" cy="588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D3DBE79E-7DEE-7623-D5F1-3F9768C6B3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258" y="0"/>
            <a:ext cx="1753386" cy="8199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915034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EA39FF-97D9-4EFE-DF9B-5AA0AB98C5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Wykres 1">
            <a:extLst>
              <a:ext uri="{FF2B5EF4-FFF2-40B4-BE49-F238E27FC236}">
                <a16:creationId xmlns:a16="http://schemas.microsoft.com/office/drawing/2014/main" id="{F2AD51E4-D08B-1BED-E63D-8936ADB757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2972695"/>
              </p:ext>
            </p:extLst>
          </p:nvPr>
        </p:nvGraphicFramePr>
        <p:xfrm>
          <a:off x="98322" y="672594"/>
          <a:ext cx="11927423" cy="61291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Obraz 2" descr="Obraz zawierający tekst&#10;&#10;Opis wygenerowany automatycznie">
            <a:extLst>
              <a:ext uri="{FF2B5EF4-FFF2-40B4-BE49-F238E27FC236}">
                <a16:creationId xmlns:a16="http://schemas.microsoft.com/office/drawing/2014/main" id="{D4C31ECE-5A2B-195A-8D88-9511F781FC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5093" y="56240"/>
            <a:ext cx="1090652" cy="444326"/>
          </a:xfrm>
          <a:prstGeom prst="rect">
            <a:avLst/>
          </a:prstGeom>
        </p:spPr>
      </p:pic>
      <p:pic>
        <p:nvPicPr>
          <p:cNvPr id="5" name="Obraz 4" descr="Obraz zawierający symbol&#10;&#10;Opis wygenerowany automatycznie">
            <a:extLst>
              <a:ext uri="{FF2B5EF4-FFF2-40B4-BE49-F238E27FC236}">
                <a16:creationId xmlns:a16="http://schemas.microsoft.com/office/drawing/2014/main" id="{5844431E-B357-B818-2956-0FDA434354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12035" cy="575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BEE93C3A-D495-8423-0E1A-13725E33AB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557" y="0"/>
            <a:ext cx="1794047" cy="8389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581295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64C73D-F04B-B29C-5A12-42D734E719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Wykres 1">
            <a:extLst>
              <a:ext uri="{FF2B5EF4-FFF2-40B4-BE49-F238E27FC236}">
                <a16:creationId xmlns:a16="http://schemas.microsoft.com/office/drawing/2014/main" id="{C22E9F33-153C-5815-4973-69CAB4CB85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35401992"/>
              </p:ext>
            </p:extLst>
          </p:nvPr>
        </p:nvGraphicFramePr>
        <p:xfrm>
          <a:off x="68826" y="672592"/>
          <a:ext cx="12054347" cy="5479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Obraz 2" descr="Obraz zawierający tekst&#10;&#10;Opis wygenerowany automatycznie">
            <a:extLst>
              <a:ext uri="{FF2B5EF4-FFF2-40B4-BE49-F238E27FC236}">
                <a16:creationId xmlns:a16="http://schemas.microsoft.com/office/drawing/2014/main" id="{2CCF7713-8F7B-D246-143B-478C4E5560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6831" y="56241"/>
            <a:ext cx="1018914" cy="415100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291EB84C-54B7-D23C-9F22-BE451FE5BEA3}"/>
              </a:ext>
            </a:extLst>
          </p:cNvPr>
          <p:cNvSpPr txBox="1"/>
          <p:nvPr/>
        </p:nvSpPr>
        <p:spPr>
          <a:xfrm>
            <a:off x="-41565" y="6152503"/>
            <a:ext cx="1227512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600" dirty="0">
                <a:solidFill>
                  <a:schemeClr val="tx2"/>
                </a:solidFill>
              </a:rPr>
              <a:t>Używane okna</a:t>
            </a:r>
            <a:r>
              <a:rPr lang="pl-PL" sz="1400" dirty="0">
                <a:solidFill>
                  <a:schemeClr val="tx2"/>
                </a:solidFill>
              </a:rPr>
              <a:t> </a:t>
            </a:r>
            <a:r>
              <a:rPr lang="pl-PL" sz="1600" dirty="0">
                <a:solidFill>
                  <a:schemeClr val="tx2"/>
                </a:solidFill>
              </a:rPr>
              <a:t>były produktem budowlanym najczęściej nabywanym przez respondentów w 2023 r – 44% wskazań i 112 szt.  W dalszej kolejności badani nabywali deski (28% i 267 m2) i pustaki/cegły (26% i 418 szt.). </a:t>
            </a:r>
          </a:p>
        </p:txBody>
      </p:sp>
      <p:pic>
        <p:nvPicPr>
          <p:cNvPr id="5" name="Obraz 4" descr="Obraz zawierający symbol&#10;&#10;Opis wygenerowany automatycznie">
            <a:extLst>
              <a:ext uri="{FF2B5EF4-FFF2-40B4-BE49-F238E27FC236}">
                <a16:creationId xmlns:a16="http://schemas.microsoft.com/office/drawing/2014/main" id="{B53C3CEF-3B8F-DF66-3BFE-38DE17F3A4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39"/>
            <a:ext cx="1743959" cy="585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F68803EF-A7C6-6287-BC38-150ECD35BA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959" y="10839"/>
            <a:ext cx="1743959" cy="8155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47963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81EF375-3045-A6D8-2885-C10416AA12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7052F72B-8759-E61F-DEF5-3B978D9AB83A}"/>
              </a:ext>
            </a:extLst>
          </p:cNvPr>
          <p:cNvSpPr txBox="1"/>
          <p:nvPr/>
        </p:nvSpPr>
        <p:spPr>
          <a:xfrm>
            <a:off x="114156" y="1631316"/>
            <a:ext cx="4628384" cy="23672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5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Montserra)"/>
              </a:rPr>
              <a:t>Podsumowanie</a:t>
            </a:r>
            <a:r>
              <a:rPr kumimoji="0" lang="pl-PL" sz="5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  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 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AA6004D-FF6E-F285-431F-35DAED2DC2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0662" y="0"/>
            <a:ext cx="0" cy="6858000"/>
          </a:xfrm>
          <a:prstGeom prst="line">
            <a:avLst/>
          </a:prstGeom>
          <a:ln w="3810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936E31E-3ECD-22BF-8172-9B800F3737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627" y="2228770"/>
            <a:ext cx="2877035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CFEFA55-2C57-6C76-1422-70232D38CA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0661" y="3429000"/>
            <a:ext cx="4663440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18F66E3-2D0B-465D-520E-EE5D6FAABA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627" y="4568202"/>
            <a:ext cx="2877035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Obraz 3" descr="Obraz zawierający tekst&#10;&#10;Opis wygenerowany automatycznie">
            <a:extLst>
              <a:ext uri="{FF2B5EF4-FFF2-40B4-BE49-F238E27FC236}">
                <a16:creationId xmlns:a16="http://schemas.microsoft.com/office/drawing/2014/main" id="{8334F976-B234-5DFA-C5ED-79DFF2834E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0914" y="214860"/>
            <a:ext cx="1668916" cy="679908"/>
          </a:xfrm>
          <a:prstGeom prst="rect">
            <a:avLst/>
          </a:prstGeom>
        </p:spPr>
      </p:pic>
      <p:pic>
        <p:nvPicPr>
          <p:cNvPr id="7" name="Grafika 6" descr="Klucz maszynowy kontur">
            <a:extLst>
              <a:ext uri="{FF2B5EF4-FFF2-40B4-BE49-F238E27FC236}">
                <a16:creationId xmlns:a16="http://schemas.microsoft.com/office/drawing/2014/main" id="{941C0903-510F-46D9-D477-8BCBA5BE3A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38800" y="2971800"/>
            <a:ext cx="914400" cy="914400"/>
          </a:xfrm>
          <a:prstGeom prst="rect">
            <a:avLst/>
          </a:prstGeom>
        </p:spPr>
      </p:pic>
      <p:pic>
        <p:nvPicPr>
          <p:cNvPr id="9" name="Grafika 8" descr="Kanapa kontur">
            <a:extLst>
              <a:ext uri="{FF2B5EF4-FFF2-40B4-BE49-F238E27FC236}">
                <a16:creationId xmlns:a16="http://schemas.microsoft.com/office/drawing/2014/main" id="{193ADBCF-179E-1703-7B6A-5625201471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60808" y="5584371"/>
            <a:ext cx="914400" cy="914400"/>
          </a:xfrm>
          <a:prstGeom prst="rect">
            <a:avLst/>
          </a:prstGeom>
        </p:spPr>
      </p:pic>
      <p:pic>
        <p:nvPicPr>
          <p:cNvPr id="12" name="Grafika 11" descr="Koszula z długim rękawem kontur">
            <a:extLst>
              <a:ext uri="{FF2B5EF4-FFF2-40B4-BE49-F238E27FC236}">
                <a16:creationId xmlns:a16="http://schemas.microsoft.com/office/drawing/2014/main" id="{11BE9B12-7C3A-E0E5-BAB1-B3644F09482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668403" y="894769"/>
            <a:ext cx="914400" cy="914400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A8933734-3124-A7D7-0002-948785EF6C3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8125" y="4771492"/>
            <a:ext cx="2818276" cy="1317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50A3A8D4-C4D0-491E-00B5-A54F2772987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30956" y="3786788"/>
            <a:ext cx="2509773" cy="842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4316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8E077EB9-613D-CA65-36F3-B8E26DE01B79}"/>
              </a:ext>
            </a:extLst>
          </p:cNvPr>
          <p:cNvSpPr txBox="1"/>
          <p:nvPr/>
        </p:nvSpPr>
        <p:spPr>
          <a:xfrm>
            <a:off x="50800" y="83026"/>
            <a:ext cx="12141200" cy="75591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76835" lvl="0" indent="0" algn="just" defTabSz="914400" rtl="0" eaLnBrk="1" fontAlgn="auto" latinLnBrk="0" hangingPunct="1"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pl-PL" sz="145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n-ea"/>
              <a:cs typeface="Calibri"/>
            </a:endParaRPr>
          </a:p>
          <a:p>
            <a:pPr marL="12700" marR="76835" lvl="0" indent="0" algn="just" defTabSz="914400" rtl="0" eaLnBrk="1" fontAlgn="auto" latinLnBrk="0" hangingPunct="1"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pl-PL" sz="145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n-ea"/>
              <a:cs typeface="Calibri"/>
            </a:endParaRPr>
          </a:p>
          <a:p>
            <a:pPr marL="12700" marR="76835" lvl="0" indent="0" algn="just" defTabSz="914400" rtl="0" eaLnBrk="1" fontAlgn="auto" latinLnBrk="0" hangingPunct="1"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5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Calibri"/>
              </a:rPr>
              <a:t>Co dziesiąty respondent (11,5%)</a:t>
            </a:r>
            <a:r>
              <a:rPr kumimoji="0" lang="pl-PL" sz="1450" b="0" i="0" u="none" strike="noStrike" kern="1200" cap="none" spc="-3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Calibri"/>
              </a:rPr>
              <a:t> w 2023 roku </a:t>
            </a:r>
            <a:r>
              <a:rPr kumimoji="0" lang="pl-PL" sz="145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Calibri"/>
              </a:rPr>
              <a:t>nabył</a:t>
            </a:r>
            <a:r>
              <a:rPr kumimoji="0" lang="pl-PL" sz="1450" b="0" i="0" u="none" strike="noStrike" kern="1200" cap="none" spc="-2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Calibri"/>
              </a:rPr>
              <a:t> </a:t>
            </a:r>
            <a:r>
              <a:rPr kumimoji="0" lang="pl-PL" sz="1450" b="1" i="0" u="none" strike="noStrike" kern="1200" cap="none" spc="-1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Calibri"/>
              </a:rPr>
              <a:t>używane </a:t>
            </a:r>
            <a:r>
              <a:rPr kumimoji="0" lang="pl-PL" sz="145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Calibri"/>
              </a:rPr>
              <a:t>meble</a:t>
            </a:r>
            <a:r>
              <a:rPr kumimoji="0" lang="pl-PL" sz="145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Calibri"/>
              </a:rPr>
              <a:t>.</a:t>
            </a:r>
            <a:r>
              <a:rPr kumimoji="0" lang="pl-PL" sz="1450" b="0" i="0" u="none" strike="noStrike" kern="1200" cap="none" spc="-2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Calibri"/>
              </a:rPr>
              <a:t> Najczęściej używane meble nabywały osoby młode w wieku do 24 lat - 18,1%, najrzadziej osoby starsze w wieku powyżej 65 lat - 3,3%. Co piąty (21%)  badany z województwa mazowieckiego </a:t>
            </a:r>
            <a:r>
              <a:rPr lang="pl-PL" sz="1450" spc="-20" dirty="0">
                <a:solidFill>
                  <a:schemeClr val="tx2"/>
                </a:solidFill>
                <a:cs typeface="Calibri"/>
              </a:rPr>
              <a:t>nabył używane meble. Tego rodzaju produkty kupowali zazwyczaj respondenci pochodzący z miast pow. 500 tys. mieszkańców (16,4%), posiadający wykształcenie podstawowe/gimnazjalne (15,4%) oraz wyższe (14,4%). </a:t>
            </a:r>
            <a:r>
              <a:rPr kumimoji="0" lang="pl-PL" sz="145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Calibri"/>
              </a:rPr>
              <a:t>Najliczniej</a:t>
            </a:r>
            <a:r>
              <a:rPr kumimoji="0" lang="pl-PL" sz="1450" b="0" i="0" u="none" strike="noStrike" kern="1200" cap="none" spc="-3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Calibri"/>
              </a:rPr>
              <a:t> </a:t>
            </a:r>
            <a:r>
              <a:rPr kumimoji="0" lang="pl-PL" sz="145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Calibri"/>
              </a:rPr>
              <a:t>nabywane</a:t>
            </a:r>
            <a:r>
              <a:rPr kumimoji="0" lang="pl-PL" sz="1450" b="0" i="0" u="none" strike="noStrike" kern="1200" cap="none" spc="-3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Calibri"/>
              </a:rPr>
              <a:t> </a:t>
            </a:r>
            <a:r>
              <a:rPr kumimoji="0" lang="pl-PL" sz="145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Calibri"/>
              </a:rPr>
              <a:t>używane</a:t>
            </a:r>
            <a:r>
              <a:rPr kumimoji="0" lang="pl-PL" sz="1450" b="0" i="0" u="none" strike="noStrike" kern="1200" cap="none" spc="-2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Calibri"/>
              </a:rPr>
              <a:t> </a:t>
            </a:r>
            <a:r>
              <a:rPr kumimoji="0" lang="pl-PL" sz="145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Calibri"/>
              </a:rPr>
              <a:t>meble</a:t>
            </a:r>
            <a:r>
              <a:rPr kumimoji="0" lang="pl-PL" sz="1450" b="0" i="0" u="none" strike="noStrike" kern="1200" cap="none" spc="-3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Calibri"/>
              </a:rPr>
              <a:t> </a:t>
            </a:r>
            <a:r>
              <a:rPr kumimoji="0" lang="pl-PL" sz="145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Calibri"/>
              </a:rPr>
              <a:t>to</a:t>
            </a:r>
            <a:r>
              <a:rPr kumimoji="0" lang="pl-PL" sz="1450" b="0" i="0" u="none" strike="noStrike" kern="1200" cap="none" spc="-3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Calibri"/>
              </a:rPr>
              <a:t> </a:t>
            </a:r>
            <a:r>
              <a:rPr kumimoji="0" lang="pl-PL" sz="145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Calibri"/>
              </a:rPr>
              <a:t>krzesła</a:t>
            </a:r>
            <a:r>
              <a:rPr kumimoji="0" lang="pl-PL" sz="1450" b="0" i="0" u="none" strike="noStrike" kern="1200" cap="none" spc="-2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Calibri"/>
              </a:rPr>
              <a:t> </a:t>
            </a:r>
            <a:r>
              <a:rPr kumimoji="0" lang="pl-PL" sz="145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Calibri"/>
              </a:rPr>
              <a:t>(186</a:t>
            </a:r>
            <a:r>
              <a:rPr kumimoji="0" lang="pl-PL" sz="1450" b="0" i="0" u="none" strike="noStrike" kern="1200" cap="none" spc="-1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Calibri"/>
              </a:rPr>
              <a:t> </a:t>
            </a:r>
            <a:r>
              <a:rPr kumimoji="0" lang="pl-PL" sz="145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Calibri"/>
              </a:rPr>
              <a:t>sztuk),</a:t>
            </a:r>
            <a:r>
              <a:rPr kumimoji="0" lang="pl-PL" sz="1450" b="0" i="0" u="none" strike="noStrike" kern="1200" cap="none" spc="-2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Calibri"/>
              </a:rPr>
              <a:t> </a:t>
            </a:r>
            <a:r>
              <a:rPr kumimoji="0" lang="pl-PL" sz="145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Calibri"/>
              </a:rPr>
              <a:t>szafki/regały z półkami</a:t>
            </a:r>
            <a:r>
              <a:rPr kumimoji="0" lang="pl-PL" sz="1450" b="0" i="0" u="none" strike="noStrike" kern="1200" cap="none" spc="-2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Calibri"/>
              </a:rPr>
              <a:t> </a:t>
            </a:r>
            <a:r>
              <a:rPr kumimoji="0" lang="pl-PL" sz="145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Calibri"/>
              </a:rPr>
              <a:t>(59</a:t>
            </a:r>
            <a:r>
              <a:rPr kumimoji="0" lang="pl-PL" sz="1450" b="0" i="0" u="none" strike="noStrike" kern="1200" cap="none" spc="-1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Calibri"/>
              </a:rPr>
              <a:t> </a:t>
            </a:r>
            <a:r>
              <a:rPr kumimoji="0" lang="pl-PL" sz="145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Calibri"/>
              </a:rPr>
              <a:t>sztuk)</a:t>
            </a:r>
            <a:r>
              <a:rPr kumimoji="0" lang="pl-PL" sz="1450" b="0" i="0" u="none" strike="noStrike" kern="1200" cap="none" spc="-4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Calibri"/>
              </a:rPr>
              <a:t> </a:t>
            </a:r>
            <a:r>
              <a:rPr kumimoji="0" lang="pl-PL" sz="1450" b="0" i="0" u="none" strike="noStrike" kern="1200" cap="none" spc="-2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Calibri"/>
              </a:rPr>
              <a:t>oraz </a:t>
            </a:r>
            <a:r>
              <a:rPr kumimoji="0" lang="pl-PL" sz="145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Calibri"/>
              </a:rPr>
              <a:t>sofy/ tapczany/ kanapy/ łóżka</a:t>
            </a:r>
            <a:r>
              <a:rPr kumimoji="0" lang="pl-PL" sz="1450" b="0" i="0" u="none" strike="noStrike" kern="1200" cap="none" spc="-4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Calibri"/>
              </a:rPr>
              <a:t> </a:t>
            </a:r>
            <a:r>
              <a:rPr kumimoji="0" lang="pl-PL" sz="145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Calibri"/>
              </a:rPr>
              <a:t>(37</a:t>
            </a:r>
            <a:r>
              <a:rPr kumimoji="0" lang="pl-PL" sz="1450" b="0" i="0" u="none" strike="noStrike" kern="1200" cap="none" spc="-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Calibri"/>
              </a:rPr>
              <a:t> </a:t>
            </a:r>
            <a:r>
              <a:rPr kumimoji="0" lang="pl-PL" sz="1450" b="0" i="0" u="none" strike="noStrike" kern="1200" cap="none" spc="-1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Calibri"/>
              </a:rPr>
              <a:t>sztuk) i szafy (37 sztuk).</a:t>
            </a:r>
            <a:endParaRPr lang="pl-PL" sz="1450" dirty="0">
              <a:solidFill>
                <a:schemeClr val="tx2"/>
              </a:solidFill>
              <a:cs typeface="Calibri"/>
            </a:endParaRPr>
          </a:p>
          <a:p>
            <a:pPr marL="12700" marR="5080" lvl="0" indent="0" algn="just" defTabSz="914400" rtl="0" eaLnBrk="1" fontAlgn="auto" latinLnBrk="0" hangingPunct="1"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5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Calibri"/>
              </a:rPr>
              <a:t>Co</a:t>
            </a:r>
            <a:r>
              <a:rPr kumimoji="0" lang="pl-PL" sz="1450" b="0" i="0" u="none" strike="noStrike" kern="1200" cap="none" spc="-2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Calibri"/>
              </a:rPr>
              <a:t> </a:t>
            </a:r>
            <a:r>
              <a:rPr kumimoji="0" lang="pl-PL" sz="145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Calibri"/>
              </a:rPr>
              <a:t>dziesiąta</a:t>
            </a:r>
            <a:r>
              <a:rPr kumimoji="0" lang="pl-PL" sz="1450" b="0" i="0" u="none" strike="noStrike" kern="1200" cap="none" spc="-3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Calibri"/>
              </a:rPr>
              <a:t> </a:t>
            </a:r>
            <a:r>
              <a:rPr kumimoji="0" lang="pl-PL" sz="145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Calibri"/>
              </a:rPr>
              <a:t>badana</a:t>
            </a:r>
            <a:r>
              <a:rPr kumimoji="0" lang="pl-PL" sz="1450" b="0" i="0" u="none" strike="noStrike" kern="1200" cap="none" spc="-2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Calibri"/>
              </a:rPr>
              <a:t> </a:t>
            </a:r>
            <a:r>
              <a:rPr kumimoji="0" lang="pl-PL" sz="145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Calibri"/>
              </a:rPr>
              <a:t>osoba</a:t>
            </a:r>
            <a:r>
              <a:rPr kumimoji="0" lang="pl-PL" sz="1450" b="0" i="0" u="none" strike="noStrike" kern="1200" cap="none" spc="-2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Calibri"/>
              </a:rPr>
              <a:t> </a:t>
            </a:r>
            <a:r>
              <a:rPr kumimoji="0" lang="pl-PL" sz="145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Calibri"/>
              </a:rPr>
              <a:t>(11,7%)</a:t>
            </a:r>
            <a:r>
              <a:rPr kumimoji="0" lang="pl-PL" sz="1450" b="0" i="0" u="none" strike="noStrike" kern="1200" cap="none" spc="-3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Calibri"/>
              </a:rPr>
              <a:t> w 2023 roku </a:t>
            </a:r>
            <a:r>
              <a:rPr kumimoji="0" lang="pl-PL" sz="145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Calibri"/>
              </a:rPr>
              <a:t>nabyła</a:t>
            </a:r>
            <a:r>
              <a:rPr kumimoji="0" lang="pl-PL" sz="1450" b="0" i="0" u="none" strike="noStrike" kern="1200" cap="none" spc="-2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Calibri"/>
              </a:rPr>
              <a:t> </a:t>
            </a:r>
            <a:r>
              <a:rPr kumimoji="0" lang="pl-PL" sz="145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Calibri"/>
              </a:rPr>
              <a:t>używany</a:t>
            </a:r>
            <a:r>
              <a:rPr kumimoji="0" lang="pl-PL" sz="1450" b="1" i="0" u="none" strike="noStrike" kern="1200" cap="none" spc="-3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Calibri"/>
              </a:rPr>
              <a:t> </a:t>
            </a:r>
            <a:r>
              <a:rPr kumimoji="0" lang="pl-PL" sz="145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Calibri"/>
              </a:rPr>
              <a:t>sprzęt</a:t>
            </a:r>
            <a:r>
              <a:rPr kumimoji="0" lang="pl-PL" sz="1450" b="1" i="0" u="none" strike="noStrike" kern="1200" cap="none" spc="-3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Calibri"/>
              </a:rPr>
              <a:t> </a:t>
            </a:r>
            <a:r>
              <a:rPr kumimoji="0" lang="pl-PL" sz="145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Calibri"/>
              </a:rPr>
              <a:t>elektryczny/</a:t>
            </a:r>
            <a:r>
              <a:rPr kumimoji="0" lang="pl-PL" sz="1450" b="1" i="0" u="none" strike="noStrike" kern="1200" cap="none" spc="-1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Calibri"/>
              </a:rPr>
              <a:t>elektroniczny</a:t>
            </a:r>
            <a:r>
              <a:rPr kumimoji="0" lang="pl-PL" sz="1450" b="0" i="0" u="none" strike="noStrike" kern="1200" cap="none" spc="-1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Calibri"/>
              </a:rPr>
              <a:t>. </a:t>
            </a:r>
            <a:r>
              <a:rPr kumimoji="0" lang="pl-PL" sz="145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Calibri"/>
              </a:rPr>
              <a:t>Używany</a:t>
            </a:r>
            <a:r>
              <a:rPr kumimoji="0" lang="pl-PL" sz="1450" b="0" i="0" u="none" strike="noStrike" kern="1200" cap="none" spc="-4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Calibri"/>
              </a:rPr>
              <a:t> </a:t>
            </a:r>
            <a:r>
              <a:rPr kumimoji="0" lang="pl-PL" sz="145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Calibri"/>
              </a:rPr>
              <a:t>sprzęt</a:t>
            </a:r>
            <a:r>
              <a:rPr kumimoji="0" lang="pl-PL" sz="1450" b="0" i="0" u="none" strike="noStrike" kern="1200" cap="none" spc="-3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Calibri"/>
              </a:rPr>
              <a:t> najczęściej nabywany był przez osoby młode w wieku 18-24 lata (24,1%), a najrzadziej przez osoby starsze w wieku 65 lat i więcej (5,8%). </a:t>
            </a:r>
            <a:r>
              <a:rPr lang="pl-PL" sz="1450" dirty="0">
                <a:solidFill>
                  <a:schemeClr val="tx2"/>
                </a:solidFill>
              </a:rPr>
              <a:t>Osoby z wykształceniem średnim ogólnym najczęściej w tamtym roku wchodziły w posiadanie używanego sprzętu elektrycznego i elektronicznego – 17,6%. Najrzadziej zdarzało się to osobom z wykształceniem zasadniczym zawodowym – 6%. </a:t>
            </a:r>
            <a:r>
              <a:rPr kumimoji="0" lang="pl-PL" sz="1450" b="0" i="0" u="none" strike="noStrike" kern="1200" cap="none" spc="-3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Calibri"/>
              </a:rPr>
              <a:t>Tego rodzaju sprzęt nabywany był najczęściej </a:t>
            </a:r>
            <a:r>
              <a:rPr lang="pl-PL" sz="1450" spc="-30" dirty="0">
                <a:solidFill>
                  <a:schemeClr val="tx2"/>
                </a:solidFill>
                <a:cs typeface="Calibri"/>
              </a:rPr>
              <a:t>przez mieszkańców województwa małopolskiego (19,8%) i podkarpackiego (18,5%) oraz w miastach pow. 50 do 100 tys. mieszkańców (16,8%). Najliczniej</a:t>
            </a:r>
            <a:r>
              <a:rPr kumimoji="0" lang="pl-PL" sz="1450" b="0" i="0" u="none" strike="noStrike" kern="1200" cap="none" spc="-3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Calibri"/>
              </a:rPr>
              <a:t> </a:t>
            </a:r>
            <a:r>
              <a:rPr kumimoji="0" lang="pl-PL" sz="145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Calibri"/>
              </a:rPr>
              <a:t>nabywanym</a:t>
            </a:r>
            <a:r>
              <a:rPr kumimoji="0" lang="pl-PL" sz="1450" b="0" i="0" u="none" strike="noStrike" kern="1200" cap="none" spc="-4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Calibri"/>
              </a:rPr>
              <a:t> </a:t>
            </a:r>
            <a:r>
              <a:rPr kumimoji="0" lang="pl-PL" sz="145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Calibri"/>
              </a:rPr>
              <a:t>używanym sprzętem</a:t>
            </a:r>
            <a:r>
              <a:rPr kumimoji="0" lang="pl-PL" sz="1450" b="0" i="0" u="none" strike="noStrike" kern="1200" cap="none" spc="-3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Calibri"/>
              </a:rPr>
              <a:t> </a:t>
            </a:r>
            <a:r>
              <a:rPr kumimoji="0" lang="pl-PL" sz="145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Calibri"/>
              </a:rPr>
              <a:t>z</a:t>
            </a:r>
            <a:r>
              <a:rPr kumimoji="0" lang="pl-PL" sz="1450" b="0" i="0" u="none" strike="noStrike" kern="1200" cap="none" spc="-2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Calibri"/>
              </a:rPr>
              <a:t> </a:t>
            </a:r>
            <a:r>
              <a:rPr kumimoji="0" lang="pl-PL" sz="145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Calibri"/>
              </a:rPr>
              <a:t>tej</a:t>
            </a:r>
            <a:r>
              <a:rPr kumimoji="0" lang="pl-PL" sz="1450" b="0" i="0" u="none" strike="noStrike" kern="1200" cap="none" spc="-3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Calibri"/>
              </a:rPr>
              <a:t> </a:t>
            </a:r>
            <a:r>
              <a:rPr kumimoji="0" lang="pl-PL" sz="145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Calibri"/>
              </a:rPr>
              <a:t>kategorii</a:t>
            </a:r>
            <a:r>
              <a:rPr kumimoji="0" lang="pl-PL" sz="1450" b="0" i="0" u="none" strike="noStrike" kern="1200" cap="none" spc="-5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Calibri"/>
              </a:rPr>
              <a:t> były inne </a:t>
            </a:r>
            <a:r>
              <a:rPr kumimoji="0" lang="pl-PL" sz="1450" b="0" i="0" u="none" strike="noStrike" kern="1200" cap="none" spc="-2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Calibri"/>
              </a:rPr>
              <a:t>sprzęty (</a:t>
            </a:r>
            <a:r>
              <a:rPr lang="pl-PL" sz="1450" spc="-25" dirty="0">
                <a:solidFill>
                  <a:schemeClr val="tx2"/>
                </a:solidFill>
                <a:cs typeface="Calibri"/>
              </a:rPr>
              <a:t>np. </a:t>
            </a:r>
            <a:r>
              <a:rPr kumimoji="0" lang="pl-PL" sz="1450" b="0" i="0" u="none" strike="noStrike" kern="1200" cap="none" spc="-2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Calibri"/>
              </a:rPr>
              <a:t>aparaty fotograficzne, wiertarki, opiekacze, lampy) (52 sztuki), następnie </a:t>
            </a:r>
            <a:r>
              <a:rPr kumimoji="0" lang="pl-PL" sz="145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Calibri"/>
              </a:rPr>
              <a:t>miksery/ roboty do kawy/ekspresy do kawy (26 sztuk) oraz </a:t>
            </a:r>
            <a:r>
              <a:rPr kumimoji="0" lang="pl-PL" sz="1450" b="0" i="0" u="none" strike="noStrike" kern="1200" cap="none" spc="-1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Calibri"/>
              </a:rPr>
              <a:t>telefony/smartfony (18 </a:t>
            </a:r>
            <a:r>
              <a:rPr lang="pl-PL" sz="1450" spc="-15" dirty="0">
                <a:solidFill>
                  <a:schemeClr val="tx2"/>
                </a:solidFill>
                <a:cs typeface="Calibri"/>
              </a:rPr>
              <a:t>sztuk). </a:t>
            </a:r>
            <a:endParaRPr lang="pl-PL" sz="1450" spc="-10" dirty="0">
              <a:solidFill>
                <a:schemeClr val="tx2"/>
              </a:solidFill>
              <a:cs typeface="Calibri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pl-PL" sz="145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+mn-cs"/>
              </a:rPr>
              <a:t>Ponad 1/3 badanych (35,8%) w 2023 roku nabyła </a:t>
            </a:r>
            <a:r>
              <a:rPr kumimoji="0" lang="pl-PL" sz="145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+mn-cs"/>
              </a:rPr>
              <a:t>używaną odzież/tekstylia. </a:t>
            </a:r>
            <a:r>
              <a:rPr kumimoji="0" lang="pl-PL" sz="145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+mn-cs"/>
              </a:rPr>
              <a:t>Warto zaznaczyć, iż w tym procederze znacznie przeważają kobiety, bowiem odpowiedź pozytywną zadeklarowało 50,9% z nich. Produkty z tej kategorii najczęściej są nabywane przez osoby w przedziale wiekowym 45-54 lat  – 43,5% oraz 18-24 lata – 39,8%. Używana odzież/tekstylia najczęściej nabywana była w województwie łódzkim (46,9% z badanych osób z tego województwa nabyło tego rodzaju produkty), lubelskim (46,3%) i małopolskim (46,2%). Tego rodzaju produkty nabyła niemalże </a:t>
            </a:r>
            <a:r>
              <a:rPr lang="pl-PL" sz="1450" dirty="0">
                <a:solidFill>
                  <a:schemeClr val="tx2"/>
                </a:solidFill>
              </a:rPr>
              <a:t>połowa respondentów z miast pow. 500 tys. mieszkańców (49,3%). Znaczna część badanych z wykształceniem wyższym (43,6%) nabyła używaną odzież/tekstylia oraz co trzeci badany z wykształceniem średnim (średnie ogólne - 35,2%, średnie techniczne -  29,6%). Odzież dla dorosłych i dzieci to najczęściej nabywane produkty używane. W 2023 roku badani respondenci nabyli w sumie 8357 szt. odzieży. Kolejną najczęściej wybieraną grupą produktów były dodatki do odzieży, takie jak obuwie  - 675 szt. oraz torby/torebki – 212 szt. </a:t>
            </a:r>
            <a:endParaRPr kumimoji="0" lang="pl-PL" sz="145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5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+mn-cs"/>
              </a:rPr>
              <a:t>Używane materiały i produkty budowlane </a:t>
            </a:r>
            <a:r>
              <a:rPr lang="pl-PL" sz="1450" dirty="0">
                <a:solidFill>
                  <a:schemeClr val="tx2"/>
                </a:solidFill>
              </a:rPr>
              <a:t>to grupa produktów najrzadziej nabywana przez badanych </a:t>
            </a:r>
            <a:r>
              <a:rPr kumimoji="0" lang="pl-PL" sz="145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+mn-cs"/>
              </a:rPr>
              <a:t>w 2023 roku, jedynie 5% respondentów nabyło tego rodzaju produkty. Takie materiały najczęściej nabywały osoby w wieku 35-44 lat – 9% i 45-54 lat – 7,9%. </a:t>
            </a:r>
            <a:r>
              <a:rPr lang="pl-PL" sz="1450" dirty="0">
                <a:solidFill>
                  <a:schemeClr val="tx2"/>
                </a:solidFill>
              </a:rPr>
              <a:t>Osoby z wykształceniem średnim technicznym i zasadniczym zawodowym najczęściej w tamtym roku wchodziły w posiadanie używanych materiałów i produktów budowlanych, kolejno 6,3% i 6%. Warto dodać, iż żadna badana osoba z wykształceniem doktoranckim i podstawowym/gimnazjalnym nie nabyła tego rodzaju używanych materiałów. </a:t>
            </a:r>
            <a:r>
              <a:rPr kumimoji="0" lang="pl-PL" sz="145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+mn-cs"/>
              </a:rPr>
              <a:t>W przypadku województw i wielkości miejsca zamieszkania to najczęściej były one nabywane przez mieszkańców województwa podkarpackiego (9,3% z ogółu badanych nabyło tego rodzaju produkty) i mieszkańców wsi (9,2% z ogółu mieszkańców wsi). Najliczniej nabywanym używanym produktem budowlanym były pustaki/cegły (418 sztuk), deski (267 m2) oraz inne produkty (np. kątowniki, panele podłogowe, listwy podłogowe) (146 sztuk).</a:t>
            </a:r>
          </a:p>
          <a:p>
            <a:pPr marL="12700" marR="5080" lvl="0" indent="0" algn="l" defTabSz="914400" rtl="0" eaLnBrk="1" fontAlgn="auto" latinLnBrk="0" hangingPunct="1"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pl-PL" sz="1400" b="0" i="0" u="none" strike="noStrike" kern="1200" cap="none" spc="-10" normalizeH="0" baseline="0" noProof="0" dirty="0">
              <a:ln>
                <a:noFill/>
              </a:ln>
              <a:solidFill>
                <a:srgbClr val="1F3863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5080" lvl="0" indent="0" algn="l" defTabSz="914400" rtl="0" eaLnBrk="1" fontAlgn="auto" latinLnBrk="0" hangingPunct="1">
              <a:lnSpc>
                <a:spcPct val="150100"/>
              </a:lnSpc>
              <a:spcBef>
                <a:spcPts val="5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B8C6FF08-9AAE-97C9-E6B5-4647DAFF67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091" y="0"/>
            <a:ext cx="1643365" cy="768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087D6F77-AFF9-084A-0DD5-1EFC80C69D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569" y="-47597"/>
            <a:ext cx="1765956" cy="592769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8F1AC039-5C67-A1B1-C26B-7C21472C6E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04775" y="83026"/>
            <a:ext cx="1036425" cy="423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3453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Prostokąt 484">
            <a:extLst>
              <a:ext uri="{FF2B5EF4-FFF2-40B4-BE49-F238E27FC236}">
                <a16:creationId xmlns:a16="http://schemas.microsoft.com/office/drawing/2014/main" id="{4A32CE58-2C3E-4EE3-9F4B-6930EE23A082}"/>
              </a:ext>
            </a:extLst>
          </p:cNvPr>
          <p:cNvSpPr/>
          <p:nvPr/>
        </p:nvSpPr>
        <p:spPr>
          <a:xfrm>
            <a:off x="9197362" y="0"/>
            <a:ext cx="2994638" cy="154056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1" name="Prostokąt 500">
            <a:extLst>
              <a:ext uri="{FF2B5EF4-FFF2-40B4-BE49-F238E27FC236}">
                <a16:creationId xmlns:a16="http://schemas.microsoft.com/office/drawing/2014/main" id="{17800EB1-0351-446E-B753-83960477E74E}"/>
              </a:ext>
            </a:extLst>
          </p:cNvPr>
          <p:cNvSpPr/>
          <p:nvPr/>
        </p:nvSpPr>
        <p:spPr>
          <a:xfrm>
            <a:off x="6138206" y="0"/>
            <a:ext cx="611831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04" name="Grafika 503">
            <a:extLst>
              <a:ext uri="{FF2B5EF4-FFF2-40B4-BE49-F238E27FC236}">
                <a16:creationId xmlns:a16="http://schemas.microsoft.com/office/drawing/2014/main" id="{7469EE07-3EBD-4FB2-94C0-CEFCFDD6C6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6429" r="23108"/>
          <a:stretch/>
        </p:blipFill>
        <p:spPr>
          <a:xfrm>
            <a:off x="10712287" y="3337"/>
            <a:ext cx="1504782" cy="986079"/>
          </a:xfrm>
          <a:prstGeom prst="rect">
            <a:avLst/>
          </a:prstGeom>
        </p:spPr>
      </p:pic>
      <p:grpSp>
        <p:nvGrpSpPr>
          <p:cNvPr id="938" name="Grupa 937">
            <a:extLst>
              <a:ext uri="{FF2B5EF4-FFF2-40B4-BE49-F238E27FC236}">
                <a16:creationId xmlns:a16="http://schemas.microsoft.com/office/drawing/2014/main" id="{1DA8F9EB-BC73-4F8C-B146-27343894723E}"/>
              </a:ext>
            </a:extLst>
          </p:cNvPr>
          <p:cNvGrpSpPr/>
          <p:nvPr/>
        </p:nvGrpSpPr>
        <p:grpSpPr>
          <a:xfrm>
            <a:off x="10712287" y="5801447"/>
            <a:ext cx="982750" cy="514117"/>
            <a:chOff x="3716743" y="303857"/>
            <a:chExt cx="1992410" cy="1042312"/>
          </a:xfrm>
        </p:grpSpPr>
        <p:sp>
          <p:nvSpPr>
            <p:cNvPr id="29" name="Dowolny kształt: kształt 28">
              <a:extLst>
                <a:ext uri="{FF2B5EF4-FFF2-40B4-BE49-F238E27FC236}">
                  <a16:creationId xmlns:a16="http://schemas.microsoft.com/office/drawing/2014/main" id="{FC80F80A-AC97-4936-89AA-F66AAD5816E6}"/>
                </a:ext>
              </a:extLst>
            </p:cNvPr>
            <p:cNvSpPr/>
            <p:nvPr/>
          </p:nvSpPr>
          <p:spPr>
            <a:xfrm>
              <a:off x="3716743" y="643620"/>
              <a:ext cx="5843" cy="553063"/>
            </a:xfrm>
            <a:custGeom>
              <a:avLst/>
              <a:gdLst>
                <a:gd name="connsiteX0" fmla="*/ 0 w 5843"/>
                <a:gd name="connsiteY0" fmla="*/ 0 h 553063"/>
                <a:gd name="connsiteX1" fmla="*/ 0 w 5843"/>
                <a:gd name="connsiteY1" fmla="*/ 553064 h 553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843" h="553063">
                  <a:moveTo>
                    <a:pt x="0" y="0"/>
                  </a:moveTo>
                  <a:lnTo>
                    <a:pt x="0" y="553064"/>
                  </a:lnTo>
                </a:path>
              </a:pathLst>
            </a:custGeom>
            <a:ln w="139700" cap="rnd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002D5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Dowolny kształt: kształt 30">
              <a:extLst>
                <a:ext uri="{FF2B5EF4-FFF2-40B4-BE49-F238E27FC236}">
                  <a16:creationId xmlns:a16="http://schemas.microsoft.com/office/drawing/2014/main" id="{E2275E8A-AAC4-457D-B9A1-BA11E534B855}"/>
                </a:ext>
              </a:extLst>
            </p:cNvPr>
            <p:cNvSpPr/>
            <p:nvPr/>
          </p:nvSpPr>
          <p:spPr>
            <a:xfrm>
              <a:off x="4710027" y="638652"/>
              <a:ext cx="5843" cy="315685"/>
            </a:xfrm>
            <a:custGeom>
              <a:avLst/>
              <a:gdLst>
                <a:gd name="connsiteX0" fmla="*/ 0 w 5843"/>
                <a:gd name="connsiteY0" fmla="*/ 0 h 315685"/>
                <a:gd name="connsiteX1" fmla="*/ 0 w 5843"/>
                <a:gd name="connsiteY1" fmla="*/ 315686 h 315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843" h="315685">
                  <a:moveTo>
                    <a:pt x="0" y="0"/>
                  </a:moveTo>
                  <a:lnTo>
                    <a:pt x="0" y="315686"/>
                  </a:lnTo>
                </a:path>
              </a:pathLst>
            </a:custGeom>
            <a:ln w="139700" cap="rnd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002D5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3" name="Dowolny kształt: kształt 932">
              <a:extLst>
                <a:ext uri="{FF2B5EF4-FFF2-40B4-BE49-F238E27FC236}">
                  <a16:creationId xmlns:a16="http://schemas.microsoft.com/office/drawing/2014/main" id="{89FBFADC-E5CD-480E-BA8F-F39FE3F7E5EE}"/>
                </a:ext>
              </a:extLst>
            </p:cNvPr>
            <p:cNvSpPr/>
            <p:nvPr/>
          </p:nvSpPr>
          <p:spPr>
            <a:xfrm>
              <a:off x="5206698" y="884212"/>
              <a:ext cx="5843" cy="461957"/>
            </a:xfrm>
            <a:custGeom>
              <a:avLst/>
              <a:gdLst>
                <a:gd name="connsiteX0" fmla="*/ 0 w 5843"/>
                <a:gd name="connsiteY0" fmla="*/ 0 h 461957"/>
                <a:gd name="connsiteX1" fmla="*/ 0 w 5843"/>
                <a:gd name="connsiteY1" fmla="*/ 461958 h 461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843" h="461957">
                  <a:moveTo>
                    <a:pt x="0" y="0"/>
                  </a:moveTo>
                  <a:lnTo>
                    <a:pt x="0" y="461958"/>
                  </a:lnTo>
                </a:path>
              </a:pathLst>
            </a:custGeom>
            <a:ln w="139700" cap="rnd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002D5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6" name="Dowolny kształt: kształt 935">
              <a:extLst>
                <a:ext uri="{FF2B5EF4-FFF2-40B4-BE49-F238E27FC236}">
                  <a16:creationId xmlns:a16="http://schemas.microsoft.com/office/drawing/2014/main" id="{FC2ED1A7-D7FB-4A59-8659-41DCA21AE90F}"/>
                </a:ext>
              </a:extLst>
            </p:cNvPr>
            <p:cNvSpPr/>
            <p:nvPr/>
          </p:nvSpPr>
          <p:spPr>
            <a:xfrm>
              <a:off x="5703310" y="504711"/>
              <a:ext cx="5843" cy="602678"/>
            </a:xfrm>
            <a:custGeom>
              <a:avLst/>
              <a:gdLst>
                <a:gd name="connsiteX0" fmla="*/ 0 w 5843"/>
                <a:gd name="connsiteY0" fmla="*/ 0 h 602678"/>
                <a:gd name="connsiteX1" fmla="*/ 0 w 5843"/>
                <a:gd name="connsiteY1" fmla="*/ 602678 h 60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843" h="602678">
                  <a:moveTo>
                    <a:pt x="0" y="0"/>
                  </a:moveTo>
                  <a:lnTo>
                    <a:pt x="0" y="602678"/>
                  </a:lnTo>
                </a:path>
              </a:pathLst>
            </a:custGeom>
            <a:ln w="139700" cap="rnd">
              <a:solidFill>
                <a:srgbClr val="E7401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002D5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7" name="Dowolny kształt: kształt 936">
              <a:extLst>
                <a:ext uri="{FF2B5EF4-FFF2-40B4-BE49-F238E27FC236}">
                  <a16:creationId xmlns:a16="http://schemas.microsoft.com/office/drawing/2014/main" id="{FCB00BF2-EE1F-49A2-9D19-424C5145F929}"/>
                </a:ext>
              </a:extLst>
            </p:cNvPr>
            <p:cNvSpPr/>
            <p:nvPr/>
          </p:nvSpPr>
          <p:spPr>
            <a:xfrm>
              <a:off x="4213356" y="303857"/>
              <a:ext cx="5843" cy="390604"/>
            </a:xfrm>
            <a:custGeom>
              <a:avLst/>
              <a:gdLst>
                <a:gd name="connsiteX0" fmla="*/ 0 w 5843"/>
                <a:gd name="connsiteY0" fmla="*/ 0 h 390604"/>
                <a:gd name="connsiteX1" fmla="*/ 0 w 5843"/>
                <a:gd name="connsiteY1" fmla="*/ 390604 h 390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843" h="390604">
                  <a:moveTo>
                    <a:pt x="0" y="0"/>
                  </a:moveTo>
                  <a:lnTo>
                    <a:pt x="0" y="390604"/>
                  </a:lnTo>
                </a:path>
              </a:pathLst>
            </a:custGeom>
            <a:ln w="139700" cap="rnd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002D5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507" name="Obraz 506">
            <a:extLst>
              <a:ext uri="{FF2B5EF4-FFF2-40B4-BE49-F238E27FC236}">
                <a16:creationId xmlns:a16="http://schemas.microsoft.com/office/drawing/2014/main" id="{134284A2-DA9A-4014-91DC-82AD2FE09D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917" y="1383602"/>
            <a:ext cx="4306465" cy="1758485"/>
          </a:xfrm>
          <a:prstGeom prst="rect">
            <a:avLst/>
          </a:prstGeom>
        </p:spPr>
      </p:pic>
      <p:pic>
        <p:nvPicPr>
          <p:cNvPr id="945" name="Obraz 944">
            <a:extLst>
              <a:ext uri="{FF2B5EF4-FFF2-40B4-BE49-F238E27FC236}">
                <a16:creationId xmlns:a16="http://schemas.microsoft.com/office/drawing/2014/main" id="{5D36FE8F-C6D0-4D15-9B3F-4475D4C394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952" y="4199781"/>
            <a:ext cx="4094819" cy="769346"/>
          </a:xfrm>
          <a:prstGeom prst="rect">
            <a:avLst/>
          </a:prstGeom>
        </p:spPr>
      </p:pic>
      <p:grpSp>
        <p:nvGrpSpPr>
          <p:cNvPr id="2" name="Grupa 1">
            <a:extLst>
              <a:ext uri="{FF2B5EF4-FFF2-40B4-BE49-F238E27FC236}">
                <a16:creationId xmlns:a16="http://schemas.microsoft.com/office/drawing/2014/main" id="{0DFCA593-D57B-6E04-C5F8-E9E7A78B7B78}"/>
              </a:ext>
            </a:extLst>
          </p:cNvPr>
          <p:cNvGrpSpPr/>
          <p:nvPr/>
        </p:nvGrpSpPr>
        <p:grpSpPr>
          <a:xfrm>
            <a:off x="1623368" y="3953395"/>
            <a:ext cx="2868611" cy="623249"/>
            <a:chOff x="7759896" y="3430088"/>
            <a:chExt cx="2345127" cy="509515"/>
          </a:xfrm>
        </p:grpSpPr>
        <p:pic>
          <p:nvPicPr>
            <p:cNvPr id="3" name="Grafika 2">
              <a:hlinkClick r:id="rId6"/>
              <a:extLst>
                <a:ext uri="{FF2B5EF4-FFF2-40B4-BE49-F238E27FC236}">
                  <a16:creationId xmlns:a16="http://schemas.microsoft.com/office/drawing/2014/main" id="{944FC6CA-7CFB-EFFA-06E0-9832E734A88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382652" y="3451164"/>
              <a:ext cx="483555" cy="488439"/>
            </a:xfrm>
            <a:prstGeom prst="rect">
              <a:avLst/>
            </a:prstGeom>
          </p:spPr>
        </p:pic>
        <p:pic>
          <p:nvPicPr>
            <p:cNvPr id="4" name="Grafika 3">
              <a:hlinkClick r:id="rId9"/>
              <a:extLst>
                <a:ext uri="{FF2B5EF4-FFF2-40B4-BE49-F238E27FC236}">
                  <a16:creationId xmlns:a16="http://schemas.microsoft.com/office/drawing/2014/main" id="{E41B70D1-1125-4672-3AB4-E4D9F9ED97F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7759896" y="3451164"/>
              <a:ext cx="483555" cy="488439"/>
            </a:xfrm>
            <a:prstGeom prst="rect">
              <a:avLst/>
            </a:prstGeom>
          </p:spPr>
        </p:pic>
        <p:pic>
          <p:nvPicPr>
            <p:cNvPr id="5" name="Grafika 4">
              <a:hlinkClick r:id="rId12"/>
              <a:extLst>
                <a:ext uri="{FF2B5EF4-FFF2-40B4-BE49-F238E27FC236}">
                  <a16:creationId xmlns:a16="http://schemas.microsoft.com/office/drawing/2014/main" id="{9D62BBD3-CA63-7943-69B7-AE4A9D92F4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8998712" y="3433132"/>
              <a:ext cx="483555" cy="488439"/>
            </a:xfrm>
            <a:prstGeom prst="rect">
              <a:avLst/>
            </a:prstGeom>
          </p:spPr>
        </p:pic>
        <p:pic>
          <p:nvPicPr>
            <p:cNvPr id="6" name="Grafika 5">
              <a:hlinkClick r:id="rId15"/>
              <a:extLst>
                <a:ext uri="{FF2B5EF4-FFF2-40B4-BE49-F238E27FC236}">
                  <a16:creationId xmlns:a16="http://schemas.microsoft.com/office/drawing/2014/main" id="{23FE8EE5-3B11-98D2-E1B4-E65EC1F7C7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9621468" y="3430088"/>
              <a:ext cx="483555" cy="488439"/>
            </a:xfrm>
            <a:prstGeom prst="rect">
              <a:avLst/>
            </a:prstGeom>
          </p:spPr>
        </p:pic>
      </p:grpSp>
      <p:grpSp>
        <p:nvGrpSpPr>
          <p:cNvPr id="7" name="Grupa 6">
            <a:extLst>
              <a:ext uri="{FF2B5EF4-FFF2-40B4-BE49-F238E27FC236}">
                <a16:creationId xmlns:a16="http://schemas.microsoft.com/office/drawing/2014/main" id="{5165AB11-5A63-F613-B423-E7B4884CD528}"/>
              </a:ext>
            </a:extLst>
          </p:cNvPr>
          <p:cNvGrpSpPr/>
          <p:nvPr/>
        </p:nvGrpSpPr>
        <p:grpSpPr>
          <a:xfrm>
            <a:off x="1365555" y="4778108"/>
            <a:ext cx="3333018" cy="382037"/>
            <a:chOff x="7929364" y="2640378"/>
            <a:chExt cx="2436413" cy="254965"/>
          </a:xfrm>
        </p:grpSpPr>
        <p:sp>
          <p:nvSpPr>
            <p:cNvPr id="8" name="pole tekstowe 7">
              <a:extLst>
                <a:ext uri="{FF2B5EF4-FFF2-40B4-BE49-F238E27FC236}">
                  <a16:creationId xmlns:a16="http://schemas.microsoft.com/office/drawing/2014/main" id="{A6F50825-79A8-09FE-805B-BEB079C4B023}"/>
                </a:ext>
              </a:extLst>
            </p:cNvPr>
            <p:cNvSpPr txBox="1"/>
            <p:nvPr/>
          </p:nvSpPr>
          <p:spPr>
            <a:xfrm>
              <a:off x="7929364" y="2672473"/>
              <a:ext cx="1340785" cy="1745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100" b="0" i="0" u="none" strike="noStrike" kern="1200" cap="none" spc="0" normalizeH="0" baseline="0" noProof="0">
                  <a:ln>
                    <a:noFill/>
                  </a:ln>
                  <a:solidFill>
                    <a:srgbClr val="EFF3FA"/>
                  </a:solidFill>
                  <a:effectLst/>
                  <a:uLnTx/>
                  <a:uFillTx/>
                  <a:latin typeface="Montserrat" panose="00000500000000000000" pitchFamily="50" charset="-18"/>
                  <a:ea typeface="+mn-ea"/>
                  <a:cs typeface="+mn-cs"/>
                  <a:hlinkClick r:id="rId1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ASMRESEARCH.PL</a:t>
              </a:r>
              <a:endParaRPr kumimoji="0" lang="pl-PL" sz="1100" b="0" i="0" u="none" strike="noStrike" kern="1200" cap="none" spc="0" normalizeH="0" baseline="0" noProof="0">
                <a:ln>
                  <a:noFill/>
                </a:ln>
                <a:solidFill>
                  <a:srgbClr val="EFF3FA"/>
                </a:solidFill>
                <a:effectLst/>
                <a:uLnTx/>
                <a:uFillTx/>
                <a:latin typeface="Montserrat" panose="00000500000000000000" pitchFamily="50" charset="-18"/>
                <a:ea typeface="+mn-ea"/>
                <a:cs typeface="+mn-cs"/>
              </a:endParaRPr>
            </a:p>
          </p:txBody>
        </p:sp>
        <p:sp>
          <p:nvSpPr>
            <p:cNvPr id="9" name="pole tekstowe 8">
              <a:extLst>
                <a:ext uri="{FF2B5EF4-FFF2-40B4-BE49-F238E27FC236}">
                  <a16:creationId xmlns:a16="http://schemas.microsoft.com/office/drawing/2014/main" id="{D51FE236-6ABA-81C9-9258-76C244DB04A5}"/>
                </a:ext>
              </a:extLst>
            </p:cNvPr>
            <p:cNvSpPr txBox="1"/>
            <p:nvPr/>
          </p:nvSpPr>
          <p:spPr>
            <a:xfrm>
              <a:off x="9270149" y="2666503"/>
              <a:ext cx="1095628" cy="1745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100" b="0" i="0" u="none" strike="noStrike" kern="1200" cap="none" spc="0" normalizeH="0" baseline="0" noProof="0">
                  <a:ln>
                    <a:noFill/>
                  </a:ln>
                  <a:solidFill>
                    <a:srgbClr val="EFF3FA"/>
                  </a:solidFill>
                  <a:effectLst/>
                  <a:uLnTx/>
                  <a:uFillTx/>
                  <a:latin typeface="Montserrat" panose="00000500000000000000" pitchFamily="50" charset="-18"/>
                  <a:ea typeface="+mn-ea"/>
                  <a:cs typeface="+mn-cs"/>
                  <a:hlinkClick r:id="rId19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NEURODATA.PL</a:t>
              </a:r>
              <a:endParaRPr kumimoji="0" lang="pl-PL" sz="1100" b="0" i="0" u="none" strike="noStrike" kern="1200" cap="none" spc="0" normalizeH="0" baseline="0" noProof="0">
                <a:ln>
                  <a:noFill/>
                </a:ln>
                <a:solidFill>
                  <a:srgbClr val="EFF3FA"/>
                </a:solidFill>
                <a:effectLst/>
                <a:uLnTx/>
                <a:uFillTx/>
                <a:latin typeface="Montserrat" panose="00000500000000000000" pitchFamily="50" charset="-18"/>
                <a:ea typeface="+mn-ea"/>
                <a:cs typeface="+mn-cs"/>
              </a:endParaRPr>
            </a:p>
          </p:txBody>
        </p:sp>
        <p:cxnSp>
          <p:nvCxnSpPr>
            <p:cNvPr id="10" name="Łącznik prosty 9">
              <a:extLst>
                <a:ext uri="{FF2B5EF4-FFF2-40B4-BE49-F238E27FC236}">
                  <a16:creationId xmlns:a16="http://schemas.microsoft.com/office/drawing/2014/main" id="{B2EB4F5D-5687-8E8E-CF5C-D1DAD32919FF}"/>
                </a:ext>
              </a:extLst>
            </p:cNvPr>
            <p:cNvCxnSpPr>
              <a:cxnSpLocks/>
            </p:cNvCxnSpPr>
            <p:nvPr/>
          </p:nvCxnSpPr>
          <p:spPr>
            <a:xfrm>
              <a:off x="9225006" y="2640378"/>
              <a:ext cx="0" cy="25496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Prostokąt 10">
            <a:hlinkClick r:id="rId12"/>
            <a:extLst>
              <a:ext uri="{FF2B5EF4-FFF2-40B4-BE49-F238E27FC236}">
                <a16:creationId xmlns:a16="http://schemas.microsoft.com/office/drawing/2014/main" id="{364132A2-F357-6C8D-0499-284DDB252C8B}"/>
              </a:ext>
            </a:extLst>
          </p:cNvPr>
          <p:cNvSpPr/>
          <p:nvPr/>
        </p:nvSpPr>
        <p:spPr>
          <a:xfrm>
            <a:off x="3217004" y="3998023"/>
            <a:ext cx="423160" cy="421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Grafika 3">
            <a:extLst>
              <a:ext uri="{FF2B5EF4-FFF2-40B4-BE49-F238E27FC236}">
                <a16:creationId xmlns:a16="http://schemas.microsoft.com/office/drawing/2014/main" id="{4F3A56E8-9CD9-0B56-6BFD-F8249106AE76}"/>
              </a:ext>
            </a:extLst>
          </p:cNvPr>
          <p:cNvSpPr/>
          <p:nvPr/>
        </p:nvSpPr>
        <p:spPr>
          <a:xfrm>
            <a:off x="3254126" y="4074741"/>
            <a:ext cx="363978" cy="372330"/>
          </a:xfrm>
          <a:custGeom>
            <a:avLst/>
            <a:gdLst>
              <a:gd name="connsiteX0" fmla="*/ 656809 w 656809"/>
              <a:gd name="connsiteY0" fmla="*/ 671792 h 671880"/>
              <a:gd name="connsiteX1" fmla="*/ 652739 w 656809"/>
              <a:gd name="connsiteY1" fmla="*/ 671792 h 671880"/>
              <a:gd name="connsiteX2" fmla="*/ 465589 w 656809"/>
              <a:gd name="connsiteY2" fmla="*/ 671881 h 671880"/>
              <a:gd name="connsiteX3" fmla="*/ 458749 w 656809"/>
              <a:gd name="connsiteY3" fmla="*/ 668273 h 671880"/>
              <a:gd name="connsiteX4" fmla="*/ 290228 w 656809"/>
              <a:gd name="connsiteY4" fmla="*/ 422771 h 671880"/>
              <a:gd name="connsiteX5" fmla="*/ 282165 w 656809"/>
              <a:gd name="connsiteY5" fmla="*/ 410971 h 671880"/>
              <a:gd name="connsiteX6" fmla="*/ 259981 w 656809"/>
              <a:gd name="connsiteY6" fmla="*/ 436800 h 671880"/>
              <a:gd name="connsiteX7" fmla="*/ 111321 w 656809"/>
              <a:gd name="connsiteY7" fmla="*/ 609619 h 671880"/>
              <a:gd name="connsiteX8" fmla="*/ 60004 w 656809"/>
              <a:gd name="connsiteY8" fmla="*/ 669251 h 671880"/>
              <a:gd name="connsiteX9" fmla="*/ 55217 w 656809"/>
              <a:gd name="connsiteY9" fmla="*/ 671684 h 671880"/>
              <a:gd name="connsiteX10" fmla="*/ 3438 w 656809"/>
              <a:gd name="connsiteY10" fmla="*/ 671794 h 671880"/>
              <a:gd name="connsiteX11" fmla="*/ 0 w 656809"/>
              <a:gd name="connsiteY11" fmla="*/ 671794 h 671880"/>
              <a:gd name="connsiteX12" fmla="*/ 256460 w 656809"/>
              <a:gd name="connsiteY12" fmla="*/ 373531 h 671880"/>
              <a:gd name="connsiteX13" fmla="*/ 188 w 656809"/>
              <a:gd name="connsiteY13" fmla="*/ 362 h 671880"/>
              <a:gd name="connsiteX14" fmla="*/ 3648 w 656809"/>
              <a:gd name="connsiteY14" fmla="*/ 92 h 671880"/>
              <a:gd name="connsiteX15" fmla="*/ 192280 w 656809"/>
              <a:gd name="connsiteY15" fmla="*/ 0 h 671880"/>
              <a:gd name="connsiteX16" fmla="*/ 197794 w 656809"/>
              <a:gd name="connsiteY16" fmla="*/ 3254 h 671880"/>
              <a:gd name="connsiteX17" fmla="*/ 258005 w 656809"/>
              <a:gd name="connsiteY17" fmla="*/ 90979 h 671880"/>
              <a:gd name="connsiteX18" fmla="*/ 333065 w 656809"/>
              <a:gd name="connsiteY18" fmla="*/ 200322 h 671880"/>
              <a:gd name="connsiteX19" fmla="*/ 363621 w 656809"/>
              <a:gd name="connsiteY19" fmla="*/ 244762 h 671880"/>
              <a:gd name="connsiteX20" fmla="*/ 365228 w 656809"/>
              <a:gd name="connsiteY20" fmla="*/ 246908 h 671880"/>
              <a:gd name="connsiteX21" fmla="*/ 374684 w 656809"/>
              <a:gd name="connsiteY21" fmla="*/ 236052 h 671880"/>
              <a:gd name="connsiteX22" fmla="*/ 495761 w 656809"/>
              <a:gd name="connsiteY22" fmla="*/ 95111 h 671880"/>
              <a:gd name="connsiteX23" fmla="*/ 575815 w 656809"/>
              <a:gd name="connsiteY23" fmla="*/ 2147 h 671880"/>
              <a:gd name="connsiteX24" fmla="*/ 579387 w 656809"/>
              <a:gd name="connsiteY24" fmla="*/ 171 h 671880"/>
              <a:gd name="connsiteX25" fmla="*/ 635354 w 656809"/>
              <a:gd name="connsiteY25" fmla="*/ 85 h 671880"/>
              <a:gd name="connsiteX26" fmla="*/ 626793 w 656809"/>
              <a:gd name="connsiteY26" fmla="*/ 10204 h 671880"/>
              <a:gd name="connsiteX27" fmla="*/ 484942 w 656809"/>
              <a:gd name="connsiteY27" fmla="*/ 175186 h 671880"/>
              <a:gd name="connsiteX28" fmla="*/ 392846 w 656809"/>
              <a:gd name="connsiteY28" fmla="*/ 282144 h 671880"/>
              <a:gd name="connsiteX29" fmla="*/ 392668 w 656809"/>
              <a:gd name="connsiteY29" fmla="*/ 287169 h 671880"/>
              <a:gd name="connsiteX30" fmla="*/ 467782 w 656809"/>
              <a:gd name="connsiteY30" fmla="*/ 396482 h 671880"/>
              <a:gd name="connsiteX31" fmla="*/ 553738 w 656809"/>
              <a:gd name="connsiteY31" fmla="*/ 521654 h 671880"/>
              <a:gd name="connsiteX32" fmla="*/ 648715 w 656809"/>
              <a:gd name="connsiteY32" fmla="*/ 659894 h 671880"/>
              <a:gd name="connsiteX33" fmla="*/ 656809 w 656809"/>
              <a:gd name="connsiteY33" fmla="*/ 671792 h 671880"/>
              <a:gd name="connsiteX34" fmla="*/ 577351 w 656809"/>
              <a:gd name="connsiteY34" fmla="*/ 630180 h 671880"/>
              <a:gd name="connsiteX35" fmla="*/ 575100 w 656809"/>
              <a:gd name="connsiteY35" fmla="*/ 626623 h 671880"/>
              <a:gd name="connsiteX36" fmla="*/ 491526 w 656809"/>
              <a:gd name="connsiteY36" fmla="*/ 507003 h 671880"/>
              <a:gd name="connsiteX37" fmla="*/ 347691 w 656809"/>
              <a:gd name="connsiteY37" fmla="*/ 301033 h 671880"/>
              <a:gd name="connsiteX38" fmla="*/ 253067 w 656809"/>
              <a:gd name="connsiteY38" fmla="*/ 165708 h 671880"/>
              <a:gd name="connsiteX39" fmla="*/ 170400 w 656809"/>
              <a:gd name="connsiteY39" fmla="*/ 47254 h 671880"/>
              <a:gd name="connsiteX40" fmla="*/ 163530 w 656809"/>
              <a:gd name="connsiteY40" fmla="*/ 43650 h 671880"/>
              <a:gd name="connsiteX41" fmla="*/ 82901 w 656809"/>
              <a:gd name="connsiteY41" fmla="*/ 43741 h 671880"/>
              <a:gd name="connsiteX42" fmla="*/ 78957 w 656809"/>
              <a:gd name="connsiteY42" fmla="*/ 43936 h 671880"/>
              <a:gd name="connsiteX43" fmla="*/ 104146 w 656809"/>
              <a:gd name="connsiteY43" fmla="*/ 80052 h 671880"/>
              <a:gd name="connsiteX44" fmla="*/ 247853 w 656809"/>
              <a:gd name="connsiteY44" fmla="*/ 285657 h 671880"/>
              <a:gd name="connsiteX45" fmla="*/ 350499 w 656809"/>
              <a:gd name="connsiteY45" fmla="*/ 432512 h 671880"/>
              <a:gd name="connsiteX46" fmla="*/ 486482 w 656809"/>
              <a:gd name="connsiteY46" fmla="*/ 627275 h 671880"/>
              <a:gd name="connsiteX47" fmla="*/ 492172 w 656809"/>
              <a:gd name="connsiteY47" fmla="*/ 630221 h 671880"/>
              <a:gd name="connsiteX48" fmla="*/ 573540 w 656809"/>
              <a:gd name="connsiteY48" fmla="*/ 630178 h 671880"/>
              <a:gd name="connsiteX49" fmla="*/ 577351 w 656809"/>
              <a:gd name="connsiteY49" fmla="*/ 630180 h 671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656809" h="671880">
                <a:moveTo>
                  <a:pt x="656809" y="671792"/>
                </a:moveTo>
                <a:cubicBezTo>
                  <a:pt x="654942" y="671792"/>
                  <a:pt x="653842" y="671792"/>
                  <a:pt x="652739" y="671792"/>
                </a:cubicBezTo>
                <a:cubicBezTo>
                  <a:pt x="590356" y="671792"/>
                  <a:pt x="527974" y="671757"/>
                  <a:pt x="465589" y="671881"/>
                </a:cubicBezTo>
                <a:cubicBezTo>
                  <a:pt x="462336" y="671889"/>
                  <a:pt x="460503" y="670825"/>
                  <a:pt x="458749" y="668273"/>
                </a:cubicBezTo>
                <a:cubicBezTo>
                  <a:pt x="402610" y="586415"/>
                  <a:pt x="346414" y="504595"/>
                  <a:pt x="290228" y="422771"/>
                </a:cubicBezTo>
                <a:cubicBezTo>
                  <a:pt x="287605" y="418948"/>
                  <a:pt x="284996" y="415118"/>
                  <a:pt x="282165" y="410971"/>
                </a:cubicBezTo>
                <a:cubicBezTo>
                  <a:pt x="274561" y="419824"/>
                  <a:pt x="267275" y="428319"/>
                  <a:pt x="259981" y="436800"/>
                </a:cubicBezTo>
                <a:cubicBezTo>
                  <a:pt x="210429" y="494407"/>
                  <a:pt x="160868" y="552007"/>
                  <a:pt x="111321" y="609619"/>
                </a:cubicBezTo>
                <a:cubicBezTo>
                  <a:pt x="94222" y="629501"/>
                  <a:pt x="77182" y="649435"/>
                  <a:pt x="60004" y="669251"/>
                </a:cubicBezTo>
                <a:cubicBezTo>
                  <a:pt x="58899" y="670523"/>
                  <a:pt x="56843" y="671668"/>
                  <a:pt x="55217" y="671684"/>
                </a:cubicBezTo>
                <a:cubicBezTo>
                  <a:pt x="37959" y="671860"/>
                  <a:pt x="20698" y="671794"/>
                  <a:pt x="3438" y="671794"/>
                </a:cubicBezTo>
                <a:cubicBezTo>
                  <a:pt x="2624" y="671794"/>
                  <a:pt x="1811" y="671794"/>
                  <a:pt x="0" y="671794"/>
                </a:cubicBezTo>
                <a:cubicBezTo>
                  <a:pt x="85883" y="571909"/>
                  <a:pt x="171164" y="472729"/>
                  <a:pt x="256460" y="373531"/>
                </a:cubicBezTo>
                <a:cubicBezTo>
                  <a:pt x="170989" y="249076"/>
                  <a:pt x="85741" y="124941"/>
                  <a:pt x="188" y="362"/>
                </a:cubicBezTo>
                <a:cubicBezTo>
                  <a:pt x="1625" y="248"/>
                  <a:pt x="2636" y="92"/>
                  <a:pt x="3648" y="92"/>
                </a:cubicBezTo>
                <a:cubicBezTo>
                  <a:pt x="66526" y="80"/>
                  <a:pt x="129404" y="107"/>
                  <a:pt x="192280" y="0"/>
                </a:cubicBezTo>
                <a:cubicBezTo>
                  <a:pt x="195098" y="-5"/>
                  <a:pt x="196420" y="1249"/>
                  <a:pt x="197794" y="3254"/>
                </a:cubicBezTo>
                <a:cubicBezTo>
                  <a:pt x="217842" y="32512"/>
                  <a:pt x="237929" y="61741"/>
                  <a:pt x="258005" y="90979"/>
                </a:cubicBezTo>
                <a:cubicBezTo>
                  <a:pt x="283027" y="127426"/>
                  <a:pt x="308042" y="163876"/>
                  <a:pt x="333065" y="200322"/>
                </a:cubicBezTo>
                <a:cubicBezTo>
                  <a:pt x="343241" y="215140"/>
                  <a:pt x="353434" y="229951"/>
                  <a:pt x="363621" y="244762"/>
                </a:cubicBezTo>
                <a:cubicBezTo>
                  <a:pt x="364035" y="245365"/>
                  <a:pt x="364500" y="245935"/>
                  <a:pt x="365228" y="246908"/>
                </a:cubicBezTo>
                <a:cubicBezTo>
                  <a:pt x="368464" y="243194"/>
                  <a:pt x="371598" y="239642"/>
                  <a:pt x="374684" y="236052"/>
                </a:cubicBezTo>
                <a:cubicBezTo>
                  <a:pt x="415043" y="189072"/>
                  <a:pt x="455395" y="142083"/>
                  <a:pt x="495761" y="95111"/>
                </a:cubicBezTo>
                <a:cubicBezTo>
                  <a:pt x="522415" y="64097"/>
                  <a:pt x="549088" y="33103"/>
                  <a:pt x="575815" y="2147"/>
                </a:cubicBezTo>
                <a:cubicBezTo>
                  <a:pt x="576660" y="1165"/>
                  <a:pt x="578176" y="180"/>
                  <a:pt x="579387" y="171"/>
                </a:cubicBezTo>
                <a:cubicBezTo>
                  <a:pt x="597748" y="48"/>
                  <a:pt x="616117" y="85"/>
                  <a:pt x="635354" y="85"/>
                </a:cubicBezTo>
                <a:cubicBezTo>
                  <a:pt x="632213" y="3799"/>
                  <a:pt x="629528" y="7023"/>
                  <a:pt x="626793" y="10204"/>
                </a:cubicBezTo>
                <a:cubicBezTo>
                  <a:pt x="579512" y="65200"/>
                  <a:pt x="532230" y="120196"/>
                  <a:pt x="484942" y="175186"/>
                </a:cubicBezTo>
                <a:cubicBezTo>
                  <a:pt x="454267" y="210858"/>
                  <a:pt x="423594" y="246533"/>
                  <a:pt x="392846" y="282144"/>
                </a:cubicBezTo>
                <a:cubicBezTo>
                  <a:pt x="391204" y="284044"/>
                  <a:pt x="391334" y="285234"/>
                  <a:pt x="392668" y="287169"/>
                </a:cubicBezTo>
                <a:cubicBezTo>
                  <a:pt x="417746" y="323580"/>
                  <a:pt x="442760" y="360037"/>
                  <a:pt x="467782" y="396482"/>
                </a:cubicBezTo>
                <a:cubicBezTo>
                  <a:pt x="496432" y="438209"/>
                  <a:pt x="525078" y="479937"/>
                  <a:pt x="553738" y="521654"/>
                </a:cubicBezTo>
                <a:cubicBezTo>
                  <a:pt x="585391" y="567737"/>
                  <a:pt x="617062" y="613812"/>
                  <a:pt x="648715" y="659894"/>
                </a:cubicBezTo>
                <a:cubicBezTo>
                  <a:pt x="651285" y="663625"/>
                  <a:pt x="653811" y="667384"/>
                  <a:pt x="656809" y="671792"/>
                </a:cubicBezTo>
                <a:close/>
                <a:moveTo>
                  <a:pt x="577351" y="630180"/>
                </a:moveTo>
                <a:cubicBezTo>
                  <a:pt x="576356" y="628604"/>
                  <a:pt x="575769" y="627588"/>
                  <a:pt x="575100" y="626623"/>
                </a:cubicBezTo>
                <a:cubicBezTo>
                  <a:pt x="547247" y="586748"/>
                  <a:pt x="519379" y="546882"/>
                  <a:pt x="491526" y="507003"/>
                </a:cubicBezTo>
                <a:cubicBezTo>
                  <a:pt x="443576" y="438351"/>
                  <a:pt x="395649" y="369679"/>
                  <a:pt x="347691" y="301033"/>
                </a:cubicBezTo>
                <a:cubicBezTo>
                  <a:pt x="316169" y="255912"/>
                  <a:pt x="284601" y="210821"/>
                  <a:pt x="253067" y="165708"/>
                </a:cubicBezTo>
                <a:cubicBezTo>
                  <a:pt x="225483" y="126243"/>
                  <a:pt x="197896" y="86783"/>
                  <a:pt x="170400" y="47254"/>
                </a:cubicBezTo>
                <a:cubicBezTo>
                  <a:pt x="168594" y="44658"/>
                  <a:pt x="166759" y="43629"/>
                  <a:pt x="163530" y="43650"/>
                </a:cubicBezTo>
                <a:cubicBezTo>
                  <a:pt x="136654" y="43797"/>
                  <a:pt x="109778" y="43731"/>
                  <a:pt x="82901" y="43741"/>
                </a:cubicBezTo>
                <a:cubicBezTo>
                  <a:pt x="81743" y="43745"/>
                  <a:pt x="80585" y="43853"/>
                  <a:pt x="78957" y="43936"/>
                </a:cubicBezTo>
                <a:cubicBezTo>
                  <a:pt x="87554" y="56266"/>
                  <a:pt x="95838" y="68166"/>
                  <a:pt x="104146" y="80052"/>
                </a:cubicBezTo>
                <a:cubicBezTo>
                  <a:pt x="152044" y="148590"/>
                  <a:pt x="199951" y="217121"/>
                  <a:pt x="247853" y="285657"/>
                </a:cubicBezTo>
                <a:cubicBezTo>
                  <a:pt x="282068" y="334608"/>
                  <a:pt x="316287" y="383555"/>
                  <a:pt x="350499" y="432512"/>
                </a:cubicBezTo>
                <a:cubicBezTo>
                  <a:pt x="395852" y="497415"/>
                  <a:pt x="441213" y="562316"/>
                  <a:pt x="486482" y="627275"/>
                </a:cubicBezTo>
                <a:cubicBezTo>
                  <a:pt x="488030" y="629494"/>
                  <a:pt x="489572" y="630227"/>
                  <a:pt x="492172" y="630221"/>
                </a:cubicBezTo>
                <a:cubicBezTo>
                  <a:pt x="519294" y="630136"/>
                  <a:pt x="546418" y="630171"/>
                  <a:pt x="573540" y="630178"/>
                </a:cubicBezTo>
                <a:cubicBezTo>
                  <a:pt x="574596" y="630180"/>
                  <a:pt x="575654" y="630180"/>
                  <a:pt x="577351" y="630180"/>
                </a:cubicBezTo>
                <a:close/>
              </a:path>
            </a:pathLst>
          </a:custGeom>
          <a:solidFill>
            <a:schemeClr val="tx2"/>
          </a:solidFill>
          <a:ln w="169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srgbClr val="002D5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9225A050-C032-C197-5740-A16E56F3CA1F}"/>
              </a:ext>
            </a:extLst>
          </p:cNvPr>
          <p:cNvSpPr txBox="1"/>
          <p:nvPr/>
        </p:nvSpPr>
        <p:spPr>
          <a:xfrm>
            <a:off x="1510897" y="3398758"/>
            <a:ext cx="25398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srgbClr val="EFF3FA"/>
                </a:solidFill>
                <a:effectLst/>
                <a:uLnTx/>
                <a:uFillTx/>
                <a:latin typeface="Montserrat" panose="00000500000000000000" pitchFamily="50" charset="-18"/>
                <a:ea typeface="+mn-ea"/>
                <a:cs typeface="+mn-cs"/>
              </a:rPr>
              <a:t>Wskazujemy drogę od 1996 r.</a:t>
            </a:r>
          </a:p>
        </p:txBody>
      </p:sp>
    </p:spTree>
    <p:extLst>
      <p:ext uri="{BB962C8B-B14F-4D97-AF65-F5344CB8AC3E}">
        <p14:creationId xmlns:p14="http://schemas.microsoft.com/office/powerpoint/2010/main" val="285140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Wykres 2">
            <a:extLst>
              <a:ext uri="{FF2B5EF4-FFF2-40B4-BE49-F238E27FC236}">
                <a16:creationId xmlns:a16="http://schemas.microsoft.com/office/drawing/2014/main" id="{B1A17E27-5B0B-19A7-5A4D-04A1F50D15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77876979"/>
              </p:ext>
            </p:extLst>
          </p:nvPr>
        </p:nvGraphicFramePr>
        <p:xfrm>
          <a:off x="117987" y="738908"/>
          <a:ext cx="12074013" cy="61190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Obraz 3" descr="Obraz zawierający tekst&#10;&#10;Opis wygenerowany automatycznie">
            <a:extLst>
              <a:ext uri="{FF2B5EF4-FFF2-40B4-BE49-F238E27FC236}">
                <a16:creationId xmlns:a16="http://schemas.microsoft.com/office/drawing/2014/main" id="{728873CA-BDED-EDE6-AD66-BA86CFAB33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1397" y="82347"/>
            <a:ext cx="1232055" cy="501933"/>
          </a:xfrm>
          <a:prstGeom prst="rect">
            <a:avLst/>
          </a:prstGeom>
        </p:spPr>
      </p:pic>
      <p:pic>
        <p:nvPicPr>
          <p:cNvPr id="2" name="Obraz 1" descr="Obraz zawierający symbol&#10;&#10;Opis wygenerowany automatycznie">
            <a:extLst>
              <a:ext uri="{FF2B5EF4-FFF2-40B4-BE49-F238E27FC236}">
                <a16:creationId xmlns:a16="http://schemas.microsoft.com/office/drawing/2014/main" id="{A4A38250-6D9E-7208-39D3-162FA37521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19373" cy="666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5531F849-AFB2-4BCB-627E-75EF45CBE9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559" y="0"/>
            <a:ext cx="1959951" cy="9165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4885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2F8DA6-E4F7-458E-3EAE-9B0854E1E9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Wykres 1">
            <a:extLst>
              <a:ext uri="{FF2B5EF4-FFF2-40B4-BE49-F238E27FC236}">
                <a16:creationId xmlns:a16="http://schemas.microsoft.com/office/drawing/2014/main" id="{3812F647-237E-B351-E22E-E1BBA832B1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55222056"/>
              </p:ext>
            </p:extLst>
          </p:nvPr>
        </p:nvGraphicFramePr>
        <p:xfrm>
          <a:off x="0" y="816077"/>
          <a:ext cx="12191999" cy="60419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Obraz 2" descr="Obraz zawierający tekst&#10;&#10;Opis wygenerowany automatycznie">
            <a:extLst>
              <a:ext uri="{FF2B5EF4-FFF2-40B4-BE49-F238E27FC236}">
                <a16:creationId xmlns:a16="http://schemas.microsoft.com/office/drawing/2014/main" id="{9F69982E-051D-1442-3B41-9CFCAB0E9D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677" y="56240"/>
            <a:ext cx="1166067" cy="475049"/>
          </a:xfrm>
          <a:prstGeom prst="rect">
            <a:avLst/>
          </a:prstGeom>
        </p:spPr>
      </p:pic>
      <p:pic>
        <p:nvPicPr>
          <p:cNvPr id="5" name="Obraz 4" descr="Obraz zawierający symbol&#10;&#10;Opis wygenerowany automatycznie">
            <a:extLst>
              <a:ext uri="{FF2B5EF4-FFF2-40B4-BE49-F238E27FC236}">
                <a16:creationId xmlns:a16="http://schemas.microsoft.com/office/drawing/2014/main" id="{751D8097-DD76-BBDD-C4F9-127BEB2764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91093" cy="601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60BFA857-F294-82D7-1661-9A49353E65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093" y="0"/>
            <a:ext cx="1959951" cy="9165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4916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4F7331-D2B0-FE85-6D2D-B6409F8DE2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Wykres 1">
            <a:extLst>
              <a:ext uri="{FF2B5EF4-FFF2-40B4-BE49-F238E27FC236}">
                <a16:creationId xmlns:a16="http://schemas.microsoft.com/office/drawing/2014/main" id="{189F8E03-6022-F063-2E12-D2E5FED4EE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8135480"/>
              </p:ext>
            </p:extLst>
          </p:nvPr>
        </p:nvGraphicFramePr>
        <p:xfrm>
          <a:off x="0" y="672593"/>
          <a:ext cx="12192000" cy="54982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Obraz 2" descr="Obraz zawierający tekst&#10;&#10;Opis wygenerowany automatycznie">
            <a:extLst>
              <a:ext uri="{FF2B5EF4-FFF2-40B4-BE49-F238E27FC236}">
                <a16:creationId xmlns:a16="http://schemas.microsoft.com/office/drawing/2014/main" id="{A63F67A2-44FC-92C3-60F1-6D2297F770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0551" y="56241"/>
            <a:ext cx="1065193" cy="433954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7C0AC1EC-7C49-1485-7222-5A271347541F}"/>
              </a:ext>
            </a:extLst>
          </p:cNvPr>
          <p:cNvSpPr txBox="1"/>
          <p:nvPr/>
        </p:nvSpPr>
        <p:spPr>
          <a:xfrm>
            <a:off x="-65316" y="6353214"/>
            <a:ext cx="12191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 trzecia badana osoba to mieszkaniec wsi – 29,2%. Najmniej liczną grupą badanych byli mieszańcy miast do 20 tys. mieszkańców – 11,2%. </a:t>
            </a:r>
          </a:p>
        </p:txBody>
      </p:sp>
      <p:pic>
        <p:nvPicPr>
          <p:cNvPr id="6" name="Obraz 5" descr="Obraz zawierający symbol&#10;&#10;Opis wygenerowany automatycznie">
            <a:extLst>
              <a:ext uri="{FF2B5EF4-FFF2-40B4-BE49-F238E27FC236}">
                <a16:creationId xmlns:a16="http://schemas.microsoft.com/office/drawing/2014/main" id="{564663BF-19DD-86A0-E013-2DC6EAB61F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2627"/>
            <a:ext cx="1734530" cy="63554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5F087F3C-2C59-2E8B-525B-8B21074895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531" y="11440"/>
            <a:ext cx="1989057" cy="9301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1803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9B88CF4-8482-DB4B-74AD-74773ECC90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31BAD53-4E89-4F62-BBB7-26359763E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2756DA2-40EB-4C6F-B962-5822FFB54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343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9004C0AE-A261-AB5D-4896-29595F881785}"/>
              </a:ext>
            </a:extLst>
          </p:cNvPr>
          <p:cNvSpPr txBox="1"/>
          <p:nvPr/>
        </p:nvSpPr>
        <p:spPr>
          <a:xfrm>
            <a:off x="199468" y="2051471"/>
            <a:ext cx="3989074" cy="3080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2000" b="0" i="0" u="none" strike="noStrike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Blisko</a:t>
            </a:r>
            <a:r>
              <a:rPr kumimoji="0" lang="en-US" sz="2000" b="0" i="0" u="none" strike="noStrike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</a:t>
            </a:r>
            <a:r>
              <a:rPr kumimoji="0" lang="en-US" sz="2000" b="0" i="0" u="none" strike="noStrike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połowa</a:t>
            </a:r>
            <a:r>
              <a:rPr kumimoji="0" lang="en-US" sz="2000" b="0" i="0" u="none" strike="noStrike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</a:t>
            </a:r>
            <a:r>
              <a:rPr kumimoji="0" lang="en-US" sz="2000" b="0" i="0" u="none" strike="noStrike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respondentów</a:t>
            </a:r>
            <a:r>
              <a:rPr kumimoji="0" lang="en-US" sz="2000" b="0" i="0" u="none" strike="noStrike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posiada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kumimoji="0" lang="en-US" sz="2000" b="0" i="0" u="none" strike="noStrike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wykształcenie</a:t>
            </a:r>
            <a:r>
              <a:rPr kumimoji="0" lang="en-US" sz="2000" b="0" i="0" u="none" strike="noStrike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</a:t>
            </a:r>
            <a:r>
              <a:rPr kumimoji="0" lang="en-US" sz="2000" b="0" i="0" u="none" strike="noStrike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wyższe</a:t>
            </a:r>
            <a:r>
              <a:rPr kumimoji="0" lang="en-US" sz="2000" b="0" i="0" u="none" strike="noStrike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– 47,2%. </a:t>
            </a:r>
            <a:r>
              <a:rPr kumimoji="0" lang="en-US" sz="2000" b="0" i="0" u="none" strike="noStrike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Najmniej</a:t>
            </a:r>
            <a:r>
              <a:rPr kumimoji="0" lang="en-US" sz="2000" b="0" i="0" u="none" strike="noStrike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</a:t>
            </a:r>
            <a:r>
              <a:rPr kumimoji="0" lang="en-US" sz="2000" b="0" i="0" u="none" strike="noStrike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liczną</a:t>
            </a:r>
            <a:r>
              <a:rPr kumimoji="0" lang="en-US" sz="2000" b="0" i="0" u="none" strike="noStrike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</a:t>
            </a:r>
            <a:r>
              <a:rPr kumimoji="0" lang="en-US" sz="2000" b="0" i="0" u="none" strike="noStrike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grupą</a:t>
            </a:r>
            <a:r>
              <a:rPr kumimoji="0" lang="en-US" sz="2000" b="0" i="0" u="none" strike="noStrike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</a:t>
            </a:r>
            <a:r>
              <a:rPr kumimoji="0" lang="en-US" sz="2000" b="0" i="0" u="none" strike="noStrike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były</a:t>
            </a:r>
            <a:r>
              <a:rPr kumimoji="0" lang="en-US" sz="2000" b="0" i="0" u="none" strike="noStrike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</a:t>
            </a:r>
            <a:r>
              <a:rPr kumimoji="0" lang="en-US" sz="2000" b="0" i="0" u="none" strike="noStrike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osoby</a:t>
            </a:r>
            <a:r>
              <a:rPr kumimoji="0" lang="en-US" sz="2000" b="0" i="0" u="none" strike="noStrike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z </a:t>
            </a:r>
            <a:r>
              <a:rPr kumimoji="0" lang="en-US" sz="2000" b="0" i="0" u="none" strike="noStrike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wykształceniem</a:t>
            </a:r>
            <a:r>
              <a:rPr kumimoji="0" lang="en-US" sz="2000" b="0" i="0" u="none" strike="noStrike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</a:t>
            </a:r>
            <a:r>
              <a:rPr kumimoji="0" lang="en-US" sz="2000" b="0" i="0" u="none" strike="noStrike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podstawowym</a:t>
            </a:r>
            <a:r>
              <a:rPr kumimoji="0" lang="en-US" sz="2000" b="0" i="0" u="none" strike="noStrike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/</a:t>
            </a:r>
            <a:r>
              <a:rPr kumimoji="0" lang="en-US" sz="2000" b="0" i="0" u="none" strike="noStrike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gimnazjalny</a:t>
            </a:r>
            <a:r>
              <a:rPr kumimoji="0" lang="en-US" sz="2000" b="0" i="0" u="none" strike="noStrike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</a:t>
            </a:r>
            <a:br>
              <a:rPr kumimoji="0" lang="pl-PL" sz="2000" b="0" i="0" u="none" strike="noStrike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</a:br>
            <a:r>
              <a:rPr kumimoji="0" lang="en-US" sz="2000" b="0" i="0" u="none" strike="noStrike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i</a:t>
            </a:r>
            <a:r>
              <a:rPr kumimoji="0" lang="en-US" sz="2000" b="0" i="0" u="none" strike="noStrike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</a:t>
            </a:r>
            <a:r>
              <a:rPr kumimoji="0" lang="en-US" sz="2000" b="0" i="0" u="none" strike="noStrike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doktorskim</a:t>
            </a:r>
            <a:r>
              <a:rPr kumimoji="0" lang="en-US" sz="2000" b="0" i="0" u="none" strike="noStrike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, </a:t>
            </a:r>
            <a:r>
              <a:rPr kumimoji="0" lang="en-US" sz="2000" b="0" i="0" u="none" strike="noStrike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kolejno</a:t>
            </a:r>
            <a:r>
              <a:rPr kumimoji="0" lang="en-US" sz="2000" b="0" i="0" u="none" strike="noStrike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1,3% </a:t>
            </a:r>
            <a:r>
              <a:rPr kumimoji="0" lang="en-US" sz="2000" b="0" i="0" u="none" strike="noStrike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i</a:t>
            </a:r>
            <a:r>
              <a:rPr kumimoji="0" lang="en-US" sz="2000" b="0" i="0" u="none" strike="noStrike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0,2%.</a:t>
            </a:r>
          </a:p>
        </p:txBody>
      </p:sp>
      <p:pic>
        <p:nvPicPr>
          <p:cNvPr id="3" name="Obraz 2" descr="Obraz zawierający tekst&#10;&#10;Opis wygenerowany automatycznie">
            <a:extLst>
              <a:ext uri="{FF2B5EF4-FFF2-40B4-BE49-F238E27FC236}">
                <a16:creationId xmlns:a16="http://schemas.microsoft.com/office/drawing/2014/main" id="{7E5D0336-990E-DE55-2090-B29CA3FD9E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057" y="45562"/>
            <a:ext cx="1183960" cy="482339"/>
          </a:xfrm>
          <a:prstGeom prst="rect">
            <a:avLst/>
          </a:prstGeom>
        </p:spPr>
      </p:pic>
      <p:pic>
        <p:nvPicPr>
          <p:cNvPr id="6" name="Obraz 5" descr="Obraz zawierający symbol&#10;&#10;Opis wygenerowany automatycznie">
            <a:extLst>
              <a:ext uri="{FF2B5EF4-FFF2-40B4-BE49-F238E27FC236}">
                <a16:creationId xmlns:a16="http://schemas.microsoft.com/office/drawing/2014/main" id="{E213ACCD-C63A-F573-3822-1BAFF93380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769898" cy="66191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Wykres 1">
            <a:extLst>
              <a:ext uri="{FF2B5EF4-FFF2-40B4-BE49-F238E27FC236}">
                <a16:creationId xmlns:a16="http://schemas.microsoft.com/office/drawing/2014/main" id="{837C7A57-3A88-821D-544C-653F83C0BC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0214706"/>
              </p:ext>
            </p:extLst>
          </p:nvPr>
        </p:nvGraphicFramePr>
        <p:xfrm>
          <a:off x="4630993" y="661916"/>
          <a:ext cx="7561005" cy="61505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4" name="Obraz 3">
            <a:extLst>
              <a:ext uri="{FF2B5EF4-FFF2-40B4-BE49-F238E27FC236}">
                <a16:creationId xmlns:a16="http://schemas.microsoft.com/office/drawing/2014/main" id="{757A3490-445E-A3BC-BA31-DB67EEFC90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899" y="0"/>
            <a:ext cx="1794049" cy="8389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70269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6FAC9F-86D0-E429-8BAC-396808C9D2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Wykres 1">
            <a:extLst>
              <a:ext uri="{FF2B5EF4-FFF2-40B4-BE49-F238E27FC236}">
                <a16:creationId xmlns:a16="http://schemas.microsoft.com/office/drawing/2014/main" id="{599BDA82-1E94-0D19-4B7C-58A3BED16D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93231792"/>
              </p:ext>
            </p:extLst>
          </p:nvPr>
        </p:nvGraphicFramePr>
        <p:xfrm>
          <a:off x="0" y="672593"/>
          <a:ext cx="12191999" cy="5555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Obraz 2" descr="Obraz zawierający tekst&#10;&#10;Opis wygenerowany automatycznie">
            <a:extLst>
              <a:ext uri="{FF2B5EF4-FFF2-40B4-BE49-F238E27FC236}">
                <a16:creationId xmlns:a16="http://schemas.microsoft.com/office/drawing/2014/main" id="{C196CB45-5183-4F00-1DEA-8C17BD7065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1080" y="56241"/>
            <a:ext cx="996384" cy="405921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7E57A7F0-C5A9-9A55-0220-AB6690445B93}"/>
              </a:ext>
            </a:extLst>
          </p:cNvPr>
          <p:cNvSpPr txBox="1"/>
          <p:nvPr/>
        </p:nvSpPr>
        <p:spPr>
          <a:xfrm>
            <a:off x="1" y="6228155"/>
            <a:ext cx="121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Wśród badanych osób przeważali respondenci u których miesięczny dochód netto na członka rodziny mieścił się w przedziale pow. 2000 zł do 4000 zł – 44,6%.  Najmniej liczną grupę stanowili badani </a:t>
            </a:r>
            <a:r>
              <a:rPr lang="pl-PL" sz="1400" dirty="0">
                <a:solidFill>
                  <a:schemeClr val="tx2"/>
                </a:solidFill>
                <a:latin typeface="Calibri" panose="020F0502020204030204"/>
              </a:rPr>
              <a:t>u których miesięcznych dochód netto na członka rodziny wynosił ponad 8000 zł – 6,7%. </a:t>
            </a:r>
            <a:endParaRPr kumimoji="0" lang="pl-PL" sz="1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Obraz 5" descr="Obraz zawierający symbol&#10;&#10;Opis wygenerowany automatycznie">
            <a:extLst>
              <a:ext uri="{FF2B5EF4-FFF2-40B4-BE49-F238E27FC236}">
                <a16:creationId xmlns:a16="http://schemas.microsoft.com/office/drawing/2014/main" id="{1E99C851-E2BA-DA7F-10B0-EC75091801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9426"/>
            <a:ext cx="1724767" cy="65687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61CFDB4E-239F-EEC5-7D65-A91CEE1340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768" y="7928"/>
            <a:ext cx="1829137" cy="8553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43712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SM - kolory 2021">
      <a:dk1>
        <a:srgbClr val="002D5B"/>
      </a:dk1>
      <a:lt1>
        <a:sysClr val="window" lastClr="FFFFFF"/>
      </a:lt1>
      <a:dk2>
        <a:srgbClr val="2E4A9A"/>
      </a:dk2>
      <a:lt2>
        <a:srgbClr val="EFF3FA"/>
      </a:lt2>
      <a:accent1>
        <a:srgbClr val="002D5B"/>
      </a:accent1>
      <a:accent2>
        <a:srgbClr val="2E4A9A"/>
      </a:accent2>
      <a:accent3>
        <a:srgbClr val="E7401E"/>
      </a:accent3>
      <a:accent4>
        <a:srgbClr val="6A87C4"/>
      </a:accent4>
      <a:accent5>
        <a:srgbClr val="EFF3FA"/>
      </a:accent5>
      <a:accent6>
        <a:srgbClr val="333333"/>
      </a:accent6>
      <a:hlink>
        <a:srgbClr val="FF9933"/>
      </a:hlink>
      <a:folHlink>
        <a:srgbClr val="D8D8D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Niestandardowy 14">
      <a:dk1>
        <a:sysClr val="windowText" lastClr="000000"/>
      </a:dk1>
      <a:lt1>
        <a:sysClr val="window" lastClr="FFFFFF"/>
      </a:lt1>
      <a:dk2>
        <a:srgbClr val="44546A"/>
      </a:dk2>
      <a:lt2>
        <a:srgbClr val="EFF3FA"/>
      </a:lt2>
      <a:accent1>
        <a:srgbClr val="002D5B"/>
      </a:accent1>
      <a:accent2>
        <a:srgbClr val="2E4A9A"/>
      </a:accent2>
      <a:accent3>
        <a:srgbClr val="008080"/>
      </a:accent3>
      <a:accent4>
        <a:srgbClr val="339933"/>
      </a:accent4>
      <a:accent5>
        <a:srgbClr val="FF9933"/>
      </a:accent5>
      <a:accent6>
        <a:srgbClr val="FF370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ASM - kolory 2021">
      <a:dk1>
        <a:srgbClr val="002D5B"/>
      </a:dk1>
      <a:lt1>
        <a:sysClr val="window" lastClr="FFFFFF"/>
      </a:lt1>
      <a:dk2>
        <a:srgbClr val="2E4A9A"/>
      </a:dk2>
      <a:lt2>
        <a:srgbClr val="EFF3FA"/>
      </a:lt2>
      <a:accent1>
        <a:srgbClr val="002D5B"/>
      </a:accent1>
      <a:accent2>
        <a:srgbClr val="2E4A9A"/>
      </a:accent2>
      <a:accent3>
        <a:srgbClr val="E7401E"/>
      </a:accent3>
      <a:accent4>
        <a:srgbClr val="6A87C4"/>
      </a:accent4>
      <a:accent5>
        <a:srgbClr val="EFF3FA"/>
      </a:accent5>
      <a:accent6>
        <a:srgbClr val="333333"/>
      </a:accent6>
      <a:hlink>
        <a:srgbClr val="FF9933"/>
      </a:hlink>
      <a:folHlink>
        <a:srgbClr val="D8D8D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15233</TotalTime>
  <Words>3533</Words>
  <Application>Microsoft Office PowerPoint</Application>
  <PresentationFormat>Panoramiczny</PresentationFormat>
  <Paragraphs>162</Paragraphs>
  <Slides>48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14</vt:i4>
      </vt:variant>
      <vt:variant>
        <vt:lpstr>Motyw</vt:lpstr>
      </vt:variant>
      <vt:variant>
        <vt:i4>4</vt:i4>
      </vt:variant>
      <vt:variant>
        <vt:lpstr>Tytuły slajdów</vt:lpstr>
      </vt:variant>
      <vt:variant>
        <vt:i4>48</vt:i4>
      </vt:variant>
    </vt:vector>
  </HeadingPairs>
  <TitlesOfParts>
    <vt:vector size="66" baseType="lpstr">
      <vt:lpstr>Aptos Narrow</vt:lpstr>
      <vt:lpstr>Arial</vt:lpstr>
      <vt:lpstr>Calibri</vt:lpstr>
      <vt:lpstr>Calibri Light</vt:lpstr>
      <vt:lpstr>Lato</vt:lpstr>
      <vt:lpstr>Lato Black</vt:lpstr>
      <vt:lpstr>Montserra)</vt:lpstr>
      <vt:lpstr>Montserrat</vt:lpstr>
      <vt:lpstr>Montserrat  </vt:lpstr>
      <vt:lpstr>Montserrat ExtraBold</vt:lpstr>
      <vt:lpstr>Montserrat SemiBold</vt:lpstr>
      <vt:lpstr>Montserrat-Medium</vt:lpstr>
      <vt:lpstr>Source Sans Pro</vt:lpstr>
      <vt:lpstr>Times New Roman</vt:lpstr>
      <vt:lpstr>Office Theme</vt:lpstr>
      <vt:lpstr>1_Office Theme</vt:lpstr>
      <vt:lpstr>3_Office Theme</vt:lpstr>
      <vt:lpstr>Motyw pakietu Office</vt:lpstr>
      <vt:lpstr>Prezentacja programu PowerPoint</vt:lpstr>
      <vt:lpstr>Prezentacja programu PowerPoint</vt:lpstr>
      <vt:lpstr>Płeć i wiek respondentów</vt:lpstr>
      <vt:lpstr>Rozkład respondentów na mapie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Alina Woźniak</dc:creator>
  <cp:lastModifiedBy>Sobieszek Dominika</cp:lastModifiedBy>
  <cp:revision>1210</cp:revision>
  <cp:lastPrinted>2024-11-27T10:10:51Z</cp:lastPrinted>
  <dcterms:created xsi:type="dcterms:W3CDTF">2020-12-16T06:06:27Z</dcterms:created>
  <dcterms:modified xsi:type="dcterms:W3CDTF">2026-01-26T11:46:17Z</dcterms:modified>
</cp:coreProperties>
</file>