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8"/>
  </p:notesMasterIdLst>
  <p:handoutMasterIdLst>
    <p:handoutMasterId r:id="rId9"/>
  </p:handoutMasterIdLst>
  <p:sldIdLst>
    <p:sldId id="256" r:id="rId2"/>
    <p:sldId id="439" r:id="rId3"/>
    <p:sldId id="440" r:id="rId4"/>
    <p:sldId id="441" r:id="rId5"/>
    <p:sldId id="443" r:id="rId6"/>
    <p:sldId id="438" r:id="rId7"/>
  </p:sldIdLst>
  <p:sldSz cx="9144000" cy="6858000" type="screen4x3"/>
  <p:notesSz cx="6805613" cy="99393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A1D77900-A1BE-4F5F-81C6-C07D095C77B8}" type="datetimeFigureOut">
              <a:rPr lang="pl-PL" smtClean="0"/>
              <a:t>2023-09-19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E0B122CD-1FF7-45CB-82C7-CBB1AE6A76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625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ADCD8158-2531-41B3-9086-67788C800E3C}" type="datetimeFigureOut">
              <a:rPr lang="pl-PL" smtClean="0"/>
              <a:t>2023-09-19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5C75005B-9AEB-402F-8D14-4FB520AA85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27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9DB1B52-5F01-D94C-9A1F-525013B1C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8A0EE5C-A58D-9E41-8721-A604B619E7F9}" type="slidenum">
              <a:rPr lang="pl-PL" altLang="pl-PL" smtClean="0">
                <a:latin typeface="Times New Roman" panose="02020603050405020304" pitchFamily="18" charset="0"/>
              </a:rPr>
              <a:pPr/>
              <a:t>1</a:t>
            </a:fld>
            <a:endParaRPr lang="pl-PL" altLang="pl-PL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3CA26DC-514A-604A-B59F-591773C27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1B62B2D-53BD-3F41-8FA2-98C7E362B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00850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5517232"/>
            <a:ext cx="8208912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400">
                <a:solidFill>
                  <a:srgbClr val="0082CB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49414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267744" y="116632"/>
            <a:ext cx="6419055" cy="864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>
                <a:solidFill>
                  <a:srgbClr val="0082CB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2800"/>
            </a:lvl2pPr>
            <a:lvl3pPr marL="1143000" indent="-2286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2800"/>
            </a:lvl3pPr>
            <a:lvl4pPr marL="1600200" indent="-2286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2800"/>
            </a:lvl4pPr>
            <a:lvl5pPr marL="2057400" indent="-2286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8B2B550-B7B2-A9D6-E34E-B07D545F8C60}"/>
              </a:ext>
            </a:extLst>
          </p:cNvPr>
          <p:cNvSpPr txBox="1">
            <a:spLocks/>
          </p:cNvSpPr>
          <p:nvPr userDrawn="1"/>
        </p:nvSpPr>
        <p:spPr>
          <a:xfrm>
            <a:off x="6543040" y="6459299"/>
            <a:ext cx="1907232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23E835-8A93-4032-8459-70DE5B06BB4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8639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42792" cy="45365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42792" cy="45365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2267744" y="116632"/>
            <a:ext cx="6419056" cy="864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>
                <a:solidFill>
                  <a:srgbClr val="0082CB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2038FD-6BBE-3C7D-723F-B9BB13CDDC63}"/>
              </a:ext>
            </a:extLst>
          </p:cNvPr>
          <p:cNvSpPr txBox="1">
            <a:spLocks/>
          </p:cNvSpPr>
          <p:nvPr userDrawn="1"/>
        </p:nvSpPr>
        <p:spPr>
          <a:xfrm>
            <a:off x="6543040" y="6459299"/>
            <a:ext cx="1907232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23E835-8A93-4032-8459-70DE5B06BB4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1900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0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11E8694-53F1-114F-B35F-DB4A713EA0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Dynamiczny system zakupów </a:t>
            </a:r>
            <a:br>
              <a:rPr lang="pl-PL" altLang="pl-PL"/>
            </a:br>
            <a:r>
              <a:rPr lang="pl-PL" altLang="pl-PL"/>
              <a:t>						</a:t>
            </a:r>
            <a:r>
              <a:rPr lang="pl-PL" altLang="pl-PL" sz="1800"/>
              <a:t>Elżbieta Wiaderna-Bedrijczuk</a:t>
            </a:r>
            <a:endParaRPr lang="ru-RU" altLang="pl-PL" dirty="0"/>
          </a:p>
        </p:txBody>
      </p:sp>
    </p:spTree>
    <p:extLst>
      <p:ext uri="{BB962C8B-B14F-4D97-AF65-F5344CB8AC3E}">
        <p14:creationId xmlns:p14="http://schemas.microsoft.com/office/powerpoint/2010/main" val="79666900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0E80A8EC-62E0-E840-A487-5034CADD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8C14ACE2-087E-D245-97AC-759590328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Skąd pomysł aby stosować Dynamiczny System Zakupów</a:t>
            </a:r>
            <a:r>
              <a:rPr lang="pl-PL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56353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838343-E1DA-8E25-50EC-683AF3C1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F282B7-EC11-75CA-3CB6-BAA43030C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art. 7 pkt 5 ustawy </a:t>
            </a:r>
            <a:r>
              <a:rPr lang="pl-PL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Pzp</a:t>
            </a: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</a:t>
            </a:r>
            <a:r>
              <a:rPr lang="pl-PL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dynamiczny system zakupów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należy przez to rozumieć ograniczony w czasie elektroniczny proces udzielania zamówień, których przedmiotem są </a:t>
            </a:r>
            <a:r>
              <a:rPr lang="pl-PL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ogólnie dostępne usługi, dostawy lub roboty budowlane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Instytucja ta została implementowana do krajowego porządku prawnego ustawą z dnia 7 kwietnia 2006 r. o zmianie ustawy – Prawo zamówień publicznych oraz ustawy                      o odpowiedzialności za naruszenie dyscypliny finansów publicznych (Dz.U. z 2006 r.                 nr 551, poz. 79)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Wartością </a:t>
            </a:r>
            <a:r>
              <a:rPr lang="pl-P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dynamicznego systemu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zakupów jest łączna wartość zamówień objętych tym </a:t>
            </a:r>
            <a:r>
              <a:rPr lang="pl-P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systemem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których zamawiający przewiduje udzielić w okresie obowiązywania </a:t>
            </a:r>
            <a:r>
              <a:rPr lang="pl-P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dynamicznego systemu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zakupów.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017652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8B6D7D-3789-750A-64E5-27C1E04F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6D6DCA-002C-CD23-CB52-F384FC041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Pierwszy DSZ ustanowiliśmy 13.04.2022 r. na „Zakup wraz z dostawą środków czystości na potrzeby GTL S.A.”</a:t>
            </a:r>
          </a:p>
          <a:p>
            <a:endParaRPr lang="pl-PL" dirty="0"/>
          </a:p>
          <a:p>
            <a:r>
              <a:rPr lang="pl-PL" dirty="0"/>
              <a:t>Kolejne ustanowione zostały na:</a:t>
            </a:r>
          </a:p>
          <a:p>
            <a:pPr marL="457200" indent="-457200">
              <a:buFontTx/>
              <a:buChar char="-"/>
            </a:pPr>
            <a:r>
              <a:rPr lang="pl-PL" dirty="0"/>
              <a:t>zakup środków czystości dla pracowników służb operacyjno-technicznych,</a:t>
            </a:r>
          </a:p>
          <a:p>
            <a:pPr marL="457200" indent="-457200">
              <a:buFontTx/>
              <a:buChar char="-"/>
            </a:pPr>
            <a:r>
              <a:rPr lang="pl-PL" dirty="0"/>
              <a:t>zakup artykułów biurowych,</a:t>
            </a:r>
          </a:p>
          <a:p>
            <a:pPr marL="457200" indent="-457200">
              <a:buFontTx/>
              <a:buChar char="-"/>
            </a:pPr>
            <a:r>
              <a:rPr lang="pl-PL" dirty="0"/>
              <a:t>zakup tuszy i tonerów,</a:t>
            </a:r>
          </a:p>
          <a:p>
            <a:pPr marL="457200" indent="-457200">
              <a:buFontTx/>
              <a:buChar char="-"/>
            </a:pPr>
            <a:r>
              <a:rPr lang="pl-PL" dirty="0"/>
              <a:t>odzież, obuwie robocze oraz środków ochrony indywidualnej dla pracowników LSR-G. </a:t>
            </a:r>
          </a:p>
          <a:p>
            <a:pPr marL="457200" indent="-45720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938995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7A1F27-FE6C-7F61-AA39-EFB446A5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Korzyści: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812AD6-E566-2714-5863-41A71B651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Tx/>
              <a:buChar char="-"/>
            </a:pPr>
            <a:r>
              <a:rPr lang="pl-PL" dirty="0"/>
              <a:t>zakupy dostosowane do realnych potrzeb zamawiającego,</a:t>
            </a:r>
          </a:p>
          <a:p>
            <a:pPr marL="457200" indent="-457200">
              <a:buFontTx/>
              <a:buChar char="-"/>
            </a:pPr>
            <a:r>
              <a:rPr lang="pl-PL" dirty="0"/>
              <a:t>ryzyko po obu stronach ograniczone jest praktycznie                   do minimum,</a:t>
            </a:r>
          </a:p>
          <a:p>
            <a:pPr marL="457200" indent="-457200">
              <a:buFontTx/>
              <a:buChar char="-"/>
            </a:pPr>
            <a:r>
              <a:rPr lang="pl-PL" dirty="0"/>
              <a:t>przejrzysta formuła zakupu,</a:t>
            </a:r>
          </a:p>
          <a:p>
            <a:pPr marL="457200" indent="-457200">
              <a:buFontTx/>
              <a:buChar char="-"/>
            </a:pPr>
            <a:r>
              <a:rPr lang="pl-PL" dirty="0"/>
              <a:t>możliwość zmiany zamawianego asortymentu podczas trwania DSZ,</a:t>
            </a:r>
          </a:p>
          <a:p>
            <a:pPr marL="457200" indent="-457200">
              <a:buFontTx/>
              <a:buChar char="-"/>
            </a:pPr>
            <a:r>
              <a:rPr lang="pl-PL" dirty="0"/>
              <a:t>spora elastyczność po obu stronach, gdyż działamy w pewnych ramach, a nie na konkretnych zobowiązaniach,</a:t>
            </a:r>
          </a:p>
          <a:p>
            <a:pPr marL="457200" indent="-457200">
              <a:buFontTx/>
              <a:buChar char="-"/>
            </a:pPr>
            <a:r>
              <a:rPr lang="pl-PL" dirty="0"/>
              <a:t>poprawa konkurencyjności.</a:t>
            </a:r>
          </a:p>
        </p:txBody>
      </p:sp>
    </p:spTree>
    <p:extLst>
      <p:ext uri="{BB962C8B-B14F-4D97-AF65-F5344CB8AC3E}">
        <p14:creationId xmlns:p14="http://schemas.microsoft.com/office/powerpoint/2010/main" val="37052676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99107035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241</Words>
  <Application>Microsoft Office PowerPoint</Application>
  <PresentationFormat>Pokaz na ekranie (4:3)</PresentationFormat>
  <Paragraphs>25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1_Motyw pakietu Office</vt:lpstr>
      <vt:lpstr>Dynamiczny system zakupów        Elżbieta Wiaderna-Bedrijczuk</vt:lpstr>
      <vt:lpstr>Prezentacja programu PowerPoint</vt:lpstr>
      <vt:lpstr>Prezentacja programu PowerPoint</vt:lpstr>
      <vt:lpstr>Prezentacja programu PowerPoint</vt:lpstr>
      <vt:lpstr>Korzyści: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 Krawczyk</dc:creator>
  <cp:lastModifiedBy>Elżbieta Wiaderna-Bedrijczuk</cp:lastModifiedBy>
  <cp:revision>203</cp:revision>
  <cp:lastPrinted>2023-09-18T08:55:45Z</cp:lastPrinted>
  <dcterms:created xsi:type="dcterms:W3CDTF">2013-05-21T07:54:22Z</dcterms:created>
  <dcterms:modified xsi:type="dcterms:W3CDTF">2023-09-19T06:08:13Z</dcterms:modified>
</cp:coreProperties>
</file>