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7" r:id="rId1"/>
  </p:sldMasterIdLst>
  <p:notesMasterIdLst>
    <p:notesMasterId r:id="rId8"/>
  </p:notesMasterIdLst>
  <p:handoutMasterIdLst>
    <p:handoutMasterId r:id="rId9"/>
  </p:handoutMasterIdLst>
  <p:sldIdLst>
    <p:sldId id="256" r:id="rId2"/>
    <p:sldId id="439" r:id="rId3"/>
    <p:sldId id="440" r:id="rId4"/>
    <p:sldId id="441" r:id="rId5"/>
    <p:sldId id="443" r:id="rId6"/>
    <p:sldId id="438" r:id="rId7"/>
  </p:sldIdLst>
  <p:sldSz cx="9144000" cy="6858000" type="screen4x3"/>
  <p:notesSz cx="6805613" cy="99393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123" d="100"/>
          <a:sy n="123" d="100"/>
        </p:scale>
        <p:origin x="125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6967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6967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A1D77900-A1BE-4F5F-81C6-C07D095C77B8}" type="datetimeFigureOut">
              <a:rPr lang="pl-PL" smtClean="0"/>
              <a:t>2023-09-19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40648"/>
            <a:ext cx="2949099" cy="496967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4940" y="9440648"/>
            <a:ext cx="2949099" cy="496967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E0B122CD-1FF7-45CB-82C7-CBB1AE6A76E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56257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6967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6967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ADCD8158-2531-41B3-9086-67788C800E3C}" type="datetimeFigureOut">
              <a:rPr lang="pl-PL" smtClean="0"/>
              <a:t>2023-09-19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7287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6" rIns="91431" bIns="45716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31" tIns="45716" rIns="91431" bIns="45716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440648"/>
            <a:ext cx="2949099" cy="496967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4940" y="9440648"/>
            <a:ext cx="2949099" cy="496967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5C75005B-9AEB-402F-8D14-4FB520AA85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8271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59DB1B52-5F01-D94C-9A1F-525013B1C2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68A0EE5C-A58D-9E41-8721-A604B619E7F9}" type="slidenum">
              <a:rPr lang="pl-PL" altLang="pl-PL" smtClean="0">
                <a:latin typeface="Times New Roman" panose="02020603050405020304" pitchFamily="18" charset="0"/>
              </a:rPr>
              <a:pPr/>
              <a:t>1</a:t>
            </a:fld>
            <a:endParaRPr lang="pl-PL" altLang="pl-PL">
              <a:latin typeface="Times New Roman" panose="02020603050405020304" pitchFamily="18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53CA26DC-514A-604A-B59F-591773C275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11B62B2D-53BD-3F41-8FA2-98C7E362B0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pl-PL"/>
          </a:p>
        </p:txBody>
      </p:sp>
    </p:spTree>
    <p:extLst>
      <p:ext uri="{BB962C8B-B14F-4D97-AF65-F5344CB8AC3E}">
        <p14:creationId xmlns:p14="http://schemas.microsoft.com/office/powerpoint/2010/main" val="3008506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67544" y="5517232"/>
            <a:ext cx="8208912" cy="10801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400">
                <a:solidFill>
                  <a:srgbClr val="0082CB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8494145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2267744" y="116632"/>
            <a:ext cx="6419055" cy="86409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000">
                <a:solidFill>
                  <a:srgbClr val="0082CB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365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2800"/>
            </a:lvl1pPr>
            <a:lvl2pPr marL="742950" indent="-285750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  <a:defRPr sz="2800"/>
            </a:lvl2pPr>
            <a:lvl3pPr marL="1143000" indent="-228600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  <a:defRPr sz="2800"/>
            </a:lvl3pPr>
            <a:lvl4pPr marL="1600200" indent="-228600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  <a:defRPr sz="2800"/>
            </a:lvl4pPr>
            <a:lvl5pPr marL="2057400" indent="-228600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18B2B550-B7B2-A9D6-E34E-B07D545F8C60}"/>
              </a:ext>
            </a:extLst>
          </p:cNvPr>
          <p:cNvSpPr txBox="1">
            <a:spLocks/>
          </p:cNvSpPr>
          <p:nvPr userDrawn="1"/>
        </p:nvSpPr>
        <p:spPr>
          <a:xfrm>
            <a:off x="6543040" y="6459299"/>
            <a:ext cx="1907232" cy="3377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523E835-8A93-4032-8459-70DE5B06BB4A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486392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4042792" cy="453650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/>
            </a:lvl1pPr>
            <a:lvl2pPr marL="742950" indent="-285750">
              <a:buFont typeface="Arial" panose="020B0604020202020204" pitchFamily="34" charset="0"/>
              <a:buChar char="•"/>
              <a:defRPr sz="2400"/>
            </a:lvl2pPr>
            <a:lvl3pPr marL="1143000" indent="-228600">
              <a:buFont typeface="Arial" panose="020B0604020202020204" pitchFamily="34" charset="0"/>
              <a:buChar char="•"/>
              <a:defRPr sz="2000"/>
            </a:lvl3pPr>
            <a:lvl4pPr marL="1600200" indent="-228600">
              <a:buFont typeface="Arial" panose="020B0604020202020204" pitchFamily="34" charset="0"/>
              <a:buChar char="•"/>
              <a:defRPr sz="1800"/>
            </a:lvl4pPr>
            <a:lvl5pPr marL="2057400" indent="-228600">
              <a:buFont typeface="Arial" panose="020B0604020202020204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556792"/>
            <a:ext cx="4042792" cy="453650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80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657350" indent="-285750">
              <a:buFont typeface="Arial" panose="020B0604020202020204" pitchFamily="34" charset="0"/>
              <a:buChar char="•"/>
              <a:defRPr sz="1800"/>
            </a:lvl4pPr>
            <a:lvl5pPr marL="2114550" indent="-285750">
              <a:buFont typeface="Arial" panose="020B0604020202020204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Tytuł 1"/>
          <p:cNvSpPr>
            <a:spLocks noGrp="1"/>
          </p:cNvSpPr>
          <p:nvPr>
            <p:ph type="title" hasCustomPrompt="1"/>
          </p:nvPr>
        </p:nvSpPr>
        <p:spPr>
          <a:xfrm>
            <a:off x="2267744" y="116632"/>
            <a:ext cx="6419056" cy="86409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000">
                <a:solidFill>
                  <a:srgbClr val="0082CB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B2038FD-6BBE-3C7D-723F-B9BB13CDDC63}"/>
              </a:ext>
            </a:extLst>
          </p:cNvPr>
          <p:cNvSpPr txBox="1">
            <a:spLocks/>
          </p:cNvSpPr>
          <p:nvPr userDrawn="1"/>
        </p:nvSpPr>
        <p:spPr>
          <a:xfrm>
            <a:off x="6543040" y="6459299"/>
            <a:ext cx="1907232" cy="3377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523E835-8A93-4032-8459-70DE5B06BB4A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41900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40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</p:sldLayoutIdLst>
  <p:transition spd="slow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FontTx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11E8694-53F1-114F-B35F-DB4A713EA05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altLang="pl-PL" dirty="0"/>
              <a:t>Dynamiczny system zakupów </a:t>
            </a:r>
            <a:br>
              <a:rPr lang="pl-PL" altLang="pl-PL"/>
            </a:br>
            <a:r>
              <a:rPr lang="pl-PL" altLang="pl-PL"/>
              <a:t>						</a:t>
            </a:r>
            <a:r>
              <a:rPr lang="pl-PL" altLang="pl-PL" sz="1800"/>
              <a:t>Elżbieta Wiaderna-Bedrijczuk</a:t>
            </a:r>
            <a:endParaRPr lang="ru-RU" altLang="pl-PL" dirty="0"/>
          </a:p>
        </p:txBody>
      </p:sp>
    </p:spTree>
    <p:extLst>
      <p:ext uri="{BB962C8B-B14F-4D97-AF65-F5344CB8AC3E}">
        <p14:creationId xmlns:p14="http://schemas.microsoft.com/office/powerpoint/2010/main" val="796669008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0E80A8EC-62E0-E840-A487-5034CADD5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8C14ACE2-087E-D245-97AC-759590328C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pl-PL" sz="36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pl-PL" sz="36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l-PL" sz="36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Skąd pomysł aby stosować Dynamiczny System Zakupów</a:t>
            </a:r>
            <a:r>
              <a:rPr lang="pl-PL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25635382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838343-E1DA-8E25-50EC-683AF3C10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6F282B7-EC11-75CA-3CB6-BAA43030C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Zgodnie z art. 7 pkt 5 ustawy </a:t>
            </a:r>
            <a:r>
              <a:rPr lang="pl-PL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Pzp</a:t>
            </a: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przez</a:t>
            </a:r>
            <a:r>
              <a:rPr lang="pl-PL" sz="18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dynamiczny system zakupów 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należy przez to rozumieć ograniczony w czasie elektroniczny proces udzielania zamówień, których przedmiotem są </a:t>
            </a:r>
            <a:r>
              <a:rPr lang="pl-PL" sz="1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ogólnie dostępne usługi, dostawy lub roboty budowlane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Instytucja ta została implementowana do krajowego porządku prawnego ustawą z dnia 7 kwietnia 2006 r. o zmianie ustawy – Prawo zamówień publicznych oraz ustawy                      o odpowiedzialności za naruszenie dyscypliny finansów publicznych (Dz.U. z 2006 r.                 nr 551, poz. 79)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Wartością </a:t>
            </a:r>
            <a:r>
              <a:rPr lang="pl-PL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dynamicznego systemu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zakupów jest łączna wartość zamówień objętych tym </a:t>
            </a:r>
            <a:r>
              <a:rPr lang="pl-PL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systemem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których zamawiający przewiduje udzielić w okresie obowiązywania </a:t>
            </a:r>
            <a:r>
              <a:rPr lang="pl-PL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dynamicznego systemu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zakupów.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40176525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8B6D7D-3789-750A-64E5-27C1E04F9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C6D6DCA-002C-CD23-CB52-F384FC041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Pierwszy DSZ ustanowiliśmy 13.04.2022 r. na „Zakup wraz z dostawą środków czystości na potrzeby GTL S.A.”</a:t>
            </a:r>
          </a:p>
          <a:p>
            <a:endParaRPr lang="pl-PL" dirty="0"/>
          </a:p>
          <a:p>
            <a:r>
              <a:rPr lang="pl-PL" dirty="0"/>
              <a:t>Kolejne ustanowione zostały na:</a:t>
            </a:r>
          </a:p>
          <a:p>
            <a:pPr marL="457200" indent="-457200">
              <a:buFontTx/>
              <a:buChar char="-"/>
            </a:pPr>
            <a:r>
              <a:rPr lang="pl-PL" dirty="0"/>
              <a:t>zakup środków czystości dla pracowników służb operacyjno-technicznych,</a:t>
            </a:r>
          </a:p>
          <a:p>
            <a:pPr marL="457200" indent="-457200">
              <a:buFontTx/>
              <a:buChar char="-"/>
            </a:pPr>
            <a:r>
              <a:rPr lang="pl-PL" dirty="0"/>
              <a:t>zakup artykułów biurowych,</a:t>
            </a:r>
          </a:p>
          <a:p>
            <a:pPr marL="457200" indent="-457200">
              <a:buFontTx/>
              <a:buChar char="-"/>
            </a:pPr>
            <a:r>
              <a:rPr lang="pl-PL" dirty="0"/>
              <a:t>zakup tuszy i tonerów,</a:t>
            </a:r>
          </a:p>
          <a:p>
            <a:pPr marL="457200" indent="-457200">
              <a:buFontTx/>
              <a:buChar char="-"/>
            </a:pPr>
            <a:r>
              <a:rPr lang="pl-PL" dirty="0"/>
              <a:t>odzież, obuwie robocze oraz środków ochrony indywidualnej dla pracowników LSR-G. </a:t>
            </a:r>
          </a:p>
          <a:p>
            <a:pPr marL="457200" indent="-457200">
              <a:buFontTx/>
              <a:buChar char="-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29389956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7A1F27-FE6C-7F61-AA39-EFB446A5A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Korzyści: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A812AD6-E566-2714-5863-41A71B6519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Tx/>
              <a:buChar char="-"/>
            </a:pPr>
            <a:r>
              <a:rPr lang="pl-PL" dirty="0"/>
              <a:t>zakupy dostosowane do realnych potrzeb zamawiającego,</a:t>
            </a:r>
          </a:p>
          <a:p>
            <a:pPr marL="457200" indent="-457200">
              <a:buFontTx/>
              <a:buChar char="-"/>
            </a:pPr>
            <a:r>
              <a:rPr lang="pl-PL" dirty="0"/>
              <a:t>ryzyko po obu stronach ograniczone jest praktycznie                   do minimum,</a:t>
            </a:r>
          </a:p>
          <a:p>
            <a:pPr marL="457200" indent="-457200">
              <a:buFontTx/>
              <a:buChar char="-"/>
            </a:pPr>
            <a:r>
              <a:rPr lang="pl-PL" dirty="0"/>
              <a:t>przejrzysta formuła zakupu,</a:t>
            </a:r>
          </a:p>
          <a:p>
            <a:pPr marL="457200" indent="-457200">
              <a:buFontTx/>
              <a:buChar char="-"/>
            </a:pPr>
            <a:r>
              <a:rPr lang="pl-PL" dirty="0"/>
              <a:t>możliwość zmiany zamawianego asortymentu podczas trwania DSZ,</a:t>
            </a:r>
          </a:p>
          <a:p>
            <a:pPr marL="457200" indent="-457200">
              <a:buFontTx/>
              <a:buChar char="-"/>
            </a:pPr>
            <a:r>
              <a:rPr lang="pl-PL" dirty="0"/>
              <a:t>spora elastyczność po obu stronach, gdyż działamy w pewnych ramach, a nie na konkretnych zobowiązaniach,</a:t>
            </a:r>
          </a:p>
          <a:p>
            <a:pPr marL="457200" indent="-457200">
              <a:buFontTx/>
              <a:buChar char="-"/>
            </a:pPr>
            <a:r>
              <a:rPr lang="pl-PL" dirty="0"/>
              <a:t>poprawa konkurencyjności.</a:t>
            </a:r>
          </a:p>
        </p:txBody>
      </p:sp>
    </p:spTree>
    <p:extLst>
      <p:ext uri="{BB962C8B-B14F-4D97-AF65-F5344CB8AC3E}">
        <p14:creationId xmlns:p14="http://schemas.microsoft.com/office/powerpoint/2010/main" val="3705267685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2991070353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1839</TotalTime>
  <Words>241</Words>
  <Application>Microsoft Office PowerPoint</Application>
  <PresentationFormat>Pokaz na ekranie (4:3)</PresentationFormat>
  <Paragraphs>25</Paragraphs>
  <Slides>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1_Motyw pakietu Office</vt:lpstr>
      <vt:lpstr>Dynamiczny system zakupów        Elżbieta Wiaderna-Bedrijczuk</vt:lpstr>
      <vt:lpstr>Prezentacja programu PowerPoint</vt:lpstr>
      <vt:lpstr>Prezentacja programu PowerPoint</vt:lpstr>
      <vt:lpstr>Prezentacja programu PowerPoint</vt:lpstr>
      <vt:lpstr>Korzyści:</vt:lpstr>
      <vt:lpstr>Dziękuję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Adam Krawczyk</dc:creator>
  <cp:lastModifiedBy>Elżbieta Wiaderna-Bedrijczuk</cp:lastModifiedBy>
  <cp:revision>203</cp:revision>
  <cp:lastPrinted>2023-09-18T08:55:45Z</cp:lastPrinted>
  <dcterms:created xsi:type="dcterms:W3CDTF">2013-05-21T07:54:22Z</dcterms:created>
  <dcterms:modified xsi:type="dcterms:W3CDTF">2023-09-19T06:08:13Z</dcterms:modified>
</cp:coreProperties>
</file>