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84" r:id="rId2"/>
    <p:sldId id="283" r:id="rId3"/>
    <p:sldId id="281" r:id="rId4"/>
    <p:sldId id="282" r:id="rId5"/>
    <p:sldId id="263" r:id="rId6"/>
    <p:sldId id="273" r:id="rId7"/>
    <p:sldId id="276" r:id="rId8"/>
    <p:sldId id="274" r:id="rId9"/>
    <p:sldId id="275" r:id="rId10"/>
    <p:sldId id="277" r:id="rId11"/>
    <p:sldId id="271" r:id="rId12"/>
    <p:sldId id="272" r:id="rId13"/>
    <p:sldId id="262" r:id="rId14"/>
  </p:sldIdLst>
  <p:sldSz cx="9144000" cy="6858000" type="screen4x3"/>
  <p:notesSz cx="6858000" cy="9144000"/>
  <p:embeddedFontLst>
    <p:embeddedFont>
      <p:font typeface="Montserrat" panose="020B0604020202020204" charset="-18"/>
      <p:regular r:id="rId17"/>
      <p:bold r:id="rId18"/>
      <p:italic r:id="rId19"/>
      <p:bold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77BB"/>
    <a:srgbClr val="4D4D4D"/>
    <a:srgbClr val="3AB1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ECDA78-AAC5-4B56-BEFA-C6E7BECC5539}" type="datetimeFigureOut">
              <a:rPr lang="pl-PL" smtClean="0"/>
              <a:pPr/>
              <a:t>07.11.2019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853728-00A1-4A97-B50D-0282974422C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39961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14DD6C-1A8C-4829-9856-686F41330E13}" type="datetimeFigureOut">
              <a:rPr lang="pl-PL" smtClean="0"/>
              <a:pPr/>
              <a:t>07.11.2019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633B25-522B-4922-810D-CC46A1804DD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5301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633B25-522B-4922-810D-CC46A1804DD1}" type="slidenum">
              <a:rPr lang="pl-PL" smtClean="0"/>
              <a:pPr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27307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633B25-522B-4922-810D-CC46A1804DD1}" type="slidenum">
              <a:rPr lang="pl-PL" smtClean="0"/>
              <a:pPr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6145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633B25-522B-4922-810D-CC46A1804DD1}" type="slidenum">
              <a:rPr lang="pl-PL" smtClean="0"/>
              <a:pPr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7445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633B25-522B-4922-810D-CC46A1804DD1}" type="slidenum">
              <a:rPr lang="pl-PL" smtClean="0"/>
              <a:pPr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4167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633B25-522B-4922-810D-CC46A1804DD1}" type="slidenum">
              <a:rPr lang="pl-PL" smtClean="0"/>
              <a:pPr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1853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633B25-522B-4922-810D-CC46A1804DD1}" type="slidenum">
              <a:rPr lang="pl-PL" smtClean="0"/>
              <a:pPr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41027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633B25-522B-4922-810D-CC46A1804DD1}" type="slidenum">
              <a:rPr lang="pl-PL" smtClean="0"/>
              <a:pPr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5851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633B25-522B-4922-810D-CC46A1804DD1}" type="slidenum">
              <a:rPr lang="pl-PL" smtClean="0"/>
              <a:pPr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22037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633B25-522B-4922-810D-CC46A1804DD1}" type="slidenum">
              <a:rPr lang="pl-PL" smtClean="0"/>
              <a:pPr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62366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633B25-522B-4922-810D-CC46A1804DD1}" type="slidenum">
              <a:rPr lang="pl-PL" smtClean="0"/>
              <a:pPr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5504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4B492F-E9CB-44F6-B44D-F63BDFA0C753}" type="datetimeFigureOut">
              <a:rPr lang="pl-PL"/>
              <a:pPr>
                <a:defRPr/>
              </a:pPr>
              <a:t>07.11.2019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A94C9-A5E4-406B-ABCB-C4F99944A35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E863F-9074-4CA8-9B69-009EE1B2E488}" type="datetimeFigureOut">
              <a:rPr lang="pl-PL"/>
              <a:pPr>
                <a:defRPr/>
              </a:pPr>
              <a:t>07.11.2019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B52BDC-8301-4E8C-940A-FDA419ED446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39799-ABD6-4750-B33B-07BFB10709B3}" type="datetimeFigureOut">
              <a:rPr lang="pl-PL"/>
              <a:pPr>
                <a:defRPr/>
              </a:pPr>
              <a:t>07.11.2019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555A6-8070-477E-B21A-F0DB20D58C4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46D988-1AE4-4827-9C4C-60178785D0A5}" type="datetimeFigureOut">
              <a:rPr lang="pl-PL"/>
              <a:pPr>
                <a:defRPr/>
              </a:pPr>
              <a:t>07.11.2019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A0E4E-62F0-4B86-9013-292E9026542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9BED7-3037-4B6D-B196-8DDFA1B81532}" type="datetimeFigureOut">
              <a:rPr lang="pl-PL"/>
              <a:pPr>
                <a:defRPr/>
              </a:pPr>
              <a:t>07.11.2019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B7970-F37D-4555-8C62-CE2503E0371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F7D850-BE25-411A-832E-BA99813BEB41}" type="datetimeFigureOut">
              <a:rPr lang="pl-PL"/>
              <a:pPr>
                <a:defRPr/>
              </a:pPr>
              <a:t>07.11.2019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7D684-0121-475E-8897-A4965718683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16E5A9-2E34-4BD4-8B1D-D030D93AFDF2}" type="datetimeFigureOut">
              <a:rPr lang="pl-PL"/>
              <a:pPr>
                <a:defRPr/>
              </a:pPr>
              <a:t>07.11.2019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6A303-24A7-43E3-96D0-693FE4BF747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2E5BF-8945-4337-A941-31585773E2A4}" type="datetimeFigureOut">
              <a:rPr lang="pl-PL"/>
              <a:pPr>
                <a:defRPr/>
              </a:pPr>
              <a:t>07.11.2019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7D64A-07AD-4B4E-A043-A0F1F0E94B0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AD94F-9041-45FB-8327-C088D7F98E54}" type="datetimeFigureOut">
              <a:rPr lang="pl-PL"/>
              <a:pPr>
                <a:defRPr/>
              </a:pPr>
              <a:t>07.11.2019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348DC-33AE-4790-A0B0-FAE0AFCAA11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E34E5-D418-4533-9187-215ED79FB45A}" type="datetimeFigureOut">
              <a:rPr lang="pl-PL"/>
              <a:pPr>
                <a:defRPr/>
              </a:pPr>
              <a:t>07.11.2019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909C9-C37B-49E4-832D-782EC7CCCD7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B37AE-4D77-4DEC-B1CE-041B91A6E40F}" type="datetimeFigureOut">
              <a:rPr lang="pl-PL"/>
              <a:pPr>
                <a:defRPr/>
              </a:pPr>
              <a:t>07.11.2019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98172-08D8-4EAE-A11E-851D2F95E4D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082FB56-90CD-4878-AB2B-27DF20773E32}" type="datetimeFigureOut">
              <a:rPr lang="pl-PL"/>
              <a:pPr>
                <a:defRPr/>
              </a:pPr>
              <a:t>07.11.2019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566A514-795C-44E5-BF97-D35B789CF15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1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3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12" Type="http://schemas.openxmlformats.org/officeDocument/2006/relationships/image" Target="../media/image33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11.png"/><Relationship Id="rId10" Type="http://schemas.openxmlformats.org/officeDocument/2006/relationships/image" Target="../media/image31.jpe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1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pole tekstowe 4"/>
          <p:cNvSpPr txBox="1">
            <a:spLocks noChangeArrowheads="1"/>
          </p:cNvSpPr>
          <p:nvPr/>
        </p:nvSpPr>
        <p:spPr bwMode="auto">
          <a:xfrm>
            <a:off x="385713" y="4714884"/>
            <a:ext cx="77866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600" dirty="0">
                <a:solidFill>
                  <a:srgbClr val="3AB1E6"/>
                </a:solidFill>
                <a:latin typeface="Montserrat" pitchFamily="50" charset="-18"/>
              </a:rPr>
              <a:t>dr n. o </a:t>
            </a:r>
            <a:r>
              <a:rPr lang="pl-PL" sz="1600" dirty="0" err="1">
                <a:solidFill>
                  <a:srgbClr val="3AB1E6"/>
                </a:solidFill>
                <a:latin typeface="Montserrat" pitchFamily="50" charset="-18"/>
              </a:rPr>
              <a:t>zdr</a:t>
            </a:r>
            <a:r>
              <a:rPr lang="pl-PL" sz="1600" dirty="0">
                <a:solidFill>
                  <a:srgbClr val="3AB1E6"/>
                </a:solidFill>
                <a:latin typeface="Montserrat" pitchFamily="50" charset="-18"/>
              </a:rPr>
              <a:t>. Łukasz Bruski</a:t>
            </a:r>
          </a:p>
          <a:p>
            <a:r>
              <a:rPr lang="pl-PL" sz="1600" dirty="0">
                <a:solidFill>
                  <a:srgbClr val="3AB1E6"/>
                </a:solidFill>
                <a:latin typeface="Montserrat" pitchFamily="50" charset="-18"/>
              </a:rPr>
              <a:t/>
            </a:r>
            <a:br>
              <a:rPr lang="pl-PL" sz="1600" dirty="0">
                <a:solidFill>
                  <a:srgbClr val="3AB1E6"/>
                </a:solidFill>
                <a:latin typeface="Montserrat" pitchFamily="50" charset="-18"/>
              </a:rPr>
            </a:br>
            <a:r>
              <a:rPr lang="pl-PL" sz="1600" dirty="0">
                <a:solidFill>
                  <a:srgbClr val="3AB1E6"/>
                </a:solidFill>
                <a:latin typeface="Montserrat" pitchFamily="50" charset="-18"/>
              </a:rPr>
              <a:t>7 listopada 2019 r.  </a:t>
            </a:r>
          </a:p>
        </p:txBody>
      </p:sp>
      <p:sp>
        <p:nvSpPr>
          <p:cNvPr id="2052" name="pole tekstowe 9"/>
          <p:cNvSpPr txBox="1">
            <a:spLocks noChangeArrowheads="1"/>
          </p:cNvSpPr>
          <p:nvPr/>
        </p:nvSpPr>
        <p:spPr bwMode="auto">
          <a:xfrm>
            <a:off x="323528" y="4253219"/>
            <a:ext cx="86804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dirty="0">
                <a:solidFill>
                  <a:srgbClr val="3AB1E6"/>
                </a:solidFill>
                <a:latin typeface="Montserrat" pitchFamily="50" charset="-18"/>
              </a:rPr>
              <a:t>TELEMEDYCYNA W SIECI CENTRUM SŁUCHU I MOWY</a:t>
            </a:r>
            <a:endParaRPr lang="pl-PL" sz="2900" b="1" dirty="0">
              <a:solidFill>
                <a:srgbClr val="3AB1E6"/>
              </a:solidFill>
              <a:latin typeface="Montserrat" pitchFamily="50" charset="-18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xmlns="" id="{BF1E2A5B-1112-45B6-8EF9-3A0DEE713E48}"/>
              </a:ext>
            </a:extLst>
          </p:cNvPr>
          <p:cNvSpPr/>
          <p:nvPr/>
        </p:nvSpPr>
        <p:spPr>
          <a:xfrm>
            <a:off x="467544" y="6165304"/>
            <a:ext cx="2520280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F0854D95-6AC4-4D02-BDF7-50A82E925F81}"/>
              </a:ext>
            </a:extLst>
          </p:cNvPr>
          <p:cNvSpPr/>
          <p:nvPr/>
        </p:nvSpPr>
        <p:spPr>
          <a:xfrm>
            <a:off x="7884368" y="1268760"/>
            <a:ext cx="936104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>
            <a:extLst>
              <a:ext uri="{FF2B5EF4-FFF2-40B4-BE49-F238E27FC236}">
                <a16:creationId xmlns:a16="http://schemas.microsoft.com/office/drawing/2014/main" xmlns="" id="{D2F74632-9BAF-494E-9538-2ADB551BC0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7" name="Tytuł 14">
            <a:extLst>
              <a:ext uri="{FF2B5EF4-FFF2-40B4-BE49-F238E27FC236}">
                <a16:creationId xmlns:a16="http://schemas.microsoft.com/office/drawing/2014/main" xmlns="" id="{6B1E0DF5-6252-4436-AF6F-134B75480B46}"/>
              </a:ext>
            </a:extLst>
          </p:cNvPr>
          <p:cNvSpPr txBox="1">
            <a:spLocks/>
          </p:cNvSpPr>
          <p:nvPr/>
        </p:nvSpPr>
        <p:spPr bwMode="auto">
          <a:xfrm>
            <a:off x="500034" y="214290"/>
            <a:ext cx="2857520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50" charset="-18"/>
                <a:ea typeface="+mj-ea"/>
                <a:cs typeface="+mj-cs"/>
              </a:rPr>
              <a:t>TELEEDUKACJA</a:t>
            </a:r>
            <a:endParaRPr kumimoji="0" lang="pl-PL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1" name="Obraz 20">
            <a:extLst>
              <a:ext uri="{FF2B5EF4-FFF2-40B4-BE49-F238E27FC236}">
                <a16:creationId xmlns:a16="http://schemas.microsoft.com/office/drawing/2014/main" xmlns="" id="{5F72BAE0-B0A2-4547-A633-BDB17E25BC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44" y="428604"/>
            <a:ext cx="3071834" cy="2050613"/>
          </a:xfrm>
          <a:prstGeom prst="rect">
            <a:avLst/>
          </a:prstGeom>
        </p:spPr>
      </p:pic>
      <p:pic>
        <p:nvPicPr>
          <p:cNvPr id="15" name="Grafika 14">
            <a:extLst>
              <a:ext uri="{FF2B5EF4-FFF2-40B4-BE49-F238E27FC236}">
                <a16:creationId xmlns:a16="http://schemas.microsoft.com/office/drawing/2014/main" xmlns="" id="{91D14882-4B0E-41E6-9BD5-CC8347B467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t="11512"/>
          <a:stretch/>
        </p:blipFill>
        <p:spPr>
          <a:xfrm>
            <a:off x="14572" y="836712"/>
            <a:ext cx="3093700" cy="5614081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xmlns="" id="{96913E14-6565-438A-B0FB-5E4AB997A934}"/>
              </a:ext>
            </a:extLst>
          </p:cNvPr>
          <p:cNvSpPr txBox="1">
            <a:spLocks/>
          </p:cNvSpPr>
          <p:nvPr/>
        </p:nvSpPr>
        <p:spPr>
          <a:xfrm>
            <a:off x="500063" y="1214431"/>
            <a:ext cx="2000235" cy="1428751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pl-PL" sz="1400" dirty="0">
                <a:solidFill>
                  <a:schemeClr val="bg1"/>
                </a:solidFill>
                <a:latin typeface="Montserrat" pitchFamily="50" charset="-18"/>
              </a:rPr>
              <a:t>współpraca </a:t>
            </a:r>
            <a:br>
              <a:rPr lang="pl-PL" sz="1400" dirty="0">
                <a:solidFill>
                  <a:schemeClr val="bg1"/>
                </a:solidFill>
                <a:latin typeface="Montserrat" pitchFamily="50" charset="-18"/>
              </a:rPr>
            </a:br>
            <a:r>
              <a:rPr lang="pl-PL" sz="1400" dirty="0">
                <a:solidFill>
                  <a:schemeClr val="bg1"/>
                </a:solidFill>
                <a:latin typeface="Montserrat" pitchFamily="50" charset="-18"/>
              </a:rPr>
              <a:t>w ramach sieci </a:t>
            </a:r>
          </a:p>
          <a:p>
            <a:pPr fontAlgn="auto">
              <a:spcAft>
                <a:spcPts val="0"/>
              </a:spcAft>
              <a:defRPr/>
            </a:pPr>
            <a:r>
              <a:rPr lang="pl-PL" sz="1400" dirty="0" err="1">
                <a:solidFill>
                  <a:schemeClr val="bg1"/>
                </a:solidFill>
                <a:latin typeface="Montserrat" pitchFamily="50" charset="-18"/>
              </a:rPr>
              <a:t>lion-web.org</a:t>
            </a:r>
            <a:endParaRPr lang="pl-PL" sz="1400" dirty="0">
              <a:solidFill>
                <a:schemeClr val="bg1"/>
              </a:solidFill>
              <a:latin typeface="Montserrat" pitchFamily="50" charset="-18"/>
            </a:endParaRPr>
          </a:p>
          <a:p>
            <a:pPr fontAlgn="auto">
              <a:spcAft>
                <a:spcPts val="0"/>
              </a:spcAft>
              <a:defRPr/>
            </a:pPr>
            <a:endParaRPr lang="pl-PL" sz="1400" dirty="0">
              <a:solidFill>
                <a:schemeClr val="bg1"/>
              </a:solidFill>
              <a:latin typeface="Montserrat" pitchFamily="50" charset="-18"/>
              <a:ea typeface="+mj-ea"/>
              <a:cs typeface="+mj-cs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pl-PL" sz="1400" dirty="0">
                <a:solidFill>
                  <a:schemeClr val="bg1"/>
                </a:solidFill>
                <a:latin typeface="Montserrat" pitchFamily="50" charset="-18"/>
                <a:ea typeface="+mj-ea"/>
                <a:cs typeface="+mj-cs"/>
              </a:rPr>
              <a:t>zabiegi i wykłady transmitowane </a:t>
            </a:r>
          </a:p>
          <a:p>
            <a:pPr fontAlgn="auto">
              <a:spcAft>
                <a:spcPts val="0"/>
              </a:spcAft>
              <a:defRPr/>
            </a:pPr>
            <a:r>
              <a:rPr lang="pl-PL" sz="1400" dirty="0">
                <a:solidFill>
                  <a:schemeClr val="bg1"/>
                </a:solidFill>
                <a:latin typeface="Montserrat" pitchFamily="50" charset="-18"/>
                <a:ea typeface="+mj-ea"/>
                <a:cs typeface="+mj-cs"/>
              </a:rPr>
              <a:t>na żywo</a:t>
            </a:r>
          </a:p>
          <a:p>
            <a:pPr fontAlgn="auto">
              <a:spcAft>
                <a:spcPts val="0"/>
              </a:spcAft>
              <a:defRPr/>
            </a:pPr>
            <a:endParaRPr lang="pl-PL" sz="1400" dirty="0">
              <a:solidFill>
                <a:schemeClr val="bg1"/>
              </a:solidFill>
              <a:latin typeface="Montserrat" pitchFamily="50" charset="-18"/>
              <a:ea typeface="+mj-ea"/>
              <a:cs typeface="+mj-cs"/>
            </a:endParaRPr>
          </a:p>
        </p:txBody>
      </p:sp>
      <p:pic>
        <p:nvPicPr>
          <p:cNvPr id="10" name="Obraz 9" descr="lion 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0562" y="4214818"/>
            <a:ext cx="3648964" cy="2050612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C3E1990D-796C-4ADD-9B18-27662EDC8B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64" y="2786058"/>
            <a:ext cx="6017323" cy="975385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4EA04E00-5ED5-49CC-8DCB-926DB571CD46}"/>
              </a:ext>
            </a:extLst>
          </p:cNvPr>
          <p:cNvSpPr/>
          <p:nvPr/>
        </p:nvSpPr>
        <p:spPr>
          <a:xfrm>
            <a:off x="7884368" y="116632"/>
            <a:ext cx="1116808" cy="1026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xmlns="" id="{AC49B44E-1517-4D9F-BD74-08EA0E45A611}"/>
              </a:ext>
            </a:extLst>
          </p:cNvPr>
          <p:cNvSpPr/>
          <p:nvPr/>
        </p:nvSpPr>
        <p:spPr>
          <a:xfrm>
            <a:off x="467544" y="6165304"/>
            <a:ext cx="2520280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44692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>
            <a:extLst>
              <a:ext uri="{FF2B5EF4-FFF2-40B4-BE49-F238E27FC236}">
                <a16:creationId xmlns:a16="http://schemas.microsoft.com/office/drawing/2014/main" xmlns="" id="{D2F74632-9BAF-494E-9538-2ADB551BC0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1" name="Tytuł 14">
            <a:extLst>
              <a:ext uri="{FF2B5EF4-FFF2-40B4-BE49-F238E27FC236}">
                <a16:creationId xmlns:a16="http://schemas.microsoft.com/office/drawing/2014/main" xmlns="" id="{AB25C9F3-DFE2-41FD-9DEE-547F7170363C}"/>
              </a:ext>
            </a:extLst>
          </p:cNvPr>
          <p:cNvSpPr txBox="1">
            <a:spLocks/>
          </p:cNvSpPr>
          <p:nvPr/>
        </p:nvSpPr>
        <p:spPr bwMode="auto">
          <a:xfrm>
            <a:off x="500034" y="214290"/>
            <a:ext cx="2857520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b="1" dirty="0">
                <a:solidFill>
                  <a:schemeClr val="bg1"/>
                </a:solidFill>
                <a:latin typeface="Montserrat" pitchFamily="50" charset="-18"/>
                <a:ea typeface="+mj-ea"/>
                <a:cs typeface="+mj-cs"/>
              </a:rPr>
              <a:t>Terapia </a:t>
            </a:r>
            <a:r>
              <a:rPr lang="pl-PL" b="1" dirty="0" err="1">
                <a:solidFill>
                  <a:schemeClr val="bg1"/>
                </a:solidFill>
                <a:latin typeface="Montserrat" pitchFamily="50" charset="-18"/>
                <a:ea typeface="+mj-ea"/>
                <a:cs typeface="+mj-cs"/>
              </a:rPr>
              <a:t>SPPS-S</a:t>
            </a:r>
            <a:endParaRPr kumimoji="0" lang="pl-PL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8" name="Obraz 27">
            <a:extLst>
              <a:ext uri="{FF2B5EF4-FFF2-40B4-BE49-F238E27FC236}">
                <a16:creationId xmlns:a16="http://schemas.microsoft.com/office/drawing/2014/main" xmlns="" id="{F2E50DD4-D604-4DE2-B08D-47A1027745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7178" y="290585"/>
            <a:ext cx="1998539" cy="706426"/>
          </a:xfrm>
          <a:prstGeom prst="rect">
            <a:avLst/>
          </a:prstGeom>
        </p:spPr>
      </p:pic>
      <p:pic>
        <p:nvPicPr>
          <p:cNvPr id="10" name="Grafika 9">
            <a:extLst>
              <a:ext uri="{FF2B5EF4-FFF2-40B4-BE49-F238E27FC236}">
                <a16:creationId xmlns:a16="http://schemas.microsoft.com/office/drawing/2014/main" xmlns="" id="{3F37D03D-16D1-45BD-8321-B767BC019A6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t="11512"/>
          <a:stretch/>
        </p:blipFill>
        <p:spPr>
          <a:xfrm>
            <a:off x="10312" y="823122"/>
            <a:ext cx="3093700" cy="5614081"/>
          </a:xfrm>
          <a:prstGeom prst="rect">
            <a:avLst/>
          </a:prstGeom>
        </p:spPr>
      </p:pic>
      <p:pic>
        <p:nvPicPr>
          <p:cNvPr id="13" name="Obraz 12" descr="panel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10507" y="1390599"/>
            <a:ext cx="2397550" cy="1814732"/>
          </a:xfrm>
          <a:prstGeom prst="rect">
            <a:avLst/>
          </a:prstGeom>
        </p:spPr>
      </p:pic>
      <p:sp>
        <p:nvSpPr>
          <p:cNvPr id="20" name="Tytuł 1">
            <a:extLst>
              <a:ext uri="{FF2B5EF4-FFF2-40B4-BE49-F238E27FC236}">
                <a16:creationId xmlns:a16="http://schemas.microsoft.com/office/drawing/2014/main" xmlns="" id="{F8A73CE6-C186-43F0-9EEE-0761A22B67C6}"/>
              </a:ext>
            </a:extLst>
          </p:cNvPr>
          <p:cNvSpPr txBox="1">
            <a:spLocks/>
          </p:cNvSpPr>
          <p:nvPr/>
        </p:nvSpPr>
        <p:spPr>
          <a:xfrm>
            <a:off x="500063" y="1214431"/>
            <a:ext cx="2000235" cy="2286007"/>
          </a:xfrm>
          <a:prstGeom prst="rect">
            <a:avLst/>
          </a:prstGeom>
        </p:spPr>
        <p:txBody>
          <a:bodyPr anchor="ctr"/>
          <a:lstStyle/>
          <a:p>
            <a:pPr marL="179388" indent="-179388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l-PL" sz="1400" dirty="0">
                <a:solidFill>
                  <a:schemeClr val="bg1"/>
                </a:solidFill>
                <a:latin typeface="+mn-lt"/>
              </a:rPr>
              <a:t>wsparcie dla pacjentów  </a:t>
            </a:r>
            <a:br>
              <a:rPr lang="pl-PL" sz="1400" dirty="0">
                <a:solidFill>
                  <a:schemeClr val="bg1"/>
                </a:solidFill>
                <a:latin typeface="+mn-lt"/>
              </a:rPr>
            </a:br>
            <a:r>
              <a:rPr lang="pl-PL" sz="1400" dirty="0">
                <a:solidFill>
                  <a:schemeClr val="bg1"/>
                </a:solidFill>
                <a:latin typeface="+mn-lt"/>
              </a:rPr>
              <a:t>z zaburzeniami centralnego przetwarzania słuchowego</a:t>
            </a:r>
          </a:p>
          <a:p>
            <a:pPr marL="179388" indent="-179388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pl-PL" sz="1400" dirty="0">
              <a:solidFill>
                <a:schemeClr val="bg1"/>
              </a:solidFill>
              <a:latin typeface="+mn-lt"/>
              <a:ea typeface="+mj-ea"/>
              <a:cs typeface="+mj-cs"/>
            </a:endParaRPr>
          </a:p>
          <a:p>
            <a:pPr marL="179388" indent="-179388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l-PL" sz="14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terapia w domu</a:t>
            </a:r>
          </a:p>
          <a:p>
            <a:pPr marL="179388" indent="-179388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pl-PL" sz="1400" dirty="0">
              <a:solidFill>
                <a:schemeClr val="bg1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12" name="Obraz 11" descr="ikonki spps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6050" y="3429000"/>
            <a:ext cx="2564882" cy="633587"/>
          </a:xfrm>
          <a:prstGeom prst="rect">
            <a:avLst/>
          </a:prstGeom>
        </p:spPr>
      </p:pic>
      <p:pic>
        <p:nvPicPr>
          <p:cNvPr id="3" name="spps_do_prezentacji_PWG">
            <a:hlinkClick r:id="" action="ppaction://media"/>
            <a:extLst>
              <a:ext uri="{FF2B5EF4-FFF2-40B4-BE49-F238E27FC236}">
                <a16:creationId xmlns:a16="http://schemas.microsoft.com/office/drawing/2014/main" xmlns="" id="{AB08DD35-5890-4DE4-8247-B36F6C7F0E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2214546" y="4286256"/>
            <a:ext cx="3174975" cy="1785924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8" t="6176" r="2270" b="41794"/>
          <a:stretch/>
        </p:blipFill>
        <p:spPr>
          <a:xfrm>
            <a:off x="5786445" y="1381056"/>
            <a:ext cx="3114883" cy="2600203"/>
          </a:xfrm>
          <a:prstGeom prst="rect">
            <a:avLst/>
          </a:prstGeom>
        </p:spPr>
      </p:pic>
      <p:pic>
        <p:nvPicPr>
          <p:cNvPr id="23" name="Obraz 22" descr="Obraz zawierający osoba, wewnątrz, siedzi, młode&#10;&#10;Opis wygenerowany automatycznie">
            <a:extLst>
              <a:ext uri="{FF2B5EF4-FFF2-40B4-BE49-F238E27FC236}">
                <a16:creationId xmlns:a16="http://schemas.microsoft.com/office/drawing/2014/main" xmlns="" id="{CC8A88DA-B2CE-4FDB-AD54-0F23E3D290A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8" y="4214818"/>
            <a:ext cx="3174975" cy="2116650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xmlns="" id="{2C02B397-6670-4011-B85A-CD13B53D3886}"/>
              </a:ext>
            </a:extLst>
          </p:cNvPr>
          <p:cNvSpPr/>
          <p:nvPr/>
        </p:nvSpPr>
        <p:spPr>
          <a:xfrm>
            <a:off x="7884368" y="116632"/>
            <a:ext cx="1116808" cy="1026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xmlns="" id="{9BB9A87E-238B-4374-A6C8-C50ABD5129E6}"/>
              </a:ext>
            </a:extLst>
          </p:cNvPr>
          <p:cNvSpPr/>
          <p:nvPr/>
        </p:nvSpPr>
        <p:spPr>
          <a:xfrm>
            <a:off x="467544" y="6165304"/>
            <a:ext cx="2520280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40949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3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>
            <a:extLst>
              <a:ext uri="{FF2B5EF4-FFF2-40B4-BE49-F238E27FC236}">
                <a16:creationId xmlns:a16="http://schemas.microsoft.com/office/drawing/2014/main" xmlns="" id="{D2F74632-9BAF-494E-9538-2ADB551BC0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6" name="Obraz 5" descr="Obraz zawierający wewnątrz, laptop, osoba, siedzi&#10;&#10;Opis wygenerowany automatycznie">
            <a:extLst>
              <a:ext uri="{FF2B5EF4-FFF2-40B4-BE49-F238E27FC236}">
                <a16:creationId xmlns:a16="http://schemas.microsoft.com/office/drawing/2014/main" xmlns="" id="{3A937394-06A6-4C60-AA28-92C22D0027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322" y="4071942"/>
            <a:ext cx="3071854" cy="2048089"/>
          </a:xfrm>
          <a:prstGeom prst="rect">
            <a:avLst/>
          </a:prstGeom>
        </p:spPr>
      </p:pic>
      <p:sp>
        <p:nvSpPr>
          <p:cNvPr id="8" name="Tytuł 14">
            <a:extLst>
              <a:ext uri="{FF2B5EF4-FFF2-40B4-BE49-F238E27FC236}">
                <a16:creationId xmlns:a16="http://schemas.microsoft.com/office/drawing/2014/main" xmlns="" id="{5692AB81-CE0C-4F26-B90B-50E083ABB906}"/>
              </a:ext>
            </a:extLst>
          </p:cNvPr>
          <p:cNvSpPr txBox="1">
            <a:spLocks/>
          </p:cNvSpPr>
          <p:nvPr/>
        </p:nvSpPr>
        <p:spPr bwMode="auto">
          <a:xfrm>
            <a:off x="500034" y="428604"/>
            <a:ext cx="2857520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700" b="1" dirty="0">
                <a:solidFill>
                  <a:schemeClr val="bg1"/>
                </a:solidFill>
                <a:latin typeface="Montserrat" pitchFamily="50" charset="-18"/>
                <a:ea typeface="+mj-ea"/>
                <a:cs typeface="+mj-cs"/>
              </a:rPr>
              <a:t>PLATFORMA BADAŃ ZMYSŁÓW</a:t>
            </a:r>
            <a:endParaRPr kumimoji="0" lang="pl-PL" sz="1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xmlns="" id="{8B1C2A5E-5672-4283-92BF-78081F6BEF7F}"/>
              </a:ext>
            </a:extLst>
          </p:cNvPr>
          <p:cNvSpPr txBox="1">
            <a:spLocks/>
          </p:cNvSpPr>
          <p:nvPr/>
        </p:nvSpPr>
        <p:spPr>
          <a:xfrm>
            <a:off x="500034" y="1285860"/>
            <a:ext cx="2000235" cy="1214437"/>
          </a:xfrm>
          <a:prstGeom prst="rect">
            <a:avLst/>
          </a:prstGeom>
        </p:spPr>
        <p:txBody>
          <a:bodyPr anchor="ctr"/>
          <a:lstStyle/>
          <a:p>
            <a:r>
              <a:rPr lang="pl-PL" sz="1400" dirty="0">
                <a:solidFill>
                  <a:schemeClr val="bg1"/>
                </a:solidFill>
                <a:latin typeface="+mn-lt"/>
              </a:rPr>
              <a:t>narzędzie umożliwiające  przesiewowe badania słuchu, wzroku i mowy </a:t>
            </a:r>
          </a:p>
        </p:txBody>
      </p:sp>
      <p:pic>
        <p:nvPicPr>
          <p:cNvPr id="9" name="Obraz 8" descr="Obraz zawierający sprzęt elektroniczny, komputer, laptop, siedzi&#10;&#10;Opis wygenerowany automatycznie">
            <a:extLst>
              <a:ext uri="{FF2B5EF4-FFF2-40B4-BE49-F238E27FC236}">
                <a16:creationId xmlns:a16="http://schemas.microsoft.com/office/drawing/2014/main" xmlns="" id="{F0BD3A12-E792-4FFF-BAC4-4646ACAD38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794" y="1142984"/>
            <a:ext cx="5288197" cy="3525464"/>
          </a:xfrm>
          <a:prstGeom prst="rect">
            <a:avLst/>
          </a:prstGeom>
        </p:spPr>
      </p:pic>
      <p:pic>
        <p:nvPicPr>
          <p:cNvPr id="10" name="Obraz 9" descr="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00826" y="1428736"/>
            <a:ext cx="2000264" cy="1124600"/>
          </a:xfrm>
          <a:prstGeom prst="rect">
            <a:avLst/>
          </a:prstGeom>
        </p:spPr>
      </p:pic>
      <p:pic>
        <p:nvPicPr>
          <p:cNvPr id="13" name="Obraz 12" descr="loga  PBZ_Obszar roboczy 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86182" y="500042"/>
            <a:ext cx="3357554" cy="480185"/>
          </a:xfrm>
          <a:prstGeom prst="rect">
            <a:avLst/>
          </a:prstGeom>
        </p:spPr>
      </p:pic>
      <p:pic>
        <p:nvPicPr>
          <p:cNvPr id="14" name="Obraz 13" descr="pbz3.PNG"/>
          <p:cNvPicPr>
            <a:picLocks noChangeAspect="1"/>
          </p:cNvPicPr>
          <p:nvPr/>
        </p:nvPicPr>
        <p:blipFill>
          <a:blip r:embed="rId8"/>
          <a:srcRect b="15710"/>
          <a:stretch>
            <a:fillRect/>
          </a:stretch>
        </p:blipFill>
        <p:spPr>
          <a:xfrm>
            <a:off x="214282" y="3929066"/>
            <a:ext cx="5224970" cy="2227832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96CDC6C9-A236-4689-B30F-C5E609B086D7}"/>
              </a:ext>
            </a:extLst>
          </p:cNvPr>
          <p:cNvSpPr/>
          <p:nvPr/>
        </p:nvSpPr>
        <p:spPr>
          <a:xfrm>
            <a:off x="7884368" y="116632"/>
            <a:ext cx="1116808" cy="1026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xmlns="" id="{750D65A1-F099-449F-B439-5BEECE79CFEE}"/>
              </a:ext>
            </a:extLst>
          </p:cNvPr>
          <p:cNvSpPr/>
          <p:nvPr/>
        </p:nvSpPr>
        <p:spPr>
          <a:xfrm>
            <a:off x="467544" y="6165304"/>
            <a:ext cx="2520280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32582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Szablon_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4857752" y="4071942"/>
            <a:ext cx="30718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>
                <a:solidFill>
                  <a:srgbClr val="3AB1E6"/>
                </a:solidFill>
                <a:latin typeface="Montserrat" pitchFamily="50" charset="-18"/>
              </a:rPr>
              <a:t>Łukasz Bruski</a:t>
            </a:r>
            <a:br>
              <a:rPr lang="pl-PL" dirty="0">
                <a:solidFill>
                  <a:srgbClr val="3AB1E6"/>
                </a:solidFill>
                <a:latin typeface="Montserrat" pitchFamily="50" charset="-18"/>
              </a:rPr>
            </a:br>
            <a:endParaRPr lang="pl-PL" dirty="0">
              <a:solidFill>
                <a:srgbClr val="3AB1E6"/>
              </a:solidFill>
              <a:latin typeface="Montserrat" pitchFamily="50" charset="-18"/>
            </a:endParaRPr>
          </a:p>
          <a:p>
            <a:pPr algn="ctr"/>
            <a:endParaRPr lang="pl-PL" dirty="0">
              <a:solidFill>
                <a:srgbClr val="3AB1E6"/>
              </a:solidFill>
              <a:latin typeface="Montserrat" pitchFamily="50" charset="-18"/>
            </a:endParaRPr>
          </a:p>
          <a:p>
            <a:pPr algn="ctr"/>
            <a:r>
              <a:rPr lang="pl-PL" dirty="0">
                <a:solidFill>
                  <a:srgbClr val="3AB1E6"/>
                </a:solidFill>
                <a:latin typeface="Montserrat" pitchFamily="50" charset="-18"/>
              </a:rPr>
              <a:t> </a:t>
            </a:r>
          </a:p>
        </p:txBody>
      </p:sp>
      <p:sp>
        <p:nvSpPr>
          <p:cNvPr id="6" name="Prostokąt 5"/>
          <p:cNvSpPr/>
          <p:nvPr/>
        </p:nvSpPr>
        <p:spPr>
          <a:xfrm>
            <a:off x="4857752" y="2714620"/>
            <a:ext cx="307183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rgbClr val="2877BB"/>
                </a:solidFill>
                <a:latin typeface="Montserrat" pitchFamily="50" charset="-18"/>
              </a:rPr>
              <a:t>DZIĘKUJĘ</a:t>
            </a:r>
            <a:r>
              <a:rPr lang="pl-PL" sz="3200" dirty="0">
                <a:solidFill>
                  <a:srgbClr val="2877BB"/>
                </a:solidFill>
                <a:latin typeface="Montserrat" pitchFamily="50" charset="-18"/>
              </a:rPr>
              <a:t> </a:t>
            </a:r>
          </a:p>
          <a:p>
            <a:pPr algn="ctr"/>
            <a:r>
              <a:rPr lang="pl-PL" sz="3200" dirty="0">
                <a:solidFill>
                  <a:srgbClr val="2877BB"/>
                </a:solidFill>
                <a:latin typeface="Montserrat" pitchFamily="50" charset="-18"/>
              </a:rPr>
              <a:t>ZA UWAGĘ 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F0BBB521-7847-4CBB-B6A7-2DD68D8F4C5F}"/>
              </a:ext>
            </a:extLst>
          </p:cNvPr>
          <p:cNvSpPr/>
          <p:nvPr/>
        </p:nvSpPr>
        <p:spPr>
          <a:xfrm>
            <a:off x="7884368" y="116632"/>
            <a:ext cx="1116808" cy="1026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Owal 1">
            <a:extLst>
              <a:ext uri="{FF2B5EF4-FFF2-40B4-BE49-F238E27FC236}">
                <a16:creationId xmlns:a16="http://schemas.microsoft.com/office/drawing/2014/main" xmlns="" id="{169469EF-453C-41CB-90D1-BB7309910880}"/>
              </a:ext>
            </a:extLst>
          </p:cNvPr>
          <p:cNvSpPr/>
          <p:nvPr/>
        </p:nvSpPr>
        <p:spPr>
          <a:xfrm>
            <a:off x="1131615" y="2420888"/>
            <a:ext cx="2000225" cy="20002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782AAC9A-276A-4C6D-9383-BACF53676C4D}"/>
              </a:ext>
            </a:extLst>
          </p:cNvPr>
          <p:cNvSpPr txBox="1"/>
          <p:nvPr/>
        </p:nvSpPr>
        <p:spPr>
          <a:xfrm>
            <a:off x="1131615" y="2972564"/>
            <a:ext cx="200022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solidFill>
                  <a:srgbClr val="2877BB"/>
                </a:solidFill>
                <a:latin typeface="+mj-lt"/>
              </a:rPr>
              <a:t>Centrum </a:t>
            </a:r>
            <a:r>
              <a:rPr lang="pl-PL" dirty="0">
                <a:solidFill>
                  <a:srgbClr val="2877BB"/>
                </a:solidFill>
                <a:latin typeface="+mj-lt"/>
              </a:rPr>
              <a:t>Słuchu i Mowy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0D25B61C-014B-4062-BE7D-8FFE10F00F75}"/>
              </a:ext>
            </a:extLst>
          </p:cNvPr>
          <p:cNvSpPr/>
          <p:nvPr/>
        </p:nvSpPr>
        <p:spPr>
          <a:xfrm>
            <a:off x="467544" y="6165304"/>
            <a:ext cx="2520280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FB6326DE-2BE2-4942-AA43-999B9981C6DC}"/>
              </a:ext>
            </a:extLst>
          </p:cNvPr>
          <p:cNvSpPr/>
          <p:nvPr/>
        </p:nvSpPr>
        <p:spPr>
          <a:xfrm>
            <a:off x="8028384" y="116632"/>
            <a:ext cx="972792" cy="1026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xmlns="" id="{5DCE7926-375B-4134-9CD4-AE10C18C020D}"/>
              </a:ext>
            </a:extLst>
          </p:cNvPr>
          <p:cNvSpPr/>
          <p:nvPr/>
        </p:nvSpPr>
        <p:spPr>
          <a:xfrm>
            <a:off x="467544" y="6165304"/>
            <a:ext cx="2520280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3C24FB96-D464-459B-8899-04072EF79A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8DE4292C-A0B6-4FA6-A0DD-4E616E213492}"/>
              </a:ext>
            </a:extLst>
          </p:cNvPr>
          <p:cNvSpPr/>
          <p:nvPr/>
        </p:nvSpPr>
        <p:spPr>
          <a:xfrm>
            <a:off x="467544" y="6165304"/>
            <a:ext cx="2520280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A0C210F5-BD82-4E4E-B33B-B0A6C97285AA}"/>
              </a:ext>
            </a:extLst>
          </p:cNvPr>
          <p:cNvSpPr/>
          <p:nvPr/>
        </p:nvSpPr>
        <p:spPr>
          <a:xfrm>
            <a:off x="8028384" y="261492"/>
            <a:ext cx="972792" cy="1026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09E05B45-D3F6-4DBB-98DB-3B5D24F016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xmlns="" id="{CC8E0E94-F116-419D-88DB-80E278A073DD}"/>
              </a:ext>
            </a:extLst>
          </p:cNvPr>
          <p:cNvSpPr/>
          <p:nvPr/>
        </p:nvSpPr>
        <p:spPr>
          <a:xfrm>
            <a:off x="8028384" y="116632"/>
            <a:ext cx="972792" cy="1026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xmlns="" id="{2587813D-48A3-4F66-BA91-E5FC4D1ADEDB}"/>
              </a:ext>
            </a:extLst>
          </p:cNvPr>
          <p:cNvSpPr/>
          <p:nvPr/>
        </p:nvSpPr>
        <p:spPr>
          <a:xfrm>
            <a:off x="467544" y="6165304"/>
            <a:ext cx="2520280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A2A202F5-4F98-4441-81ED-5EBB7F06D8BF}"/>
              </a:ext>
            </a:extLst>
          </p:cNvPr>
          <p:cNvSpPr/>
          <p:nvPr/>
        </p:nvSpPr>
        <p:spPr>
          <a:xfrm>
            <a:off x="7884368" y="116632"/>
            <a:ext cx="1116808" cy="1026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xmlns="" id="{23075BBC-43B3-422F-8174-F491631181A4}"/>
              </a:ext>
            </a:extLst>
          </p:cNvPr>
          <p:cNvSpPr/>
          <p:nvPr/>
        </p:nvSpPr>
        <p:spPr>
          <a:xfrm>
            <a:off x="467544" y="6165304"/>
            <a:ext cx="2520280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"/>
          <p:cNvSpPr txBox="1">
            <a:spLocks/>
          </p:cNvSpPr>
          <p:nvPr/>
        </p:nvSpPr>
        <p:spPr>
          <a:xfrm>
            <a:off x="500063" y="1214431"/>
            <a:ext cx="2000235" cy="857247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pl-PL" sz="1400" dirty="0">
                <a:solidFill>
                  <a:schemeClr val="bg1"/>
                </a:solidFill>
                <a:latin typeface="Montserrat" pitchFamily="50" charset="-18"/>
                <a:ea typeface="+mj-ea"/>
                <a:cs typeface="+mj-cs"/>
              </a:rPr>
              <a:t>25 ośrodków w sieci:</a:t>
            </a:r>
          </a:p>
          <a:p>
            <a:pPr fontAlgn="auto">
              <a:spcAft>
                <a:spcPts val="0"/>
              </a:spcAft>
              <a:defRPr/>
            </a:pPr>
            <a:endParaRPr lang="pl-PL" sz="1400" dirty="0">
              <a:solidFill>
                <a:schemeClr val="bg1"/>
              </a:solidFill>
              <a:latin typeface="Montserrat" pitchFamily="50" charset="-18"/>
              <a:ea typeface="+mj-ea"/>
              <a:cs typeface="+mj-cs"/>
            </a:endParaRPr>
          </a:p>
          <a:p>
            <a:pPr marL="179388" indent="-179388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l-PL" sz="1400" dirty="0">
                <a:solidFill>
                  <a:schemeClr val="bg1"/>
                </a:solidFill>
                <a:latin typeface="Montserrat" pitchFamily="50" charset="-18"/>
                <a:ea typeface="+mj-ea"/>
                <a:cs typeface="+mj-cs"/>
              </a:rPr>
              <a:t>17  w Polsce</a:t>
            </a:r>
          </a:p>
          <a:p>
            <a:pPr marL="179388" indent="-179388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l-PL" sz="1400" dirty="0">
                <a:solidFill>
                  <a:schemeClr val="bg1"/>
                </a:solidFill>
                <a:latin typeface="Montserrat" pitchFamily="50" charset="-18"/>
                <a:ea typeface="+mj-ea"/>
                <a:cs typeface="+mj-cs"/>
              </a:rPr>
              <a:t>8 za granicą</a:t>
            </a:r>
          </a:p>
        </p:txBody>
      </p:sp>
      <p:sp>
        <p:nvSpPr>
          <p:cNvPr id="18" name="Tytuł 14"/>
          <p:cNvSpPr txBox="1">
            <a:spLocks/>
          </p:cNvSpPr>
          <p:nvPr/>
        </p:nvSpPr>
        <p:spPr bwMode="auto">
          <a:xfrm>
            <a:off x="500034" y="214290"/>
            <a:ext cx="275747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50" charset="-18"/>
                <a:ea typeface="+mj-ea"/>
                <a:cs typeface="+mj-cs"/>
              </a:rPr>
              <a:t>TELEKONSULTACJE</a:t>
            </a:r>
            <a:endParaRPr kumimoji="0" lang="pl-PL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Obraz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00364" y="2717321"/>
            <a:ext cx="5760720" cy="3675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A975D0A1-DC16-4CAB-94A0-F0E04A227353}"/>
              </a:ext>
            </a:extLst>
          </p:cNvPr>
          <p:cNvSpPr/>
          <p:nvPr/>
        </p:nvSpPr>
        <p:spPr>
          <a:xfrm>
            <a:off x="7884368" y="116632"/>
            <a:ext cx="1116808" cy="1026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043E7B21-EE1D-49A5-9F84-1C711CEB6A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5717" y="764704"/>
            <a:ext cx="2606232" cy="1737488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96D679B7-62F9-4828-8A02-5676889DBEFB}"/>
              </a:ext>
            </a:extLst>
          </p:cNvPr>
          <p:cNvSpPr/>
          <p:nvPr/>
        </p:nvSpPr>
        <p:spPr>
          <a:xfrm>
            <a:off x="467544" y="6165304"/>
            <a:ext cx="2520280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 descr="Obraz zawierający osoba, wewnątrz, mężczyzna, przód&#10;&#10;Opis wygenerowany automatycznie">
            <a:extLst>
              <a:ext uri="{FF2B5EF4-FFF2-40B4-BE49-F238E27FC236}">
                <a16:creationId xmlns:a16="http://schemas.microsoft.com/office/drawing/2014/main" xmlns="" id="{487A3B69-D559-4E6F-9784-EE4B130670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059" y="764703"/>
            <a:ext cx="2606232" cy="173748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>
            <a:extLst>
              <a:ext uri="{FF2B5EF4-FFF2-40B4-BE49-F238E27FC236}">
                <a16:creationId xmlns:a16="http://schemas.microsoft.com/office/drawing/2014/main" xmlns="" id="{D2F74632-9BAF-494E-9538-2ADB551BC0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43" name="Obraz 42">
            <a:extLst>
              <a:ext uri="{FF2B5EF4-FFF2-40B4-BE49-F238E27FC236}">
                <a16:creationId xmlns:a16="http://schemas.microsoft.com/office/drawing/2014/main" xmlns="" id="{56B87150-EE20-45CC-98CA-5A1C43E306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1736" y="3929066"/>
            <a:ext cx="2914950" cy="2060405"/>
          </a:xfrm>
          <a:prstGeom prst="rect">
            <a:avLst/>
          </a:prstGeom>
          <a:effectLst/>
        </p:spPr>
      </p:pic>
      <p:sp>
        <p:nvSpPr>
          <p:cNvPr id="38" name="Tytuł 1">
            <a:extLst>
              <a:ext uri="{FF2B5EF4-FFF2-40B4-BE49-F238E27FC236}">
                <a16:creationId xmlns:a16="http://schemas.microsoft.com/office/drawing/2014/main" xmlns="" id="{1A333E8D-B1D3-4D1F-9FB8-A49E8CCB14B3}"/>
              </a:ext>
            </a:extLst>
          </p:cNvPr>
          <p:cNvSpPr txBox="1">
            <a:spLocks/>
          </p:cNvSpPr>
          <p:nvPr/>
        </p:nvSpPr>
        <p:spPr>
          <a:xfrm>
            <a:off x="4572000" y="785794"/>
            <a:ext cx="2000235" cy="785818"/>
          </a:xfrm>
          <a:prstGeom prst="rect">
            <a:avLst/>
          </a:prstGeom>
        </p:spPr>
        <p:txBody>
          <a:bodyPr anchor="ctr"/>
          <a:lstStyle/>
          <a:p>
            <a:pPr lvl="0"/>
            <a:endParaRPr lang="pl-PL" sz="1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9" name="Tytuł 14">
            <a:extLst>
              <a:ext uri="{FF2B5EF4-FFF2-40B4-BE49-F238E27FC236}">
                <a16:creationId xmlns:a16="http://schemas.microsoft.com/office/drawing/2014/main" xmlns="" id="{6D189F69-E555-4AC8-ACBB-36248245466F}"/>
              </a:ext>
            </a:extLst>
          </p:cNvPr>
          <p:cNvSpPr txBox="1">
            <a:spLocks/>
          </p:cNvSpPr>
          <p:nvPr/>
        </p:nvSpPr>
        <p:spPr bwMode="auto">
          <a:xfrm>
            <a:off x="500034" y="214290"/>
            <a:ext cx="275747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50" charset="-18"/>
                <a:ea typeface="+mj-ea"/>
                <a:cs typeface="+mj-cs"/>
              </a:rPr>
              <a:t>TELEFITTING</a:t>
            </a:r>
            <a:endParaRPr kumimoji="0" lang="pl-PL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Obraz 9" descr="Obraz zawierający osoba, wewnątrz, młode, wideo&#10;&#10;Opis wygenerowany automatycznie">
            <a:extLst>
              <a:ext uri="{FF2B5EF4-FFF2-40B4-BE49-F238E27FC236}">
                <a16:creationId xmlns:a16="http://schemas.microsoft.com/office/drawing/2014/main" xmlns="" id="{A0B468D5-FF25-46CE-AD7F-A5D4441E1A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176794"/>
            <a:ext cx="2479588" cy="1656365"/>
          </a:xfrm>
          <a:prstGeom prst="rect">
            <a:avLst/>
          </a:prstGeom>
        </p:spPr>
      </p:pic>
      <p:sp>
        <p:nvSpPr>
          <p:cNvPr id="11" name="Tytuł 1"/>
          <p:cNvSpPr txBox="1">
            <a:spLocks/>
          </p:cNvSpPr>
          <p:nvPr/>
        </p:nvSpPr>
        <p:spPr>
          <a:xfrm>
            <a:off x="500034" y="1214422"/>
            <a:ext cx="2000235" cy="1000132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 sz="1400" dirty="0">
                <a:solidFill>
                  <a:schemeClr val="bg1"/>
                </a:solidFill>
                <a:latin typeface="+mn-lt"/>
              </a:rPr>
              <a:t>zdalne dopasowanie procesora mowy</a:t>
            </a:r>
          </a:p>
          <a:p>
            <a:pPr lvl="0"/>
            <a:r>
              <a:rPr lang="pl-PL" sz="1400" dirty="0">
                <a:solidFill>
                  <a:schemeClr val="bg1"/>
                </a:solidFill>
                <a:latin typeface="Montserrat" pitchFamily="50" charset="-18"/>
              </a:rPr>
              <a:t>implantów ślimakowych</a:t>
            </a:r>
            <a:endParaRPr lang="pl-PL" sz="1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2" name="Obraz 11" descr="DSC_126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57620" y="1214422"/>
            <a:ext cx="3714775" cy="2303431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4D256F9B-0ADF-46B5-8623-0D6D571E40AC}"/>
              </a:ext>
            </a:extLst>
          </p:cNvPr>
          <p:cNvSpPr/>
          <p:nvPr/>
        </p:nvSpPr>
        <p:spPr>
          <a:xfrm>
            <a:off x="7884368" y="116632"/>
            <a:ext cx="1116808" cy="1026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xmlns="" id="{791E0AC1-5706-45A2-B719-FBDC15684A6F}"/>
              </a:ext>
            </a:extLst>
          </p:cNvPr>
          <p:cNvSpPr/>
          <p:nvPr/>
        </p:nvSpPr>
        <p:spPr>
          <a:xfrm>
            <a:off x="467544" y="6165304"/>
            <a:ext cx="2520280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302563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>
            <a:extLst>
              <a:ext uri="{FF2B5EF4-FFF2-40B4-BE49-F238E27FC236}">
                <a16:creationId xmlns:a16="http://schemas.microsoft.com/office/drawing/2014/main" xmlns="" id="{D2F74632-9BAF-494E-9538-2ADB551BC0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1" name="Obraz 30" descr="Obraz zawierający osoba, noszenie, trzymający, pozujący&#10;&#10;Opis wygenerowany automatycznie">
            <a:extLst>
              <a:ext uri="{FF2B5EF4-FFF2-40B4-BE49-F238E27FC236}">
                <a16:creationId xmlns:a16="http://schemas.microsoft.com/office/drawing/2014/main" xmlns="" id="{E2473112-54BA-4280-940E-B61177E427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" t="17353" r="-607" b="6101"/>
          <a:stretch/>
        </p:blipFill>
        <p:spPr>
          <a:xfrm>
            <a:off x="2214546" y="3357562"/>
            <a:ext cx="4401134" cy="1845502"/>
          </a:xfrm>
          <a:prstGeom prst="rect">
            <a:avLst/>
          </a:prstGeom>
        </p:spPr>
      </p:pic>
      <p:pic>
        <p:nvPicPr>
          <p:cNvPr id="3" name="Obraz 2" descr="Obraz zawierający osoba, wewnątrz, pomieszczenie, łóżko&#10;&#10;Opis wygenerowany automatycznie">
            <a:extLst>
              <a:ext uri="{FF2B5EF4-FFF2-40B4-BE49-F238E27FC236}">
                <a16:creationId xmlns:a16="http://schemas.microsoft.com/office/drawing/2014/main" xmlns="" id="{6FB2E6DF-DF55-4287-B7C4-E5C0668B5D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942" y="3857628"/>
            <a:ext cx="3657600" cy="2423160"/>
          </a:xfrm>
          <a:prstGeom prst="rect">
            <a:avLst/>
          </a:prstGeom>
        </p:spPr>
      </p:pic>
      <p:pic>
        <p:nvPicPr>
          <p:cNvPr id="35" name="Obraz 34" descr="Obraz zawierający osoba, noszenie, mężczyzna, patrzenie&#10;&#10;Opis wygenerowany automatycznie">
            <a:extLst>
              <a:ext uri="{FF2B5EF4-FFF2-40B4-BE49-F238E27FC236}">
                <a16:creationId xmlns:a16="http://schemas.microsoft.com/office/drawing/2014/main" xmlns="" id="{285A5385-24ED-472A-A597-6F215692AC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140" y="1142984"/>
            <a:ext cx="1709781" cy="2564160"/>
          </a:xfrm>
          <a:prstGeom prst="rect">
            <a:avLst/>
          </a:prstGeom>
        </p:spPr>
      </p:pic>
      <p:sp>
        <p:nvSpPr>
          <p:cNvPr id="30" name="Tytuł 14">
            <a:extLst>
              <a:ext uri="{FF2B5EF4-FFF2-40B4-BE49-F238E27FC236}">
                <a16:creationId xmlns:a16="http://schemas.microsoft.com/office/drawing/2014/main" xmlns="" id="{5C300FE9-49C3-477D-A165-BB774CB775AD}"/>
              </a:ext>
            </a:extLst>
          </p:cNvPr>
          <p:cNvSpPr txBox="1">
            <a:spLocks/>
          </p:cNvSpPr>
          <p:nvPr/>
        </p:nvSpPr>
        <p:spPr bwMode="auto">
          <a:xfrm>
            <a:off x="500034" y="214290"/>
            <a:ext cx="2857520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50" charset="-18"/>
                <a:ea typeface="+mj-ea"/>
                <a:cs typeface="+mj-cs"/>
              </a:rPr>
              <a:t>TELEDIAGNOSTYKA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b="1" dirty="0">
                <a:solidFill>
                  <a:schemeClr val="bg1"/>
                </a:solidFill>
                <a:latin typeface="Montserrat" pitchFamily="50" charset="-18"/>
                <a:ea typeface="+mj-ea"/>
                <a:cs typeface="+mj-cs"/>
              </a:rPr>
              <a:t>ABR</a:t>
            </a:r>
            <a:endParaRPr kumimoji="0" lang="pl-PL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7" name="Obraz 36" descr="Obraz zawierający osoba, odzież, noszenie, trzymający&#10;&#10;Opis wygenerowany automatycznie">
            <a:extLst>
              <a:ext uri="{FF2B5EF4-FFF2-40B4-BE49-F238E27FC236}">
                <a16:creationId xmlns:a16="http://schemas.microsoft.com/office/drawing/2014/main" xmlns="" id="{C8B8B298-7DCB-4FD9-B3FB-8781DD8B681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1" r="11560"/>
          <a:stretch/>
        </p:blipFill>
        <p:spPr>
          <a:xfrm>
            <a:off x="3929058" y="642918"/>
            <a:ext cx="1972690" cy="2518166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xmlns="" id="{47DE3D43-34EF-442E-B65D-AFD952CDB22B}"/>
              </a:ext>
            </a:extLst>
          </p:cNvPr>
          <p:cNvSpPr/>
          <p:nvPr/>
        </p:nvSpPr>
        <p:spPr>
          <a:xfrm>
            <a:off x="7884368" y="116632"/>
            <a:ext cx="1116808" cy="1026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xmlns="" id="{1F56CB56-1F09-45B5-ABAF-2B59C6884DFA}"/>
              </a:ext>
            </a:extLst>
          </p:cNvPr>
          <p:cNvSpPr/>
          <p:nvPr/>
        </p:nvSpPr>
        <p:spPr>
          <a:xfrm>
            <a:off x="467544" y="6165304"/>
            <a:ext cx="2520280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5" name="Grafika 14">
            <a:extLst>
              <a:ext uri="{FF2B5EF4-FFF2-40B4-BE49-F238E27FC236}">
                <a16:creationId xmlns:a16="http://schemas.microsoft.com/office/drawing/2014/main" xmlns="" id="{91D14882-4B0E-41E6-9BD5-CC8347B4674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t="11512"/>
          <a:stretch/>
        </p:blipFill>
        <p:spPr>
          <a:xfrm>
            <a:off x="0" y="1000108"/>
            <a:ext cx="3093700" cy="5614081"/>
          </a:xfrm>
          <a:prstGeom prst="rect">
            <a:avLst/>
          </a:prstGeom>
        </p:spPr>
      </p:pic>
      <p:sp>
        <p:nvSpPr>
          <p:cNvPr id="29" name="Tytuł 1">
            <a:extLst>
              <a:ext uri="{FF2B5EF4-FFF2-40B4-BE49-F238E27FC236}">
                <a16:creationId xmlns:a16="http://schemas.microsoft.com/office/drawing/2014/main" xmlns="" id="{B9CFB26F-E15D-45E3-A462-128E295D81FA}"/>
              </a:ext>
            </a:extLst>
          </p:cNvPr>
          <p:cNvSpPr txBox="1">
            <a:spLocks/>
          </p:cNvSpPr>
          <p:nvPr/>
        </p:nvSpPr>
        <p:spPr>
          <a:xfrm>
            <a:off x="500063" y="1214431"/>
            <a:ext cx="2000235" cy="2286007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pl-PL" sz="1400" dirty="0">
                <a:solidFill>
                  <a:schemeClr val="bg1"/>
                </a:solidFill>
                <a:latin typeface="+mn-lt"/>
              </a:rPr>
              <a:t>badanie wykonuje się w celu określenia progu słyszenia pacjenta (stopień ubytku słuchu) oraz miejsca wystąpienia niedosłuchu (rodzaj niedosłuchu, np. odbiorczy, </a:t>
            </a:r>
            <a:r>
              <a:rPr lang="pl-PL" sz="1400" dirty="0" err="1">
                <a:solidFill>
                  <a:schemeClr val="bg1"/>
                </a:solidFill>
                <a:latin typeface="+mn-lt"/>
              </a:rPr>
              <a:t>przewodzeniowy</a:t>
            </a:r>
            <a:r>
              <a:rPr lang="pl-PL" sz="1400" dirty="0">
                <a:solidFill>
                  <a:schemeClr val="bg1"/>
                </a:solidFill>
                <a:latin typeface="+mn-lt"/>
              </a:rPr>
              <a:t>, mieszany)</a:t>
            </a:r>
            <a:endParaRPr lang="pl-PL" sz="1400" dirty="0">
              <a:solidFill>
                <a:schemeClr val="bg1"/>
              </a:solidFill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330150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>
            <a:extLst>
              <a:ext uri="{FF2B5EF4-FFF2-40B4-BE49-F238E27FC236}">
                <a16:creationId xmlns:a16="http://schemas.microsoft.com/office/drawing/2014/main" xmlns="" id="{D2F74632-9BAF-494E-9538-2ADB551BC0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19" name="Obraz 18" descr="Obraz zawierający osoba, wewnątrz, mężczyzna, osoby&#10;&#10;Opis wygenerowany automatycznie">
            <a:extLst>
              <a:ext uri="{FF2B5EF4-FFF2-40B4-BE49-F238E27FC236}">
                <a16:creationId xmlns:a16="http://schemas.microsoft.com/office/drawing/2014/main" xmlns="" id="{E2FCF7A5-6F52-4422-9ED6-981AA93D6B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306" y="928669"/>
            <a:ext cx="3286148" cy="2190765"/>
          </a:xfrm>
          <a:prstGeom prst="rect">
            <a:avLst/>
          </a:prstGeom>
        </p:spPr>
      </p:pic>
      <p:sp>
        <p:nvSpPr>
          <p:cNvPr id="11" name="Tytuł 1">
            <a:extLst>
              <a:ext uri="{FF2B5EF4-FFF2-40B4-BE49-F238E27FC236}">
                <a16:creationId xmlns:a16="http://schemas.microsoft.com/office/drawing/2014/main" xmlns="" id="{0CAD1D66-0301-4B1C-B85B-E9BB34DE7441}"/>
              </a:ext>
            </a:extLst>
          </p:cNvPr>
          <p:cNvSpPr txBox="1">
            <a:spLocks/>
          </p:cNvSpPr>
          <p:nvPr/>
        </p:nvSpPr>
        <p:spPr>
          <a:xfrm>
            <a:off x="500034" y="1142984"/>
            <a:ext cx="2143140" cy="595318"/>
          </a:xfrm>
          <a:prstGeom prst="rect">
            <a:avLst/>
          </a:prstGeom>
        </p:spPr>
        <p:txBody>
          <a:bodyPr anchor="ctr"/>
          <a:lstStyle/>
          <a:p>
            <a:r>
              <a:rPr lang="pl-PL" sz="1400" dirty="0">
                <a:solidFill>
                  <a:schemeClr val="bg1"/>
                </a:solidFill>
                <a:latin typeface="+mn-lt"/>
              </a:rPr>
              <a:t>zdalne prowadzenie rehabilitacji słuchu </a:t>
            </a:r>
            <a:br>
              <a:rPr lang="pl-PL" sz="1400" dirty="0">
                <a:solidFill>
                  <a:schemeClr val="bg1"/>
                </a:solidFill>
                <a:latin typeface="+mn-lt"/>
              </a:rPr>
            </a:br>
            <a:r>
              <a:rPr lang="pl-PL" sz="1400" dirty="0">
                <a:solidFill>
                  <a:schemeClr val="bg1"/>
                </a:solidFill>
                <a:latin typeface="+mn-lt"/>
              </a:rPr>
              <a:t>i mowy</a:t>
            </a:r>
          </a:p>
        </p:txBody>
      </p:sp>
      <p:sp>
        <p:nvSpPr>
          <p:cNvPr id="12" name="Tytuł 14">
            <a:extLst>
              <a:ext uri="{FF2B5EF4-FFF2-40B4-BE49-F238E27FC236}">
                <a16:creationId xmlns:a16="http://schemas.microsoft.com/office/drawing/2014/main" xmlns="" id="{198B943A-B0FA-4FE3-BA8E-849ADCFDC632}"/>
              </a:ext>
            </a:extLst>
          </p:cNvPr>
          <p:cNvSpPr txBox="1">
            <a:spLocks/>
          </p:cNvSpPr>
          <p:nvPr/>
        </p:nvSpPr>
        <p:spPr bwMode="auto">
          <a:xfrm>
            <a:off x="500034" y="214290"/>
            <a:ext cx="3000396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50" charset="-18"/>
                <a:ea typeface="+mj-ea"/>
                <a:cs typeface="+mj-cs"/>
              </a:rPr>
              <a:t>TELEREHABILITACJA</a:t>
            </a:r>
            <a:endParaRPr kumimoji="0" lang="pl-PL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5" name="Obraz 24" descr="Obraz zawierający sprzęt elektroniczny, wewnątrz, telewizja, zdjęcie&#10;&#10;Opis wygenerowany automatycznie">
            <a:extLst>
              <a:ext uri="{FF2B5EF4-FFF2-40B4-BE49-F238E27FC236}">
                <a16:creationId xmlns:a16="http://schemas.microsoft.com/office/drawing/2014/main" xmlns="" id="{01BF7564-7ADE-4E29-B81F-D6496DC1BD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7" t="21983" r="7598" b="416"/>
          <a:stretch/>
        </p:blipFill>
        <p:spPr>
          <a:xfrm>
            <a:off x="5915631" y="3857628"/>
            <a:ext cx="3085525" cy="1970631"/>
          </a:xfrm>
          <a:prstGeom prst="rect">
            <a:avLst/>
          </a:prstGeom>
        </p:spPr>
      </p:pic>
      <p:pic>
        <p:nvPicPr>
          <p:cNvPr id="10" name="Obraz 9" descr="Obraz zawierający osoba, kobieta, wewnątrz, stół&#10;&#10;Opis wygenerowany automatycznie">
            <a:extLst>
              <a:ext uri="{FF2B5EF4-FFF2-40B4-BE49-F238E27FC236}">
                <a16:creationId xmlns:a16="http://schemas.microsoft.com/office/drawing/2014/main" xmlns="" id="{CA27094E-D1AF-4991-8678-BF4F3C0841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60" y="3714752"/>
            <a:ext cx="3396205" cy="2256383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5B420EA3-C0E8-403D-AE91-DD4D120F36CD}"/>
              </a:ext>
            </a:extLst>
          </p:cNvPr>
          <p:cNvSpPr/>
          <p:nvPr/>
        </p:nvSpPr>
        <p:spPr>
          <a:xfrm>
            <a:off x="7884368" y="116632"/>
            <a:ext cx="1116808" cy="1026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68E04DE3-DB19-4331-B282-875D5BD6994F}"/>
              </a:ext>
            </a:extLst>
          </p:cNvPr>
          <p:cNvSpPr/>
          <p:nvPr/>
        </p:nvSpPr>
        <p:spPr>
          <a:xfrm>
            <a:off x="467544" y="6165304"/>
            <a:ext cx="2520280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0974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>
            <a:extLst>
              <a:ext uri="{FF2B5EF4-FFF2-40B4-BE49-F238E27FC236}">
                <a16:creationId xmlns:a16="http://schemas.microsoft.com/office/drawing/2014/main" xmlns="" id="{D2F74632-9BAF-494E-9538-2ADB551BC0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7" name="Tytuł 14">
            <a:extLst>
              <a:ext uri="{FF2B5EF4-FFF2-40B4-BE49-F238E27FC236}">
                <a16:creationId xmlns:a16="http://schemas.microsoft.com/office/drawing/2014/main" xmlns="" id="{6B1E0DF5-6252-4436-AF6F-134B75480B46}"/>
              </a:ext>
            </a:extLst>
          </p:cNvPr>
          <p:cNvSpPr txBox="1">
            <a:spLocks/>
          </p:cNvSpPr>
          <p:nvPr/>
        </p:nvSpPr>
        <p:spPr bwMode="auto">
          <a:xfrm>
            <a:off x="500034" y="214290"/>
            <a:ext cx="2857520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50" charset="-18"/>
                <a:ea typeface="+mj-ea"/>
                <a:cs typeface="+mj-cs"/>
              </a:rPr>
              <a:t>TELESERWIS</a:t>
            </a:r>
            <a:endParaRPr kumimoji="0" lang="pl-PL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Obraz 7" descr="Obraz zawierający osoba, wewnątrz, kobieta, komputer&#10;&#10;Opis wygenerowany automatycznie">
            <a:extLst>
              <a:ext uri="{FF2B5EF4-FFF2-40B4-BE49-F238E27FC236}">
                <a16:creationId xmlns:a16="http://schemas.microsoft.com/office/drawing/2014/main" xmlns="" id="{EE711F22-B805-4B37-B9AC-59FA726142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1"/>
          <a:stretch/>
        </p:blipFill>
        <p:spPr>
          <a:xfrm>
            <a:off x="2928926" y="1000108"/>
            <a:ext cx="4367180" cy="266209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9357C61D-B0B8-4A30-91D6-3C0F2A5CCD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3636" y="2500306"/>
            <a:ext cx="2295447" cy="3427948"/>
          </a:xfrm>
          <a:prstGeom prst="rect">
            <a:avLst/>
          </a:prstGeom>
        </p:spPr>
      </p:pic>
      <p:pic>
        <p:nvPicPr>
          <p:cNvPr id="15" name="Grafika 14">
            <a:extLst>
              <a:ext uri="{FF2B5EF4-FFF2-40B4-BE49-F238E27FC236}">
                <a16:creationId xmlns:a16="http://schemas.microsoft.com/office/drawing/2014/main" xmlns="" id="{91D14882-4B0E-41E6-9BD5-CC8347B4674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t="11512"/>
          <a:stretch/>
        </p:blipFill>
        <p:spPr>
          <a:xfrm>
            <a:off x="0" y="980728"/>
            <a:ext cx="3093700" cy="5614081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xmlns="" id="{96913E14-6565-438A-B0FB-5E4AB997A934}"/>
              </a:ext>
            </a:extLst>
          </p:cNvPr>
          <p:cNvSpPr txBox="1">
            <a:spLocks/>
          </p:cNvSpPr>
          <p:nvPr/>
        </p:nvSpPr>
        <p:spPr>
          <a:xfrm>
            <a:off x="500063" y="1285869"/>
            <a:ext cx="2000235" cy="1785941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pl-PL" sz="1400" dirty="0">
                <a:solidFill>
                  <a:schemeClr val="bg1"/>
                </a:solidFill>
                <a:latin typeface="Montserrat" pitchFamily="50" charset="-18"/>
              </a:rPr>
              <a:t>diagnozowanie usterek,</a:t>
            </a:r>
          </a:p>
          <a:p>
            <a:pPr fontAlgn="auto">
              <a:spcAft>
                <a:spcPts val="0"/>
              </a:spcAft>
              <a:defRPr/>
            </a:pPr>
            <a:endParaRPr lang="pl-PL" sz="1400" dirty="0">
              <a:solidFill>
                <a:schemeClr val="bg1"/>
              </a:solidFill>
              <a:latin typeface="Montserrat" pitchFamily="50" charset="-18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pl-PL" sz="1400" dirty="0">
                <a:solidFill>
                  <a:schemeClr val="bg1"/>
                </a:solidFill>
                <a:latin typeface="Montserrat" pitchFamily="50" charset="-18"/>
              </a:rPr>
              <a:t>zdalne naprawy,</a:t>
            </a:r>
          </a:p>
          <a:p>
            <a:pPr fontAlgn="auto">
              <a:spcAft>
                <a:spcPts val="0"/>
              </a:spcAft>
              <a:defRPr/>
            </a:pPr>
            <a:endParaRPr lang="pl-PL" sz="1400" dirty="0">
              <a:solidFill>
                <a:schemeClr val="bg1"/>
              </a:solidFill>
              <a:latin typeface="Montserrat" pitchFamily="50" charset="-18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pl-PL" sz="1400" dirty="0">
                <a:solidFill>
                  <a:schemeClr val="bg1"/>
                </a:solidFill>
                <a:latin typeface="Montserrat" pitchFamily="50" charset="-18"/>
              </a:rPr>
              <a:t>konsultacje </a:t>
            </a:r>
          </a:p>
          <a:p>
            <a:pPr fontAlgn="auto">
              <a:spcAft>
                <a:spcPts val="0"/>
              </a:spcAft>
              <a:defRPr/>
            </a:pPr>
            <a:endParaRPr lang="pl-PL" sz="1400" dirty="0">
              <a:solidFill>
                <a:schemeClr val="bg1"/>
              </a:solidFill>
              <a:latin typeface="Montserrat" pitchFamily="50" charset="-18"/>
            </a:endParaRPr>
          </a:p>
          <a:p>
            <a:pPr fontAlgn="auto">
              <a:spcAft>
                <a:spcPts val="0"/>
              </a:spcAft>
              <a:defRPr/>
            </a:pPr>
            <a:endParaRPr lang="pl-PL" sz="1400" dirty="0">
              <a:solidFill>
                <a:schemeClr val="bg1"/>
              </a:solidFill>
              <a:latin typeface="Montserrat" pitchFamily="50" charset="-18"/>
              <a:ea typeface="+mj-ea"/>
              <a:cs typeface="+mj-cs"/>
            </a:endParaRPr>
          </a:p>
          <a:p>
            <a:pPr fontAlgn="auto">
              <a:spcAft>
                <a:spcPts val="0"/>
              </a:spcAft>
              <a:defRPr/>
            </a:pPr>
            <a:endParaRPr lang="pl-PL" sz="1400" dirty="0">
              <a:solidFill>
                <a:schemeClr val="bg1"/>
              </a:solidFill>
              <a:latin typeface="Montserrat" pitchFamily="50" charset="-18"/>
              <a:ea typeface="+mj-ea"/>
              <a:cs typeface="+mj-cs"/>
            </a:endParaRPr>
          </a:p>
        </p:txBody>
      </p:sp>
      <p:pic>
        <p:nvPicPr>
          <p:cNvPr id="3" name="Obraz 2" descr="Obraz zawierający komputer, stół, biurko, pomieszczenie&#10;&#10;Opis wygenerowany automatycznie">
            <a:extLst>
              <a:ext uri="{FF2B5EF4-FFF2-40B4-BE49-F238E27FC236}">
                <a16:creationId xmlns:a16="http://schemas.microsoft.com/office/drawing/2014/main" xmlns="" id="{B4BD2623-AD79-4A71-B1CD-0AF3F94A9F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129" y="3947942"/>
            <a:ext cx="2917863" cy="1641298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xmlns="" id="{B591B7C4-B843-44F6-8368-4EA05E409251}"/>
              </a:ext>
            </a:extLst>
          </p:cNvPr>
          <p:cNvSpPr/>
          <p:nvPr/>
        </p:nvSpPr>
        <p:spPr>
          <a:xfrm>
            <a:off x="7884368" y="116632"/>
            <a:ext cx="1116808" cy="1026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xmlns="" id="{3A325EBA-A626-4552-AC46-EA7C2E76C337}"/>
              </a:ext>
            </a:extLst>
          </p:cNvPr>
          <p:cNvSpPr/>
          <p:nvPr/>
        </p:nvSpPr>
        <p:spPr>
          <a:xfrm>
            <a:off x="467544" y="6165304"/>
            <a:ext cx="2520280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968508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Niestandardowy 1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1087</TotalTime>
  <Words>117</Words>
  <Application>Microsoft Office PowerPoint</Application>
  <PresentationFormat>Pokaz na ekranie (4:3)</PresentationFormat>
  <Paragraphs>51</Paragraphs>
  <Slides>13</Slides>
  <Notes>10</Notes>
  <HiddenSlides>0</HiddenSlides>
  <MMClips>1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7" baseType="lpstr">
      <vt:lpstr>Montserrat</vt:lpstr>
      <vt:lpstr>Arial</vt:lpstr>
      <vt:lpstr>Calibri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karina.golaszewska</dc:creator>
  <cp:lastModifiedBy>Kowalska Agata</cp:lastModifiedBy>
  <cp:revision>92</cp:revision>
  <dcterms:created xsi:type="dcterms:W3CDTF">2019-05-29T06:29:23Z</dcterms:created>
  <dcterms:modified xsi:type="dcterms:W3CDTF">2019-11-07T09:18:28Z</dcterms:modified>
</cp:coreProperties>
</file>