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5" r:id="rId5"/>
    <p:sldId id="259" r:id="rId6"/>
    <p:sldId id="262" r:id="rId7"/>
    <p:sldId id="264" r:id="rId8"/>
    <p:sldId id="267" r:id="rId9"/>
    <p:sldId id="276" r:id="rId10"/>
    <p:sldId id="277" r:id="rId11"/>
    <p:sldId id="260" r:id="rId12"/>
    <p:sldId id="261" r:id="rId13"/>
    <p:sldId id="263" r:id="rId14"/>
    <p:sldId id="266" r:id="rId15"/>
    <p:sldId id="268" r:id="rId16"/>
    <p:sldId id="269" r:id="rId17"/>
    <p:sldId id="270" r:id="rId18"/>
    <p:sldId id="271" r:id="rId19"/>
    <p:sldId id="272" r:id="rId20"/>
    <p:sldId id="274" r:id="rId21"/>
    <p:sldId id="273" r:id="rId2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B9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2E3D1C2-EA51-4987-B899-5575C76A8D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678BCAD-00AD-4EF3-B757-8BDE289FE4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4C5DD6D-86F6-49B6-A0AD-4943CAC50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8219-AC07-4E25-B3CC-74DA840B62AA}" type="datetimeFigureOut">
              <a:rPr lang="pl-PL" smtClean="0"/>
              <a:t>14.12.2020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70BD9B4-DE7C-4E8A-B342-E2BBFAA82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768D7F2-F30B-4D30-8DD8-AF39C367F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D3BC-723C-45DA-BEE7-6BBBDF17B3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6625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536A92-1ABB-42C9-8B79-60CBE9E5D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A3703804-745B-4926-9653-5748101F24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1D8A239-4907-4708-8A79-E6FEE23E0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8219-AC07-4E25-B3CC-74DA840B62AA}" type="datetimeFigureOut">
              <a:rPr lang="pl-PL" smtClean="0"/>
              <a:t>14.12.2020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4F928B8-49F3-4FC9-A857-0CE7AAA6D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B09EC32-E208-4135-9E9D-ACC494A7B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D3BC-723C-45DA-BEE7-6BBBDF17B3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4826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6D490868-2537-4495-955C-02D5F937C7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719B36B7-1D6E-4B0C-AF8B-42F89F3992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7E9D573-15D6-46A0-ACBE-FE4DC26D4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8219-AC07-4E25-B3CC-74DA840B62AA}" type="datetimeFigureOut">
              <a:rPr lang="pl-PL" smtClean="0"/>
              <a:t>14.12.2020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2DA61CC-E879-4CC1-B6FC-84FA6E331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6AD98C2-0C82-4F44-A979-E1EF39E61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D3BC-723C-45DA-BEE7-6BBBDF17B3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4832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8466DA5-22FF-48E1-87DC-4ACD77A1C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E12F06F-A2F3-4B97-BA64-429993711B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47B35C7-FE9F-44DE-88FD-A023F6F55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8219-AC07-4E25-B3CC-74DA840B62AA}" type="datetimeFigureOut">
              <a:rPr lang="pl-PL" smtClean="0"/>
              <a:t>14.12.2020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C577EE9-100C-4901-B78C-1E1956CDC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2BDC3B3-454C-4E86-B062-3BCFDAA1B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D3BC-723C-45DA-BEE7-6BBBDF17B3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6162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89D5EF2-DD74-4CA6-A966-2C26F9489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8004AA6-ED70-4DC2-8C1C-1DF3B66CA7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063AF4C-87FC-40C9-8EC5-0C78F796D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8219-AC07-4E25-B3CC-74DA840B62AA}" type="datetimeFigureOut">
              <a:rPr lang="pl-PL" smtClean="0"/>
              <a:t>14.12.2020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271EB13-EE15-4D80-B559-5138F4D83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7790A08-57C6-4734-8A52-AE5BB19BC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D3BC-723C-45DA-BEE7-6BBBDF17B3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2211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38FD23A-0D21-4AE8-A4D5-63FE8D227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CB244FF-E0AD-416E-8E66-6478D9B7CA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CA13E92-C038-4CB1-A0C0-0396C5F811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8F1EAF1-A543-4B77-BC2E-03F58F997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8219-AC07-4E25-B3CC-74DA840B62AA}" type="datetimeFigureOut">
              <a:rPr lang="pl-PL" smtClean="0"/>
              <a:t>14.12.2020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10CCE62-1FBD-48D2-B211-B85F7CA5A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397E4FC-8F9B-4862-8348-794F15A73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D3BC-723C-45DA-BEE7-6BBBDF17B3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56703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223E633-1E53-441D-86E3-8B42200DB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47A2D09-BC87-4FC8-9D6D-35DCABF3C8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4AD2CD9-C2F9-4534-8BA8-36C7C74741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E12308C-F4EF-4FBC-9FF8-67627D831B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D554931-6137-4FDF-B0D5-7525796EAA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EEBAC2F3-F274-47C1-A580-2ABAA0511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8219-AC07-4E25-B3CC-74DA840B62AA}" type="datetimeFigureOut">
              <a:rPr lang="pl-PL" smtClean="0"/>
              <a:t>14.12.2020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820F37AE-AB55-4FA5-BC5A-348A84A63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91E230DE-8B34-4D0E-99D1-2451F6CDC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D3BC-723C-45DA-BEE7-6BBBDF17B3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2579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8D65168-4733-4F4B-A4FD-9F4B1C494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E95D643A-0505-419D-A2A1-60590BC68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8219-AC07-4E25-B3CC-74DA840B62AA}" type="datetimeFigureOut">
              <a:rPr lang="pl-PL" smtClean="0"/>
              <a:t>14.12.2020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11F6E57-9EC1-40A7-9BB2-2D213CC2C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2E4448C-E80D-493E-883A-DD2A40863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D3BC-723C-45DA-BEE7-6BBBDF17B3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3989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21C81958-E6DC-41FB-90A1-D07C369C6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8219-AC07-4E25-B3CC-74DA840B62AA}" type="datetimeFigureOut">
              <a:rPr lang="pl-PL" smtClean="0"/>
              <a:t>14.12.2020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F7D5A061-7B66-4AE7-8371-351CAD46F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42A9821-8E58-4D8E-A503-99CFF2E48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D3BC-723C-45DA-BEE7-6BBBDF17B3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5175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74D97C-CEC1-49B6-A52C-993C590A0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E654F52-EA14-4D16-9852-9F91D538AA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F9A3CA9-6E91-4C9E-958D-AEC1583984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31D6834-D5EE-4298-9FAD-2059164D3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8219-AC07-4E25-B3CC-74DA840B62AA}" type="datetimeFigureOut">
              <a:rPr lang="pl-PL" smtClean="0"/>
              <a:t>14.12.2020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0549E1E-97F1-426B-9C29-3905318D8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888BBC0-8DC8-4345-A314-A0BE9F213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D3BC-723C-45DA-BEE7-6BBBDF17B3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65972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1A52667-2329-46F8-B1BA-FE9DD351B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1BECEAF1-BA3C-47ED-B006-C91ED4B472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3E29D64-9581-41F2-B55D-884C011C7A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52019DD-46B2-4AD7-A6D3-BFB046F5F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8219-AC07-4E25-B3CC-74DA840B62AA}" type="datetimeFigureOut">
              <a:rPr lang="pl-PL" smtClean="0"/>
              <a:t>14.12.2020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B4658C5-27C8-45D8-B279-2B7D8FC4E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226E459-B250-4935-8D8E-75AD0E509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D3BC-723C-45DA-BEE7-6BBBDF17B3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2959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E3648DC3-2526-40D7-A516-59AF23321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44FC8DC-BBC0-4804-8623-A7032C7E86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B333EFB-212E-43D2-801D-4E04E0C379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648219-AC07-4E25-B3CC-74DA840B62AA}" type="datetimeFigureOut">
              <a:rPr lang="pl-PL" smtClean="0"/>
              <a:t>14.12.2020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40EF44C-5A24-4204-B94A-356D4D3E69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A00BEF8-B0F5-4F1E-8A6C-8CE79FE444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ED3BC-723C-45DA-BEE7-6BBBDF17B3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2669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036F5A1-FA21-423D-86BB-7D44701CE0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6935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EEF7805F-9871-4A3C-9641-87C5C601DA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8FB9FF89-3DF7-4D6B-BF4F-F5C9DA25A7F2}"/>
              </a:ext>
            </a:extLst>
          </p:cNvPr>
          <p:cNvSpPr txBox="1"/>
          <p:nvPr/>
        </p:nvSpPr>
        <p:spPr>
          <a:xfrm>
            <a:off x="395111" y="2297947"/>
            <a:ext cx="2686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brak śniegu w zimie, ekstremalne upały latem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1BAF078-BB76-4F0C-96E4-FB5FDEDB6273}"/>
              </a:ext>
            </a:extLst>
          </p:cNvPr>
          <p:cNvSpPr txBox="1"/>
          <p:nvPr/>
        </p:nvSpPr>
        <p:spPr>
          <a:xfrm>
            <a:off x="502357" y="136744"/>
            <a:ext cx="61185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srgbClr val="7FB9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SKUTKI ZMIAN </a:t>
            </a:r>
          </a:p>
          <a:p>
            <a:r>
              <a:rPr lang="pl-PL" sz="4000" b="1" dirty="0">
                <a:solidFill>
                  <a:srgbClr val="7FB9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KLIMATU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B573133-280E-4B13-AEFA-BEC2CAF7B0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781" y="136744"/>
            <a:ext cx="3510842" cy="889267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FB901C02-14D5-42FC-8B39-2CBD53B7A2BA}"/>
              </a:ext>
            </a:extLst>
          </p:cNvPr>
          <p:cNvSpPr txBox="1"/>
          <p:nvPr/>
        </p:nvSpPr>
        <p:spPr>
          <a:xfrm>
            <a:off x="502357" y="3758130"/>
            <a:ext cx="2686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problemy z zaopatrzeniem </a:t>
            </a:r>
            <a:b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w wodę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83CE8B4C-31E5-4752-86EE-79226918B1B0}"/>
              </a:ext>
            </a:extLst>
          </p:cNvPr>
          <p:cNvSpPr txBox="1"/>
          <p:nvPr/>
        </p:nvSpPr>
        <p:spPr>
          <a:xfrm>
            <a:off x="220134" y="5046455"/>
            <a:ext cx="2686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niszczenie dóbr materialnych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375C6788-56E2-4482-8247-F363BB772773}"/>
              </a:ext>
            </a:extLst>
          </p:cNvPr>
          <p:cNvSpPr txBox="1"/>
          <p:nvPr/>
        </p:nvSpPr>
        <p:spPr>
          <a:xfrm>
            <a:off x="2257779" y="6122108"/>
            <a:ext cx="2686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wzrost poziomu mórz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5C9ED4CD-E353-41C2-9530-3ABEF5B29CF6}"/>
              </a:ext>
            </a:extLst>
          </p:cNvPr>
          <p:cNvSpPr txBox="1"/>
          <p:nvPr/>
        </p:nvSpPr>
        <p:spPr>
          <a:xfrm>
            <a:off x="4222044" y="1884495"/>
            <a:ext cx="2686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spadek produkcji żywności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4CAF4C0D-9B5B-4B84-B7D5-F0B833271B80}"/>
              </a:ext>
            </a:extLst>
          </p:cNvPr>
          <p:cNvSpPr txBox="1"/>
          <p:nvPr/>
        </p:nvSpPr>
        <p:spPr>
          <a:xfrm>
            <a:off x="4628444" y="3392456"/>
            <a:ext cx="2686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obniżenie poziomów wód gruntowych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7F1F65F3-94BF-4E1F-B28D-69A7AA6EBC4F}"/>
              </a:ext>
            </a:extLst>
          </p:cNvPr>
          <p:cNvSpPr txBox="1"/>
          <p:nvPr/>
        </p:nvSpPr>
        <p:spPr>
          <a:xfrm>
            <a:off x="4334932" y="4523235"/>
            <a:ext cx="2686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zmiany zasięgów występowania gatunków 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5A0B9133-BFB8-4F1D-9585-9C601F1D8E78}"/>
              </a:ext>
            </a:extLst>
          </p:cNvPr>
          <p:cNvSpPr txBox="1"/>
          <p:nvPr/>
        </p:nvSpPr>
        <p:spPr>
          <a:xfrm>
            <a:off x="5565422" y="5898354"/>
            <a:ext cx="2686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przerwy </a:t>
            </a:r>
            <a:b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w dostawach prądu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77557D57-3AD6-4A77-B235-7DA284717D3B}"/>
              </a:ext>
            </a:extLst>
          </p:cNvPr>
          <p:cNvSpPr txBox="1"/>
          <p:nvPr/>
        </p:nvSpPr>
        <p:spPr>
          <a:xfrm>
            <a:off x="8878711" y="5525470"/>
            <a:ext cx="2686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większe wydatki z budżetu państwa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E57121D9-D428-41B7-A1B4-3E6E99621818}"/>
              </a:ext>
            </a:extLst>
          </p:cNvPr>
          <p:cNvSpPr txBox="1"/>
          <p:nvPr/>
        </p:nvSpPr>
        <p:spPr>
          <a:xfrm>
            <a:off x="8562622" y="4040163"/>
            <a:ext cx="2686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zmiana zasięgu chorób, ich szybsze rozprzestrzenianie się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512C1EC7-BC8B-473D-86CF-7ACB071E9709}"/>
              </a:ext>
            </a:extLst>
          </p:cNvPr>
          <p:cNvSpPr txBox="1"/>
          <p:nvPr/>
        </p:nvSpPr>
        <p:spPr>
          <a:xfrm>
            <a:off x="8765824" y="2586568"/>
            <a:ext cx="2686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pojawianie się obcych gatunków zwierząt i roślin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77636F06-EDD9-4377-8E05-3BD89FA30E07}"/>
              </a:ext>
            </a:extLst>
          </p:cNvPr>
          <p:cNvSpPr txBox="1"/>
          <p:nvPr/>
        </p:nvSpPr>
        <p:spPr>
          <a:xfrm>
            <a:off x="8562622" y="1162755"/>
            <a:ext cx="2686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redukcja powierzchni obszarów zielonych i rekreacyjnych</a:t>
            </a:r>
          </a:p>
        </p:txBody>
      </p:sp>
    </p:spTree>
    <p:extLst>
      <p:ext uri="{BB962C8B-B14F-4D97-AF65-F5344CB8AC3E}">
        <p14:creationId xmlns:p14="http://schemas.microsoft.com/office/powerpoint/2010/main" val="2996772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6324615-BA68-49E3-BC37-51B21F578F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01" b="8478"/>
          <a:stretch/>
        </p:blipFill>
        <p:spPr>
          <a:xfrm>
            <a:off x="0" y="2009422"/>
            <a:ext cx="12192000" cy="426720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31DCDF47-E85B-403A-8C55-A64E3D44D4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781" y="136744"/>
            <a:ext cx="3510842" cy="889267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B6437371-6C5B-4777-AE64-F127B89BDC0B}"/>
              </a:ext>
            </a:extLst>
          </p:cNvPr>
          <p:cNvSpPr txBox="1"/>
          <p:nvPr/>
        </p:nvSpPr>
        <p:spPr>
          <a:xfrm>
            <a:off x="626533" y="364291"/>
            <a:ext cx="61185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srgbClr val="7FB9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SKUTKI ZMIAN </a:t>
            </a:r>
          </a:p>
          <a:p>
            <a:r>
              <a:rPr lang="pl-PL" sz="4000" b="1" dirty="0">
                <a:solidFill>
                  <a:srgbClr val="7FB9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KLIMATU</a:t>
            </a:r>
          </a:p>
        </p:txBody>
      </p:sp>
    </p:spTree>
    <p:extLst>
      <p:ext uri="{BB962C8B-B14F-4D97-AF65-F5344CB8AC3E}">
        <p14:creationId xmlns:p14="http://schemas.microsoft.com/office/powerpoint/2010/main" val="1874175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8AC8D9B-4AB8-4CD0-A571-4959DE4B70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CCCA710B-0796-4D3F-A341-592CBCFD66E3}"/>
              </a:ext>
            </a:extLst>
          </p:cNvPr>
          <p:cNvSpPr txBox="1"/>
          <p:nvPr/>
        </p:nvSpPr>
        <p:spPr>
          <a:xfrm>
            <a:off x="389468" y="227547"/>
            <a:ext cx="61185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srgbClr val="7FB9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SKUTKI ZMIAN </a:t>
            </a:r>
          </a:p>
          <a:p>
            <a:r>
              <a:rPr lang="pl-PL" sz="4000" b="1" dirty="0">
                <a:solidFill>
                  <a:srgbClr val="7FB9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KLIMATU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2CC8E7D6-5771-4B25-B554-2459814BBB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3" y="0"/>
            <a:ext cx="3510842" cy="889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4068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B19E32C-3CB4-4D6B-A712-520518A3A9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60"/>
          <a:stretch/>
        </p:blipFill>
        <p:spPr>
          <a:xfrm>
            <a:off x="0" y="1320800"/>
            <a:ext cx="12192000" cy="55372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23F2E64B-779B-4C58-AC44-27A1DCD4C7CF}"/>
              </a:ext>
            </a:extLst>
          </p:cNvPr>
          <p:cNvSpPr txBox="1"/>
          <p:nvPr/>
        </p:nvSpPr>
        <p:spPr>
          <a:xfrm>
            <a:off x="513645" y="136744"/>
            <a:ext cx="61185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srgbClr val="7FB9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SKUTKI ZMIAN </a:t>
            </a:r>
          </a:p>
          <a:p>
            <a:r>
              <a:rPr lang="pl-PL" sz="4000" b="1" dirty="0">
                <a:solidFill>
                  <a:srgbClr val="7FB9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KLIMATU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C5DE158-57CC-4507-B4D4-F6C7FD94B9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781" y="136744"/>
            <a:ext cx="3510842" cy="889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7722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7507F367-787B-4A32-9158-60FF3C844C4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53"/>
          <a:stretch/>
        </p:blipFill>
        <p:spPr>
          <a:xfrm>
            <a:off x="0" y="1354666"/>
            <a:ext cx="12192000" cy="5503333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4340A373-9A28-47F1-9EBA-CFDD880E36FF}"/>
              </a:ext>
            </a:extLst>
          </p:cNvPr>
          <p:cNvSpPr txBox="1"/>
          <p:nvPr/>
        </p:nvSpPr>
        <p:spPr>
          <a:xfrm>
            <a:off x="513646" y="136744"/>
            <a:ext cx="61185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srgbClr val="7FB9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SKUTKI ZMIAN </a:t>
            </a:r>
          </a:p>
          <a:p>
            <a:r>
              <a:rPr lang="pl-PL" sz="4000" b="1" dirty="0">
                <a:solidFill>
                  <a:srgbClr val="7FB9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KLIMATU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CFC7C55-C9EB-4593-81F3-B4B952FEFA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781" y="136744"/>
            <a:ext cx="3510842" cy="889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5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372029D2-8215-4F2C-A669-78FF6105BE5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52" b="26255"/>
          <a:stretch/>
        </p:blipFill>
        <p:spPr>
          <a:xfrm>
            <a:off x="0" y="1546578"/>
            <a:ext cx="12192000" cy="3510844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3059B655-C0F5-4367-B1E5-FD82F2E209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781" y="136744"/>
            <a:ext cx="3510842" cy="889267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20C573C2-D43B-498F-9779-CD70A07D84AC}"/>
              </a:ext>
            </a:extLst>
          </p:cNvPr>
          <p:cNvSpPr txBox="1"/>
          <p:nvPr/>
        </p:nvSpPr>
        <p:spPr>
          <a:xfrm>
            <a:off x="547512" y="395111"/>
            <a:ext cx="61185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srgbClr val="7FB9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JAK MOŻEMY POMÓC KLIMATOWI? 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3B1E428-6F80-43AB-A9C8-E9B1266AB591}"/>
              </a:ext>
            </a:extLst>
          </p:cNvPr>
          <p:cNvSpPr txBox="1"/>
          <p:nvPr/>
        </p:nvSpPr>
        <p:spPr>
          <a:xfrm>
            <a:off x="547512" y="5159838"/>
            <a:ext cx="2686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EKOTRANSPORT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354684AF-3E67-4B62-A571-AE9BE3FC91C5}"/>
              </a:ext>
            </a:extLst>
          </p:cNvPr>
          <p:cNvSpPr txBox="1"/>
          <p:nvPr/>
        </p:nvSpPr>
        <p:spPr>
          <a:xfrm>
            <a:off x="5091290" y="5311422"/>
            <a:ext cx="2686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SADZENIE DRZEW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21CE4913-EF67-41A0-9F7A-B9C5E553615A}"/>
              </a:ext>
            </a:extLst>
          </p:cNvPr>
          <p:cNvSpPr txBox="1"/>
          <p:nvPr/>
        </p:nvSpPr>
        <p:spPr>
          <a:xfrm>
            <a:off x="9177867" y="5240923"/>
            <a:ext cx="26867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ODNAWIALNE ŹRÓDŁA ENERGII</a:t>
            </a:r>
          </a:p>
        </p:txBody>
      </p:sp>
    </p:spTree>
    <p:extLst>
      <p:ext uri="{BB962C8B-B14F-4D97-AF65-F5344CB8AC3E}">
        <p14:creationId xmlns:p14="http://schemas.microsoft.com/office/powerpoint/2010/main" val="35380384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DD227D5-0E3D-475E-BCA3-A918E4D1EA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21" b="28231"/>
          <a:stretch/>
        </p:blipFill>
        <p:spPr>
          <a:xfrm>
            <a:off x="0" y="1715911"/>
            <a:ext cx="12192000" cy="3206046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6E8D9A39-92D9-440C-8D05-9C9E87D315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781" y="136744"/>
            <a:ext cx="3510842" cy="889267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0AE122A9-58EE-4C3B-907A-E779B196B725}"/>
              </a:ext>
            </a:extLst>
          </p:cNvPr>
          <p:cNvSpPr txBox="1"/>
          <p:nvPr/>
        </p:nvSpPr>
        <p:spPr>
          <a:xfrm>
            <a:off x="547512" y="395111"/>
            <a:ext cx="61185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srgbClr val="7FB9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JAK MOŻEMY POMÓC KLIMATOWI? 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2A41DCAA-B4C2-461C-B56A-ED5DC2E4C33E}"/>
              </a:ext>
            </a:extLst>
          </p:cNvPr>
          <p:cNvSpPr txBox="1"/>
          <p:nvPr/>
        </p:nvSpPr>
        <p:spPr>
          <a:xfrm>
            <a:off x="920045" y="5171126"/>
            <a:ext cx="26867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SEGREGOWANIE ODPADÓW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2D59475-587F-4E8C-AF69-4E3A421AF2E5}"/>
              </a:ext>
            </a:extLst>
          </p:cNvPr>
          <p:cNvSpPr txBox="1"/>
          <p:nvPr/>
        </p:nvSpPr>
        <p:spPr>
          <a:xfrm>
            <a:off x="4752622" y="5288691"/>
            <a:ext cx="26867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OSZCZĘDZANIE ENERGII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B6F9EC69-269C-4486-B782-C0936DB9B0FF}"/>
              </a:ext>
            </a:extLst>
          </p:cNvPr>
          <p:cNvSpPr txBox="1"/>
          <p:nvPr/>
        </p:nvSpPr>
        <p:spPr>
          <a:xfrm>
            <a:off x="8585199" y="5171126"/>
            <a:ext cx="26867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EDUKACJA EKOLOGICZNA</a:t>
            </a:r>
          </a:p>
        </p:txBody>
      </p:sp>
    </p:spTree>
    <p:extLst>
      <p:ext uri="{BB962C8B-B14F-4D97-AF65-F5344CB8AC3E}">
        <p14:creationId xmlns:p14="http://schemas.microsoft.com/office/powerpoint/2010/main" val="11605159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49C32FA-3713-4528-A8AA-550651D4595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33" r="12037" b="24115"/>
          <a:stretch/>
        </p:blipFill>
        <p:spPr>
          <a:xfrm>
            <a:off x="0" y="1648178"/>
            <a:ext cx="10724444" cy="3556000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F08AA6BF-0F5F-4C3C-A7A8-4617DF8029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781" y="136744"/>
            <a:ext cx="3510842" cy="889267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25CB4C1B-899C-45E8-B56C-2E8352165BD1}"/>
              </a:ext>
            </a:extLst>
          </p:cNvPr>
          <p:cNvSpPr txBox="1"/>
          <p:nvPr/>
        </p:nvSpPr>
        <p:spPr>
          <a:xfrm>
            <a:off x="547512" y="395111"/>
            <a:ext cx="61185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srgbClr val="7FB9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JAK MOŻEMY POMÓC KLIMATOWI? 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91FF9D38-AB09-40B7-BE59-F7588996A495}"/>
              </a:ext>
            </a:extLst>
          </p:cNvPr>
          <p:cNvSpPr txBox="1"/>
          <p:nvPr/>
        </p:nvSpPr>
        <p:spPr>
          <a:xfrm>
            <a:off x="1834444" y="5329171"/>
            <a:ext cx="26867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NIEMARNOWANIE ŻYWNOŚCI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A29E29A7-699B-4016-BF78-229B0F2C1F25}"/>
              </a:ext>
            </a:extLst>
          </p:cNvPr>
          <p:cNvSpPr txBox="1"/>
          <p:nvPr/>
        </p:nvSpPr>
        <p:spPr>
          <a:xfrm>
            <a:off x="7670800" y="5283005"/>
            <a:ext cx="26867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OSZCZĘDZANIE WODY</a:t>
            </a:r>
          </a:p>
        </p:txBody>
      </p:sp>
    </p:spTree>
    <p:extLst>
      <p:ext uri="{BB962C8B-B14F-4D97-AF65-F5344CB8AC3E}">
        <p14:creationId xmlns:p14="http://schemas.microsoft.com/office/powerpoint/2010/main" val="28983837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2ACA09D7-92AE-4D29-AD07-441E945CF6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52" b="34157"/>
          <a:stretch/>
        </p:blipFill>
        <p:spPr>
          <a:xfrm>
            <a:off x="0" y="2088444"/>
            <a:ext cx="12192000" cy="2427112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A13D8CF2-DEE8-4724-B1DE-B4887F2397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781" y="136744"/>
            <a:ext cx="3510842" cy="889267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D725D4FD-F600-43B2-9DFA-216E380CAE44}"/>
              </a:ext>
            </a:extLst>
          </p:cNvPr>
          <p:cNvSpPr txBox="1"/>
          <p:nvPr/>
        </p:nvSpPr>
        <p:spPr>
          <a:xfrm>
            <a:off x="699912" y="547511"/>
            <a:ext cx="61185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srgbClr val="7FB9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ODNAWIALNE</a:t>
            </a:r>
            <a:br>
              <a:rPr lang="pl-PL" sz="4000" b="1" dirty="0">
                <a:solidFill>
                  <a:srgbClr val="7FB9C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4000" b="1" dirty="0">
                <a:solidFill>
                  <a:srgbClr val="7FB9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ŹRÓDŁA ENERGII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AAD3B8EB-7ECD-4D96-9920-DAA6D5AA509E}"/>
              </a:ext>
            </a:extLst>
          </p:cNvPr>
          <p:cNvSpPr txBox="1"/>
          <p:nvPr/>
        </p:nvSpPr>
        <p:spPr>
          <a:xfrm>
            <a:off x="169333" y="4733050"/>
            <a:ext cx="2686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ENERGIA WIATROWA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FF911F9D-D716-41F1-86EA-6BE87316A9D4}"/>
              </a:ext>
            </a:extLst>
          </p:cNvPr>
          <p:cNvSpPr txBox="1"/>
          <p:nvPr/>
        </p:nvSpPr>
        <p:spPr>
          <a:xfrm>
            <a:off x="2274712" y="4733050"/>
            <a:ext cx="2968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ENERGIA WYTWARZANA</a:t>
            </a:r>
          </a:p>
          <a:p>
            <a:pPr algn="ctr"/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Z BIOMASY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28C87F62-244A-49D4-ABDC-06CB1E20E9E9}"/>
              </a:ext>
            </a:extLst>
          </p:cNvPr>
          <p:cNvSpPr txBox="1"/>
          <p:nvPr/>
        </p:nvSpPr>
        <p:spPr>
          <a:xfrm>
            <a:off x="4549421" y="4739061"/>
            <a:ext cx="2968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ENERGIA SŁONECZNA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E07523B2-91FD-4D6F-B6AB-E74C3C67DCD4}"/>
              </a:ext>
            </a:extLst>
          </p:cNvPr>
          <p:cNvSpPr txBox="1"/>
          <p:nvPr/>
        </p:nvSpPr>
        <p:spPr>
          <a:xfrm>
            <a:off x="7134577" y="4713478"/>
            <a:ext cx="2968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ENERGIA </a:t>
            </a:r>
            <a:b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GEOTERMALNA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028F08F9-0CF4-4894-ABDA-DE2F776D3697}"/>
              </a:ext>
            </a:extLst>
          </p:cNvPr>
          <p:cNvSpPr txBox="1"/>
          <p:nvPr/>
        </p:nvSpPr>
        <p:spPr>
          <a:xfrm>
            <a:off x="9522178" y="4733050"/>
            <a:ext cx="2968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ENERGIA WODNA</a:t>
            </a:r>
          </a:p>
        </p:txBody>
      </p:sp>
    </p:spTree>
    <p:extLst>
      <p:ext uri="{BB962C8B-B14F-4D97-AF65-F5344CB8AC3E}">
        <p14:creationId xmlns:p14="http://schemas.microsoft.com/office/powerpoint/2010/main" val="34382283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079A457-BDC7-4CC0-A090-4B35C6697F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11" b="30205"/>
          <a:stretch/>
        </p:blipFill>
        <p:spPr>
          <a:xfrm>
            <a:off x="0" y="1591732"/>
            <a:ext cx="12192000" cy="3194757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CBF1DF62-CF3E-400B-A515-3DE9FBE836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781" y="136744"/>
            <a:ext cx="3510842" cy="889267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FA3316C-C6D3-4FF7-80B4-5F97D8B521EF}"/>
              </a:ext>
            </a:extLst>
          </p:cNvPr>
          <p:cNvSpPr txBox="1"/>
          <p:nvPr/>
        </p:nvSpPr>
        <p:spPr>
          <a:xfrm>
            <a:off x="699912" y="547511"/>
            <a:ext cx="61185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srgbClr val="7FB9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NIEODNAWIALNE</a:t>
            </a:r>
            <a:br>
              <a:rPr lang="pl-PL" sz="4000" b="1" dirty="0">
                <a:solidFill>
                  <a:srgbClr val="7FB9C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4000" b="1" dirty="0">
                <a:solidFill>
                  <a:srgbClr val="7FB9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ŹRÓDŁA ENERGII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7151F6B9-B6A7-4A38-8BE8-C350640EE742}"/>
              </a:ext>
            </a:extLst>
          </p:cNvPr>
          <p:cNvSpPr txBox="1"/>
          <p:nvPr/>
        </p:nvSpPr>
        <p:spPr>
          <a:xfrm>
            <a:off x="1140179" y="5122979"/>
            <a:ext cx="16368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ROPA NAFTOWA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4FDFFB1D-E2D9-4E06-AB1B-B111F3A6B0CA}"/>
              </a:ext>
            </a:extLst>
          </p:cNvPr>
          <p:cNvSpPr txBox="1"/>
          <p:nvPr/>
        </p:nvSpPr>
        <p:spPr>
          <a:xfrm>
            <a:off x="5277555" y="5127768"/>
            <a:ext cx="16368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GAZ ZIEMNY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113FBC61-32D9-4FDE-98F1-2B42F79F9161}"/>
              </a:ext>
            </a:extLst>
          </p:cNvPr>
          <p:cNvSpPr txBox="1"/>
          <p:nvPr/>
        </p:nvSpPr>
        <p:spPr>
          <a:xfrm>
            <a:off x="9132711" y="5121377"/>
            <a:ext cx="19191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WĘGIEL KAMIENNY I BRUNATNY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81020B8C-86D9-48D4-9947-659B7E3CF227}"/>
              </a:ext>
            </a:extLst>
          </p:cNvPr>
          <p:cNvSpPr txBox="1"/>
          <p:nvPr/>
        </p:nvSpPr>
        <p:spPr>
          <a:xfrm>
            <a:off x="4233332" y="5830710"/>
            <a:ext cx="37253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latin typeface="Arial" panose="020B0604020202020204" pitchFamily="34" charset="0"/>
                <a:cs typeface="Arial" panose="020B0604020202020204" pitchFamily="34" charset="0"/>
              </a:rPr>
              <a:t>PALIWA KOPALNE</a:t>
            </a:r>
          </a:p>
        </p:txBody>
      </p:sp>
    </p:spTree>
    <p:extLst>
      <p:ext uri="{BB962C8B-B14F-4D97-AF65-F5344CB8AC3E}">
        <p14:creationId xmlns:p14="http://schemas.microsoft.com/office/powerpoint/2010/main" val="2239244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39B27681-0D40-4AFE-A70F-1DAE9A346E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50" b="25432"/>
          <a:stretch/>
        </p:blipFill>
        <p:spPr>
          <a:xfrm>
            <a:off x="0" y="1738488"/>
            <a:ext cx="12192000" cy="337537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521C87DA-A9A1-4E53-9BA3-FD0CC5C3BBB7}"/>
              </a:ext>
            </a:extLst>
          </p:cNvPr>
          <p:cNvSpPr txBox="1"/>
          <p:nvPr/>
        </p:nvSpPr>
        <p:spPr>
          <a:xfrm>
            <a:off x="451553" y="202302"/>
            <a:ext cx="64911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srgbClr val="7FB9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ŹRÓDŁA EMISJI GAZÓW CIEPLARNIANYCH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8F2BAF5F-F7B1-42B6-9448-FEAD30614B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158" y="78377"/>
            <a:ext cx="3510842" cy="889267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5C3504F7-FEEE-4415-822E-DCBE49776B21}"/>
              </a:ext>
            </a:extLst>
          </p:cNvPr>
          <p:cNvSpPr txBox="1"/>
          <p:nvPr/>
        </p:nvSpPr>
        <p:spPr>
          <a:xfrm>
            <a:off x="711200" y="5316870"/>
            <a:ext cx="26867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PRODUKCJA ENERGII </a:t>
            </a:r>
            <a:b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Z PALIW KOPALNYCH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8A3B020D-96B9-4E14-BA3C-E400379B78D4}"/>
              </a:ext>
            </a:extLst>
          </p:cNvPr>
          <p:cNvSpPr txBox="1"/>
          <p:nvPr/>
        </p:nvSpPr>
        <p:spPr>
          <a:xfrm>
            <a:off x="5492045" y="5316870"/>
            <a:ext cx="1902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TRANSPORT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F74B04DE-2F78-45E3-8F43-3F95B8284992}"/>
              </a:ext>
            </a:extLst>
          </p:cNvPr>
          <p:cNvSpPr txBox="1"/>
          <p:nvPr/>
        </p:nvSpPr>
        <p:spPr>
          <a:xfrm>
            <a:off x="9934223" y="5455369"/>
            <a:ext cx="1902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ROLNICTWO</a:t>
            </a:r>
          </a:p>
        </p:txBody>
      </p:sp>
    </p:spTree>
    <p:extLst>
      <p:ext uri="{BB962C8B-B14F-4D97-AF65-F5344CB8AC3E}">
        <p14:creationId xmlns:p14="http://schemas.microsoft.com/office/powerpoint/2010/main" val="19155699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337B449A-C6F2-4A33-96FB-642ACE4407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54" b="24444"/>
          <a:stretch/>
        </p:blipFill>
        <p:spPr>
          <a:xfrm>
            <a:off x="0" y="2607059"/>
            <a:ext cx="12192000" cy="3285067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B27D76A7-2C88-42F9-9758-D5CF91F0B7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781" y="136744"/>
            <a:ext cx="3510842" cy="889267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8EEFD8D7-BE16-4748-B756-609373B6D166}"/>
              </a:ext>
            </a:extLst>
          </p:cNvPr>
          <p:cNvSpPr txBox="1"/>
          <p:nvPr/>
        </p:nvSpPr>
        <p:spPr>
          <a:xfrm>
            <a:off x="699912" y="547511"/>
            <a:ext cx="61185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srgbClr val="7FB9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ŹRÓDŁA ENERGII 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258B66E8-CE43-4E64-B3BE-B0BE30A133B5}"/>
              </a:ext>
            </a:extLst>
          </p:cNvPr>
          <p:cNvSpPr txBox="1"/>
          <p:nvPr/>
        </p:nvSpPr>
        <p:spPr>
          <a:xfrm>
            <a:off x="1332088" y="1870950"/>
            <a:ext cx="39172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latin typeface="Arial" panose="020B0604020202020204" pitchFamily="34" charset="0"/>
                <a:cs typeface="Arial" panose="020B0604020202020204" pitchFamily="34" charset="0"/>
              </a:rPr>
              <a:t>ŹRÓDŁA ENERGII PRZYJAZNE DLA ŚRODOWISKA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272D00E-BCD3-4A98-BB2E-04F6D8BDD207}"/>
              </a:ext>
            </a:extLst>
          </p:cNvPr>
          <p:cNvSpPr txBox="1"/>
          <p:nvPr/>
        </p:nvSpPr>
        <p:spPr>
          <a:xfrm>
            <a:off x="7100711" y="1870949"/>
            <a:ext cx="39172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latin typeface="Arial" panose="020B0604020202020204" pitchFamily="34" charset="0"/>
                <a:cs typeface="Arial" panose="020B0604020202020204" pitchFamily="34" charset="0"/>
              </a:rPr>
              <a:t>ŹRÓDŁA ENERGII SZKODZĄCE ŚRODOWISKU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333CB75B-9E25-4371-8F66-348BE334A542}"/>
              </a:ext>
            </a:extLst>
          </p:cNvPr>
          <p:cNvSpPr txBox="1"/>
          <p:nvPr/>
        </p:nvSpPr>
        <p:spPr>
          <a:xfrm>
            <a:off x="7343422" y="6169124"/>
            <a:ext cx="39172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NIEODNAWIALNE ŹRÓDŁA ENERGII 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7E3DE087-BB51-4449-958A-5C86696AA647}"/>
              </a:ext>
            </a:extLst>
          </p:cNvPr>
          <p:cNvSpPr txBox="1"/>
          <p:nvPr/>
        </p:nvSpPr>
        <p:spPr>
          <a:xfrm>
            <a:off x="361244" y="2147948"/>
            <a:ext cx="518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czyli nieemitujące dwutlenku węgla (CO</a:t>
            </a:r>
            <a:r>
              <a:rPr lang="pl-PL" sz="14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), tlenek węgla (IV)</a:t>
            </a:r>
            <a:b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 i innych zanieczyszczeń do atmosfery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93BEDE3B-BBF7-424A-9CBC-3FBE0614CE22}"/>
              </a:ext>
            </a:extLst>
          </p:cNvPr>
          <p:cNvSpPr txBox="1"/>
          <p:nvPr/>
        </p:nvSpPr>
        <p:spPr>
          <a:xfrm>
            <a:off x="5870222" y="2145393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czyli emitujące dwutlenek węgla (CO</a:t>
            </a:r>
            <a:r>
              <a:rPr lang="pl-PL" sz="14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), tlenek węgla (IV)</a:t>
            </a:r>
            <a:b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 i inne zanieczyszczenia do atmosfery</a:t>
            </a:r>
          </a:p>
        </p:txBody>
      </p:sp>
    </p:spTree>
    <p:extLst>
      <p:ext uri="{BB962C8B-B14F-4D97-AF65-F5344CB8AC3E}">
        <p14:creationId xmlns:p14="http://schemas.microsoft.com/office/powerpoint/2010/main" val="29086245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87158E6E-301A-415E-BD6E-4137BA60C4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662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33C06B6-7404-47D7-AF6D-EB351BC591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19" b="25268"/>
          <a:stretch/>
        </p:blipFill>
        <p:spPr>
          <a:xfrm>
            <a:off x="0" y="1907822"/>
            <a:ext cx="12192000" cy="3217334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4781B48E-FB54-4D3E-AA4F-7CBD3ECA83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781" y="136744"/>
            <a:ext cx="3510842" cy="889267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D6627F76-66DA-41E0-BA86-94B0C9063203}"/>
              </a:ext>
            </a:extLst>
          </p:cNvPr>
          <p:cNvSpPr txBox="1"/>
          <p:nvPr/>
        </p:nvSpPr>
        <p:spPr>
          <a:xfrm>
            <a:off x="1095022" y="5312827"/>
            <a:ext cx="2686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CHÓW ZWIERZĄT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C41F0865-1DB7-4950-88B7-839C55CDF9D5}"/>
              </a:ext>
            </a:extLst>
          </p:cNvPr>
          <p:cNvSpPr txBox="1"/>
          <p:nvPr/>
        </p:nvSpPr>
        <p:spPr>
          <a:xfrm>
            <a:off x="4848577" y="5125156"/>
            <a:ext cx="26867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NIEWŁAŚCIWA GOSPODARKA ODPADAMI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D6D04ADB-2F10-44BF-90C7-1372B91AB824}"/>
              </a:ext>
            </a:extLst>
          </p:cNvPr>
          <p:cNvSpPr txBox="1"/>
          <p:nvPr/>
        </p:nvSpPr>
        <p:spPr>
          <a:xfrm>
            <a:off x="9522179" y="5353743"/>
            <a:ext cx="1777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PRZEMYSŁ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06073EB5-A7FD-4FA2-AB37-DAEA41A2F372}"/>
              </a:ext>
            </a:extLst>
          </p:cNvPr>
          <p:cNvSpPr txBox="1"/>
          <p:nvPr/>
        </p:nvSpPr>
        <p:spPr>
          <a:xfrm>
            <a:off x="451553" y="202302"/>
            <a:ext cx="64911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srgbClr val="7FB9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ŹRÓDŁA EMISJI GAZÓW CIEPLARNIANYCH</a:t>
            </a:r>
          </a:p>
        </p:txBody>
      </p:sp>
    </p:spTree>
    <p:extLst>
      <p:ext uri="{BB962C8B-B14F-4D97-AF65-F5344CB8AC3E}">
        <p14:creationId xmlns:p14="http://schemas.microsoft.com/office/powerpoint/2010/main" val="3356103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AF787B17-C33F-4DE2-BFC1-DBB816E87CB2}"/>
              </a:ext>
            </a:extLst>
          </p:cNvPr>
          <p:cNvSpPr txBox="1"/>
          <p:nvPr/>
        </p:nvSpPr>
        <p:spPr>
          <a:xfrm>
            <a:off x="327377" y="70288"/>
            <a:ext cx="64911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srgbClr val="7FB9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GAZY CIEPLARNIANE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C07E83AC-435B-40AD-BC91-459E290D4A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47"/>
          <a:stretch/>
        </p:blipFill>
        <p:spPr>
          <a:xfrm>
            <a:off x="0" y="778174"/>
            <a:ext cx="12192000" cy="6079826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1D2CDE8F-015D-4159-86EF-93E0775C22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781" y="136744"/>
            <a:ext cx="3510842" cy="889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141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0E44EEC-0C89-4DB6-B44C-F9D28A37D4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674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9013EB91-8005-498C-94FC-0B03CA8D8B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51"/>
          <a:stretch/>
        </p:blipFill>
        <p:spPr>
          <a:xfrm>
            <a:off x="0" y="1546578"/>
            <a:ext cx="12192000" cy="5311422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E0E3299A-E5FA-4099-A180-714AB0BDB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781" y="136744"/>
            <a:ext cx="3510842" cy="889267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BC357D7D-0CB7-4BB5-A121-02138B9170A2}"/>
              </a:ext>
            </a:extLst>
          </p:cNvPr>
          <p:cNvSpPr txBox="1"/>
          <p:nvPr/>
        </p:nvSpPr>
        <p:spPr>
          <a:xfrm>
            <a:off x="671690" y="364291"/>
            <a:ext cx="61185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srgbClr val="7FB9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SKUTKI ZMIAN </a:t>
            </a:r>
          </a:p>
          <a:p>
            <a:r>
              <a:rPr lang="pl-PL" sz="4000" b="1" dirty="0">
                <a:solidFill>
                  <a:srgbClr val="7FB9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KLIMATU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FE300912-D1FB-4F39-AF23-5A3EDB019FF6}"/>
              </a:ext>
            </a:extLst>
          </p:cNvPr>
          <p:cNvSpPr txBox="1"/>
          <p:nvPr/>
        </p:nvSpPr>
        <p:spPr>
          <a:xfrm>
            <a:off x="0" y="6488668"/>
            <a:ext cx="212231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/>
              <a:t>fot. </a:t>
            </a:r>
            <a:r>
              <a:rPr lang="pl-PL" sz="1100" dirty="0" err="1"/>
              <a:t>Depositphotos</a:t>
            </a:r>
            <a:endParaRPr lang="pl-PL" sz="1100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1C202AF8-2499-45D6-B656-81891E58F6FE}"/>
              </a:ext>
            </a:extLst>
          </p:cNvPr>
          <p:cNvSpPr txBox="1"/>
          <p:nvPr/>
        </p:nvSpPr>
        <p:spPr>
          <a:xfrm>
            <a:off x="778933" y="5920607"/>
            <a:ext cx="2686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lokalne powodzie i podtopienia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3C61178D-F9F7-45F7-926F-34FD2B40C895}"/>
              </a:ext>
            </a:extLst>
          </p:cNvPr>
          <p:cNvSpPr txBox="1"/>
          <p:nvPr/>
        </p:nvSpPr>
        <p:spPr>
          <a:xfrm>
            <a:off x="4752622" y="5921680"/>
            <a:ext cx="2686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porywiste wiatry, trąby powietrzne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C19C9A68-A063-4DA5-A0C9-75442D96E5CF}"/>
              </a:ext>
            </a:extLst>
          </p:cNvPr>
          <p:cNvSpPr txBox="1"/>
          <p:nvPr/>
        </p:nvSpPr>
        <p:spPr>
          <a:xfrm>
            <a:off x="8980311" y="5922379"/>
            <a:ext cx="2686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spadek urodzaju, </a:t>
            </a:r>
          </a:p>
          <a:p>
            <a:pPr algn="ctr"/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obniżenie plonów rolnych</a:t>
            </a:r>
          </a:p>
        </p:txBody>
      </p:sp>
    </p:spTree>
    <p:extLst>
      <p:ext uri="{BB962C8B-B14F-4D97-AF65-F5344CB8AC3E}">
        <p14:creationId xmlns:p14="http://schemas.microsoft.com/office/powerpoint/2010/main" val="3855396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94D8D205-85C0-4380-BA24-1D2EC8E60D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10"/>
          <a:stretch/>
        </p:blipFill>
        <p:spPr>
          <a:xfrm>
            <a:off x="0" y="1591733"/>
            <a:ext cx="12192000" cy="5266267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F5240558-4840-472A-B440-934B51550316}"/>
              </a:ext>
            </a:extLst>
          </p:cNvPr>
          <p:cNvSpPr txBox="1"/>
          <p:nvPr/>
        </p:nvSpPr>
        <p:spPr>
          <a:xfrm>
            <a:off x="502357" y="136744"/>
            <a:ext cx="61185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srgbClr val="7FB9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SKUTKI ZMIAN </a:t>
            </a:r>
          </a:p>
          <a:p>
            <a:r>
              <a:rPr lang="pl-PL" sz="4000" b="1" dirty="0">
                <a:solidFill>
                  <a:srgbClr val="7FB9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KLIMATU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A0381FD-BF0E-4949-BE71-164FB525D2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781" y="136744"/>
            <a:ext cx="3510842" cy="889267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56FA5588-644C-47BC-B089-7F5DE0D7731F}"/>
              </a:ext>
            </a:extLst>
          </p:cNvPr>
          <p:cNvSpPr txBox="1"/>
          <p:nvPr/>
        </p:nvSpPr>
        <p:spPr>
          <a:xfrm>
            <a:off x="0" y="6488668"/>
            <a:ext cx="212231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/>
              <a:t>fot. </a:t>
            </a:r>
            <a:r>
              <a:rPr lang="pl-PL" sz="1100" dirty="0" err="1"/>
              <a:t>Depositphotos</a:t>
            </a:r>
            <a:endParaRPr lang="pl-PL" sz="1100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3A754FB-D002-4D9E-B359-F9067420FDAA}"/>
              </a:ext>
            </a:extLst>
          </p:cNvPr>
          <p:cNvSpPr txBox="1"/>
          <p:nvPr/>
        </p:nvSpPr>
        <p:spPr>
          <a:xfrm>
            <a:off x="699911" y="5961228"/>
            <a:ext cx="2686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mniejsza efektywność produkcji rolnej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FECFB99-65E9-4F76-9F8E-E287CEBA931B}"/>
              </a:ext>
            </a:extLst>
          </p:cNvPr>
          <p:cNvSpPr txBox="1"/>
          <p:nvPr/>
        </p:nvSpPr>
        <p:spPr>
          <a:xfrm>
            <a:off x="9177867" y="6096253"/>
            <a:ext cx="2686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redukcja poziomu zalesienia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AAC24A1E-2A2E-40DD-9AC5-CF79472FBE07}"/>
              </a:ext>
            </a:extLst>
          </p:cNvPr>
          <p:cNvSpPr txBox="1"/>
          <p:nvPr/>
        </p:nvSpPr>
        <p:spPr>
          <a:xfrm>
            <a:off x="5254977" y="6113628"/>
            <a:ext cx="2686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zanieczyszczenie powietrza, smog</a:t>
            </a:r>
          </a:p>
        </p:txBody>
      </p:sp>
    </p:spTree>
    <p:extLst>
      <p:ext uri="{BB962C8B-B14F-4D97-AF65-F5344CB8AC3E}">
        <p14:creationId xmlns:p14="http://schemas.microsoft.com/office/powerpoint/2010/main" val="783561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CA003CC-7530-4DBE-89DD-A3E2986B0D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22"/>
          <a:stretch/>
        </p:blipFill>
        <p:spPr>
          <a:xfrm>
            <a:off x="0" y="1524000"/>
            <a:ext cx="12192000" cy="5334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2A6A64B6-DAEE-4DFF-AB45-D7A157AAF63A}"/>
              </a:ext>
            </a:extLst>
          </p:cNvPr>
          <p:cNvSpPr txBox="1"/>
          <p:nvPr/>
        </p:nvSpPr>
        <p:spPr>
          <a:xfrm>
            <a:off x="524934" y="136744"/>
            <a:ext cx="61185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srgbClr val="7FB9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SKUTKI ZMIAN </a:t>
            </a:r>
          </a:p>
          <a:p>
            <a:r>
              <a:rPr lang="pl-PL" sz="4000" b="1" dirty="0">
                <a:solidFill>
                  <a:srgbClr val="7FB9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KLIMATU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A2D2D76-583D-481B-91B4-F429F69FEC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781" y="136744"/>
            <a:ext cx="3510842" cy="889267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D6AACD0D-5DD9-43CA-A070-0A2AC7E93E72}"/>
              </a:ext>
            </a:extLst>
          </p:cNvPr>
          <p:cNvSpPr txBox="1"/>
          <p:nvPr/>
        </p:nvSpPr>
        <p:spPr>
          <a:xfrm>
            <a:off x="0" y="6488668"/>
            <a:ext cx="212231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/>
              <a:t>fot. </a:t>
            </a:r>
            <a:r>
              <a:rPr lang="pl-PL" sz="1100" dirty="0" err="1"/>
              <a:t>Depositphotos</a:t>
            </a:r>
            <a:endParaRPr lang="pl-PL" sz="1100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47A9AB6D-FC18-451D-95D2-9B1A2B59605A}"/>
              </a:ext>
            </a:extLst>
          </p:cNvPr>
          <p:cNvSpPr txBox="1"/>
          <p:nvPr/>
        </p:nvSpPr>
        <p:spPr>
          <a:xfrm>
            <a:off x="716843" y="5965448"/>
            <a:ext cx="2686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topnienie lodowców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9BEAB5B7-5D16-4FFD-B07D-6DF481FD2818}"/>
              </a:ext>
            </a:extLst>
          </p:cNvPr>
          <p:cNvSpPr txBox="1"/>
          <p:nvPr/>
        </p:nvSpPr>
        <p:spPr>
          <a:xfrm>
            <a:off x="4888088" y="5965448"/>
            <a:ext cx="2686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pustynnienie, ubożenie gleb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C1E5132B-1103-46C9-8BF8-681405A2599E}"/>
              </a:ext>
            </a:extLst>
          </p:cNvPr>
          <p:cNvSpPr txBox="1"/>
          <p:nvPr/>
        </p:nvSpPr>
        <p:spPr>
          <a:xfrm>
            <a:off x="9059333" y="5971121"/>
            <a:ext cx="2686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brak dostępu do wody pitnej</a:t>
            </a:r>
          </a:p>
        </p:txBody>
      </p:sp>
    </p:spTree>
    <p:extLst>
      <p:ext uri="{BB962C8B-B14F-4D97-AF65-F5344CB8AC3E}">
        <p14:creationId xmlns:p14="http://schemas.microsoft.com/office/powerpoint/2010/main" val="7192260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2CFA998-F906-436C-9272-B920CFEC5F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95" b="21317"/>
          <a:stretch/>
        </p:blipFill>
        <p:spPr>
          <a:xfrm>
            <a:off x="0" y="1309510"/>
            <a:ext cx="12192000" cy="4086579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ED4303B3-CC77-4A94-BCB8-8DD74DADBF24}"/>
              </a:ext>
            </a:extLst>
          </p:cNvPr>
          <p:cNvSpPr txBox="1"/>
          <p:nvPr/>
        </p:nvSpPr>
        <p:spPr>
          <a:xfrm>
            <a:off x="524934" y="136744"/>
            <a:ext cx="61185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srgbClr val="7FB9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SKUTKI ZMIAN </a:t>
            </a:r>
          </a:p>
          <a:p>
            <a:r>
              <a:rPr lang="pl-PL" sz="4000" b="1" dirty="0">
                <a:solidFill>
                  <a:srgbClr val="7FB9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KLIMATU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9CFA693-C917-4643-9C9B-1F77F25D43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781" y="136744"/>
            <a:ext cx="3510842" cy="889267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2E68720E-3E2C-456A-AB85-E29A43C13BE8}"/>
              </a:ext>
            </a:extLst>
          </p:cNvPr>
          <p:cNvSpPr txBox="1"/>
          <p:nvPr/>
        </p:nvSpPr>
        <p:spPr>
          <a:xfrm>
            <a:off x="626531" y="5965445"/>
            <a:ext cx="2686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ekstremalne zjawiska pogodowe 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3BF0F1A-3158-4088-8D04-ECBB82A62DE0}"/>
              </a:ext>
            </a:extLst>
          </p:cNvPr>
          <p:cNvSpPr txBox="1"/>
          <p:nvPr/>
        </p:nvSpPr>
        <p:spPr>
          <a:xfrm>
            <a:off x="4594577" y="5965447"/>
            <a:ext cx="2686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zwiększenie zachorowalności </a:t>
            </a:r>
            <a:b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i śmiertelności mieszkańców 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EF420BC-9C2F-4297-9700-A5CA17550B58}"/>
              </a:ext>
            </a:extLst>
          </p:cNvPr>
          <p:cNvSpPr txBox="1"/>
          <p:nvPr/>
        </p:nvSpPr>
        <p:spPr>
          <a:xfrm>
            <a:off x="8878714" y="5965446"/>
            <a:ext cx="2686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wzrost cen produktów spożywczych, energii itp.</a:t>
            </a:r>
          </a:p>
        </p:txBody>
      </p:sp>
    </p:spTree>
    <p:extLst>
      <p:ext uri="{BB962C8B-B14F-4D97-AF65-F5344CB8AC3E}">
        <p14:creationId xmlns:p14="http://schemas.microsoft.com/office/powerpoint/2010/main" val="332099811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290</Words>
  <Application>Microsoft Office PowerPoint</Application>
  <PresentationFormat>Panoramiczny</PresentationFormat>
  <Paragraphs>84</Paragraphs>
  <Slides>21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Marta Siatka</dc:creator>
  <cp:lastModifiedBy>DD</cp:lastModifiedBy>
  <cp:revision>12</cp:revision>
  <dcterms:created xsi:type="dcterms:W3CDTF">2020-12-11T11:58:06Z</dcterms:created>
  <dcterms:modified xsi:type="dcterms:W3CDTF">2020-12-14T13:24:48Z</dcterms:modified>
</cp:coreProperties>
</file>