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256" r:id="rId5"/>
    <p:sldId id="259" r:id="rId6"/>
    <p:sldId id="260" r:id="rId7"/>
    <p:sldId id="294" r:id="rId8"/>
    <p:sldId id="263" r:id="rId9"/>
    <p:sldId id="273" r:id="rId10"/>
    <p:sldId id="262" r:id="rId11"/>
    <p:sldId id="276" r:id="rId12"/>
    <p:sldId id="275" r:id="rId13"/>
    <p:sldId id="278" r:id="rId14"/>
    <p:sldId id="282" r:id="rId15"/>
    <p:sldId id="281" r:id="rId16"/>
    <p:sldId id="280" r:id="rId17"/>
    <p:sldId id="295" r:id="rId18"/>
    <p:sldId id="296" r:id="rId19"/>
    <p:sldId id="297" r:id="rId20"/>
    <p:sldId id="285" r:id="rId21"/>
    <p:sldId id="284" r:id="rId22"/>
    <p:sldId id="264" r:id="rId23"/>
    <p:sldId id="269" r:id="rId24"/>
    <p:sldId id="287" r:id="rId25"/>
    <p:sldId id="271" r:id="rId26"/>
    <p:sldId id="289" r:id="rId27"/>
    <p:sldId id="288" r:id="rId28"/>
    <p:sldId id="266" r:id="rId29"/>
    <p:sldId id="299" r:id="rId30"/>
    <p:sldId id="300" r:id="rId31"/>
    <p:sldId id="302" r:id="rId32"/>
    <p:sldId id="290" r:id="rId33"/>
    <p:sldId id="293" r:id="rId34"/>
    <p:sldId id="258" r:id="rId3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78237" autoAdjust="0"/>
  </p:normalViewPr>
  <p:slideViewPr>
    <p:cSldViewPr snapToGrid="0">
      <p:cViewPr varScale="1">
        <p:scale>
          <a:sx n="55" d="100"/>
          <a:sy n="55" d="100"/>
        </p:scale>
        <p:origin x="108" y="2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714963416200059E-2"/>
          <c:y val="0.20181925854712654"/>
          <c:w val="0.81411510230722217"/>
          <c:h val="0.545325023033043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3AC500CF-0598-4904-9F0C-38A410EC0D1D}" type="VALUE">
                      <a:rPr lang="en-US" smtClean="0"/>
                      <a:pPr/>
                      <a:t>[WARTOŚĆ]</a:t>
                    </a:fld>
                    <a:endParaRPr lang="pl-P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144616292</c:v>
                </c:pt>
                <c:pt idx="1">
                  <c:v>140805757.25999999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>
                  <c:v>143386292</c:v>
                </c:pt>
                <c:pt idx="1">
                  <c:v>140311471.22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8"/>
        <c:overlap val="-10"/>
        <c:axId val="459239240"/>
        <c:axId val="263437448"/>
      </c:barChart>
      <c:catAx>
        <c:axId val="459239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63437448"/>
        <c:crosses val="autoZero"/>
        <c:auto val="1"/>
        <c:lblAlgn val="ctr"/>
        <c:lblOffset val="100"/>
        <c:noMultiLvlLbl val="0"/>
      </c:catAx>
      <c:valAx>
        <c:axId val="263437448"/>
        <c:scaling>
          <c:orientation val="minMax"/>
          <c:max val="170000000.0000000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59239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765483505405338"/>
          <c:y val="0.40231318401199406"/>
          <c:w val="0.14234515098341613"/>
          <c:h val="0.131532808594770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14T13:21:14.312" idx="1">
    <p:pos x="10" y="10"/>
    <p:text>proszę o usunięcie slajdu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63FE9-B693-44E9-A98E-04570BF4F8A0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233AC5-9A88-4ABF-836D-F32BE61BA8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3690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5A7A7-AD81-4F21-9006-FBE2A26020F2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0B664-B875-46BD-B976-178A13311C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509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0B664-B875-46BD-B976-178A13311C1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096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0B664-B875-46BD-B976-178A13311C1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0697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0B664-B875-46BD-B976-178A13311C1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798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0B664-B875-46BD-B976-178A13311C16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6898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Komponenty SISC:</a:t>
            </a:r>
          </a:p>
          <a:p>
            <a:endParaRPr lang="pl-PL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l-PL" sz="1100" b="1" dirty="0" smtClean="0">
                <a:solidFill>
                  <a:srgbClr val="FF0000"/>
                </a:solidFill>
              </a:rPr>
              <a:t>Systemy/aplikacje zbudowane w Projekcie PUESC:</a:t>
            </a:r>
            <a:r>
              <a:rPr lang="pl-PL" sz="1100" dirty="0" smtClean="0"/>
              <a:t>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dirty="0" smtClean="0"/>
              <a:t>CYFROWA</a:t>
            </a:r>
            <a:r>
              <a:rPr lang="pl-PL" sz="1100" baseline="0" dirty="0" smtClean="0"/>
              <a:t> GRANICA – System Obsługi na Granicy			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100" baseline="0" dirty="0" smtClean="0"/>
              <a:t>PKWD-SINGLE WINDOW – Platforma Koordynacji i Wymiany Danych – Single Window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100" baseline="0" dirty="0" smtClean="0"/>
              <a:t>SATOS – System Awizacji Towarów i Osób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100" baseline="0" dirty="0" smtClean="0"/>
              <a:t>RPS – System Rozliczania Procedur Specjalnych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100" baseline="0" dirty="0" smtClean="0"/>
              <a:t>bordAiR – aplikacja mobilna wykorzystująca technologię rozszerzonej rzeczywistości (AR)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1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 b="1" baseline="0" dirty="0" smtClean="0"/>
              <a:t>Systemy zmodernizowane w Projekcie PUESC: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ARIADNA2 – System Hurtowni Danych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ZISAR – Zintegrowany System Zarządzania Ryzykiem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EMCS PL2 – System Przemieszczania oraz Nadzoru Wyrobów Akcyzowych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OSOZ2 – Zintegrowany System Obsługi Zabezpieczeń Celnych i Podatkowych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SZPROT – System Zintegrowanej Rejestracji Przedsiębiorców i Obsługi Wniosków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NCTS2 – System Kontroli Tranzytu – Nowy Skomputeryzowany System Tranzytowy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AES – Automatyczny System Eksportu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ZEFIR2 – Zintegrowany System Poboru Należności i Rozrachunków z UE i Budżetem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SEAP – System Pojedynczy Elektroniczny Punkt Dostępu /PUESC – Platforma Usług Elektronicznych Skarbowo-Celnych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PDR PL/UE – System Danych Referencyjnych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ISZTAR4 – System Zintegrowanej Taryfy Celnej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TAX FREE – System Zwrot VAT dla Podróżnych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1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 b="1" baseline="0" dirty="0" smtClean="0"/>
              <a:t>Systemy modernizowane poza Projektem PUESC: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MCA – Magistrala Celno-Akcyzowa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AIS – Automatyczny System Importu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SPD-EKS – System Przetwarzania Danych – Elektroniczna Książka Służby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TORY24 – System Zarządzania Ruchem i Koordynacji Kontroli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EBTI PL2 – System Europejskiej Wiążącej Informacji Taryfowej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SENT – System Elektronicznego Nadzoru Transportu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1100" baseline="0" dirty="0" smtClean="0"/>
              <a:t>VINCI – System Ochrony Praw Własności Intelektualnej „Leonardo da Vinci”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100" baseline="0" dirty="0" smtClean="0"/>
              <a:t>PKI – System Infrastruktury Klucza Publicznego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100" baseline="0" dirty="0" smtClean="0"/>
              <a:t>SIRA – System Kartoteka Psa Służbowego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100" baseline="0" dirty="0" smtClean="0"/>
          </a:p>
          <a:p>
            <a:r>
              <a:rPr lang="pl-PL" sz="1100" baseline="0" dirty="0" smtClean="0"/>
              <a:t>		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0B664-B875-46BD-B976-178A13311C16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8292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65395" y="1950920"/>
            <a:ext cx="10251876" cy="36625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PODSUMOWANIE </a:t>
            </a:r>
            <a:r>
              <a:rPr lang="pl-PL" sz="4800" b="1" dirty="0" smtClean="0">
                <a:solidFill>
                  <a:schemeClr val="bg1"/>
                </a:solidFill>
              </a:rPr>
              <a:t>PROJEKTU</a:t>
            </a:r>
            <a:r>
              <a:rPr lang="pl-PL" sz="4800" b="1" dirty="0">
                <a:solidFill>
                  <a:schemeClr val="bg1"/>
                </a:solidFill>
              </a:rPr>
              <a:t/>
            </a:r>
            <a:br>
              <a:rPr lang="pl-PL" sz="4800" b="1" dirty="0">
                <a:solidFill>
                  <a:schemeClr val="bg1"/>
                </a:solidFill>
              </a:rPr>
            </a:br>
            <a:r>
              <a:rPr lang="pl-PL" sz="4800" b="1" dirty="0">
                <a:solidFill>
                  <a:schemeClr val="bg1"/>
                </a:solidFill>
              </a:rPr>
              <a:t>PLATFORMA USŁUG ELEKTRONICZNYCH SKARBOWO-CELNYCH (PUESC</a:t>
            </a:r>
            <a:r>
              <a:rPr lang="pl-PL" sz="4800" b="1" dirty="0" smtClean="0">
                <a:solidFill>
                  <a:schemeClr val="bg1"/>
                </a:solidFill>
              </a:rPr>
              <a:t>)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2000" dirty="0">
                <a:solidFill>
                  <a:schemeClr val="bg1"/>
                </a:solidFill>
              </a:rPr>
              <a:t>Przedstawienie raportu końcowego z realizacji Projektu </a:t>
            </a:r>
            <a:r>
              <a:rPr lang="pl-PL" sz="2000" dirty="0" smtClean="0">
                <a:solidFill>
                  <a:schemeClr val="bg1"/>
                </a:solidFill>
              </a:rPr>
              <a:t>PUESC</a:t>
            </a:r>
          </a:p>
          <a:p>
            <a:r>
              <a:rPr lang="pl-PL" sz="2000" dirty="0" smtClean="0">
                <a:solidFill>
                  <a:schemeClr val="bg1"/>
                </a:solidFill>
                <a:cs typeface="Calibri"/>
              </a:rPr>
              <a:t>Posiedzenie Komitetu Rady Ministrów do spraw Cyfryzacji, 2022 </a:t>
            </a:r>
            <a:endParaRPr lang="pl-PL" sz="4800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19144" y="118640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719062"/>
              </p:ext>
            </p:extLst>
          </p:nvPr>
        </p:nvGraphicFramePr>
        <p:xfrm>
          <a:off x="626947" y="2323553"/>
          <a:ext cx="10783008" cy="4301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36379"/>
                <a:gridCol w="1617045"/>
                <a:gridCol w="1424538"/>
                <a:gridCol w="1005046"/>
              </a:tblGrid>
              <a:tr h="602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47163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Zwrot VAT dla Podróżnych (TAX FREE)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Danych Referencyjnych (PDR PL/UE)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2021-07-31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5982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Automatyczny System Eksportu (AES),</a:t>
                      </a:r>
                      <a:r>
                        <a:rPr lang="pl-PL" sz="1400" b="1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System Kontroli Tranzytu – Nowy Skomputeryzowany System Tranzytowy (NCTS2)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System Przemieszczania oraz Nadzoru Wyrobów Akcyzowych (EMCS PL2)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Zintegrowany System Poboru Należności i Rozliczania z UE i Budżetem (ZEFIR2)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Zintegrowanej Taryfy Celnej (ISZTAR4),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 tym Serwis Informacyjny Taryfy Celnej, (https://ext-isztar4.mf.gov.pl/taryfa_celna/ )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Zintegrowany System Obsługi Zabezpieczeń (OSOZ2)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2021-07-31</a:t>
                      </a:r>
                      <a:endParaRPr lang="pl-PL" sz="160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2021-11-30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5279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Pojedynczy Elektroniczny Punkt Dostępu (SEAP),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 tym Platforma Usług Elektronicznych Skarbowo-Celnych (PUESC, https://puesc.gov.pl) zintegrowana z komponentami komunikacyjnymi systemów dziedzinowych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Zintegrowanej Rejestracji Przedsiębiorców i Obsługi Wniosków (SZPROT)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Zintegrowany System Zarządzania Ryzykiem (ZISAR)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Hurtowni Danych (ARIADNA2)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647204" y="1838425"/>
            <a:ext cx="7957781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</a:t>
            </a:r>
            <a:r>
              <a:rPr lang="pl-PL" b="1" dirty="0">
                <a:solidFill>
                  <a:schemeClr val="bg1"/>
                </a:solidFill>
              </a:rPr>
              <a:t>J</a:t>
            </a:r>
            <a:r>
              <a:rPr lang="pl-PL" b="1" dirty="0" smtClean="0">
                <a:solidFill>
                  <a:schemeClr val="bg1"/>
                </a:solidFill>
              </a:rPr>
              <a:t>akie zmodernizowane systemy teleinformatyczne wdrożono w projekcie 12/12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8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19144" y="118640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586869"/>
              </p:ext>
            </p:extLst>
          </p:nvPr>
        </p:nvGraphicFramePr>
        <p:xfrm>
          <a:off x="570203" y="2357183"/>
          <a:ext cx="10783008" cy="3973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37502"/>
                <a:gridCol w="1530417"/>
                <a:gridCol w="1453415"/>
                <a:gridCol w="861674"/>
              </a:tblGrid>
              <a:tr h="636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produktu 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1787725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Infrastruktura techniczna i sprzęt na potrzeby przejść granicznych: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strefy detekcji (MAIP – moduły automatycznej identyfikacji pojazdów) &gt; kamery, detektory, oświetlacze, szlabany, uchwyty, przewody sygnałowe, dodatkowe urządzenia sieciowe, zasilające etc.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infrastruktura dla klastra pracy awaryjnej &gt; serwery bazodanowe, serwery aplikacyjne, serwery MAIP, macierz dyskowa, UPS,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zestawy informacyjne &gt; infokioski, tablice informacyjne, CB Radio, uchwyty, przewody etc.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2021-12-31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4378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Urządzenia mobilne – tablety specjalnego przeznaczenia z czytnikami paszportów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 wyposażenie funkcjonariuszy Służby Celno-Skarbowej na przejściach granicznych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i="0" dirty="0" smtClean="0"/>
                        <a:t>2021-07-31</a:t>
                      </a:r>
                      <a:endParaRPr lang="pl-PL" sz="1600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2020-06-17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8542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Infrastruktura techniczna i sprzęt na potrzeby hurtowni danych,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 tym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serwery hurtowni danych</a:t>
                      </a:r>
                      <a:endParaRPr lang="pl-PL" sz="1400" b="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i="0" dirty="0" smtClean="0"/>
                        <a:t>2021-07-31</a:t>
                      </a:r>
                      <a:endParaRPr lang="pl-PL" sz="1600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2019-05-27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570203" y="1829333"/>
            <a:ext cx="5618841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Jaką infrastrukturę i sprzęt zakupiono i zainstalowano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9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19144" y="118640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201790"/>
              </p:ext>
            </p:extLst>
          </p:nvPr>
        </p:nvGraphicFramePr>
        <p:xfrm>
          <a:off x="589454" y="2443809"/>
          <a:ext cx="10783008" cy="3989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93123"/>
                <a:gridCol w="1376412"/>
                <a:gridCol w="1280160"/>
                <a:gridCol w="1333313"/>
              </a:tblGrid>
              <a:tr h="7475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1226653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Baza danych handlu zagranicznego, zakres EXTRASTAT i INTRASTAT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udostępnienie bazy danych handlu zagranicznego realizowane jest przez Główny Urząd Statystyczny (zgodnie z przepisami ustawy o statystyce publicznej) w oparciu o dane przekazane przez KAS – moduł  do generacji zbiorów statystycznych w zakresie EKSTRASTAT oraz INTRASTAT(obszar STAT-HAZ) zaimplementowany został w komponencie SISC ARIADNA2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472C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Informacje/zasoby planowane do udostępnienia ujęto we wniosku o dofinansowanie projektu ze środków UE w ramach POPC</a:t>
                      </a:r>
                      <a:endParaRPr lang="pl-PL" sz="11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36323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Lista agentów celnych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udostępnienie listy agentów celnych w ramach Projektu związane było z wdrożeniem nowego portalu PUESC i udostępnieniem jego zasobów w serwisie da-ne.gov.pl z wykorzystaniem funkcjonalności zmodernizowanych komponentów SISC PDR PL/UE i SEAP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36323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Informacja o środkach taryfowych i pozataryfowych dla kodu nomenklatury towarowej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Szczegóły kontyngentu taryfowego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Lista kodów nomenklatury towarowej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zasoby z zakresu taryfy celnej udostępniane w oparciu o funkcjonalności komponentu SISC ISZTAR4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589454" y="1936997"/>
            <a:ext cx="734176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Jakie udostępniono </a:t>
            </a:r>
            <a:r>
              <a:rPr lang="pl-PL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informacje </a:t>
            </a:r>
            <a:r>
              <a:rPr lang="pl-PL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sektora publicznego i zdigitalizowane </a:t>
            </a:r>
            <a:r>
              <a:rPr lang="pl-PL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zasoby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60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2176464" y="124415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84967"/>
              </p:ext>
            </p:extLst>
          </p:nvPr>
        </p:nvGraphicFramePr>
        <p:xfrm>
          <a:off x="627955" y="2456762"/>
          <a:ext cx="10783008" cy="40499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0684"/>
                <a:gridCol w="1568918"/>
                <a:gridCol w="1395663"/>
                <a:gridCol w="1097743"/>
              </a:tblGrid>
              <a:tr h="5075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1340024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Cyfrowa granica (eCG)</a:t>
                      </a:r>
                      <a:endParaRPr lang="pl-PL" sz="1400" b="0" i="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zapewnia sprawną obsługą klienta na przejściach granicznych z wykorzystaniem mechanizmów automatycznych i elektronicznej wymiany danych;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kluczowe dla usługi komponenty informatyczne SISC: CYFROWA GRANICA i TAX FREE;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usługi: A2B/A2C; poziom dojrzałości: 5-personalizacja</a:t>
                      </a:r>
                      <a:endParaRPr lang="pl-PL" sz="1400" b="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63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e-Banderole (eB)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polegająca na elektronicznej obsłudze klienta w zakresie obsługi procesów nabywania i rozliczania znaków akcyzy (banderol); kluczowy dla usługi komponent informatyczny SISC: ZEFIR2; typ usługi: A2B; poziom dojrzałości 5-personalizacja</a:t>
                      </a:r>
                      <a:endParaRPr lang="pl-PL" sz="1400" b="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2021-11-30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96005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e-Przemieszczanie (ePRZEM)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klientowi przemieszczanie wyrobów podlegających akcyzie z wykorzystaniem elektronicznych dokumentów;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kluczowy dla usługi komponent informatyczny SISC: EMCS PL2;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usługi: A2B, poziom dojrzałości 5-personalizacja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2021-11-30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627955" y="1915428"/>
            <a:ext cx="4752568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</a:t>
            </a:r>
            <a:r>
              <a:rPr lang="pl-PL" b="1" dirty="0">
                <a:solidFill>
                  <a:schemeClr val="bg1"/>
                </a:solidFill>
              </a:rPr>
              <a:t>J</a:t>
            </a:r>
            <a:r>
              <a:rPr lang="pl-PL" b="1" dirty="0" smtClean="0">
                <a:solidFill>
                  <a:schemeClr val="bg1"/>
                </a:solidFill>
              </a:rPr>
              <a:t>akie e-usługi publiczne udostępniono 1-3/11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75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083003"/>
              </p:ext>
            </p:extLst>
          </p:nvPr>
        </p:nvGraphicFramePr>
        <p:xfrm>
          <a:off x="627955" y="2476011"/>
          <a:ext cx="10783008" cy="3737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0684"/>
                <a:gridCol w="1568918"/>
                <a:gridCol w="1395663"/>
                <a:gridCol w="1097743"/>
              </a:tblGrid>
              <a:tr h="495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296438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e-Wsparcie rejestracji samochodów osobowych (eREJ)</a:t>
                      </a:r>
                      <a:endParaRPr lang="pl-PL" sz="1400" b="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klientowi rejestrację samochodów osobowych w oparciu o elektroniczne potwierdzenie wypełnienia obowiązku w zakresie podatku akcyzowego; kluczowy dla usługi komponent informatyczny SISC: ZEFIR2; typ usługi: A2B/A2C/A2A, poziom dojrzałości 5-personalizacja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2021-11-30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3705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e-Płatności (eP)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klientowi uregulowanie należności w formie płatności elektronicznych online w czasie rzeczywistym; kluczowy dla usługi komponent informatyczny SISC: ZEFIR2;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A2B/A2C, poziom dojrzałości 5-personalizacja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2021-11-30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849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Awizacja (eAW)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pozwala na pozyskanie danych dotyczących planowanej odprawy granicznej/celnej;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kluczowy dla usługi komponent informatyczny: SATOS; typ usługi: A2B;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poziom dojrzałości 5-personalizacja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2176464" y="124415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627955" y="1915428"/>
            <a:ext cx="4752568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</a:t>
            </a:r>
            <a:r>
              <a:rPr lang="pl-PL" b="1" dirty="0">
                <a:solidFill>
                  <a:schemeClr val="bg1"/>
                </a:solidFill>
              </a:rPr>
              <a:t>J</a:t>
            </a:r>
            <a:r>
              <a:rPr lang="pl-PL" b="1" dirty="0" smtClean="0">
                <a:solidFill>
                  <a:schemeClr val="bg1"/>
                </a:solidFill>
              </a:rPr>
              <a:t>akie e-usługi publiczne udostępniono 4-6/11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33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209728"/>
              </p:ext>
            </p:extLst>
          </p:nvPr>
        </p:nvGraphicFramePr>
        <p:xfrm>
          <a:off x="627955" y="2476011"/>
          <a:ext cx="10783008" cy="3664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0684"/>
                <a:gridCol w="1568918"/>
                <a:gridCol w="1395663"/>
                <a:gridCol w="1097743"/>
              </a:tblGrid>
              <a:tr h="543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168577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Pojedyncze okno w obrocie towarowym z zagranicą (ePO)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polegająca na zapewnieniu mechanizmów wymiany i reużywalności danych pomiędzy KAS a Partnerami KAS oraz klientami wraz z koordynacją wspólnych kontroli w celu podniesienia jakości i przyspieszenia obsługi klienta;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kluczowy dla usługi komponent informatyczny SISC: PKWD-SINGLE WINDOW; typ usługi: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A2B/A2C;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poziom dojrzałości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5-personalizacja</a:t>
                      </a:r>
                      <a:endParaRPr lang="pl-PL" sz="1400" b="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3544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Cyfrowa odprawa zgodnie z UKC (eCO)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klientowi KAS realizację odprawy celnej zgodnie z nowymi zasadami wynikającymi z przepisów UKC; kluczowe dla usługi komponenty informatyczne SISC: AES, NCTS2, ISZTAR4, OSOZ2; typ usługi: A2B; poziom dojrzałości 5-personalizacja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2021-11-30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i="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2176464" y="124415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627955" y="1915428"/>
            <a:ext cx="4752568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prstClr val="white"/>
                </a:solidFill>
              </a:rPr>
              <a:t>  </a:t>
            </a:r>
            <a:r>
              <a:rPr lang="pl-PL" b="1" dirty="0">
                <a:solidFill>
                  <a:prstClr val="white"/>
                </a:solidFill>
              </a:rPr>
              <a:t>J</a:t>
            </a:r>
            <a:r>
              <a:rPr lang="pl-PL" b="1" dirty="0" smtClean="0">
                <a:solidFill>
                  <a:prstClr val="white"/>
                </a:solidFill>
              </a:rPr>
              <a:t>akie e-usługi publiczne udostępniono 7-8/11</a:t>
            </a:r>
            <a:endParaRPr lang="pl-PL" b="1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23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405257"/>
              </p:ext>
            </p:extLst>
          </p:nvPr>
        </p:nvGraphicFramePr>
        <p:xfrm>
          <a:off x="627955" y="2476011"/>
          <a:ext cx="10783008" cy="3737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0684"/>
                <a:gridCol w="1568918"/>
                <a:gridCol w="1395663"/>
                <a:gridCol w="1097743"/>
              </a:tblGrid>
              <a:tr h="495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248278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e-Decyzje (eDC)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klientowi KAS wnioskowanie i uzyskanie decyzji w formie elektronicznej zgodnie z UKC;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typ usługi: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A2B, poziom dojrzałości 4-transakvcja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2548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Rozliczanie procedur specjalnych (ePS)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klientowi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KAS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elektroniczne złożenie rozliczenia procedury specjalnej oraz zapewniająca organom KAS zarządzanie rozliczaniem procedur specjalnych z wykorzystaniem mechanizmów automatycznych i elektronicznej wymiany danych; kluczowy dla usługi komponent informatyczny SISC: RPS;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typ usługi: A2B;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poziom dojrzałości 4-transakcja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2021-11-30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691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e-Dokumenty (eD)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klientowi elektroniczne dostarczanie dokumentów, które będą wykorzystane w procesie odprawy celnej; kluczowy dla usługi komponent informatyczny</a:t>
                      </a:r>
                      <a:r>
                        <a:rPr lang="pl-PL" sz="14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SISC: SEAP; </a:t>
                      </a:r>
                      <a:r>
                        <a:rPr lang="pl-PL" sz="14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usługi: A2B; poziom dojrzałości 4-transakcja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2176464" y="124415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627955" y="1915428"/>
            <a:ext cx="4752568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prstClr val="white"/>
                </a:solidFill>
              </a:rPr>
              <a:t>  </a:t>
            </a:r>
            <a:r>
              <a:rPr lang="pl-PL" b="1" dirty="0">
                <a:solidFill>
                  <a:prstClr val="white"/>
                </a:solidFill>
              </a:rPr>
              <a:t>J</a:t>
            </a:r>
            <a:r>
              <a:rPr lang="pl-PL" b="1" dirty="0" smtClean="0">
                <a:solidFill>
                  <a:prstClr val="white"/>
                </a:solidFill>
              </a:rPr>
              <a:t>akie e-usługi publiczne udostępniono 9-11/11</a:t>
            </a:r>
            <a:endParaRPr lang="pl-PL" b="1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09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17923" y="1905802"/>
            <a:ext cx="6406388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l-PL" b="1" dirty="0" smtClean="0">
                <a:solidFill>
                  <a:prstClr val="white"/>
                </a:solidFill>
              </a:rPr>
              <a:t>Produkty projektu &gt; elektroniczne usługi publiczne</a:t>
            </a:r>
            <a:endParaRPr lang="pl-PL" b="1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300626" y="1251813"/>
            <a:ext cx="5657411" cy="750596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7019513" y="1359882"/>
            <a:ext cx="4873157" cy="521681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pl-PL" b="1" dirty="0" smtClean="0">
                <a:solidFill>
                  <a:prstClr val="white"/>
                </a:solidFill>
              </a:rPr>
              <a:t>Elektroniczne usługi </a:t>
            </a:r>
            <a:r>
              <a:rPr lang="pl-PL" b="1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publiczne </a:t>
            </a:r>
            <a:r>
              <a:rPr lang="pl-PL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projektu PUESC udostępnione zostały: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na Platformie Usług Elektronicznych Skarbowo-Celnych (portal PUESC, https://puesc.gov.pl),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w powiązanym Serwisie Taryfy Celnej (ISZTAR4, https://ext-isztar4.mf.gov.pl/taryfa_celna/ ) </a:t>
            </a:r>
            <a:endParaRPr lang="pl-PL" dirty="0" smtClean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b="1" dirty="0">
                <a:solidFill>
                  <a:schemeClr val="bg1"/>
                </a:solidFill>
                <a:ea typeface="Calibri" panose="020F0502020204030204" pitchFamily="34" charset="0"/>
              </a:rPr>
              <a:t>jako pakiety e-usług skarbowo-celnych, </a:t>
            </a:r>
            <a:endParaRPr lang="pl-PL" b="1" dirty="0" smtClean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pl-PL" dirty="0" smtClean="0">
                <a:solidFill>
                  <a:schemeClr val="bg1"/>
                </a:solidFill>
                <a:ea typeface="Calibri" panose="020F0502020204030204" pitchFamily="34" charset="0"/>
              </a:rPr>
              <a:t>z </a:t>
            </a:r>
            <a:r>
              <a:rPr lang="pl-PL" dirty="0">
                <a:solidFill>
                  <a:schemeClr val="bg1"/>
                </a:solidFill>
                <a:ea typeface="Calibri" panose="020F0502020204030204" pitchFamily="34" charset="0"/>
              </a:rPr>
              <a:t>możliwością </a:t>
            </a:r>
            <a:r>
              <a:rPr lang="pl-PL" dirty="0" smtClean="0">
                <a:solidFill>
                  <a:schemeClr val="bg1"/>
                </a:solidFill>
                <a:ea typeface="Calibri" panose="020F0502020204030204" pitchFamily="34" charset="0"/>
              </a:rPr>
              <a:t>skorzystania </a:t>
            </a:r>
            <a:r>
              <a:rPr lang="pl-PL" dirty="0">
                <a:solidFill>
                  <a:schemeClr val="bg1"/>
                </a:solidFill>
                <a:ea typeface="Calibri" panose="020F0502020204030204" pitchFamily="34" charset="0"/>
              </a:rPr>
              <a:t>z nich: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ea typeface="Calibri" panose="020F0502020204030204" pitchFamily="34" charset="0"/>
              </a:rPr>
              <a:t>kanałem webservice (usługi sieciowe),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ea typeface="Calibri" panose="020F0502020204030204" pitchFamily="34" charset="0"/>
              </a:rPr>
              <a:t>poprzez formularze interaktywne,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ea typeface="Calibri" panose="020F0502020204030204" pitchFamily="34" charset="0"/>
              </a:rPr>
              <a:t>dedykowane rozwiązania funkcjonalne nowego portalu </a:t>
            </a:r>
            <a:r>
              <a:rPr lang="pl-PL" dirty="0" smtClean="0">
                <a:solidFill>
                  <a:schemeClr val="bg1"/>
                </a:solidFill>
                <a:ea typeface="Calibri" panose="020F0502020204030204" pitchFamily="34" charset="0"/>
              </a:rPr>
              <a:t>PUESC </a:t>
            </a:r>
            <a:endParaRPr lang="pl-PL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dirty="0">
                <a:solidFill>
                  <a:schemeClr val="bg1"/>
                </a:solidFill>
                <a:ea typeface="Calibri" panose="020F0502020204030204" pitchFamily="34" charset="0"/>
              </a:rPr>
              <a:t>a w przypadku usługi „Cyfrowa </a:t>
            </a:r>
            <a:r>
              <a:rPr lang="pl-PL" dirty="0" smtClean="0">
                <a:solidFill>
                  <a:schemeClr val="bg1"/>
                </a:solidFill>
                <a:ea typeface="Calibri" panose="020F0502020204030204" pitchFamily="34" charset="0"/>
              </a:rPr>
              <a:t>granica (eCG)” </a:t>
            </a:r>
            <a:r>
              <a:rPr lang="pl-PL" dirty="0">
                <a:solidFill>
                  <a:schemeClr val="bg1"/>
                </a:solidFill>
                <a:ea typeface="Calibri" panose="020F0502020204030204" pitchFamily="34" charset="0"/>
              </a:rPr>
              <a:t>w powiązaniu z wprowadzonymi rozwiązaniami organizacyjno-technicznymi na przejściach granicznych. 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23" y="2487738"/>
            <a:ext cx="6406388" cy="4088957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5" y="2627522"/>
            <a:ext cx="1841317" cy="40955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5" y="3222177"/>
            <a:ext cx="763288" cy="746112"/>
          </a:xfrm>
          <a:prstGeom prst="rect">
            <a:avLst/>
          </a:prstGeom>
        </p:spPr>
      </p:pic>
      <p:sp>
        <p:nvSpPr>
          <p:cNvPr id="23" name="Prostokąt 22"/>
          <p:cNvSpPr/>
          <p:nvPr/>
        </p:nvSpPr>
        <p:spPr>
          <a:xfrm>
            <a:off x="4856568" y="2627522"/>
            <a:ext cx="1813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1600" dirty="0" smtClean="0">
                <a:solidFill>
                  <a:schemeClr val="bg1"/>
                </a:solidFill>
                <a:ea typeface="Calibri" panose="020F0502020204030204" pitchFamily="34" charset="0"/>
              </a:rPr>
              <a:t>W opisach e-usług skarbowo-celnych w serwisach PUESC i ISZTAR4 wskazane zostały formy w jakich możliwe jest skorzystanie z poszczególnych usług</a:t>
            </a:r>
            <a:r>
              <a:rPr lang="pl-PL" sz="1300" dirty="0" smtClean="0">
                <a:solidFill>
                  <a:schemeClr val="bg1"/>
                </a:solidFill>
                <a:ea typeface="Calibri" panose="020F0502020204030204" pitchFamily="34" charset="0"/>
              </a:rPr>
              <a:t>.</a:t>
            </a:r>
            <a:endParaRPr lang="pl-PL" sz="1300" dirty="0">
              <a:solidFill>
                <a:schemeClr val="bg1"/>
              </a:solidFill>
            </a:endParaRPr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6568" y="6025416"/>
            <a:ext cx="1713757" cy="36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pic>
        <p:nvPicPr>
          <p:cNvPr id="8" name="Symbol zastępczy zawartości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8051" y="1145135"/>
            <a:ext cx="6300105" cy="5664203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417923" y="1896176"/>
            <a:ext cx="5203228" cy="369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pl-PL" b="1" dirty="0" smtClean="0">
                <a:solidFill>
                  <a:schemeClr val="bg1"/>
                </a:solidFill>
              </a:rPr>
              <a:t>Przykład produktu projektu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413" y="6122612"/>
            <a:ext cx="1812763" cy="431859"/>
          </a:xfrm>
          <a:prstGeom prst="rect">
            <a:avLst/>
          </a:prstGeom>
        </p:spPr>
      </p:pic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300626" y="1251813"/>
            <a:ext cx="5647787" cy="750596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4" y="2482855"/>
            <a:ext cx="2714410" cy="203580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66" y="4660103"/>
            <a:ext cx="2733668" cy="1889885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3324829" y="4657162"/>
            <a:ext cx="2296322" cy="189282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chemeClr val="bg1"/>
                </a:solidFill>
              </a:rPr>
              <a:t>s</a:t>
            </a:r>
            <a:r>
              <a:rPr lang="pl-PL" sz="1400" b="1" dirty="0" smtClean="0">
                <a:solidFill>
                  <a:schemeClr val="bg1"/>
                </a:solidFill>
              </a:rPr>
              <a:t>ystemy CYFROWA GRANICA I TAX FREE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1400" b="1" dirty="0" smtClean="0">
                <a:solidFill>
                  <a:schemeClr val="bg1"/>
                </a:solidFill>
              </a:rPr>
              <a:t>elektroniczna usługa publiczna eCG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chemeClr val="bg1"/>
                </a:solidFill>
              </a:rPr>
              <a:t>rozwiązania </a:t>
            </a:r>
            <a:r>
              <a:rPr lang="pl-PL" sz="1400" b="1" dirty="0" smtClean="0">
                <a:solidFill>
                  <a:schemeClr val="bg1"/>
                </a:solidFill>
              </a:rPr>
              <a:t>organizacyjno-techniczne</a:t>
            </a:r>
            <a:endParaRPr lang="pl-PL" sz="1400" b="1" dirty="0">
              <a:solidFill>
                <a:schemeClr val="bg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1400" b="1" dirty="0" smtClean="0">
                <a:solidFill>
                  <a:schemeClr val="bg1"/>
                </a:solidFill>
              </a:rPr>
              <a:t>infrastruktura i sprzęt</a:t>
            </a:r>
          </a:p>
          <a:p>
            <a:pPr lvl="0"/>
            <a:endParaRPr lang="pl-PL" sz="500" b="1" i="1" dirty="0" smtClean="0">
              <a:solidFill>
                <a:schemeClr val="bg1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3324828" y="3872332"/>
            <a:ext cx="229632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pl-PL" b="1" dirty="0" smtClean="0">
                <a:solidFill>
                  <a:schemeClr val="bg1"/>
                </a:solidFill>
              </a:rPr>
              <a:t>Poglądowa mapa lokalizacji eCG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611" y="3834402"/>
            <a:ext cx="928420" cy="28566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9233" y="2449016"/>
            <a:ext cx="2369298" cy="12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2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trzałka w prawo 27"/>
          <p:cNvSpPr/>
          <p:nvPr/>
        </p:nvSpPr>
        <p:spPr>
          <a:xfrm rot="10800000">
            <a:off x="4859796" y="4340460"/>
            <a:ext cx="1729662" cy="34272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Strzałka w prawo 26"/>
          <p:cNvSpPr/>
          <p:nvPr/>
        </p:nvSpPr>
        <p:spPr>
          <a:xfrm>
            <a:off x="3747583" y="4012127"/>
            <a:ext cx="1610601" cy="327461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9" name="pole tekstowe 168"/>
          <p:cNvSpPr txBox="1"/>
          <p:nvPr/>
        </p:nvSpPr>
        <p:spPr>
          <a:xfrm>
            <a:off x="10139391" y="1885374"/>
            <a:ext cx="1164624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5000"/>
              </a:lnSpc>
            </a:pPr>
            <a:r>
              <a:rPr lang="pl-PL" sz="1200" dirty="0" smtClean="0">
                <a:solidFill>
                  <a:schemeClr val="tx2"/>
                </a:solidFill>
              </a:rPr>
              <a:t>planowany           </a:t>
            </a:r>
            <a:r>
              <a:rPr lang="pl-PL" sz="1200" dirty="0">
                <a:solidFill>
                  <a:schemeClr val="tx2"/>
                </a:solidFill>
              </a:rPr>
              <a:t>modyfikowany</a:t>
            </a:r>
          </a:p>
          <a:p>
            <a:pPr algn="r"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</a:t>
            </a:r>
            <a:r>
              <a:rPr lang="pl-PL" sz="1200" dirty="0" smtClean="0">
                <a:solidFill>
                  <a:schemeClr val="tx2"/>
                </a:solidFill>
              </a:rPr>
              <a:t>istniejący</a:t>
            </a:r>
            <a:endParaRPr lang="pl-PL" sz="1200" dirty="0">
              <a:solidFill>
                <a:schemeClr val="tx2"/>
              </a:solidFill>
            </a:endParaRPr>
          </a:p>
        </p:txBody>
      </p:sp>
      <p:sp>
        <p:nvSpPr>
          <p:cNvPr id="136" name="Prostokąt 135"/>
          <p:cNvSpPr/>
          <p:nvPr/>
        </p:nvSpPr>
        <p:spPr>
          <a:xfrm>
            <a:off x="5381665" y="2687905"/>
            <a:ext cx="6092241" cy="38116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l-PL" sz="1400" b="1" dirty="0" smtClean="0">
                <a:solidFill>
                  <a:schemeClr val="tx2"/>
                </a:solidFill>
              </a:rPr>
              <a:t>Systemy zewnętrzne zintegrowane z SISC</a:t>
            </a:r>
            <a:endParaRPr lang="pl-PL" sz="1400" b="1" dirty="0">
              <a:solidFill>
                <a:schemeClr val="tx2"/>
              </a:solidFill>
            </a:endParaRPr>
          </a:p>
        </p:txBody>
      </p:sp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2386753" y="1202832"/>
            <a:ext cx="7533730" cy="782713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 – </a:t>
            </a:r>
            <a:r>
              <a:rPr lang="pl-PL" sz="2000" b="1" i="1" dirty="0" smtClean="0">
                <a:solidFill>
                  <a:srgbClr val="002060"/>
                </a:solidFill>
                <a:cs typeface="Times New Roman" pitchFamily="18" charset="0"/>
              </a:rPr>
              <a:t>uproszczony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)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7505125" y="2989044"/>
            <a:ext cx="1812688" cy="553188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000" dirty="0"/>
          </a:p>
          <a:p>
            <a:pPr algn="ctr"/>
            <a:r>
              <a:rPr lang="pl-PL" sz="1000" b="1" dirty="0"/>
              <a:t>System </a:t>
            </a:r>
            <a:r>
              <a:rPr lang="pl-PL" sz="1000" b="1" dirty="0" smtClean="0"/>
              <a:t>Obsługi </a:t>
            </a:r>
            <a:r>
              <a:rPr lang="pl-PL" sz="1000" b="1" dirty="0"/>
              <a:t>Zamówień i Rezerwacji – </a:t>
            </a:r>
            <a:r>
              <a:rPr lang="pl-PL" sz="1000" b="1" dirty="0" err="1" smtClean="0"/>
              <a:t>OZiR</a:t>
            </a:r>
            <a:r>
              <a:rPr lang="pl-PL" sz="1000" b="1" dirty="0" smtClean="0"/>
              <a:t> </a:t>
            </a:r>
          </a:p>
          <a:p>
            <a:pPr algn="ctr"/>
            <a:r>
              <a:rPr lang="pl-PL" sz="1000" b="1" dirty="0" smtClean="0"/>
              <a:t>(PWPW S.A.) </a:t>
            </a:r>
            <a:endParaRPr lang="pl-PL" sz="1000" b="1" dirty="0"/>
          </a:p>
          <a:p>
            <a:pPr algn="ctr"/>
            <a:r>
              <a:rPr lang="pl-PL" sz="1000" b="1" dirty="0"/>
              <a:t>	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5536974" y="4286797"/>
            <a:ext cx="1798524" cy="553852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 smtClean="0">
                <a:solidFill>
                  <a:schemeClr val="bg1"/>
                </a:solidFill>
              </a:rPr>
              <a:t>Centralna Ewidencja Pojazdów i Kierowców – CEPIK 2.0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427787" y="2669690"/>
            <a:ext cx="4408528" cy="38131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l-PL" sz="1400" b="1" dirty="0" smtClean="0">
                <a:solidFill>
                  <a:schemeClr val="tx2"/>
                </a:solidFill>
              </a:rPr>
              <a:t>System Informacyjny Skarbowo-Celny (SISC)</a:t>
            </a:r>
            <a:endParaRPr lang="pl-PL" sz="1400" b="1" dirty="0">
              <a:solidFill>
                <a:schemeClr val="tx2"/>
              </a:solidFill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5536973" y="4985705"/>
            <a:ext cx="1791729" cy="553852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bg1"/>
                </a:solidFill>
              </a:rPr>
              <a:t>Zintegrowany System Ewidencji – </a:t>
            </a:r>
            <a:r>
              <a:rPr lang="pl-PL" sz="1000" b="1" dirty="0" smtClean="0">
                <a:solidFill>
                  <a:schemeClr val="bg1"/>
                </a:solidFill>
              </a:rPr>
              <a:t>ZSE6 </a:t>
            </a:r>
          </a:p>
          <a:p>
            <a:pPr algn="ctr"/>
            <a:r>
              <a:rPr lang="pl-PL" sz="1000" b="1" dirty="0" smtClean="0">
                <a:solidFill>
                  <a:schemeClr val="bg1"/>
                </a:solidFill>
              </a:rPr>
              <a:t>(Straż Graniczna)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5536974" y="3633045"/>
            <a:ext cx="1798765" cy="555232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 err="1" smtClean="0">
                <a:solidFill>
                  <a:schemeClr val="bg1"/>
                </a:solidFill>
              </a:rPr>
              <a:t>Pay</a:t>
            </a:r>
            <a:r>
              <a:rPr lang="pl-PL" sz="1000" b="1" dirty="0" smtClean="0">
                <a:solidFill>
                  <a:schemeClr val="bg1"/>
                </a:solidFill>
              </a:rPr>
              <a:t>-By-Net system szybkich płatności online (KIR)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527563" y="1487671"/>
            <a:ext cx="2030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 algn="r"/>
            <a:r>
              <a:rPr lang="pl-PL" sz="1200" dirty="0">
                <a:solidFill>
                  <a:schemeClr val="tx2"/>
                </a:solidFill>
              </a:rPr>
              <a:t>s</a:t>
            </a:r>
            <a:r>
              <a:rPr lang="pl-PL" sz="1200" dirty="0" smtClean="0">
                <a:solidFill>
                  <a:schemeClr val="tx2"/>
                </a:solidFill>
              </a:rPr>
              <a:t>ystemów własnych i innych:     </a:t>
            </a:r>
            <a:endParaRPr lang="pl-PL" sz="1200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1331013" y="1943718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 flipH="1">
            <a:off x="11325120" y="2149921"/>
            <a:ext cx="144016" cy="126656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1329243" y="2327885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schemeClr val="bg1"/>
                </a:solidFill>
              </a:rPr>
              <a:t>PROJEKT PUESC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88" name="Prostokąt 87"/>
          <p:cNvSpPr/>
          <p:nvPr/>
        </p:nvSpPr>
        <p:spPr>
          <a:xfrm>
            <a:off x="5536972" y="5656619"/>
            <a:ext cx="1803451" cy="571487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 smtClean="0">
                <a:solidFill>
                  <a:schemeClr val="bg1"/>
                </a:solidFill>
              </a:rPr>
              <a:t>Centralny Service Desk – CSD Help Desk SISC (CIRF)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93" name="Prostokąt 92"/>
          <p:cNvSpPr/>
          <p:nvPr/>
        </p:nvSpPr>
        <p:spPr>
          <a:xfrm>
            <a:off x="7486342" y="5652407"/>
            <a:ext cx="1838013" cy="565686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 smtClean="0">
                <a:solidFill>
                  <a:schemeClr val="bg1"/>
                </a:solidFill>
              </a:rPr>
              <a:t>systemy </a:t>
            </a:r>
            <a:r>
              <a:rPr lang="pl-PL" sz="1000" b="1" dirty="0">
                <a:solidFill>
                  <a:schemeClr val="bg1"/>
                </a:solidFill>
              </a:rPr>
              <a:t>terminalowe operatorów </a:t>
            </a:r>
            <a:r>
              <a:rPr lang="pl-PL" sz="1000" b="1" dirty="0" smtClean="0">
                <a:solidFill>
                  <a:schemeClr val="bg1"/>
                </a:solidFill>
              </a:rPr>
              <a:t>portowych, kolejowych i lotniczych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95" name="Prostokąt 94"/>
          <p:cNvSpPr/>
          <p:nvPr/>
        </p:nvSpPr>
        <p:spPr>
          <a:xfrm>
            <a:off x="9489316" y="5646606"/>
            <a:ext cx="1812690" cy="571487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bg1"/>
                </a:solidFill>
              </a:rPr>
              <a:t>s</a:t>
            </a:r>
            <a:r>
              <a:rPr lang="pl-PL" sz="1000" b="1" dirty="0" smtClean="0">
                <a:solidFill>
                  <a:schemeClr val="bg1"/>
                </a:solidFill>
              </a:rPr>
              <a:t>ystemy Komisji Europejskiej – np. COPIS, EBTI3, CDMS, UUM&amp;DS., CERTEX, TARIC, TRACES, CS/RD2 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96" name="Prostokąt 95"/>
          <p:cNvSpPr/>
          <p:nvPr/>
        </p:nvSpPr>
        <p:spPr>
          <a:xfrm>
            <a:off x="7498230" y="4989368"/>
            <a:ext cx="1812690" cy="553896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 smtClean="0">
                <a:solidFill>
                  <a:schemeClr val="bg1"/>
                </a:solidFill>
              </a:rPr>
              <a:t>Systemy państw członkowskich UE – domena wspólna EMCS, NCTS, AES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97" name="Prostokąt 96"/>
          <p:cNvSpPr/>
          <p:nvPr/>
        </p:nvSpPr>
        <p:spPr>
          <a:xfrm>
            <a:off x="9491539" y="4309200"/>
            <a:ext cx="1812840" cy="553852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bg1"/>
                </a:solidFill>
              </a:rPr>
              <a:t>Elektroniczna Kontrola Zezwoleń – EKZ </a:t>
            </a:r>
            <a:r>
              <a:rPr lang="pl-PL" sz="1000" b="1" dirty="0" smtClean="0">
                <a:solidFill>
                  <a:schemeClr val="bg1"/>
                </a:solidFill>
              </a:rPr>
              <a:t>(GITD)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98" name="Prostokąt 97"/>
          <p:cNvSpPr/>
          <p:nvPr/>
        </p:nvSpPr>
        <p:spPr>
          <a:xfrm>
            <a:off x="7504973" y="4282736"/>
            <a:ext cx="1812840" cy="571870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000" dirty="0"/>
          </a:p>
          <a:p>
            <a:pPr algn="ctr"/>
            <a:r>
              <a:rPr lang="en-US" sz="1000" b="1" dirty="0"/>
              <a:t>Maritime National Single Window – MNSW </a:t>
            </a:r>
            <a:r>
              <a:rPr lang="pl-PL" sz="1000" b="1" dirty="0" smtClean="0"/>
              <a:t> (UM Gdynia)</a:t>
            </a:r>
            <a:endParaRPr lang="en-US" sz="1000" b="1" dirty="0"/>
          </a:p>
          <a:p>
            <a:pPr algn="ctr"/>
            <a:r>
              <a:rPr lang="pl-PL" sz="1000" b="1" dirty="0"/>
              <a:t>	</a:t>
            </a:r>
          </a:p>
        </p:txBody>
      </p:sp>
      <p:sp>
        <p:nvSpPr>
          <p:cNvPr id="99" name="Prostokąt 98"/>
          <p:cNvSpPr/>
          <p:nvPr/>
        </p:nvSpPr>
        <p:spPr>
          <a:xfrm>
            <a:off x="9480630" y="2981483"/>
            <a:ext cx="1812840" cy="548463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000" dirty="0"/>
          </a:p>
          <a:p>
            <a:pPr algn="ctr"/>
            <a:r>
              <a:rPr lang="pl-PL" sz="1000" b="1" dirty="0"/>
              <a:t>Zintegrowany System Informatyczny </a:t>
            </a:r>
            <a:r>
              <a:rPr lang="pl-PL" sz="1000" b="1" dirty="0" smtClean="0"/>
              <a:t>IJHARS– </a:t>
            </a:r>
            <a:r>
              <a:rPr lang="pl-PL" sz="1000" b="1" dirty="0"/>
              <a:t>ZSI IJHARS </a:t>
            </a:r>
          </a:p>
          <a:p>
            <a:r>
              <a:rPr lang="pl-PL" sz="1000" dirty="0"/>
              <a:t>	</a:t>
            </a:r>
          </a:p>
        </p:txBody>
      </p:sp>
      <p:sp>
        <p:nvSpPr>
          <p:cNvPr id="100" name="Prostokąt 99"/>
          <p:cNvSpPr/>
          <p:nvPr/>
        </p:nvSpPr>
        <p:spPr>
          <a:xfrm>
            <a:off x="9495794" y="3650869"/>
            <a:ext cx="1812840" cy="537408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000" dirty="0"/>
          </a:p>
          <a:p>
            <a:pPr algn="ctr"/>
            <a:r>
              <a:rPr lang="pl-PL" sz="1000" b="1" dirty="0"/>
              <a:t>System SAFE TIR </a:t>
            </a:r>
            <a:r>
              <a:rPr lang="pl-PL" sz="1000" b="1" dirty="0" smtClean="0"/>
              <a:t> (ZMPD)</a:t>
            </a:r>
            <a:endParaRPr lang="pl-PL" sz="1000" b="1" dirty="0"/>
          </a:p>
          <a:p>
            <a:r>
              <a:rPr lang="pl-PL" sz="1000" dirty="0"/>
              <a:t>	</a:t>
            </a:r>
          </a:p>
        </p:txBody>
      </p:sp>
      <p:sp>
        <p:nvSpPr>
          <p:cNvPr id="101" name="pole tekstowe 100"/>
          <p:cNvSpPr txBox="1"/>
          <p:nvPr/>
        </p:nvSpPr>
        <p:spPr>
          <a:xfrm>
            <a:off x="557848" y="1902393"/>
            <a:ext cx="2493335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 smtClean="0">
                <a:solidFill>
                  <a:schemeClr val="tx2"/>
                </a:solidFill>
              </a:rPr>
              <a:t>zbudowany w projekcie</a:t>
            </a:r>
            <a:endParaRPr lang="pl-PL" sz="1200" dirty="0">
              <a:solidFill>
                <a:schemeClr val="tx2"/>
              </a:solidFill>
            </a:endParaRPr>
          </a:p>
          <a:p>
            <a:pPr>
              <a:lnSpc>
                <a:spcPct val="105000"/>
              </a:lnSpc>
            </a:pPr>
            <a:r>
              <a:rPr lang="pl-PL" sz="1200" dirty="0" smtClean="0">
                <a:solidFill>
                  <a:schemeClr val="tx2"/>
                </a:solidFill>
              </a:rPr>
              <a:t>zmodernizowany w projekcie</a:t>
            </a:r>
            <a:endParaRPr lang="pl-PL" sz="1200" dirty="0">
              <a:solidFill>
                <a:schemeClr val="tx2"/>
              </a:solidFill>
            </a:endParaRPr>
          </a:p>
          <a:p>
            <a:pPr>
              <a:lnSpc>
                <a:spcPct val="105000"/>
              </a:lnSpc>
            </a:pPr>
            <a:r>
              <a:rPr lang="pl-PL" sz="1200" dirty="0" smtClean="0">
                <a:solidFill>
                  <a:schemeClr val="tx2"/>
                </a:solidFill>
              </a:rPr>
              <a:t>modernizowany poza projektem </a:t>
            </a:r>
            <a:endParaRPr lang="pl-PL" sz="1200" dirty="0">
              <a:solidFill>
                <a:schemeClr val="tx2"/>
              </a:solidFill>
            </a:endParaRPr>
          </a:p>
        </p:txBody>
      </p:sp>
      <p:sp>
        <p:nvSpPr>
          <p:cNvPr id="102" name="Prostokąt 101"/>
          <p:cNvSpPr/>
          <p:nvPr/>
        </p:nvSpPr>
        <p:spPr>
          <a:xfrm>
            <a:off x="427787" y="1971599"/>
            <a:ext cx="144016" cy="14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3" name="Prostokąt 102"/>
          <p:cNvSpPr/>
          <p:nvPr/>
        </p:nvSpPr>
        <p:spPr>
          <a:xfrm flipH="1">
            <a:off x="427787" y="2163630"/>
            <a:ext cx="144016" cy="12665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4" name="Prostokąt 103"/>
          <p:cNvSpPr/>
          <p:nvPr/>
        </p:nvSpPr>
        <p:spPr>
          <a:xfrm>
            <a:off x="427787" y="2346982"/>
            <a:ext cx="144016" cy="14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8" name="Prostokąt 107"/>
          <p:cNvSpPr/>
          <p:nvPr/>
        </p:nvSpPr>
        <p:spPr>
          <a:xfrm>
            <a:off x="637894" y="2986262"/>
            <a:ext cx="2063434" cy="381052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CYFROWA GRANICA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0" name="Prostokąt 109"/>
          <p:cNvSpPr/>
          <p:nvPr/>
        </p:nvSpPr>
        <p:spPr>
          <a:xfrm>
            <a:off x="631640" y="3477610"/>
            <a:ext cx="2059201" cy="381052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PKWD-SINGLE WINDOW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1" name="Prostokąt 110"/>
          <p:cNvSpPr/>
          <p:nvPr/>
        </p:nvSpPr>
        <p:spPr>
          <a:xfrm>
            <a:off x="631641" y="4463281"/>
            <a:ext cx="1055901" cy="381052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RPS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2" name="Prostokąt 111"/>
          <p:cNvSpPr/>
          <p:nvPr/>
        </p:nvSpPr>
        <p:spPr>
          <a:xfrm>
            <a:off x="631641" y="3968421"/>
            <a:ext cx="1055901" cy="381052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SATOS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3" name="Prostokąt 112"/>
          <p:cNvSpPr/>
          <p:nvPr/>
        </p:nvSpPr>
        <p:spPr>
          <a:xfrm>
            <a:off x="2811538" y="3477278"/>
            <a:ext cx="881061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ZISAR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4" name="Prostokąt 113"/>
          <p:cNvSpPr/>
          <p:nvPr/>
        </p:nvSpPr>
        <p:spPr>
          <a:xfrm>
            <a:off x="2808672" y="4947775"/>
            <a:ext cx="892316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ZEFIR2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5" name="Prostokąt 114"/>
          <p:cNvSpPr/>
          <p:nvPr/>
        </p:nvSpPr>
        <p:spPr>
          <a:xfrm>
            <a:off x="2811538" y="2992595"/>
            <a:ext cx="881061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ARIADNA2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6" name="Prostokąt 115"/>
          <p:cNvSpPr/>
          <p:nvPr/>
        </p:nvSpPr>
        <p:spPr>
          <a:xfrm>
            <a:off x="1780945" y="3970423"/>
            <a:ext cx="905663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EMCS PL2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7" name="Prostokąt 116"/>
          <p:cNvSpPr/>
          <p:nvPr/>
        </p:nvSpPr>
        <p:spPr>
          <a:xfrm>
            <a:off x="1780945" y="4467365"/>
            <a:ext cx="905663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SZPROT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8" name="Prostokąt 117"/>
          <p:cNvSpPr/>
          <p:nvPr/>
        </p:nvSpPr>
        <p:spPr>
          <a:xfrm>
            <a:off x="632618" y="5432512"/>
            <a:ext cx="1054924" cy="380418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SEAP/PUESC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19" name="Prostokąt 118"/>
          <p:cNvSpPr/>
          <p:nvPr/>
        </p:nvSpPr>
        <p:spPr>
          <a:xfrm>
            <a:off x="1780945" y="5449449"/>
            <a:ext cx="905663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PDR PL/UE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20" name="Prostokąt 119"/>
          <p:cNvSpPr/>
          <p:nvPr/>
        </p:nvSpPr>
        <p:spPr>
          <a:xfrm>
            <a:off x="1780945" y="5917384"/>
            <a:ext cx="905663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TAX FREE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21" name="Prostokąt 120"/>
          <p:cNvSpPr/>
          <p:nvPr/>
        </p:nvSpPr>
        <p:spPr>
          <a:xfrm>
            <a:off x="2821438" y="3978241"/>
            <a:ext cx="872119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OSOZ2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22" name="Prostokąt 121"/>
          <p:cNvSpPr/>
          <p:nvPr/>
        </p:nvSpPr>
        <p:spPr>
          <a:xfrm>
            <a:off x="631641" y="5917384"/>
            <a:ext cx="1055901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ISZTAR4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23" name="Prostokąt 122"/>
          <p:cNvSpPr/>
          <p:nvPr/>
        </p:nvSpPr>
        <p:spPr>
          <a:xfrm>
            <a:off x="2815230" y="4480403"/>
            <a:ext cx="878208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NCTS2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24" name="Prostokąt 123"/>
          <p:cNvSpPr/>
          <p:nvPr/>
        </p:nvSpPr>
        <p:spPr>
          <a:xfrm>
            <a:off x="1780945" y="4957588"/>
            <a:ext cx="905663" cy="38105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AES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26" name="Prostokąt 125"/>
          <p:cNvSpPr/>
          <p:nvPr/>
        </p:nvSpPr>
        <p:spPr>
          <a:xfrm>
            <a:off x="2807657" y="5449449"/>
            <a:ext cx="893330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SENT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28" name="Prostokąt 127"/>
          <p:cNvSpPr/>
          <p:nvPr/>
        </p:nvSpPr>
        <p:spPr>
          <a:xfrm>
            <a:off x="3801878" y="2995207"/>
            <a:ext cx="891330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MCA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29" name="Prostokąt 128"/>
          <p:cNvSpPr/>
          <p:nvPr/>
        </p:nvSpPr>
        <p:spPr>
          <a:xfrm>
            <a:off x="3807012" y="3485418"/>
            <a:ext cx="881061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AIS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30" name="Prostokąt 129"/>
          <p:cNvSpPr/>
          <p:nvPr/>
        </p:nvSpPr>
        <p:spPr>
          <a:xfrm>
            <a:off x="2811538" y="5904751"/>
            <a:ext cx="889449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PKI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31" name="Prostokąt 130"/>
          <p:cNvSpPr/>
          <p:nvPr/>
        </p:nvSpPr>
        <p:spPr>
          <a:xfrm>
            <a:off x="5536975" y="2981483"/>
            <a:ext cx="1812840" cy="555312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000" dirty="0"/>
          </a:p>
          <a:p>
            <a:endParaRPr lang="pl-PL" sz="1000" dirty="0"/>
          </a:p>
          <a:p>
            <a:pPr algn="ctr"/>
            <a:r>
              <a:rPr lang="pl-PL" sz="1000" b="1" dirty="0"/>
              <a:t>Elektroniczna Platforma Usług Administracji Publicznej – </a:t>
            </a:r>
            <a:r>
              <a:rPr lang="pl-PL" sz="1000" b="1" dirty="0" err="1"/>
              <a:t>ePUAP</a:t>
            </a:r>
            <a:r>
              <a:rPr lang="pl-PL" sz="1000" b="1" dirty="0"/>
              <a:t> </a:t>
            </a:r>
          </a:p>
          <a:p>
            <a:r>
              <a:rPr lang="pl-PL" sz="1000" dirty="0"/>
              <a:t>	</a:t>
            </a:r>
          </a:p>
          <a:p>
            <a:endParaRPr lang="pl-PL" sz="1000" dirty="0"/>
          </a:p>
        </p:txBody>
      </p:sp>
      <p:sp>
        <p:nvSpPr>
          <p:cNvPr id="132" name="Prostokąt 131"/>
          <p:cNvSpPr/>
          <p:nvPr/>
        </p:nvSpPr>
        <p:spPr>
          <a:xfrm>
            <a:off x="7511516" y="3645342"/>
            <a:ext cx="1812840" cy="548463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000" dirty="0"/>
          </a:p>
          <a:p>
            <a:endParaRPr lang="pl-PL" sz="1000" dirty="0"/>
          </a:p>
          <a:p>
            <a:pPr algn="ctr"/>
            <a:r>
              <a:rPr lang="pl-PL" sz="1000" b="1" dirty="0"/>
              <a:t>Rejestry Publiczne Centralnej Ewidencji </a:t>
            </a:r>
            <a:r>
              <a:rPr lang="pl-PL" sz="1000" b="1" dirty="0" smtClean="0"/>
              <a:t>Działalności                           Gospodarczej </a:t>
            </a:r>
            <a:r>
              <a:rPr lang="pl-PL" sz="1000" b="1" dirty="0"/>
              <a:t>– CEIDG </a:t>
            </a:r>
          </a:p>
          <a:p>
            <a:r>
              <a:rPr lang="pl-PL" sz="1000" dirty="0"/>
              <a:t>	</a:t>
            </a:r>
          </a:p>
          <a:p>
            <a:r>
              <a:rPr lang="pl-PL" sz="1000" dirty="0"/>
              <a:t>	</a:t>
            </a:r>
          </a:p>
        </p:txBody>
      </p:sp>
      <p:sp>
        <p:nvSpPr>
          <p:cNvPr id="135" name="Prostokąt 134"/>
          <p:cNvSpPr/>
          <p:nvPr/>
        </p:nvSpPr>
        <p:spPr>
          <a:xfrm>
            <a:off x="9491539" y="4978447"/>
            <a:ext cx="1812840" cy="564817"/>
          </a:xfrm>
          <a:prstGeom prst="rect">
            <a:avLst/>
          </a:prstGeom>
          <a:solidFill>
            <a:srgbClr val="FF33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000" dirty="0"/>
          </a:p>
          <a:p>
            <a:pPr algn="ctr"/>
            <a:endParaRPr lang="pl-PL" sz="1000" b="1" dirty="0"/>
          </a:p>
          <a:p>
            <a:pPr algn="ctr"/>
            <a:r>
              <a:rPr lang="pl-PL" sz="1000" b="1" dirty="0"/>
              <a:t>Flight Information System </a:t>
            </a:r>
            <a:r>
              <a:rPr lang="pl-PL" sz="1000" b="1" dirty="0" smtClean="0"/>
              <a:t>– FIS (PP PL) </a:t>
            </a:r>
            <a:endParaRPr lang="pl-PL" sz="1000" b="1" dirty="0"/>
          </a:p>
          <a:p>
            <a:r>
              <a:rPr lang="pl-PL" sz="1000" dirty="0"/>
              <a:t>	</a:t>
            </a:r>
          </a:p>
          <a:p>
            <a:r>
              <a:rPr lang="pl-PL" sz="1000" dirty="0"/>
              <a:t>	</a:t>
            </a:r>
          </a:p>
        </p:txBody>
      </p:sp>
      <p:sp>
        <p:nvSpPr>
          <p:cNvPr id="168" name="Prostokąt 167"/>
          <p:cNvSpPr/>
          <p:nvPr/>
        </p:nvSpPr>
        <p:spPr>
          <a:xfrm>
            <a:off x="636184" y="4953573"/>
            <a:ext cx="1055901" cy="381052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bordAiR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70" name="pole tekstowe 169"/>
          <p:cNvSpPr txBox="1"/>
          <p:nvPr/>
        </p:nvSpPr>
        <p:spPr>
          <a:xfrm>
            <a:off x="329826" y="1691719"/>
            <a:ext cx="2493335" cy="278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</a:t>
            </a:r>
            <a:r>
              <a:rPr lang="pl-PL" sz="1200" dirty="0" smtClean="0">
                <a:solidFill>
                  <a:schemeClr val="tx2"/>
                </a:solidFill>
              </a:rPr>
              <a:t>komponentów SISC:</a:t>
            </a:r>
            <a:endParaRPr lang="pl-PL" sz="1200" dirty="0">
              <a:solidFill>
                <a:schemeClr val="tx2"/>
              </a:solidFill>
            </a:endParaRPr>
          </a:p>
        </p:txBody>
      </p:sp>
      <p:sp>
        <p:nvSpPr>
          <p:cNvPr id="171" name="Prostokąt 170"/>
          <p:cNvSpPr/>
          <p:nvPr/>
        </p:nvSpPr>
        <p:spPr>
          <a:xfrm>
            <a:off x="3804208" y="5904751"/>
            <a:ext cx="889181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SIRA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72" name="Prostokąt 171"/>
          <p:cNvSpPr/>
          <p:nvPr/>
        </p:nvSpPr>
        <p:spPr>
          <a:xfrm>
            <a:off x="3806723" y="5432195"/>
            <a:ext cx="874397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VINCI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73" name="Prostokąt 172"/>
          <p:cNvSpPr/>
          <p:nvPr/>
        </p:nvSpPr>
        <p:spPr>
          <a:xfrm>
            <a:off x="3801879" y="4967374"/>
            <a:ext cx="874397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EBTI-PL2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74" name="Prostokąt 173"/>
          <p:cNvSpPr/>
          <p:nvPr/>
        </p:nvSpPr>
        <p:spPr>
          <a:xfrm>
            <a:off x="3801879" y="4476184"/>
            <a:ext cx="874397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TORY24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175" name="Prostokąt 174"/>
          <p:cNvSpPr/>
          <p:nvPr/>
        </p:nvSpPr>
        <p:spPr>
          <a:xfrm>
            <a:off x="3801879" y="3980254"/>
            <a:ext cx="874397" cy="3810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>
                <a:solidFill>
                  <a:schemeClr val="bg1"/>
                </a:solidFill>
              </a:rPr>
              <a:t>SPD-EKS</a:t>
            </a:r>
            <a:endParaRPr lang="pl-PL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427885" y="1296783"/>
            <a:ext cx="11551532" cy="647013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5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Platforma Usług Elektronicznych Skarbowo-Celnych (PUESC)</a:t>
            </a:r>
            <a:endParaRPr lang="pl-PL" sz="3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24274" y="1907351"/>
            <a:ext cx="1095491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Wnioskodawca</a:t>
            </a:r>
            <a:r>
              <a:rPr lang="pl-PL" b="1" dirty="0" smtClean="0">
                <a:solidFill>
                  <a:srgbClr val="002060"/>
                </a:solidFill>
              </a:rPr>
              <a:t>: </a:t>
            </a:r>
            <a:r>
              <a:rPr lang="pl-PL" dirty="0" smtClean="0">
                <a:solidFill>
                  <a:srgbClr val="002060"/>
                </a:solidFill>
              </a:rPr>
              <a:t>Minister Finansów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Beneficjent</a:t>
            </a:r>
            <a:r>
              <a:rPr lang="pl-PL" b="1" dirty="0" smtClean="0">
                <a:solidFill>
                  <a:srgbClr val="002060"/>
                </a:solidFill>
              </a:rPr>
              <a:t>:</a:t>
            </a:r>
            <a:r>
              <a:rPr lang="pl-PL" dirty="0" smtClean="0">
                <a:solidFill>
                  <a:srgbClr val="002060"/>
                </a:solidFill>
              </a:rPr>
              <a:t> Ministerstwo </a:t>
            </a:r>
            <a:r>
              <a:rPr lang="pl-PL" dirty="0">
                <a:solidFill>
                  <a:srgbClr val="002060"/>
                </a:solidFill>
              </a:rPr>
              <a:t>Finansów – Krajowa Administracja </a:t>
            </a:r>
            <a:r>
              <a:rPr lang="pl-PL" dirty="0" smtClean="0">
                <a:solidFill>
                  <a:srgbClr val="002060"/>
                </a:solidFill>
              </a:rPr>
              <a:t>Skarbowa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 smtClean="0">
                <a:solidFill>
                  <a:srgbClr val="002060"/>
                </a:solidFill>
              </a:rPr>
              <a:t>Partnerzy</a:t>
            </a:r>
            <a:r>
              <a:rPr lang="pl-PL" b="1" dirty="0">
                <a:solidFill>
                  <a:srgbClr val="002060"/>
                </a:solidFill>
              </a:rPr>
              <a:t>:</a:t>
            </a:r>
            <a:r>
              <a:rPr lang="pl-PL" dirty="0">
                <a:solidFill>
                  <a:srgbClr val="002060"/>
                </a:solidFill>
              </a:rPr>
              <a:t> Projekt </a:t>
            </a:r>
            <a:r>
              <a:rPr lang="pl-PL" dirty="0" smtClean="0">
                <a:solidFill>
                  <a:srgbClr val="002060"/>
                </a:solidFill>
              </a:rPr>
              <a:t>nie </a:t>
            </a:r>
            <a:r>
              <a:rPr lang="pl-PL" dirty="0">
                <a:solidFill>
                  <a:srgbClr val="002060"/>
                </a:solidFill>
              </a:rPr>
              <a:t>był realizowany w formule </a:t>
            </a:r>
            <a:r>
              <a:rPr lang="pl-PL" dirty="0" smtClean="0">
                <a:solidFill>
                  <a:srgbClr val="002060"/>
                </a:solidFill>
              </a:rPr>
              <a:t>Partnerstwa </a:t>
            </a:r>
            <a:endParaRPr lang="pl-PL" sz="1400" dirty="0">
              <a:solidFill>
                <a:srgbClr val="002060"/>
              </a:solidFill>
            </a:endParaRPr>
          </a:p>
          <a:p>
            <a:r>
              <a:rPr lang="pl-PL" sz="1400" dirty="0" smtClean="0">
                <a:solidFill>
                  <a:srgbClr val="002060"/>
                </a:solidFill>
              </a:rPr>
              <a:t>       Projekt zrealizowany przez </a:t>
            </a:r>
            <a:r>
              <a:rPr lang="pl-PL" sz="1400" dirty="0">
                <a:solidFill>
                  <a:srgbClr val="002060"/>
                </a:solidFill>
              </a:rPr>
              <a:t>Ministerstwo </a:t>
            </a:r>
            <a:r>
              <a:rPr lang="pl-PL" sz="1400" dirty="0" smtClean="0">
                <a:solidFill>
                  <a:srgbClr val="002060"/>
                </a:solidFill>
              </a:rPr>
              <a:t>Finansów (MF) </a:t>
            </a:r>
            <a:r>
              <a:rPr lang="pl-PL" sz="1400" dirty="0">
                <a:solidFill>
                  <a:srgbClr val="002060"/>
                </a:solidFill>
              </a:rPr>
              <a:t>i jednostki organizacyjne podległe </a:t>
            </a:r>
            <a:r>
              <a:rPr lang="pl-PL" sz="1400" dirty="0" smtClean="0">
                <a:solidFill>
                  <a:srgbClr val="002060"/>
                </a:solidFill>
              </a:rPr>
              <a:t>Ministrowi </a:t>
            </a:r>
            <a:r>
              <a:rPr lang="pl-PL" sz="1400" dirty="0">
                <a:solidFill>
                  <a:srgbClr val="002060"/>
                </a:solidFill>
              </a:rPr>
              <a:t>Finansów – </a:t>
            </a:r>
            <a:r>
              <a:rPr lang="pl-PL" sz="1400" dirty="0" smtClean="0">
                <a:solidFill>
                  <a:srgbClr val="002060"/>
                </a:solidFill>
              </a:rPr>
              <a:t>departamenty </a:t>
            </a:r>
            <a:r>
              <a:rPr lang="pl-PL" sz="1400" dirty="0">
                <a:solidFill>
                  <a:srgbClr val="002060"/>
                </a:solidFill>
              </a:rPr>
              <a:t>i </a:t>
            </a:r>
            <a:r>
              <a:rPr lang="pl-PL" sz="1400" dirty="0" smtClean="0">
                <a:solidFill>
                  <a:srgbClr val="002060"/>
                </a:solidFill>
              </a:rPr>
              <a:t>biura MF, izby </a:t>
            </a:r>
          </a:p>
          <a:p>
            <a:r>
              <a:rPr lang="pl-PL" sz="1400" dirty="0">
                <a:solidFill>
                  <a:srgbClr val="002060"/>
                </a:solidFill>
              </a:rPr>
              <a:t> </a:t>
            </a:r>
            <a:r>
              <a:rPr lang="pl-PL" sz="1400" dirty="0" smtClean="0">
                <a:solidFill>
                  <a:srgbClr val="002060"/>
                </a:solidFill>
              </a:rPr>
              <a:t>      administracji </a:t>
            </a:r>
            <a:r>
              <a:rPr lang="pl-PL" sz="1400" dirty="0">
                <a:solidFill>
                  <a:srgbClr val="002060"/>
                </a:solidFill>
              </a:rPr>
              <a:t>s</a:t>
            </a:r>
            <a:r>
              <a:rPr lang="pl-PL" sz="1400" dirty="0" smtClean="0">
                <a:solidFill>
                  <a:srgbClr val="002060"/>
                </a:solidFill>
              </a:rPr>
              <a:t>karbowej </a:t>
            </a:r>
            <a:r>
              <a:rPr lang="pl-PL" sz="1400" dirty="0">
                <a:solidFill>
                  <a:srgbClr val="002060"/>
                </a:solidFill>
              </a:rPr>
              <a:t>– IAS, Krajową Szkołę Skarbowości – KSS i Centrum Informatyki Resortu Finansów – CIRF, zaangażowane </a:t>
            </a:r>
            <a:r>
              <a:rPr lang="pl-PL" sz="1400" dirty="0" smtClean="0">
                <a:solidFill>
                  <a:srgbClr val="002060"/>
                </a:solidFill>
              </a:rPr>
              <a:t>w rozwój </a:t>
            </a:r>
          </a:p>
          <a:p>
            <a:r>
              <a:rPr lang="pl-PL" sz="1400" dirty="0">
                <a:solidFill>
                  <a:srgbClr val="002060"/>
                </a:solidFill>
              </a:rPr>
              <a:t> </a:t>
            </a:r>
            <a:r>
              <a:rPr lang="pl-PL" sz="1400" dirty="0" smtClean="0">
                <a:solidFill>
                  <a:srgbClr val="002060"/>
                </a:solidFill>
              </a:rPr>
              <a:t>      Systemu </a:t>
            </a:r>
            <a:r>
              <a:rPr lang="pl-PL" sz="1400" dirty="0">
                <a:solidFill>
                  <a:srgbClr val="002060"/>
                </a:solidFill>
              </a:rPr>
              <a:t>Informacyjnego Skarbowo-Celnego (SISC) w </a:t>
            </a:r>
            <a:r>
              <a:rPr lang="pl-PL" sz="1400" dirty="0" smtClean="0">
                <a:solidFill>
                  <a:srgbClr val="002060"/>
                </a:solidFill>
              </a:rPr>
              <a:t>ramach </a:t>
            </a:r>
            <a:r>
              <a:rPr lang="pl-PL" sz="1400" dirty="0">
                <a:solidFill>
                  <a:srgbClr val="002060"/>
                </a:solidFill>
              </a:rPr>
              <a:t>realizacji p</a:t>
            </a:r>
            <a:r>
              <a:rPr lang="pl-PL" sz="1400" dirty="0" smtClean="0">
                <a:solidFill>
                  <a:srgbClr val="002060"/>
                </a:solidFill>
              </a:rPr>
              <a:t>rojektu</a:t>
            </a:r>
            <a:r>
              <a:rPr lang="pl-PL" sz="1400" dirty="0">
                <a:solidFill>
                  <a:srgbClr val="002060"/>
                </a:solidFill>
              </a:rPr>
              <a:t>.</a:t>
            </a:r>
            <a:endParaRPr lang="pl-PL" sz="1400" dirty="0" smtClean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Źródło finansowania</a:t>
            </a:r>
            <a:r>
              <a:rPr lang="pl-PL" b="1" dirty="0" smtClean="0">
                <a:solidFill>
                  <a:srgbClr val="002060"/>
                </a:solidFill>
              </a:rPr>
              <a:t>: </a:t>
            </a:r>
            <a:r>
              <a:rPr lang="pl-PL" dirty="0" smtClean="0">
                <a:solidFill>
                  <a:srgbClr val="002060"/>
                </a:solidFill>
              </a:rPr>
              <a:t>Program </a:t>
            </a:r>
            <a:r>
              <a:rPr lang="pl-PL" dirty="0">
                <a:solidFill>
                  <a:srgbClr val="002060"/>
                </a:solidFill>
              </a:rPr>
              <a:t>Operacyjny Polska Cyfrowa na lata 2014-2020 – Oś priorytetowa nr 2 „E-administracja i otwarty rząd” – Działanie nr 2.1 „Wysoka dostępność i jakość e-usług </a:t>
            </a:r>
            <a:r>
              <a:rPr lang="pl-PL" dirty="0" smtClean="0">
                <a:solidFill>
                  <a:srgbClr val="002060"/>
                </a:solidFill>
              </a:rPr>
              <a:t>publicznych” </a:t>
            </a:r>
            <a:endParaRPr lang="pl-PL" sz="1400" dirty="0">
              <a:solidFill>
                <a:srgbClr val="002060"/>
              </a:solidFill>
            </a:endParaRPr>
          </a:p>
          <a:p>
            <a:r>
              <a:rPr lang="pl-PL" sz="1400" dirty="0" smtClean="0">
                <a:solidFill>
                  <a:srgbClr val="002060"/>
                </a:solidFill>
              </a:rPr>
              <a:t>       Porozumienie </a:t>
            </a:r>
            <a:r>
              <a:rPr lang="pl-PL" sz="1400" dirty="0">
                <a:solidFill>
                  <a:srgbClr val="002060"/>
                </a:solidFill>
              </a:rPr>
              <a:t>nr POPC.02.01.00-00-0074/17-00 zawarte w dniu 18 grudnia 2017 r. pomiędzy Centrum Projektów Polska Cyfrowa (CPPC) i </a:t>
            </a:r>
            <a:endParaRPr lang="pl-PL" sz="1400" dirty="0" smtClean="0">
              <a:solidFill>
                <a:srgbClr val="002060"/>
              </a:solidFill>
            </a:endParaRPr>
          </a:p>
          <a:p>
            <a:r>
              <a:rPr lang="pl-PL" sz="1400" dirty="0">
                <a:solidFill>
                  <a:srgbClr val="002060"/>
                </a:solidFill>
              </a:rPr>
              <a:t> </a:t>
            </a:r>
            <a:r>
              <a:rPr lang="pl-PL" sz="1400" dirty="0" smtClean="0">
                <a:solidFill>
                  <a:srgbClr val="002060"/>
                </a:solidFill>
              </a:rPr>
              <a:t>      Ministrem </a:t>
            </a:r>
            <a:r>
              <a:rPr lang="pl-PL" sz="1400" dirty="0">
                <a:solidFill>
                  <a:srgbClr val="002060"/>
                </a:solidFill>
              </a:rPr>
              <a:t>Rozwoju i Finansów o dofinansowanie projektu </a:t>
            </a:r>
            <a:r>
              <a:rPr lang="pl-PL" sz="1400" dirty="0" smtClean="0">
                <a:solidFill>
                  <a:srgbClr val="002060"/>
                </a:solidFill>
              </a:rPr>
              <a:t>wraz </a:t>
            </a:r>
            <a:r>
              <a:rPr lang="pl-PL" sz="1400" dirty="0">
                <a:solidFill>
                  <a:srgbClr val="002060"/>
                </a:solidFill>
              </a:rPr>
              <a:t>z </a:t>
            </a:r>
            <a:r>
              <a:rPr lang="pl-PL" sz="1400" dirty="0" smtClean="0">
                <a:solidFill>
                  <a:srgbClr val="002060"/>
                </a:solidFill>
              </a:rPr>
              <a:t>aneksami 1-5).  Środki </a:t>
            </a:r>
            <a:r>
              <a:rPr lang="pl-PL" sz="1400" dirty="0">
                <a:solidFill>
                  <a:srgbClr val="002060"/>
                </a:solidFill>
              </a:rPr>
              <a:t>budżetowe: cz.19. Budżet, finanse publiczne i instytucje </a:t>
            </a:r>
            <a:endParaRPr lang="pl-PL" sz="1400" dirty="0" smtClean="0">
              <a:solidFill>
                <a:srgbClr val="002060"/>
              </a:solidFill>
            </a:endParaRPr>
          </a:p>
          <a:p>
            <a:r>
              <a:rPr lang="pl-PL" sz="1400" dirty="0">
                <a:solidFill>
                  <a:srgbClr val="002060"/>
                </a:solidFill>
              </a:rPr>
              <a:t> </a:t>
            </a:r>
            <a:r>
              <a:rPr lang="pl-PL" sz="1400" dirty="0" smtClean="0">
                <a:solidFill>
                  <a:srgbClr val="002060"/>
                </a:solidFill>
              </a:rPr>
              <a:t>      finansowe.</a:t>
            </a:r>
            <a:endParaRPr lang="pl-PL" sz="1400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315600" y="4845089"/>
            <a:ext cx="9572264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950183" y="5464581"/>
            <a:ext cx="10790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Usprawnienie </a:t>
            </a:r>
            <a:r>
              <a:rPr lang="pl-PL" b="1" dirty="0" smtClean="0">
                <a:solidFill>
                  <a:srgbClr val="002060"/>
                </a:solidFill>
              </a:rPr>
              <a:t>procesów realizowanych </a:t>
            </a:r>
            <a:r>
              <a:rPr lang="pl-PL" b="1" dirty="0">
                <a:solidFill>
                  <a:srgbClr val="002060"/>
                </a:solidFill>
              </a:rPr>
              <a:t>przez klientów Krajowej Administracji Skarbowej </a:t>
            </a:r>
            <a:r>
              <a:rPr lang="pl-PL" b="1" dirty="0" smtClean="0">
                <a:solidFill>
                  <a:srgbClr val="002060"/>
                </a:solidFill>
              </a:rPr>
              <a:t>w </a:t>
            </a:r>
            <a:r>
              <a:rPr lang="pl-PL" b="1" dirty="0">
                <a:solidFill>
                  <a:srgbClr val="002060"/>
                </a:solidFill>
              </a:rPr>
              <a:t>obszarze celnym </a:t>
            </a:r>
            <a:r>
              <a:rPr lang="pl-PL" b="1" dirty="0" smtClean="0">
                <a:solidFill>
                  <a:srgbClr val="002060"/>
                </a:solidFill>
              </a:rPr>
              <a:t>                  i akcyzowym, </a:t>
            </a:r>
            <a:r>
              <a:rPr lang="pl-PL" b="1" dirty="0">
                <a:solidFill>
                  <a:srgbClr val="002060"/>
                </a:solidFill>
              </a:rPr>
              <a:t>w zakresie odprawy granicznej, odprawy celnej oraz obrotu wyrobami podlegającymi akcyzie </a:t>
            </a:r>
            <a:r>
              <a:rPr lang="pl-PL" b="1" dirty="0" smtClean="0">
                <a:solidFill>
                  <a:srgbClr val="002060"/>
                </a:solidFill>
              </a:rPr>
              <a:t>         i poszerzenie </a:t>
            </a:r>
            <a:r>
              <a:rPr lang="pl-PL" b="1" dirty="0">
                <a:solidFill>
                  <a:srgbClr val="002060"/>
                </a:solidFill>
              </a:rPr>
              <a:t>zakresu spraw, które będą oni mogli załatwić w drodze elektronicznej</a:t>
            </a:r>
          </a:p>
          <a:p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schemeClr val="bg1"/>
                </a:solidFill>
              </a:rPr>
              <a:t>PROJEKT PUESC</a:t>
            </a:r>
            <a:endParaRPr lang="pl-PL" sz="1600" b="1" dirty="0">
              <a:solidFill>
                <a:schemeClr val="bg1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629" y="1993817"/>
            <a:ext cx="2017968" cy="56054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821" y="1937776"/>
            <a:ext cx="1411603" cy="79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19144" y="13831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991111"/>
              </p:ext>
            </p:extLst>
          </p:nvPr>
        </p:nvGraphicFramePr>
        <p:xfrm>
          <a:off x="703798" y="2656574"/>
          <a:ext cx="10749037" cy="34883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60602"/>
                <a:gridCol w="1413934"/>
                <a:gridCol w="1418567"/>
                <a:gridCol w="1355934"/>
              </a:tblGrid>
              <a:tr h="510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 *)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(WP1) </a:t>
                      </a:r>
                      <a:r>
                        <a:rPr lang="pl-PL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publicznych udostępnionych online o stopniu dojrzałości co najmniej 4 - 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5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(WP2) </a:t>
                      </a:r>
                      <a:r>
                        <a:rPr lang="pl-PL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7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(WP3)</a:t>
                      </a:r>
                      <a:r>
                        <a:rPr lang="pl-PL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Przestrzeń dyskowa serwerowni</a:t>
                      </a:r>
                      <a:endParaRPr lang="pl-PL" sz="16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443.02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1056,6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0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(WP4)</a:t>
                      </a:r>
                      <a:r>
                        <a:rPr lang="pl-PL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Liczba pracowników podmiotów wykonujących zadania publiczne nie będących pracownikami IT, objętych wsparciem szkoleniowym: ogółem/kobiety/mężczyźni</a:t>
                      </a:r>
                      <a:endParaRPr lang="pl-PL" sz="16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400/170/230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1209/421/788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6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(WP5) </a:t>
                      </a:r>
                      <a:r>
                        <a:rPr lang="pl-PL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Moc obliczeniowa serwerowni</a:t>
                      </a:r>
                      <a:endParaRPr lang="pl-PL" sz="16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teraflopsy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37,2768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25,872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schemeClr val="bg1"/>
                </a:solidFill>
              </a:rPr>
              <a:t>PROJEKT PUESC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03798" y="2133780"/>
            <a:ext cx="734176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Jakie wskaźniki produktu (WP) osiągnięto na zakończenie projektu 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70186" y="6199376"/>
            <a:ext cx="106075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44546A"/>
                </a:solidFill>
              </a:rPr>
              <a:t>*</a:t>
            </a:r>
            <a:r>
              <a:rPr lang="pl-PL" sz="1000" i="1" dirty="0" smtClean="0">
                <a:solidFill>
                  <a:srgbClr val="44546A"/>
                </a:solidFill>
              </a:rPr>
              <a:t>szczegółowe informacje nt. osiągniętych wartości wskaźników WP przedstawiono w raporcie końcowym pkt 7; wskaźniki uznano za osiągnięte zgodnie z założeniami </a:t>
            </a:r>
            <a:endParaRPr lang="pl-PL" sz="1000" i="1" dirty="0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19144" y="135965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01763"/>
              </p:ext>
            </p:extLst>
          </p:nvPr>
        </p:nvGraphicFramePr>
        <p:xfrm>
          <a:off x="699463" y="2710127"/>
          <a:ext cx="10749037" cy="3266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21486"/>
                <a:gridCol w="1164657"/>
                <a:gridCol w="1155031"/>
                <a:gridCol w="2107863"/>
              </a:tblGrid>
              <a:tr h="6972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(WR1) </a:t>
                      </a:r>
                      <a:r>
                        <a:rPr lang="pl-PL" sz="16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załatwionych spraw poprzez udostępnioną online usługę publiczną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mln sztuk</a:t>
                      </a: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Zgodnie z przyjętymi założeniami monitorowanie wskaźników rezultatu WR prowadzone będzie w trakcie roku docelowego (2022) a osiągnięcie wskaźników ocenione zostanie na koniec tego roku. 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9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(WR2) </a:t>
                      </a:r>
                      <a:r>
                        <a:rPr lang="pl-PL" sz="16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Czas, o który zostanie skrócone oczekiwanie na przejściu granicznym pojazdów awizowanych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minuty</a:t>
                      </a: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(WR3) </a:t>
                      </a:r>
                      <a:r>
                        <a:rPr lang="pl-PL" sz="16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Odsetek przelewów realizowanych przez klientów KAS za pomocą usługi e-Płatności</a:t>
                      </a:r>
                      <a:endParaRPr lang="pl-PL" sz="16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procenty</a:t>
                      </a: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(WR4) </a:t>
                      </a:r>
                      <a:r>
                        <a:rPr lang="pl-PL" sz="16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Czas, o który zostanie skrócona obsługa zgłoszenia celnego</a:t>
                      </a:r>
                      <a:endParaRPr lang="pl-PL" sz="16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minuty</a:t>
                      </a: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76081" y="2110252"/>
            <a:ext cx="795468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prstClr val="white"/>
                </a:solidFill>
              </a:rPr>
              <a:t>Jakie wskaźniki rezultatu (WR) planowane są do osiągnięcia na koniec 2022 roku</a:t>
            </a:r>
            <a:endParaRPr lang="pl-PL" b="1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31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0122" y="129043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52479"/>
              </p:ext>
            </p:extLst>
          </p:nvPr>
        </p:nvGraphicFramePr>
        <p:xfrm>
          <a:off x="695400" y="2466847"/>
          <a:ext cx="10826040" cy="3989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8731"/>
                <a:gridCol w="6747309"/>
              </a:tblGrid>
              <a:tr h="3822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79282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Uproszczenie obsługi przedsiębiorcy poprzez wprowadzenie elektronicznej obsługi dokumentów w zakresie przemieszczeń wyrobów akcyzowych objętych zwolnieniem od akcyzy oraz opodatkowanych zerową stawką akcyzy ze względu na ich przeznaczenie.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osiągnięto poprzez modernizację SISC w zakresie komponentu EMCS PL2, kluczowego dla usługi e-Przemieszczanie (ePRZEM), oraz powiązanych komponentów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SISC. Usługa skierowana jest do podmiotów uczestniczących w obrocie wyrobami akcyzowymi: właścicieli składów podatkowych, podmiotów pośredniczących, zarejestrowanych odbiorców, podmiotów zużywających, w tym nieprowadzących działalności gospodarczej, pośredniczących podmiotów węglowych, podmiotów prowadzących miejsce niszczenia wyrobów akcyzowych.</a:t>
                      </a:r>
                      <a:endParaRPr lang="pl-PL" sz="14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213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Uproszczenie obsługi przedsiębiorcy poprzez zapewnienie pełnej elektronicznej obsługi procesów celnych zgodnie z Unijnym Kodeksem Celnym (UKC), w tym w szczególności wprowadzenie elektronicznej obsługi czynności związanych z zarządzaniem i rozliczaniem procedurami specjalnymi czy zapewnienie dostępu do unijnej bazy decyzji celnych.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osiągnięto poprzez modernizację SISC w zakresie komponentów AES, NCTS2, OSOZ2, ISZTAR4, kluczowych dla usługi Cyfrowa odprawa zgodnie z UKC (eCO) i w zakresie komponentu RPS, kluczowego dla usługi Rozliczanie procedur specjalnych (ePS), oraz modernizację powiązanych komponentów SISC. Usługa skierowana jest do podmiotów uczestniczących w obrocie towarowym z państwami trzecimi, zobowiązanych do wypełniania obowiązków celnych, w tym składania zgłoszeń celnych do właściwych procedur, pozyskiwania i realizacji warunków uzyskanych pozwoleń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czy rozliczania procedur specjalnych.</a:t>
                      </a:r>
                      <a:endParaRPr lang="pl-PL" sz="14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schemeClr val="bg1"/>
                </a:solidFill>
              </a:rPr>
              <a:t>PROJEKT PUESC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678398" y="1971779"/>
            <a:ext cx="8524869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Jakie potrzeby zaspokajane są w wyniku osiągnięcia kluczowych korzyści z projektu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0122" y="129043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KORZYŚCI Z 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955065"/>
              </p:ext>
            </p:extLst>
          </p:nvPr>
        </p:nvGraphicFramePr>
        <p:xfrm>
          <a:off x="666524" y="2041032"/>
          <a:ext cx="10826040" cy="43116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8731"/>
                <a:gridCol w="6747309"/>
              </a:tblGrid>
              <a:tr h="424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181981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Skrócenie czasu obsługi w wyniku dokonywania elektronicznej płatności i szersze zautomatyzowanie przypisania wpłaty do poszczególnych dokumentów, minimalizacja obsługi korespondencji z organami KAS oraz obniżenie kosztów w związku z ograniczeniem opóźnień (nie ma odsetek).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osiągnięto poprzez modernizację SISC w zakresie komponentu ZEFIR2, kluczowego dla usługi e-Płatności (eP), oraz powiązanych komponentów SISC. Usługa skierowana jest do podmiotów zobowiązanych do uiszczenia należności celnych i podatków wynikających z uczestnictwa w obrocie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towarowym z państwami trzecimi czy w obrocie wyrobami akcyzowymi i samochodami osobowymi. Udostępnienie płatności online pozwoliło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 powiązanie 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procesu płatności z innymi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usługami i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przyspieszenie obsługi w przypadkach wymagających uiszczenia należności celno-podatkowych.</a:t>
                      </a:r>
                      <a:endParaRPr lang="pl-PL" sz="14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6719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Skrócenie czasu obsługi klienta na granicy i czasu przekraczania granicy, w tym obsługa i koordynacja wspólnych kontroli w uzgodnionym miejscu i czasie, w ramach pojedynczego okna w obrocie towarowym z zagranicą (współpraca z Partnerami KAS – organami i inspekcjami granicznymi), skrócenie czasu oczekiwania na przejściu granicznym pojazdów awizowanych.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osiągnięto poprzez modernizację SISC w zakresie rozwiązań granicznych – wdrożenie komponentów CYFROWA GRANICA, T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AX FREE, S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ATOS i PKWD-SINGLE WINDOW,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kluczowych dla usług Cyfrowa granica (eCG), Awizacja (eAW) czy Pojedyncze okno w obrocie towarowym z zagranicą (ePO)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oraz modernizację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owiązanych komponentów SISC. Usługa skierowana jest do podmiotów przekraczających granicę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przedsiębiorców i podróżnych – dla których kluczowe jest skrócenie czasu przekraczania granicy do niezbędnego minimum. Cel osiągnięto poprzez uproszczenie i automatyzację procesów granicznych realizowanych we współpracy ze służbami i inspekcjami granicznymi.</a:t>
                      </a:r>
                      <a:endParaRPr lang="pl-PL" sz="14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94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0122" y="129043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KORZYŚCI Z PROJEKTU cd.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483696"/>
              </p:ext>
            </p:extLst>
          </p:nvPr>
        </p:nvGraphicFramePr>
        <p:xfrm>
          <a:off x="676149" y="2041032"/>
          <a:ext cx="10826040" cy="4330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7981"/>
                <a:gridCol w="6728059"/>
              </a:tblGrid>
              <a:tr h="437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255892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Podniesienie poziomu jakości obsługi poprzez spersonalizowanie informacji, w tym zapewnienie bieżącej informacji o statusie odprawy granicznej pojazdów czy statusie obsługi deklaracji akcyzowej w zakresie przywozu samochodów osobowych;</a:t>
                      </a:r>
                      <a:r>
                        <a:rPr lang="pl-PL" sz="14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zmniejszenie kosztów – w związku z informatyzacją procesów – związanych z obsługą wsparcia rejestracji samochodów osobowych, obsługą nabywania i rozliczania znaków akcyzy czy obsługą składanych wniosków do organów KAS.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osiągnięto poprzez modernizację SISC w zakresie komponentów ZEFIR2, CYFROWA GRANICA czy SZPROT, kluczowych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dla usług e-Wsparcie Rejestracji Samochodów Osobowych (eREJ), e-Banderole (eB), Cyfrowa granica (eCG) czy e-Decyzje (eD), oraz modernizację powiązanych komponentów SISC, w szczególności SEAP 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zapewniającego funkcjonowanie PUESC (Platformy Usług Elektronicznych Skarbowo-Celnych) w powiązaniu z komponentami komunikacyjnymi systemów dziedzinowych. Usługa skierowana jest do podmiotów uczestniczących w obrocie towarowym z państwami trzecimi, w tym przewoźników,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także do uczestników obrotu wyrobami akcyzowymi i zobowiązanych do ich oznaczania znakami akcyzy, a także do osób sprowadzających samochody osobowe, obciążone podatkiem akcyzowym.</a:t>
                      </a:r>
                      <a:endParaRPr lang="pl-PL" sz="1400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441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4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Skrócenie czasu odprawy celnej</a:t>
                      </a:r>
                      <a:r>
                        <a:rPr lang="pl-PL" sz="14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poprzez obsługę elektronicznych załączników powiązanych automatycznie z odpowiednimi zgłoszeniami celnymi.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osiągnięto poprzez modernizację SISC w zakresie komponentu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SEAP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kluczowego dla usługi e-Dokumenty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(eD) i dla funkcjonowania PUESC zapewniającej komunikację                   z klientami KAS i dostęp do informacji, z możliwością skorzystania z udostępnionych e-usług i rozwiązań portalowych. </a:t>
                      </a: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skierowana jest do podmiotów posiadających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konto na PUESC i korzystających z wybranych e-usług, w szczególności w obrocie towarowym.</a:t>
                      </a:r>
                      <a:endParaRPr lang="pl-PL" sz="14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6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032239"/>
              </p:ext>
            </p:extLst>
          </p:nvPr>
        </p:nvGraphicFramePr>
        <p:xfrm>
          <a:off x="656898" y="2851396"/>
          <a:ext cx="10801199" cy="2692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6268"/>
                <a:gridCol w="2752826"/>
                <a:gridCol w="2622105"/>
              </a:tblGrid>
              <a:tr h="109274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1600009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i="0" dirty="0" smtClean="0">
                          <a:solidFill>
                            <a:srgbClr val="002060"/>
                          </a:solidFill>
                        </a:rPr>
                        <a:t>Opis</a:t>
                      </a:r>
                      <a:r>
                        <a:rPr lang="pl-PL" sz="1600" i="0" baseline="0" dirty="0" smtClean="0">
                          <a:solidFill>
                            <a:srgbClr val="002060"/>
                          </a:solidFill>
                        </a:rPr>
                        <a:t> Założeń Projektu Informatycznego (OZPI) PUESC został zaakceptowany na posiedzeniu KRMC w dniu 14.07.2021 r.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i="0" baseline="0" dirty="0" smtClean="0">
                          <a:solidFill>
                            <a:srgbClr val="002060"/>
                          </a:solidFill>
                        </a:rPr>
                        <a:t>na etapie opiniowania OZPI PUESC nie zostały sformułowane zalecenia KRMC do wykonania w ramach realizacji projektu</a:t>
                      </a:r>
                      <a:endParaRPr lang="pl-PL" sz="16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>
                          <a:solidFill>
                            <a:srgbClr val="00206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>
                          <a:solidFill>
                            <a:srgbClr val="002060"/>
                          </a:solidFill>
                        </a:rPr>
                        <a:t>nie dotyczy</a:t>
                      </a:r>
                      <a:endParaRPr lang="pl-PL" i="1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schemeClr val="bg1"/>
                </a:solidFill>
              </a:rPr>
              <a:t>PROJEKT PUESC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668773" y="2308663"/>
            <a:ext cx="8524869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Jakie zalecenia </a:t>
            </a:r>
            <a:r>
              <a:rPr lang="pl-PL" b="1" dirty="0">
                <a:solidFill>
                  <a:schemeClr val="bg1"/>
                </a:solidFill>
              </a:rPr>
              <a:t>KRMC </a:t>
            </a:r>
            <a:r>
              <a:rPr lang="pl-PL" b="1" dirty="0" smtClean="0">
                <a:solidFill>
                  <a:schemeClr val="bg1"/>
                </a:solidFill>
              </a:rPr>
              <a:t>zgłoszone zostały </a:t>
            </a:r>
            <a:r>
              <a:rPr lang="pl-PL" b="1" dirty="0">
                <a:solidFill>
                  <a:schemeClr val="bg1"/>
                </a:solidFill>
              </a:rPr>
              <a:t>na etapie opiniowania opisu projektu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862154"/>
              </p:ext>
            </p:extLst>
          </p:nvPr>
        </p:nvGraphicFramePr>
        <p:xfrm>
          <a:off x="668773" y="2620224"/>
          <a:ext cx="10801199" cy="3616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0048"/>
                <a:gridCol w="8811151"/>
              </a:tblGrid>
              <a:tr h="54185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3075098">
                <a:tc>
                  <a:txBody>
                    <a:bodyPr/>
                    <a:lstStyle/>
                    <a:p>
                      <a:pPr algn="l"/>
                      <a:r>
                        <a:rPr lang="pl-PL" b="1" dirty="0" smtClean="0">
                          <a:solidFill>
                            <a:srgbClr val="002060"/>
                          </a:solidFill>
                        </a:rPr>
                        <a:t>System Informacyjny Skarbowo-Celny (SISC)</a:t>
                      </a:r>
                      <a:r>
                        <a:rPr lang="pl-PL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– nowe i zmodernizowane komponenty informatyczne SISC</a:t>
                      </a:r>
                    </a:p>
                    <a:p>
                      <a:pPr algn="l"/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/przedstawione na slajdach 5, 9, 10 i 19/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dirty="0" smtClean="0">
                          <a:solidFill>
                            <a:schemeClr val="tx1"/>
                          </a:solidFill>
                        </a:rPr>
                        <a:t>Komponenty SISC posadowione są w Ośrodkach Przetwarzania Danych Centrum Informatyki Resortu Finansów oraz</a:t>
                      </a:r>
                      <a:r>
                        <a:rPr lang="pl-PL" sz="1600" baseline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pl-PL" sz="1600" dirty="0" smtClean="0">
                          <a:solidFill>
                            <a:schemeClr val="tx1"/>
                          </a:solidFill>
                        </a:rPr>
                        <a:t>w zakresie komponentu ARIADNA2 – w Izbie Administracji Skarbowej w Łodzi. </a:t>
                      </a:r>
                    </a:p>
                    <a:p>
                      <a:pPr algn="l"/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Ośrodki dysponują powierzchnią techniczną, objętą całodobowym monitoringiem oraz możliwością dostępu serwisowego, z zapewnionym zasilaniem podstawowym i awaryjnym, klimatyzacją, ochroną przeciwpożarową i fizyczną ochroną dostępu.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Ośrodek CIRF w Radomiu charakteryzuje się: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niezawodnością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–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prawdopodobieństwo niezawodnego działania obiektu centrum przetwarzania danych oraz jego wyposażenia - 99,955% (klasa II obiektu OP Radom).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dostępnością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–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dostępność zasilania wraz z fizycznym środowiskiem obiektu działającym w bezpiecznych parametrach środowiskowych i technicznych – 99,955%(klasa II obiektu OP Radom). Usługa jest dostępna 24 godz.,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7 dni w tygodniu.</a:t>
                      </a:r>
                      <a:endParaRPr lang="pl-PL" sz="16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678398" y="2062125"/>
            <a:ext cx="8524869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Jak zapewniono bezpieczeństwo systemu i przetwarzanych w nim danych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1819144" y="131152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DANYCH</a:t>
            </a: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91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19144" y="131152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DANYCH cd.</a:t>
            </a:r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293590"/>
              </p:ext>
            </p:extLst>
          </p:nvPr>
        </p:nvGraphicFramePr>
        <p:xfrm>
          <a:off x="355881" y="2003696"/>
          <a:ext cx="11533188" cy="4488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0193"/>
                <a:gridCol w="6611426"/>
                <a:gridCol w="2971569"/>
              </a:tblGrid>
              <a:tr h="51090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664141">
                <a:tc>
                  <a:txBody>
                    <a:bodyPr/>
                    <a:lstStyle/>
                    <a:p>
                      <a:pPr algn="l"/>
                      <a:r>
                        <a:rPr lang="pl-PL" b="1" dirty="0" smtClean="0">
                          <a:solidFill>
                            <a:srgbClr val="002060"/>
                          </a:solidFill>
                        </a:rPr>
                        <a:t>System Informacyjny Skarbowo-Celny (SISC)</a:t>
                      </a:r>
                      <a:r>
                        <a:rPr lang="pl-PL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– nowe i zmodernizowane komponenty informatyczne SISC</a:t>
                      </a:r>
                    </a:p>
                    <a:p>
                      <a:pPr algn="l"/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/przedstawione na slajdach 5, 9, 10 i 19/</a:t>
                      </a:r>
                    </a:p>
                    <a:p>
                      <a:pPr algn="l"/>
                      <a:r>
                        <a:rPr lang="pl-PL" sz="1600" b="1" baseline="0" dirty="0" smtClean="0">
                          <a:solidFill>
                            <a:srgbClr val="002060"/>
                          </a:solidFill>
                        </a:rPr>
                        <a:t>cd.</a:t>
                      </a:r>
                      <a:endParaRPr lang="pl-PL" sz="1600" b="1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Kompleksowe rozwiązania informatyczne, których zadaniem jest utrzymanie odpowiedniego poziomu bezpieczeństwa systemów i sieci w CIRF, to przede wszystkim: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Rozwiązania technologiczne z zakresu infrastruktury IT,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Systemy monitorowania i rejestru zdarzeń,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Polityki Bezpieczeństwa.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Rozwiązania technologiczne zapewniają bezpieczeństwo za pomocą: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Bloków Zapór sieciowych,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Bloków urządzeń IPS,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Zapór sieciowych,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Urządzeń sieciowych warstwy drugiej i trzeciej,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Systemów separacji,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Urządzeń skanowania podatności,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Filtrów spamu,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Systemu antywirusowego.</a:t>
                      </a:r>
                      <a:endParaRPr lang="pl-PL" sz="16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pl-PL" sz="1550" dirty="0" smtClean="0">
                          <a:solidFill>
                            <a:srgbClr val="002060"/>
                          </a:solidFill>
                        </a:rPr>
                        <a:t>W</a:t>
                      </a:r>
                      <a:r>
                        <a:rPr lang="pl-PL" sz="1550" baseline="0" dirty="0" smtClean="0">
                          <a:solidFill>
                            <a:srgbClr val="002060"/>
                          </a:solidFill>
                        </a:rPr>
                        <a:t> ramach realizacji projektu przeprowadzone zostały audyty bezpieczeństwa komponentów SISC – realizacja zadania przez wykonawców zewnętrznych wyłonionych w postępowaniach przetargowych przeprowadzonych przez CIRF, we współpracy z zespołem zadaniowym powołanym w projekcie do realizacji zadań związanych </a:t>
                      </a:r>
                      <a:r>
                        <a:rPr lang="pl-PL" sz="1550" baseline="0" dirty="0" smtClean="0">
                          <a:solidFill>
                            <a:schemeClr val="tx1"/>
                          </a:solidFill>
                        </a:rPr>
                        <a:t>z przygotowaniem i obsługą audytów bezpieczeństwa systemów.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pl-PL" sz="1550" baseline="0" dirty="0" smtClean="0">
                          <a:solidFill>
                            <a:schemeClr val="tx1"/>
                          </a:solidFill>
                        </a:rPr>
                        <a:t>Z audytów przedstawiane były wnioski do realizacji przez CIRF oraz Wykonawców komponentów SISC.</a:t>
                      </a:r>
                      <a:endParaRPr lang="pl-PL" sz="155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3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19144" y="131152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DANYCH cd.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45514"/>
              </p:ext>
            </p:extLst>
          </p:nvPr>
        </p:nvGraphicFramePr>
        <p:xfrm>
          <a:off x="714651" y="2033251"/>
          <a:ext cx="10801199" cy="4298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791"/>
                <a:gridCol w="9061408"/>
              </a:tblGrid>
              <a:tr h="51090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3664141">
                <a:tc>
                  <a:txBody>
                    <a:bodyPr/>
                    <a:lstStyle/>
                    <a:p>
                      <a:pPr algn="l"/>
                      <a:r>
                        <a:rPr lang="pl-PL" b="1" dirty="0" smtClean="0">
                          <a:solidFill>
                            <a:srgbClr val="002060"/>
                          </a:solidFill>
                        </a:rPr>
                        <a:t>System Informacyjny Skarbowo-Celny (SISC)</a:t>
                      </a:r>
                      <a:r>
                        <a:rPr lang="pl-PL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baseline="0" dirty="0" smtClean="0">
                          <a:solidFill>
                            <a:srgbClr val="002060"/>
                          </a:solidFill>
                        </a:rPr>
                        <a:t>– nowe i zmodernizowane komponenty informatyczne SISC</a:t>
                      </a:r>
                    </a:p>
                    <a:p>
                      <a:pPr algn="l"/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/przedstawione na slajdach 5, 9, 10 i 19/</a:t>
                      </a:r>
                    </a:p>
                    <a:p>
                      <a:pPr algn="l"/>
                      <a:r>
                        <a:rPr lang="pl-PL" sz="1600" b="1" baseline="0" dirty="0" smtClean="0">
                          <a:solidFill>
                            <a:srgbClr val="002060"/>
                          </a:solidFill>
                        </a:rPr>
                        <a:t>cd.</a:t>
                      </a:r>
                      <a:endParaRPr lang="pl-PL" sz="1600" b="1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55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Organy Krajowej Administracji Skarbowej (KAS) wykonują swoje zadania w szczególności przy wykorzystaniu Centralnego Rejestru Danych Podatkowych (CRDP).</a:t>
                      </a:r>
                      <a:r>
                        <a:rPr lang="pl-PL" sz="1550" b="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55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CRDP służy do gromadzenia, analizy oraz przetwarzania danych wynikających w szczególności z deklaracji składanych przez podatników i płatników, z decyzji, postanowień oraz innych dokumentów związanych z obowiązkami wynikającymi z przepisów prawa podatkowego i celnego, a także innych dokumentów i informacji przekazanych organom KAS w celu realizacji zadań ustawowych. Gromadzenie</a:t>
                      </a:r>
                      <a:r>
                        <a:rPr lang="pl-PL" sz="1550" b="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55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przetwarzanie danych osobowych realizowane jest m.in. w procesach obsługi klientów w ramach udostępnionych </a:t>
                      </a:r>
                      <a:r>
                        <a:rPr lang="pl-PL" sz="1550" b="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e-usług publicznych PUESC.  </a:t>
                      </a:r>
                      <a:endParaRPr lang="pl-PL" sz="1550" b="0" i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pl-PL" sz="1550" b="1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Przetwarzanie danych zawartych w CRDP odbywa się z wykorzystaniem systemów teleinformatycznych MF i KAS, w tym wchodzących w skład Systemu Informacyjnego Skarbowo-Celnego (SISC).</a:t>
                      </a: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pl-PL" sz="15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W ramach</a:t>
                      </a:r>
                      <a:r>
                        <a:rPr lang="pl-PL" sz="15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realizacji projektu wypracowane zostały i wdrożone zasady p</a:t>
                      </a:r>
                      <a:r>
                        <a:rPr lang="pl-PL" sz="15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rzetwarzania danych osobowych z wykorzystaniem komponentów SISC, określone w dokumentach: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55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Polityka bezpieczeństwa przetwarzania danych osobowych z wykorzystaniem systemu informatycznego </a:t>
                      </a:r>
                      <a:r>
                        <a:rPr lang="pl-PL" sz="15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(dokument ramowy), zatwierdzona 20 maja 2019 r. przez Administratora – Szefa KAS,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pl-PL" sz="155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Procedura</a:t>
                      </a:r>
                      <a:r>
                        <a:rPr lang="pl-PL" sz="155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eksploatacyjna systemu informatycznego wykorzystywanego do przetwarzania danych osobowych (PESI) </a:t>
                      </a:r>
                      <a:r>
                        <a:rPr lang="pl-PL" sz="15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– wypracowana dla każdego komponentu SISC przetwarzającego dane osobowe.</a:t>
                      </a:r>
                      <a:endParaRPr lang="pl-PL" sz="155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10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90036" y="125238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08772" y="1708266"/>
            <a:ext cx="822164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Okres trwałości:</a:t>
            </a:r>
          </a:p>
          <a:p>
            <a:pPr>
              <a:spcBef>
                <a:spcPts val="800"/>
              </a:spcBef>
            </a:pPr>
            <a:r>
              <a:rPr lang="pl-PL" dirty="0" smtClean="0">
                <a:solidFill>
                  <a:srgbClr val="002060"/>
                </a:solidFill>
              </a:rPr>
              <a:t>     2027-05-31 (wniosek końcowy o płatność w projekcie zatwierdzony 31 maja 2022 r.)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Źródło finansowania utrzymania produktów </a:t>
            </a:r>
            <a:r>
              <a:rPr lang="pl-PL" b="1" dirty="0" smtClean="0">
                <a:solidFill>
                  <a:srgbClr val="002060"/>
                </a:solidFill>
              </a:rPr>
              <a:t>projektu:</a:t>
            </a:r>
          </a:p>
          <a:p>
            <a:pPr>
              <a:spcBef>
                <a:spcPts val="800"/>
              </a:spcBef>
            </a:pP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smtClean="0">
                <a:solidFill>
                  <a:srgbClr val="002060"/>
                </a:solidFill>
              </a:rPr>
              <a:t>    Środki </a:t>
            </a:r>
            <a:r>
              <a:rPr lang="pl-PL" dirty="0">
                <a:solidFill>
                  <a:srgbClr val="002060"/>
                </a:solidFill>
              </a:rPr>
              <a:t>budżetowe: cz.19. Budżet, finanse publiczne i instytucje finansowe.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Najważniejsze ryzyka: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825971"/>
              </p:ext>
            </p:extLst>
          </p:nvPr>
        </p:nvGraphicFramePr>
        <p:xfrm>
          <a:off x="695399" y="4230883"/>
          <a:ext cx="1072919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3014"/>
                <a:gridCol w="1665170"/>
                <a:gridCol w="2156059"/>
                <a:gridCol w="165495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i="0" dirty="0" smtClean="0"/>
                        <a:t>Ograniczone zasoby finansowe na utrzymanie SISC, zmodernizowanego w ramach projektu, i na jego dalszy rozwój stosownie do identyfikowanych potrzeb</a:t>
                      </a:r>
                      <a:endParaRPr lang="pl-PL" sz="16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i="0" dirty="0" smtClean="0"/>
                        <a:t>duża</a:t>
                      </a:r>
                      <a:endParaRPr lang="pl-PL" sz="18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i="0" dirty="0" smtClean="0"/>
                        <a:t>średnie</a:t>
                      </a:r>
                      <a:endParaRPr lang="pl-PL" sz="18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i="0" dirty="0" smtClean="0"/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/>
                        <a:t>Zaniechanie</a:t>
                      </a:r>
                      <a:r>
                        <a:rPr lang="pl-PL" sz="1600" i="0" baseline="0" dirty="0" smtClean="0"/>
                        <a:t> lub o</a:t>
                      </a:r>
                      <a:r>
                        <a:rPr lang="pl-PL" sz="1600" i="0" dirty="0" smtClean="0"/>
                        <a:t>graniczenie</a:t>
                      </a:r>
                      <a:r>
                        <a:rPr lang="pl-PL" sz="1600" i="0" baseline="0" dirty="0" smtClean="0"/>
                        <a:t> wykorzystania rozwiązań funkcjonalnych SISC wdrożonych w projekcie, przed upływem jego okresu trwałości, w wyniku decyzji biznesowych</a:t>
                      </a:r>
                      <a:endParaRPr lang="pl-PL" sz="16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i="0" dirty="0" smtClean="0"/>
                        <a:t>duża</a:t>
                      </a:r>
                      <a:endParaRPr lang="pl-PL" sz="18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i="0" dirty="0" smtClean="0"/>
                        <a:t>niskie</a:t>
                      </a:r>
                      <a:endParaRPr lang="pl-PL" sz="18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i="0" dirty="0" smtClean="0"/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95399" y="3672964"/>
            <a:ext cx="8524869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Jakie najważniejsze ryzyka zidentyfikowano (dotyczące zapewnienia trwałości projektu)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0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757317" y="12679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91599"/>
              </p:ext>
            </p:extLst>
          </p:nvPr>
        </p:nvGraphicFramePr>
        <p:xfrm>
          <a:off x="635726" y="2005535"/>
          <a:ext cx="10946674" cy="1042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1499"/>
                <a:gridCol w="3801979"/>
                <a:gridCol w="4113196"/>
              </a:tblGrid>
              <a:tr h="54897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2018-02-01</a:t>
                      </a:r>
                      <a:endParaRPr lang="pl-PL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 smtClean="0">
                          <a:solidFill>
                            <a:srgbClr val="002060"/>
                          </a:solidFill>
                        </a:rPr>
                        <a:t>2021-01-31</a:t>
                      </a:r>
                      <a:endParaRPr lang="pl-PL" sz="1800" b="1" i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486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2018-02-01</a:t>
                      </a:r>
                      <a:endParaRPr lang="pl-PL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 smtClean="0">
                          <a:solidFill>
                            <a:srgbClr val="002060"/>
                          </a:solidFill>
                        </a:rPr>
                        <a:t>2022-01-31</a:t>
                      </a:r>
                      <a:endParaRPr lang="pl-PL" sz="1800" b="1" i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-83844" y="332664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9" name="Wykres 18"/>
          <p:cNvGraphicFramePr/>
          <p:nvPr>
            <p:extLst>
              <p:ext uri="{D42A27DB-BD31-4B8C-83A1-F6EECF244321}">
                <p14:modId xmlns:p14="http://schemas.microsoft.com/office/powerpoint/2010/main" val="1588632527"/>
              </p:ext>
            </p:extLst>
          </p:nvPr>
        </p:nvGraphicFramePr>
        <p:xfrm>
          <a:off x="624117" y="3190981"/>
          <a:ext cx="11172357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schemeClr val="bg1"/>
                </a:solidFill>
              </a:rPr>
              <a:t>PROJEKT PUESC</a:t>
            </a:r>
            <a:endParaRPr lang="pl-PL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90036" y="125238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 cd.</a:t>
            </a:r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456100"/>
              </p:ext>
            </p:extLst>
          </p:nvPr>
        </p:nvGraphicFramePr>
        <p:xfrm>
          <a:off x="649523" y="2089261"/>
          <a:ext cx="10729194" cy="4268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9264"/>
                <a:gridCol w="1511167"/>
                <a:gridCol w="2069431"/>
                <a:gridCol w="1859332"/>
              </a:tblGrid>
              <a:tr h="55882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Nazwa ryzyka</a:t>
                      </a:r>
                      <a:endParaRPr lang="pl-PL" sz="18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05383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Zmniejszony ruch graniczny, skala międzynarodowego obrotu towarowego i obrotu towarami podlegającymi akcyzie: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związane z obecną sytuacją epidemiczną i geopolityczną (utrzymujący się stan epidemii COVID-19, ograniczenia w przemieszczaniu się osób i towarów, kryzys migracyjny na wschodniej granicy UE, wojna w Ukrainie) </a:t>
                      </a:r>
                    </a:p>
                    <a:p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wpływające na wykorzystanie e-usług i wskaźniki rezultatu w projekcie szacowane w okresie stabilnego wzrostu i badane w nieprzewidywalnym roku docelowym 2022, a w szczególności na liczbę spraw załatwianych przez klientów Krajowej</a:t>
                      </a:r>
                      <a:r>
                        <a:rPr lang="pl-PL" sz="160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Administracji Skarbowej </a:t>
                      </a: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poprzez e-usługi publiczne PUESC.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duża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wysokie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i="0" dirty="0" smtClean="0"/>
                        <a:t>tolerowanie ryzyka </a:t>
                      </a:r>
                      <a:endParaRPr lang="pl-PL" sz="16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5267">
                <a:tc>
                  <a:txBody>
                    <a:bodyPr/>
                    <a:lstStyle/>
                    <a:p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Niskie wykorzystanie udostępnionych e-usług publicznych PUESC przez klientów Krajowej Administracji Skarbowej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i="0" dirty="0" smtClean="0"/>
                        <a:t>duża</a:t>
                      </a:r>
                      <a:endParaRPr lang="pl-PL" sz="16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i="0" dirty="0" smtClean="0"/>
                        <a:t>średnie</a:t>
                      </a:r>
                      <a:endParaRPr lang="pl-PL" sz="16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i="0" dirty="0" smtClean="0"/>
                        <a:t>zmniejszenie zagrożenia</a:t>
                      </a:r>
                      <a:endParaRPr lang="pl-PL" sz="16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68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59342" y="2903432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758745" y="2760058"/>
            <a:ext cx="10685693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>
                <a:solidFill>
                  <a:srgbClr val="002060"/>
                </a:solidFill>
              </a:rPr>
              <a:t>Z</a:t>
            </a:r>
            <a:r>
              <a:rPr lang="pl-PL" b="1" dirty="0" smtClean="0">
                <a:solidFill>
                  <a:srgbClr val="002060"/>
                </a:solidFill>
              </a:rPr>
              <a:t>apewnienie </a:t>
            </a:r>
            <a:r>
              <a:rPr lang="pl-PL" b="1" dirty="0">
                <a:solidFill>
                  <a:srgbClr val="002060"/>
                </a:solidFill>
              </a:rPr>
              <a:t>obsługi </a:t>
            </a:r>
            <a:r>
              <a:rPr lang="pl-PL" b="1" dirty="0" smtClean="0">
                <a:solidFill>
                  <a:srgbClr val="002060"/>
                </a:solidFill>
              </a:rPr>
              <a:t>klientów Krajowej Administracji Skarbowej </a:t>
            </a:r>
            <a:r>
              <a:rPr lang="pl-PL" b="1" dirty="0">
                <a:solidFill>
                  <a:srgbClr val="002060"/>
                </a:solidFill>
              </a:rPr>
              <a:t>end–to–end dzięki udoskonaleniu istniejących oraz wdrożeniu nowych e-usług </a:t>
            </a:r>
            <a:r>
              <a:rPr lang="pl-PL" b="1" dirty="0" smtClean="0">
                <a:solidFill>
                  <a:srgbClr val="002060"/>
                </a:solidFill>
              </a:rPr>
              <a:t>publicznych związanych </a:t>
            </a:r>
            <a:r>
              <a:rPr lang="pl-PL" b="1" dirty="0">
                <a:solidFill>
                  <a:srgbClr val="002060"/>
                </a:solidFill>
              </a:rPr>
              <a:t>z: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700" dirty="0" smtClean="0">
                <a:solidFill>
                  <a:srgbClr val="002060"/>
                </a:solidFill>
              </a:rPr>
              <a:t>dokonywaniem </a:t>
            </a:r>
            <a:r>
              <a:rPr lang="pl-PL" sz="1700" dirty="0">
                <a:solidFill>
                  <a:srgbClr val="002060"/>
                </a:solidFill>
              </a:rPr>
              <a:t>odprawy celnej – z uwzględnieniem nowych wymagań unijnych oraz konieczności ujednolicenia, elektronizacji i usprawnienia obsługi klienta przez różne służby uczestniczące w procesie, przy jednoczesnym wsparciu realizacji zadań związanych z zapewnieniem bezpieczeństwa obrotu towarowego i ochrony rynku;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700" dirty="0" smtClean="0">
                <a:solidFill>
                  <a:srgbClr val="002060"/>
                </a:solidFill>
              </a:rPr>
              <a:t>przekraczaniem </a:t>
            </a:r>
            <a:r>
              <a:rPr lang="pl-PL" sz="1700" dirty="0">
                <a:solidFill>
                  <a:srgbClr val="002060"/>
                </a:solidFill>
              </a:rPr>
              <a:t>granicy – w oparciu o maksymalną automatyzację i elektronizację, </a:t>
            </a:r>
            <a:r>
              <a:rPr lang="pl-PL" sz="1700" dirty="0" smtClean="0">
                <a:solidFill>
                  <a:srgbClr val="002060"/>
                </a:solidFill>
              </a:rPr>
              <a:t>aby realizować </a:t>
            </a:r>
            <a:r>
              <a:rPr lang="pl-PL" sz="1700" dirty="0">
                <a:solidFill>
                  <a:srgbClr val="002060"/>
                </a:solidFill>
              </a:rPr>
              <a:t>proces szybko, sprawnie, zgodnie z oczekiwaniami klientów oraz współczesnymi standardami technologicznymi, zapewniając jednocześnie wysoki poziom bezpieczeństwa zewnętrznej granicy Unii Europejskiej;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700" dirty="0" smtClean="0">
                <a:solidFill>
                  <a:srgbClr val="002060"/>
                </a:solidFill>
              </a:rPr>
              <a:t>obsługą </a:t>
            </a:r>
            <a:r>
              <a:rPr lang="pl-PL" sz="1700" dirty="0">
                <a:solidFill>
                  <a:srgbClr val="002060"/>
                </a:solidFill>
              </a:rPr>
              <a:t>administracyjną klienta m.in. w zakresie umożliwienia działalności, rozliczenia procedur specjalnych, wydawania decyzji, jak również w sprawach związanych z podatkiem akcyzowym – przy wykorzystaniu transakcyjnych, spersonalizowanych kanałów komunikacji elektronicznej.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868588" y="2254526"/>
            <a:ext cx="4434934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prstClr val="white"/>
                </a:solidFill>
              </a:rPr>
              <a:t>   Co było istotą projektu</a:t>
            </a:r>
            <a:endParaRPr lang="pl-PL" b="1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dtytuł 2"/>
          <p:cNvSpPr txBox="1">
            <a:spLocks/>
          </p:cNvSpPr>
          <p:nvPr/>
        </p:nvSpPr>
        <p:spPr>
          <a:xfrm>
            <a:off x="1531662" y="1152167"/>
            <a:ext cx="8797159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41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776968" y="2878413"/>
            <a:ext cx="6124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Modernizacja </a:t>
            </a:r>
            <a:r>
              <a:rPr lang="pl-PL" b="1" dirty="0">
                <a:solidFill>
                  <a:srgbClr val="002060"/>
                </a:solidFill>
              </a:rPr>
              <a:t>Systemu Informacyjnego Skarbowo-Celnego (SISC) oraz rozwiązań organizacyjno-technicznych na przejściach </a:t>
            </a:r>
            <a:r>
              <a:rPr lang="pl-PL" b="1" dirty="0" smtClean="0">
                <a:solidFill>
                  <a:srgbClr val="002060"/>
                </a:solidFill>
              </a:rPr>
              <a:t>granicznych w celu udostępnienia </a:t>
            </a:r>
            <a:r>
              <a:rPr lang="pl-PL" b="1" dirty="0">
                <a:solidFill>
                  <a:srgbClr val="002060"/>
                </a:solidFill>
              </a:rPr>
              <a:t>klientom Krajowej Administracji Skarbowej (KAS) nowych i ulepszonych e-usług </a:t>
            </a:r>
            <a:r>
              <a:rPr lang="pl-PL" b="1" dirty="0" smtClean="0">
                <a:solidFill>
                  <a:srgbClr val="002060"/>
                </a:solidFill>
              </a:rPr>
              <a:t>publicznych</a:t>
            </a:r>
            <a:r>
              <a:rPr lang="pl-PL" b="1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6" name="Obraz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312" y="2909884"/>
            <a:ext cx="4716381" cy="111334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801746" y="4529208"/>
            <a:ext cx="10994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SISC - </a:t>
            </a:r>
            <a:r>
              <a:rPr lang="pl-PL" dirty="0" smtClean="0">
                <a:solidFill>
                  <a:schemeClr val="accent5">
                    <a:lumMod val="50000"/>
                  </a:schemeClr>
                </a:solidFill>
              </a:rPr>
              <a:t>środowisko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mające charakter komponentowy wchodzące w skład systemu informacyjnego resortu finansów, udostępniające klientom KAS e-usługi publiczne poprzez Platformę Usług Elektronicznych </a:t>
            </a:r>
            <a:r>
              <a:rPr lang="pl-PL" dirty="0" smtClean="0">
                <a:solidFill>
                  <a:schemeClr val="accent5">
                    <a:lumMod val="50000"/>
                  </a:schemeClr>
                </a:solidFill>
              </a:rPr>
              <a:t>Skarbowo-Celnych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(portal PUESC) oraz zapewniające funkcjonalności do obsługi procesów wewnętrznych w </a:t>
            </a:r>
            <a:r>
              <a:rPr lang="pl-PL" dirty="0" smtClean="0">
                <a:solidFill>
                  <a:schemeClr val="accent5">
                    <a:lumMod val="50000"/>
                  </a:schemeClr>
                </a:solidFill>
              </a:rPr>
              <a:t>KAS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związanych z udostępnianymi usługami publicznymi. 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schemeClr val="bg1"/>
                </a:solidFill>
              </a:rPr>
              <a:t>PROJEKT PUESC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531662" y="1453250"/>
            <a:ext cx="8797159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868588" y="2254526"/>
            <a:ext cx="4434934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prstClr val="white"/>
                </a:solidFill>
              </a:rPr>
              <a:t> Zakres projektu – jednym zdaniem</a:t>
            </a:r>
            <a:endParaRPr lang="pl-PL" b="1" dirty="0">
              <a:solidFill>
                <a:prstClr val="whit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749120" y="2769684"/>
            <a:ext cx="1005423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700" dirty="0" smtClean="0">
                <a:solidFill>
                  <a:srgbClr val="002060"/>
                </a:solidFill>
              </a:rPr>
              <a:t>wdrożenie systemów teleinformatycznych – komponentów </a:t>
            </a:r>
            <a:r>
              <a:rPr lang="pl-PL" sz="1700" dirty="0">
                <a:solidFill>
                  <a:srgbClr val="002060"/>
                </a:solidFill>
              </a:rPr>
              <a:t>SISC</a:t>
            </a:r>
            <a:r>
              <a:rPr lang="pl-PL" sz="1700" dirty="0" smtClean="0">
                <a:solidFill>
                  <a:srgbClr val="002060"/>
                </a:solidFill>
              </a:rPr>
              <a:t>, nowych (CYFROWA </a:t>
            </a:r>
            <a:r>
              <a:rPr lang="pl-PL" sz="1700" dirty="0">
                <a:solidFill>
                  <a:srgbClr val="002060"/>
                </a:solidFill>
              </a:rPr>
              <a:t>GRANICA, PKWD-SINGLE-WINDOW, RPS i </a:t>
            </a:r>
            <a:r>
              <a:rPr lang="pl-PL" sz="1700" dirty="0" smtClean="0">
                <a:solidFill>
                  <a:srgbClr val="002060"/>
                </a:solidFill>
              </a:rPr>
              <a:t>SATOS) i zmodernizowanych (AES</a:t>
            </a:r>
            <a:r>
              <a:rPr lang="pl-PL" sz="1700" dirty="0">
                <a:solidFill>
                  <a:srgbClr val="002060"/>
                </a:solidFill>
              </a:rPr>
              <a:t>, ARIADNA2, EMCS PL2, ISZTAR4, NCTS2, OSOZ2, PDR PL/UE, SEAP, TAX FREE, SZPROT, ZEFIR2 i </a:t>
            </a:r>
            <a:r>
              <a:rPr lang="pl-PL" sz="1700" dirty="0" smtClean="0">
                <a:solidFill>
                  <a:srgbClr val="002060"/>
                </a:solidFill>
              </a:rPr>
              <a:t>ZISAR), z wymaganym </a:t>
            </a:r>
            <a:r>
              <a:rPr lang="pl-PL" sz="1700" dirty="0">
                <a:solidFill>
                  <a:srgbClr val="002060"/>
                </a:solidFill>
              </a:rPr>
              <a:t>zakresem </a:t>
            </a:r>
            <a:r>
              <a:rPr lang="pl-PL" sz="1700" dirty="0" smtClean="0">
                <a:solidFill>
                  <a:srgbClr val="002060"/>
                </a:solidFill>
              </a:rPr>
              <a:t>funkcjonalności</a:t>
            </a:r>
            <a:endParaRPr lang="pl-PL" sz="17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700" dirty="0">
                <a:solidFill>
                  <a:srgbClr val="002060"/>
                </a:solidFill>
              </a:rPr>
              <a:t>zakup i instalację infrastruktury technicznej i sprzętu na potrzeby hurtowni danych i przejść granicznych </a:t>
            </a:r>
          </a:p>
          <a:p>
            <a:r>
              <a:rPr lang="pl-PL" sz="1400" dirty="0" smtClean="0">
                <a:solidFill>
                  <a:srgbClr val="002060"/>
                </a:solidFill>
              </a:rPr>
              <a:t>       </a:t>
            </a:r>
            <a:r>
              <a:rPr lang="pl-PL" sz="1600" dirty="0">
                <a:solidFill>
                  <a:srgbClr val="002060"/>
                </a:solidFill>
              </a:rPr>
              <a:t>/</a:t>
            </a:r>
            <a:r>
              <a:rPr lang="pl-PL" sz="1600" dirty="0" smtClean="0">
                <a:solidFill>
                  <a:srgbClr val="002060"/>
                </a:solidFill>
              </a:rPr>
              <a:t>infrastruktura </a:t>
            </a:r>
            <a:r>
              <a:rPr lang="pl-PL" sz="1600" dirty="0">
                <a:solidFill>
                  <a:srgbClr val="002060"/>
                </a:solidFill>
              </a:rPr>
              <a:t>na potrzeby PUESC w pozostałym zakresie zakupiona została w ramach Projektu Chmura </a:t>
            </a:r>
            <a:r>
              <a:rPr lang="pl-PL" sz="1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pl-PL" sz="1600" dirty="0">
                <a:solidFill>
                  <a:srgbClr val="002060"/>
                </a:solidFill>
              </a:rPr>
              <a:t> </a:t>
            </a:r>
            <a:r>
              <a:rPr lang="pl-PL" sz="1600" dirty="0" smtClean="0">
                <a:solidFill>
                  <a:srgbClr val="002060"/>
                </a:solidFill>
              </a:rPr>
              <a:t>     Obliczeniowa </a:t>
            </a:r>
            <a:r>
              <a:rPr lang="pl-PL" sz="1600" dirty="0">
                <a:solidFill>
                  <a:srgbClr val="002060"/>
                </a:solidFill>
              </a:rPr>
              <a:t>Resortu Finansów – </a:t>
            </a:r>
            <a:r>
              <a:rPr lang="pl-PL" sz="1600" dirty="0" smtClean="0">
                <a:solidFill>
                  <a:srgbClr val="002060"/>
                </a:solidFill>
              </a:rPr>
              <a:t>HARF</a:t>
            </a:r>
            <a:r>
              <a:rPr lang="pl-PL" sz="1600" dirty="0">
                <a:solidFill>
                  <a:srgbClr val="002060"/>
                </a:solidFill>
              </a:rPr>
              <a:t>/</a:t>
            </a:r>
            <a:endParaRPr lang="pl-PL" sz="1600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700" dirty="0" smtClean="0">
                <a:solidFill>
                  <a:srgbClr val="002060"/>
                </a:solidFill>
              </a:rPr>
              <a:t>udostępnienie klientom KAS nowych </a:t>
            </a:r>
            <a:r>
              <a:rPr lang="pl-PL" sz="1700" dirty="0">
                <a:solidFill>
                  <a:srgbClr val="002060"/>
                </a:solidFill>
              </a:rPr>
              <a:t>i </a:t>
            </a:r>
            <a:r>
              <a:rPr lang="pl-PL" sz="1700" dirty="0" smtClean="0">
                <a:solidFill>
                  <a:srgbClr val="002060"/>
                </a:solidFill>
              </a:rPr>
              <a:t>ulepszonych e-usług publicznych na </a:t>
            </a:r>
            <a:r>
              <a:rPr lang="pl-PL" sz="1700" dirty="0">
                <a:solidFill>
                  <a:srgbClr val="002060"/>
                </a:solidFill>
              </a:rPr>
              <a:t>portalu PUESC, w powiązanym Serwisie Taryfy Celnej i na przejściach </a:t>
            </a:r>
            <a:r>
              <a:rPr lang="pl-PL" sz="1700" dirty="0" smtClean="0">
                <a:solidFill>
                  <a:srgbClr val="002060"/>
                </a:solidFill>
              </a:rPr>
              <a:t>granicznych, w </a:t>
            </a:r>
            <a:r>
              <a:rPr lang="pl-PL" sz="1700" dirty="0">
                <a:solidFill>
                  <a:srgbClr val="002060"/>
                </a:solidFill>
              </a:rPr>
              <a:t>oparciu </a:t>
            </a:r>
            <a:r>
              <a:rPr lang="pl-PL" sz="1700" dirty="0" smtClean="0">
                <a:solidFill>
                  <a:srgbClr val="002060"/>
                </a:solidFill>
              </a:rPr>
              <a:t>o </a:t>
            </a:r>
            <a:r>
              <a:rPr lang="pl-PL" sz="1700" dirty="0">
                <a:solidFill>
                  <a:srgbClr val="002060"/>
                </a:solidFill>
              </a:rPr>
              <a:t>funkcjonalności </a:t>
            </a:r>
            <a:r>
              <a:rPr lang="pl-PL" sz="1700" dirty="0" smtClean="0">
                <a:solidFill>
                  <a:srgbClr val="002060"/>
                </a:solidFill>
              </a:rPr>
              <a:t>komponentów </a:t>
            </a:r>
            <a:r>
              <a:rPr lang="pl-PL" sz="1700" dirty="0">
                <a:solidFill>
                  <a:srgbClr val="002060"/>
                </a:solidFill>
              </a:rPr>
              <a:t>SISC, zintegrowanych z systemami </a:t>
            </a:r>
            <a:r>
              <a:rPr lang="pl-PL" sz="1700" dirty="0" smtClean="0">
                <a:solidFill>
                  <a:srgbClr val="002060"/>
                </a:solidFill>
              </a:rPr>
              <a:t>zewnętrznymi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700" dirty="0">
                <a:solidFill>
                  <a:srgbClr val="002060"/>
                </a:solidFill>
              </a:rPr>
              <a:t>s</a:t>
            </a:r>
            <a:r>
              <a:rPr lang="pl-PL" sz="1700" dirty="0" smtClean="0">
                <a:solidFill>
                  <a:srgbClr val="002060"/>
                </a:solidFill>
              </a:rPr>
              <a:t>zkolenia użytkowników – funkcjonariuszy </a:t>
            </a:r>
            <a:r>
              <a:rPr lang="pl-PL" sz="1700" dirty="0">
                <a:solidFill>
                  <a:srgbClr val="002060"/>
                </a:solidFill>
              </a:rPr>
              <a:t>Służby Celno-Skarbowej i </a:t>
            </a:r>
            <a:r>
              <a:rPr lang="pl-PL" sz="1700" dirty="0" smtClean="0">
                <a:solidFill>
                  <a:srgbClr val="002060"/>
                </a:solidFill>
              </a:rPr>
              <a:t>pracowników </a:t>
            </a:r>
            <a:r>
              <a:rPr lang="pl-PL" sz="1700" dirty="0">
                <a:solidFill>
                  <a:srgbClr val="002060"/>
                </a:solidFill>
              </a:rPr>
              <a:t>z jednostek organizacyjnych KAS bezpośrednio </a:t>
            </a:r>
            <a:r>
              <a:rPr lang="pl-PL" sz="1700" dirty="0" smtClean="0">
                <a:solidFill>
                  <a:srgbClr val="002060"/>
                </a:solidFill>
              </a:rPr>
              <a:t>zaangażowanych </a:t>
            </a:r>
            <a:r>
              <a:rPr lang="pl-PL" sz="1700" dirty="0">
                <a:solidFill>
                  <a:srgbClr val="002060"/>
                </a:solidFill>
              </a:rPr>
              <a:t>w realizację zadań publicznych z wykorzystaniem rozwiązań wdrożonych w </a:t>
            </a:r>
            <a:r>
              <a:rPr lang="pl-PL" sz="1700" dirty="0" smtClean="0">
                <a:solidFill>
                  <a:srgbClr val="002060"/>
                </a:solidFill>
              </a:rPr>
              <a:t>projekcie</a:t>
            </a:r>
            <a:endParaRPr lang="pl-PL" sz="1700" dirty="0">
              <a:solidFill>
                <a:srgbClr val="002060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868588" y="2254526"/>
            <a:ext cx="4434934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 Co obejmowały działania w projekcie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dtytuł 2"/>
          <p:cNvSpPr txBox="1">
            <a:spLocks/>
          </p:cNvSpPr>
          <p:nvPr/>
        </p:nvSpPr>
        <p:spPr>
          <a:xfrm>
            <a:off x="1531662" y="1301805"/>
            <a:ext cx="8797159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91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schemeClr val="bg1"/>
                </a:solidFill>
              </a:rPr>
              <a:t>PROJEKT PUESC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781654" y="2857515"/>
            <a:ext cx="6273664" cy="9637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accent5">
                    <a:lumMod val="50000"/>
                  </a:schemeClr>
                </a:solidFill>
                <a:latin typeface="Calibri"/>
              </a:rPr>
              <a:t>realizacja w formule </a:t>
            </a:r>
            <a:r>
              <a:rPr lang="pl-PL" sz="18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programu, </a:t>
            </a:r>
            <a:r>
              <a:rPr lang="pl-PL" sz="1800" dirty="0" smtClean="0">
                <a:solidFill>
                  <a:schemeClr val="accent5">
                    <a:lumMod val="50000"/>
                  </a:schemeClr>
                </a:solidFill>
                <a:latin typeface="Calibri"/>
              </a:rPr>
              <a:t>przez </a:t>
            </a:r>
            <a:r>
              <a:rPr lang="pl-PL" sz="18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15 projektów </a:t>
            </a:r>
            <a:r>
              <a:rPr lang="pl-PL" sz="1800" dirty="0" smtClean="0">
                <a:solidFill>
                  <a:schemeClr val="accent5">
                    <a:lumMod val="50000"/>
                  </a:schemeClr>
                </a:solidFill>
                <a:latin typeface="Calibri"/>
              </a:rPr>
              <a:t>z </a:t>
            </a:r>
            <a:r>
              <a:rPr lang="pl-PL" sz="18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różnym zakresem rzeczowym, nadzorowanych przez Komitety Sterujące pod Kierownictwem Dyrektorów właściwych </a:t>
            </a:r>
            <a:r>
              <a:rPr lang="pl-PL" sz="1800" dirty="0" smtClean="0">
                <a:solidFill>
                  <a:schemeClr val="accent5">
                    <a:lumMod val="50000"/>
                  </a:schemeClr>
                </a:solidFill>
                <a:latin typeface="Calibri"/>
              </a:rPr>
              <a:t>departamentów </a:t>
            </a:r>
            <a:r>
              <a:rPr lang="pl-PL" sz="18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Ministerstwa Finansów i Centrum Informatyki Resortu </a:t>
            </a:r>
            <a:r>
              <a:rPr lang="pl-PL" sz="1800" dirty="0" smtClean="0">
                <a:solidFill>
                  <a:schemeClr val="accent5">
                    <a:lumMod val="50000"/>
                  </a:schemeClr>
                </a:solidFill>
                <a:latin typeface="Calibri"/>
              </a:rPr>
              <a:t>Finansów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14" y="2837077"/>
            <a:ext cx="4285950" cy="1185096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858961" y="2275946"/>
            <a:ext cx="4434934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Jaką przyjęto formułę realizacji projektu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781654" y="4337248"/>
            <a:ext cx="10941917" cy="21501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accent5">
                    <a:lumMod val="50000"/>
                  </a:schemeClr>
                </a:solidFill>
                <a:latin typeface="Calibri"/>
              </a:rPr>
              <a:t>Program PUESC nadzorowany przez Radę Programu w składzie: Szef Krajowej Administracji Skarbowej, Zastępcy Szefa KAS, Dyrektor Generalny Ministerstwa Finansów i Pełnomocnik Ministra Finansów do Spraw Informatyzacji </a:t>
            </a:r>
          </a:p>
          <a:p>
            <a:pPr marL="285750" indent="-285750" algn="l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accent5">
                    <a:lumMod val="50000"/>
                  </a:schemeClr>
                </a:solidFill>
                <a:latin typeface="Calibri"/>
              </a:rPr>
              <a:t>koordynacja i wsparcie działań projektowych przez Biuro Programu PUESC i powołane zespoły merytoryczne –                 w zakresie organizacyjnym, technicznym, architektonicznym, prawnym, bezpieczeństwa i ochrony informacji, testowania, dostępności cyfrowej, wsparcia użytkowników (klientów KAS), redakcyjnym oraz w zakresie informacji i promocji</a:t>
            </a:r>
            <a:endParaRPr lang="pl-PL" sz="180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1531662" y="1367813"/>
            <a:ext cx="8797159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531662" y="1453250"/>
            <a:ext cx="8797159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754936" y="2897552"/>
            <a:ext cx="108622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Kamienie milowe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określone 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w Harmonogramie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projektu wyznaczającym Kamienie milowe 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(HKM) zostały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osiągnięte przed określoną w HKM 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datą punktu krytycznego (DPK) lub przed datą punktu ostatecznego (DPO). </a:t>
            </a:r>
            <a:r>
              <a:rPr lang="pl-PL" sz="1700" b="1" dirty="0" smtClean="0">
                <a:solidFill>
                  <a:schemeClr val="accent5">
                    <a:lumMod val="50000"/>
                  </a:schemeClr>
                </a:solidFill>
              </a:rPr>
              <a:t>Nie </a:t>
            </a:r>
            <a:r>
              <a:rPr lang="pl-PL" sz="1700" b="1" dirty="0">
                <a:solidFill>
                  <a:schemeClr val="accent5">
                    <a:lumMod val="50000"/>
                  </a:schemeClr>
                </a:solidFill>
              </a:rPr>
              <a:t>odnotowano przypadków osiągnięcia kamieni milowych po terminach określonych w HKM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. W tabeli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produktów „Planowany 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termin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wdrożenia” określono 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na podstawie wskazanej w HKM planowanej daty zakończenia (PDZ). </a:t>
            </a:r>
            <a:endParaRPr lang="pl-PL" sz="17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858961" y="2366033"/>
            <a:ext cx="6080854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Jak osiągnięto kamienie milowe określone w HKM projektu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858961" y="4192693"/>
            <a:ext cx="6080854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W jakich terminach wdrożono produkty projektu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754936" y="4724212"/>
            <a:ext cx="1086222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Wdrożenie produktów projektu tj. </a:t>
            </a:r>
            <a:r>
              <a:rPr lang="pl-PL" sz="1700" b="1" dirty="0" smtClean="0">
                <a:solidFill>
                  <a:schemeClr val="accent5">
                    <a:lumMod val="50000"/>
                  </a:schemeClr>
                </a:solidFill>
              </a:rPr>
              <a:t>udostępnienie e-usług publicznych w oparciu o funkcjonalności komponentów informatycznych Systemu Informacyjnego Skarbowo-Celnego (SISC), zintegrowanego  z systemami zewnętrznymi, z wykorzystaniem dedykowanej infrastruktury i sprzętu,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nastąpiło w terminach wskazanych w tabeli produktów. Produkty wdrożono zgodnie z założeniami – w terminach określonych w HKM, przed datami punktów krytycznych lub ostatecznych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. Integracje w ramach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SISC 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pomiędzy jego komponentami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narzuciły </a:t>
            </a:r>
            <a:r>
              <a:rPr lang="pl-PL" sz="1700" dirty="0">
                <a:solidFill>
                  <a:schemeClr val="accent5">
                    <a:lumMod val="50000"/>
                  </a:schemeClr>
                </a:solidFill>
              </a:rPr>
              <a:t>konieczność synchronizacji terminów </a:t>
            </a:r>
            <a:r>
              <a:rPr lang="pl-PL" sz="1700" dirty="0" smtClean="0">
                <a:solidFill>
                  <a:schemeClr val="accent5">
                    <a:lumMod val="50000"/>
                  </a:schemeClr>
                </a:solidFill>
              </a:rPr>
              <a:t>uruchamiania w SISC komponentów powiązanych.</a:t>
            </a:r>
          </a:p>
        </p:txBody>
      </p:sp>
    </p:spTree>
    <p:extLst>
      <p:ext uri="{BB962C8B-B14F-4D97-AF65-F5344CB8AC3E}">
        <p14:creationId xmlns:p14="http://schemas.microsoft.com/office/powerpoint/2010/main" val="10093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913264"/>
              </p:ext>
            </p:extLst>
          </p:nvPr>
        </p:nvGraphicFramePr>
        <p:xfrm>
          <a:off x="638856" y="2784674"/>
          <a:ext cx="10783008" cy="3283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03640"/>
                <a:gridCol w="1520792"/>
                <a:gridCol w="1434164"/>
                <a:gridCol w="2724412"/>
              </a:tblGrid>
              <a:tr h="4533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471638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System Obsługi na Granicy (CYFROWA GRANICA)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2021-07-31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2762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System Awizacji Towarów i Osób (SATOS) </a:t>
                      </a:r>
                      <a:endParaRPr lang="pl-PL" sz="1600" b="1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2021-07-31</a:t>
                      </a:r>
                      <a:endParaRPr lang="pl-PL" sz="160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940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System Rozliczania Procedur Specjalnych (RPS) </a:t>
                      </a:r>
                      <a:endParaRPr lang="pl-PL" sz="1600" b="1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2021-07-31</a:t>
                      </a:r>
                      <a:endParaRPr lang="pl-PL" sz="160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2021-11-30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Platforma Koordynacji i Wymiany Danych – Single Window (PKWD-SINGLE WINDOW)</a:t>
                      </a:r>
                      <a:endParaRPr lang="pl-PL" sz="1600" b="1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2021-07-31</a:t>
                      </a:r>
                      <a:endParaRPr lang="pl-PL" sz="1600" i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202-01-31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4373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Aplikacja mobilna bordAiR </a:t>
                      </a:r>
                      <a:r>
                        <a:rPr lang="pl-PL" sz="16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wykorzystująca technologię rozszerzonej rzeczywistości, wspierająca korzystanie z e-usług publicznych Krajowej Administracji Skarbowej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  <a:endParaRPr lang="pl-PL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 ujęty we wniosku o dofinansowanie projektu, w którym uszczegółowione zostały </a:t>
                      </a:r>
                      <a:r>
                        <a:rPr lang="pl-PL" sz="1100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założenia projektu przedstawione w OZPI (2017), w wykazie pozycji kosztowych.</a:t>
                      </a:r>
                      <a:endParaRPr lang="pl-PL" sz="1100" i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ytuł 1"/>
          <p:cNvSpPr txBox="1">
            <a:spLocks/>
          </p:cNvSpPr>
          <p:nvPr/>
        </p:nvSpPr>
        <p:spPr>
          <a:xfrm>
            <a:off x="10328821" y="229660"/>
            <a:ext cx="1560249" cy="354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1600" b="1" dirty="0" smtClean="0">
                <a:solidFill>
                  <a:prstClr val="white"/>
                </a:solidFill>
              </a:rPr>
              <a:t>PROJEKT PUESC</a:t>
            </a:r>
            <a:endParaRPr lang="pl-PL" sz="1600" b="1" dirty="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604140" y="2235380"/>
            <a:ext cx="7731337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  </a:t>
            </a:r>
            <a:r>
              <a:rPr lang="pl-PL" b="1" dirty="0">
                <a:solidFill>
                  <a:schemeClr val="bg1"/>
                </a:solidFill>
              </a:rPr>
              <a:t>J</a:t>
            </a:r>
            <a:r>
              <a:rPr lang="pl-PL" b="1" dirty="0" smtClean="0">
                <a:solidFill>
                  <a:schemeClr val="bg1"/>
                </a:solidFill>
              </a:rPr>
              <a:t>akie nowe systemy teleinformatyczne </a:t>
            </a:r>
            <a:r>
              <a:rPr lang="pl-PL" b="1" dirty="0">
                <a:solidFill>
                  <a:schemeClr val="bg1"/>
                </a:solidFill>
              </a:rPr>
              <a:t>i </a:t>
            </a:r>
            <a:r>
              <a:rPr lang="pl-PL" b="1" dirty="0" smtClean="0">
                <a:solidFill>
                  <a:schemeClr val="bg1"/>
                </a:solidFill>
              </a:rPr>
              <a:t>aplikacje wdrożono w projekcie </a:t>
            </a:r>
            <a:endParaRPr lang="pl-PL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6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5df3a10b-8748-402e-bef4-aee373db4dbb"/>
    <ds:schemaRef ds:uri="9affde3b-50dd-4e74-9e2c-6b9654ae514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4245</Words>
  <Application>Microsoft Office PowerPoint</Application>
  <PresentationFormat>Panoramiczny</PresentationFormat>
  <Paragraphs>521</Paragraphs>
  <Slides>31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Courier New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Karczmarczyk Sylwia</cp:lastModifiedBy>
  <cp:revision>171</cp:revision>
  <dcterms:created xsi:type="dcterms:W3CDTF">2017-01-27T12:50:17Z</dcterms:created>
  <dcterms:modified xsi:type="dcterms:W3CDTF">2022-06-22T12:54:51Z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MFCATEGORY">
    <vt:lpwstr>InformacjePubliczneInformacjeSektoraPublicznego</vt:lpwstr>
  </property>
  <property fmtid="{D5CDD505-2E9C-101B-9397-08002B2CF9AE}" pid="4" name="MFClassifiedBy">
    <vt:lpwstr>MF\BSZJ;Ryfa Remigiusz</vt:lpwstr>
  </property>
  <property fmtid="{D5CDD505-2E9C-101B-9397-08002B2CF9AE}" pid="5" name="MFClassificationDate">
    <vt:lpwstr>2022-06-10T15:07:18.8636183+02:00</vt:lpwstr>
  </property>
  <property fmtid="{D5CDD505-2E9C-101B-9397-08002B2CF9AE}" pid="6" name="MFClassifiedBySID">
    <vt:lpwstr>MF\S-1-5-21-1525952054-1005573771-2909822258-22971</vt:lpwstr>
  </property>
  <property fmtid="{D5CDD505-2E9C-101B-9397-08002B2CF9AE}" pid="7" name="MFGRNItemId">
    <vt:lpwstr>GRN-e30333e9-2f16-450c-ad34-721c63cef164</vt:lpwstr>
  </property>
  <property fmtid="{D5CDD505-2E9C-101B-9397-08002B2CF9AE}" pid="8" name="MFHash">
    <vt:lpwstr>ghGLEVRgQSgsIRl86jLwX6ENa9XqRPsmee+uBOxGnTU=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