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9" r:id="rId1"/>
  </p:sldMasterIdLst>
  <p:notesMasterIdLst>
    <p:notesMasterId r:id="rId51"/>
  </p:notesMasterIdLst>
  <p:handoutMasterIdLst>
    <p:handoutMasterId r:id="rId52"/>
  </p:handoutMasterIdLst>
  <p:sldIdLst>
    <p:sldId id="865" r:id="rId2"/>
    <p:sldId id="1089" r:id="rId3"/>
    <p:sldId id="1170" r:id="rId4"/>
    <p:sldId id="1171" r:id="rId5"/>
    <p:sldId id="1172" r:id="rId6"/>
    <p:sldId id="1173" r:id="rId7"/>
    <p:sldId id="1090" r:id="rId8"/>
    <p:sldId id="1169" r:id="rId9"/>
    <p:sldId id="1160" r:id="rId10"/>
    <p:sldId id="1086" r:id="rId11"/>
    <p:sldId id="1207" r:id="rId12"/>
    <p:sldId id="1174" r:id="rId13"/>
    <p:sldId id="1179" r:id="rId14"/>
    <p:sldId id="1168" r:id="rId15"/>
    <p:sldId id="1215" r:id="rId16"/>
    <p:sldId id="1180" r:id="rId17"/>
    <p:sldId id="1176" r:id="rId18"/>
    <p:sldId id="1182" r:id="rId19"/>
    <p:sldId id="1208" r:id="rId20"/>
    <p:sldId id="1183" r:id="rId21"/>
    <p:sldId id="1184" r:id="rId22"/>
    <p:sldId id="1185" r:id="rId23"/>
    <p:sldId id="1186" r:id="rId24"/>
    <p:sldId id="1187" r:id="rId25"/>
    <p:sldId id="1188" r:id="rId26"/>
    <p:sldId id="1209" r:id="rId27"/>
    <p:sldId id="1189" r:id="rId28"/>
    <p:sldId id="1177" r:id="rId29"/>
    <p:sldId id="1190" r:id="rId30"/>
    <p:sldId id="1197" r:id="rId31"/>
    <p:sldId id="1194" r:id="rId32"/>
    <p:sldId id="1198" r:id="rId33"/>
    <p:sldId id="1213" r:id="rId34"/>
    <p:sldId id="1195" r:id="rId35"/>
    <p:sldId id="1196" r:id="rId36"/>
    <p:sldId id="1178" r:id="rId37"/>
    <p:sldId id="1200" r:id="rId38"/>
    <p:sldId id="1210" r:id="rId39"/>
    <p:sldId id="1205" r:id="rId40"/>
    <p:sldId id="1204" r:id="rId41"/>
    <p:sldId id="1199" r:id="rId42"/>
    <p:sldId id="1201" r:id="rId43"/>
    <p:sldId id="1206" r:id="rId44"/>
    <p:sldId id="1214" r:id="rId45"/>
    <p:sldId id="1211" r:id="rId46"/>
    <p:sldId id="1212" r:id="rId47"/>
    <p:sldId id="1203" r:id="rId48"/>
    <p:sldId id="870" r:id="rId49"/>
    <p:sldId id="871" r:id="rId50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F539D"/>
    <a:srgbClr val="C12607"/>
    <a:srgbClr val="B12307"/>
    <a:srgbClr val="636363"/>
    <a:srgbClr val="63616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095" autoAdjust="0"/>
  </p:normalViewPr>
  <p:slideViewPr>
    <p:cSldViewPr snapToGrid="0">
      <p:cViewPr varScale="1">
        <p:scale>
          <a:sx n="66" d="100"/>
          <a:sy n="66" d="100"/>
        </p:scale>
        <p:origin x="668" y="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4188"/>
    </p:cViewPr>
  </p:sorterViewPr>
  <p:notesViewPr>
    <p:cSldViewPr snapToGrid="0">
      <p:cViewPr varScale="1">
        <p:scale>
          <a:sx n="44" d="100"/>
          <a:sy n="44" d="100"/>
        </p:scale>
        <p:origin x="2160" y="4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notesMaster" Target="notesMasters/notesMaster1.xml"/><Relationship Id="rId3" Type="http://schemas.openxmlformats.org/officeDocument/2006/relationships/slide" Target="slides/slide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A985DD6-5297-4C9F-97D5-1E7456FA5E05}" type="datetimeFigureOut">
              <a:rPr lang="pl-PL" smtClean="0"/>
              <a:t>18.11.2021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BA09803-C1E4-40BB-BD10-79CF071E9C2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4120408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ED73748-EFD7-48A5-9810-6FF2E65AC898}" type="datetimeFigureOut">
              <a:rPr lang="pl-PL" smtClean="0"/>
              <a:t>18.11.2021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AE72C29-F3ED-421F-A6FF-78E4E1485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986037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>
            <a:normAutofit/>
          </a:bodyPr>
          <a:lstStyle>
            <a:lvl1pPr algn="ctr">
              <a:defRPr sz="48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4238533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 dirty="0"/>
              <a:t>Kliknij, aby edytować styl wzorca podtytułu</a:t>
            </a:r>
            <a:endParaRPr lang="en-US" dirty="0"/>
          </a:p>
        </p:txBody>
      </p:sp>
      <p:sp>
        <p:nvSpPr>
          <p:cNvPr id="4" name="Prostokąt 3"/>
          <p:cNvSpPr/>
          <p:nvPr userDrawn="1"/>
        </p:nvSpPr>
        <p:spPr>
          <a:xfrm flipV="1">
            <a:off x="0" y="-1"/>
            <a:ext cx="385482" cy="4347882"/>
          </a:xfrm>
          <a:prstGeom prst="rect">
            <a:avLst/>
          </a:prstGeom>
          <a:solidFill>
            <a:srgbClr val="0F53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996541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11/18/2021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57575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11/18/2021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58114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2330" y="598207"/>
            <a:ext cx="10560424" cy="683387"/>
          </a:xfrm>
        </p:spPr>
        <p:txBody>
          <a:bodyPr anchor="t">
            <a:normAutofit/>
          </a:bodyPr>
          <a:lstStyle>
            <a:lvl1pPr>
              <a:lnSpc>
                <a:spcPct val="114000"/>
              </a:lnSpc>
              <a:defRPr sz="2200" b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32330" y="1742381"/>
            <a:ext cx="10560424" cy="4374448"/>
          </a:xfrm>
        </p:spPr>
        <p:txBody>
          <a:bodyPr/>
          <a:lstStyle>
            <a:lvl1pPr marL="0" indent="0">
              <a:lnSpc>
                <a:spcPct val="114000"/>
              </a:lnSpc>
              <a:buNone/>
              <a:defRPr sz="28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lnSpc>
                <a:spcPct val="114000"/>
              </a:lnSpc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lnSpc>
                <a:spcPct val="114000"/>
              </a:lnSpc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lnSpc>
                <a:spcPct val="114000"/>
              </a:lnSpc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lnSpc>
                <a:spcPct val="114000"/>
              </a:lnSpc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  <a:endParaRPr lang="en-US" dirty="0"/>
          </a:p>
        </p:txBody>
      </p:sp>
      <p:sp>
        <p:nvSpPr>
          <p:cNvPr id="4" name="Prostokąt 3"/>
          <p:cNvSpPr/>
          <p:nvPr userDrawn="1"/>
        </p:nvSpPr>
        <p:spPr>
          <a:xfrm flipV="1">
            <a:off x="0" y="598207"/>
            <a:ext cx="824753" cy="334122"/>
          </a:xfrm>
          <a:prstGeom prst="rect">
            <a:avLst/>
          </a:prstGeom>
          <a:solidFill>
            <a:srgbClr val="0F53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518092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3135127"/>
            <a:ext cx="10515600" cy="2240470"/>
          </a:xfrm>
        </p:spPr>
        <p:txBody>
          <a:bodyPr anchor="t">
            <a:normAutofit/>
          </a:bodyPr>
          <a:lstStyle>
            <a:lvl1pPr>
              <a:lnSpc>
                <a:spcPct val="110000"/>
              </a:lnSpc>
              <a:defRPr sz="4400" b="0">
                <a:solidFill>
                  <a:schemeClr val="tx1">
                    <a:lumMod val="75000"/>
                    <a:lumOff val="25000"/>
                  </a:schemeClr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643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71946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1681163"/>
            <a:ext cx="10652966" cy="1635778"/>
          </a:xfrm>
        </p:spPr>
        <p:txBody>
          <a:bodyPr>
            <a:normAutofit/>
          </a:bodyPr>
          <a:lstStyle>
            <a:lvl1pPr marL="0" indent="0">
              <a:lnSpc>
                <a:spcPct val="120000"/>
              </a:lnSpc>
              <a:buNone/>
              <a:defRPr sz="3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800"/>
            </a:lvl3pPr>
            <a:lvl4pPr marL="1371600" indent="0">
              <a:buNone/>
              <a:defRPr sz="2800"/>
            </a:lvl4pPr>
            <a:lvl5pPr marL="1828800" indent="0">
              <a:buNone/>
              <a:defRPr sz="2800"/>
            </a:lvl5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839788" y="3316941"/>
            <a:ext cx="5183188" cy="470366"/>
          </a:xfrm>
        </p:spPr>
        <p:txBody>
          <a:bodyPr anchor="t">
            <a:normAutofit/>
          </a:bodyPr>
          <a:lstStyle>
            <a:lvl1pPr marL="0" indent="0">
              <a:buNone/>
              <a:defRPr sz="2000" b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dirty="0"/>
              <a:t>Jak to zbadać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839788" y="3787307"/>
            <a:ext cx="10652966" cy="2694176"/>
          </a:xfrm>
        </p:spPr>
        <p:txBody>
          <a:bodyPr>
            <a:normAutofit/>
          </a:bodyPr>
          <a:lstStyle>
            <a:lvl1pPr>
              <a:lnSpc>
                <a:spcPct val="120000"/>
              </a:lnSpc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pl-PL" dirty="0"/>
              <a:t>Kliknij, aby edytować style wzorca tekst</a:t>
            </a:r>
          </a:p>
        </p:txBody>
      </p:sp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32330" y="598207"/>
            <a:ext cx="10560424" cy="683387"/>
          </a:xfrm>
        </p:spPr>
        <p:txBody>
          <a:bodyPr anchor="t">
            <a:normAutofit/>
          </a:bodyPr>
          <a:lstStyle>
            <a:lvl1pPr>
              <a:defRPr sz="2500" b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64698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9068" y="2915819"/>
            <a:ext cx="10515600" cy="1325563"/>
          </a:xfrm>
        </p:spPr>
        <p:txBody>
          <a:bodyPr anchor="t">
            <a:normAutofit/>
          </a:bodyPr>
          <a:lstStyle>
            <a:lvl1pPr algn="l">
              <a:defRPr sz="3600">
                <a:latin typeface="+mn-lt"/>
              </a:defRPr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47386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11/18/2021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75647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11/18/2021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80179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11/18/2021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02650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  <a:alpha val="1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6CE7D5-CF57-46EF-B807-FDD0502418D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11/18/2021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0EA680-D336-4FF7-8B7A-9848BB0A1C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9" name="Picture 4"/>
          <p:cNvPicPr>
            <a:picLocks noChangeAspect="1"/>
          </p:cNvPicPr>
          <p:nvPr userDrawn="1"/>
        </p:nvPicPr>
        <p:blipFill>
          <a:blip r:embed="rId13"/>
          <a:srcRect/>
          <a:stretch>
            <a:fillRect/>
          </a:stretch>
        </p:blipFill>
        <p:spPr>
          <a:xfrm>
            <a:off x="11283862" y="6003904"/>
            <a:ext cx="704891" cy="704891"/>
          </a:xfrm>
          <a:prstGeom prst="rect">
            <a:avLst/>
          </a:prstGeom>
        </p:spPr>
      </p:pic>
      <p:pic>
        <p:nvPicPr>
          <p:cNvPr id="10" name="Picture 3"/>
          <p:cNvPicPr>
            <a:picLocks noChangeAspect="1"/>
          </p:cNvPicPr>
          <p:nvPr userDrawn="1"/>
        </p:nvPicPr>
        <p:blipFill>
          <a:blip r:embed="rId14"/>
          <a:srcRect r="67428"/>
          <a:stretch>
            <a:fillRect/>
          </a:stretch>
        </p:blipFill>
        <p:spPr>
          <a:xfrm>
            <a:off x="10663518" y="6049885"/>
            <a:ext cx="635451" cy="6129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40314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0" r:id="rId1"/>
    <p:sldLayoutId id="2147483741" r:id="rId2"/>
    <p:sldLayoutId id="2147483742" r:id="rId3"/>
    <p:sldLayoutId id="2147483743" r:id="rId4"/>
    <p:sldLayoutId id="2147483744" r:id="rId5"/>
    <p:sldLayoutId id="2147483745" r:id="rId6"/>
    <p:sldLayoutId id="2147483746" r:id="rId7"/>
    <p:sldLayoutId id="2147483747" r:id="rId8"/>
    <p:sldLayoutId id="2147483748" r:id="rId9"/>
    <p:sldLayoutId id="2147483749" r:id="rId10"/>
    <p:sldLayoutId id="2147483750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tpgi.com/color-contrast-checker/" TargetMode="External"/><Relationship Id="rId2" Type="http://schemas.openxmlformats.org/officeDocument/2006/relationships/hyperlink" Target="https://contrast-ratio.com/" TargetMode="Externa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tpgi.com/color-contrast-checker/" TargetMode="External"/><Relationship Id="rId2" Type="http://schemas.openxmlformats.org/officeDocument/2006/relationships/hyperlink" Target="https://contrast-ratio.com/" TargetMode="Externa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hyperlink" Target="https://www.tpgi.com/color-contrast-checker/" TargetMode="Externa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tpgi.com/color-contrast-checker/" TargetMode="Externa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hyperlink" Target="mailto:dostepnosc.cyfrowa@mc.gov.pl" TargetMode="External"/><Relationship Id="rId2" Type="http://schemas.openxmlformats.org/officeDocument/2006/relationships/hyperlink" Target="https://www.gov.pl/web/dostepnosc-cyfrowa" TargetMode="Externa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gov.pl/web/dostepnosc-cyfrowa/omowienie-wymogow-dostepnosci-cyfrowej-dla-podmiotow-publicznych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181477" y="5806113"/>
            <a:ext cx="7350105" cy="965259"/>
          </a:xfrm>
        </p:spPr>
        <p:txBody>
          <a:bodyPr>
            <a:normAutofit/>
          </a:bodyPr>
          <a:lstStyle/>
          <a:p>
            <a:pPr algn="l">
              <a:lnSpc>
                <a:spcPct val="150000"/>
              </a:lnSpc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Departament Społeczeństwa Informacyjnego, 2021</a:t>
            </a:r>
          </a:p>
        </p:txBody>
      </p:sp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181477" y="2608447"/>
            <a:ext cx="11010523" cy="2223437"/>
          </a:xfrm>
        </p:spPr>
        <p:txBody>
          <a:bodyPr anchor="t">
            <a:noAutofit/>
          </a:bodyPr>
          <a:lstStyle/>
          <a:p>
            <a:pPr algn="l">
              <a:lnSpc>
                <a:spcPct val="110000"/>
              </a:lnSpc>
            </a:pPr>
            <a:r>
              <a:rPr lang="pl-PL" sz="5400" dirty="0" smtClean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Tworzenie dokumentów </a:t>
            </a:r>
            <a:br>
              <a:rPr lang="pl-PL" sz="5400" dirty="0" smtClean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</a:br>
            <a:r>
              <a:rPr lang="pl-PL" sz="5400" b="1" dirty="0" smtClean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dostępnych cyfrowo</a:t>
            </a:r>
            <a:endParaRPr lang="pl-PL" sz="5400" b="1" dirty="0">
              <a:latin typeface="Open Sans Semibold" panose="020B0706030804020204" pitchFamily="34" charset="0"/>
              <a:ea typeface="Open Sans Semibold" panose="020B0706030804020204" pitchFamily="34" charset="0"/>
              <a:cs typeface="Open Sans Semibold" panose="020B07060308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9919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932330" y="2337542"/>
            <a:ext cx="10660956" cy="2494339"/>
          </a:xfrm>
        </p:spPr>
        <p:txBody>
          <a:bodyPr>
            <a:noAutofit/>
          </a:bodyPr>
          <a:lstStyle/>
          <a:p>
            <a:pPr fontAlgn="base">
              <a:lnSpc>
                <a:spcPct val="120000"/>
              </a:lnSpc>
            </a:pPr>
            <a:r>
              <a:rPr lang="pl-PL" sz="2400" b="1" dirty="0" smtClean="0"/>
              <a:t>Każdy może żądać zapewnienia dostępności cyfrowej każdego dokumentu.</a:t>
            </a:r>
            <a:endParaRPr lang="pl-PL" sz="2400" b="1" dirty="0"/>
          </a:p>
          <a:p>
            <a:pPr fontAlgn="base">
              <a:lnSpc>
                <a:spcPct val="120000"/>
              </a:lnSpc>
            </a:pPr>
            <a:r>
              <a:rPr lang="pl-PL" sz="2400" dirty="0" smtClean="0"/>
              <a:t>Dotyczy to także dokumentów, które nie podlegają ustawie ze względu </a:t>
            </a:r>
            <a:br>
              <a:rPr lang="pl-PL" sz="2400" dirty="0" smtClean="0"/>
            </a:br>
            <a:r>
              <a:rPr lang="pl-PL" sz="2400" dirty="0" smtClean="0"/>
              <a:t>na datę ich publikacji na stronie lub w aplikacji mobilnej.</a:t>
            </a:r>
            <a:endParaRPr lang="pl-PL" sz="2400" dirty="0"/>
          </a:p>
          <a:p>
            <a:pPr fontAlgn="base">
              <a:lnSpc>
                <a:spcPct val="120000"/>
              </a:lnSpc>
            </a:pPr>
            <a:r>
              <a:rPr lang="pl-PL" sz="2400" dirty="0" smtClean="0"/>
              <a:t>Musisz zareagować niezwłocznie na takie żądanie (maksymalnie do 7 dni).</a:t>
            </a:r>
            <a:endParaRPr lang="pl-PL" sz="2400" dirty="0"/>
          </a:p>
          <a:p>
            <a:pPr>
              <a:lnSpc>
                <a:spcPct val="120000"/>
              </a:lnSpc>
            </a:pPr>
            <a:r>
              <a:rPr lang="pl-PL" sz="2400" dirty="0"/>
              <a:t> </a:t>
            </a:r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3</a:t>
            </a:r>
            <a:r>
              <a:rPr lang="pl-PL" dirty="0" smtClean="0"/>
              <a:t>. Dostęp alternatywny i żądanie dostępu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121375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932330" y="2252312"/>
            <a:ext cx="10660956" cy="2945329"/>
          </a:xfrm>
        </p:spPr>
        <p:txBody>
          <a:bodyPr>
            <a:noAutofit/>
          </a:bodyPr>
          <a:lstStyle/>
          <a:p>
            <a:pPr fontAlgn="base">
              <a:lnSpc>
                <a:spcPct val="120000"/>
              </a:lnSpc>
            </a:pPr>
            <a:r>
              <a:rPr lang="pl-PL" sz="2400" b="1" dirty="0" smtClean="0"/>
              <a:t>Ustawa o dostępności cyfrowej nie dotyczy dokumentów:</a:t>
            </a:r>
            <a:endParaRPr lang="pl-PL" sz="2400" b="1" dirty="0"/>
          </a:p>
          <a:p>
            <a:pPr marL="342900" indent="-342900" fontAlgn="base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pl-PL" sz="2400" dirty="0"/>
              <a:t>k</a:t>
            </a:r>
            <a:r>
              <a:rPr lang="pl-PL" sz="2400" dirty="0" smtClean="0"/>
              <a:t>tórych publikujący je podmiot nie wytworzył i nie nabył (nie sfinansował ich powstania),</a:t>
            </a:r>
          </a:p>
          <a:p>
            <a:pPr marL="342900" indent="-342900" fontAlgn="base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pl-PL" sz="2400" dirty="0"/>
              <a:t>d</a:t>
            </a:r>
            <a:r>
              <a:rPr lang="pl-PL" sz="2400" dirty="0" smtClean="0"/>
              <a:t>o których zmiany podmiot nie jest uprawniony (np. odręcznie wypełnione oświadczenia majątkowe, skan umowy międzynarodowej)</a:t>
            </a:r>
            <a:endParaRPr lang="pl-PL" sz="2400" dirty="0"/>
          </a:p>
          <a:p>
            <a:pPr>
              <a:lnSpc>
                <a:spcPct val="120000"/>
              </a:lnSpc>
            </a:pPr>
            <a:r>
              <a:rPr lang="pl-PL" sz="2400" dirty="0"/>
              <a:t> </a:t>
            </a:r>
          </a:p>
          <a:p>
            <a:pPr>
              <a:lnSpc>
                <a:spcPct val="120000"/>
              </a:lnSpc>
            </a:pPr>
            <a:r>
              <a:rPr lang="pl-PL" sz="2400" dirty="0"/>
              <a:t> </a:t>
            </a:r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4</a:t>
            </a:r>
            <a:r>
              <a:rPr lang="pl-PL" dirty="0" smtClean="0"/>
              <a:t>. Nie każdy dokument możesz udostępnić cyfrowo 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7650101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4000" b="1" dirty="0" smtClean="0"/>
              <a:t>Planowanie dostępności cyfrowej dokumentów</a:t>
            </a:r>
            <a:endParaRPr lang="pl-PL" sz="4000" dirty="0"/>
          </a:p>
        </p:txBody>
      </p:sp>
    </p:spTree>
    <p:extLst>
      <p:ext uri="{BB962C8B-B14F-4D97-AF65-F5344CB8AC3E}">
        <p14:creationId xmlns:p14="http://schemas.microsoft.com/office/powerpoint/2010/main" val="29495347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1. Przygotowanie pracowników</a:t>
            </a:r>
            <a:endParaRPr lang="pl-PL" dirty="0"/>
          </a:p>
        </p:txBody>
      </p:sp>
      <p:sp>
        <p:nvSpPr>
          <p:cNvPr id="5" name="Symbol zastępczy zawartości 2"/>
          <p:cNvSpPr>
            <a:spLocks noGrp="1"/>
          </p:cNvSpPr>
          <p:nvPr>
            <p:ph idx="1"/>
          </p:nvPr>
        </p:nvSpPr>
        <p:spPr>
          <a:xfrm>
            <a:off x="932330" y="1740778"/>
            <a:ext cx="10660956" cy="2122048"/>
          </a:xfrm>
        </p:spPr>
        <p:txBody>
          <a:bodyPr>
            <a:no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pl-PL" sz="2200" dirty="0" smtClean="0"/>
              <a:t>Szkolenia wewnętrzne i zewnętrzne (w tym szkolenie przygotowujące do pracy).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pl-PL" sz="2200" dirty="0" smtClean="0"/>
              <a:t>Jasne zasady i wymagania dla każdego z pracowników (poprawianie dostępności dokumentów jest dłuższe i droższe niż tworzenie ich).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pl-PL" sz="2200" dirty="0" smtClean="0"/>
              <a:t>Wzorce i szablony dokumentów.</a:t>
            </a:r>
            <a:endParaRPr lang="pl-PL" sz="2200" dirty="0"/>
          </a:p>
          <a:p>
            <a:pPr>
              <a:lnSpc>
                <a:spcPct val="120000"/>
              </a:lnSpc>
            </a:pPr>
            <a:r>
              <a:rPr lang="pl-PL" sz="2200" dirty="0" smtClean="0"/>
              <a:t> </a:t>
            </a:r>
            <a:endParaRPr lang="pl-PL" sz="2200" dirty="0"/>
          </a:p>
          <a:p>
            <a:pPr>
              <a:lnSpc>
                <a:spcPct val="120000"/>
              </a:lnSpc>
            </a:pPr>
            <a:r>
              <a:rPr lang="pl-PL" sz="22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840413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2</a:t>
            </a:r>
            <a:r>
              <a:rPr lang="pl-PL" dirty="0" smtClean="0"/>
              <a:t>. Odpowiednie oprogramowanie</a:t>
            </a:r>
            <a:endParaRPr lang="pl-PL" dirty="0"/>
          </a:p>
        </p:txBody>
      </p:sp>
      <p:sp>
        <p:nvSpPr>
          <p:cNvPr id="5" name="Symbol zastępczy zawartości 2"/>
          <p:cNvSpPr txBox="1">
            <a:spLocks/>
          </p:cNvSpPr>
          <p:nvPr/>
        </p:nvSpPr>
        <p:spPr>
          <a:xfrm>
            <a:off x="932330" y="1740778"/>
            <a:ext cx="10660956" cy="212204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14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6858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buFont typeface="Arial" panose="020B0604020202020204" pitchFamily="34" charset="0"/>
              <a:buChar char="•"/>
            </a:pPr>
            <a:r>
              <a:rPr lang="pl-PL" sz="2200" dirty="0" smtClean="0"/>
              <a:t>Dostępne cyfrowo dokumenty można tworzyć w różnych wersjach Pakietu Microsoft Office – im nowsza wersja tym jest to wygodniejsze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pl-PL" sz="2200" dirty="0" smtClean="0"/>
              <a:t>Dostępne cyfrowo dokumenty można tworzyć także w bezpłatnych edytorach typu Open Office, </a:t>
            </a:r>
            <a:r>
              <a:rPr lang="pl-PL" sz="2200" dirty="0" err="1" smtClean="0"/>
              <a:t>Libre</a:t>
            </a:r>
            <a:r>
              <a:rPr lang="pl-PL" sz="2200" dirty="0" smtClean="0"/>
              <a:t> Office,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pl-PL" sz="2200" dirty="0" smtClean="0"/>
              <a:t>Do edycji dokumentów w formacie PDF niezbędny jest płatny program Adobe </a:t>
            </a:r>
            <a:r>
              <a:rPr lang="pl-PL" sz="2200" dirty="0" err="1" smtClean="0"/>
              <a:t>Acrobat</a:t>
            </a:r>
            <a:r>
              <a:rPr lang="pl-PL" sz="2200" dirty="0" smtClean="0"/>
              <a:t> Pro.</a:t>
            </a:r>
          </a:p>
          <a:p>
            <a:pPr>
              <a:lnSpc>
                <a:spcPct val="120000"/>
              </a:lnSpc>
            </a:pPr>
            <a:r>
              <a:rPr lang="pl-PL" sz="2200" dirty="0" smtClean="0"/>
              <a:t> </a:t>
            </a:r>
          </a:p>
          <a:p>
            <a:pPr>
              <a:lnSpc>
                <a:spcPct val="120000"/>
              </a:lnSpc>
            </a:pPr>
            <a:r>
              <a:rPr lang="pl-PL" sz="2200" dirty="0" smtClean="0"/>
              <a:t> </a:t>
            </a:r>
            <a:endParaRPr lang="pl-PL" sz="2200" dirty="0"/>
          </a:p>
        </p:txBody>
      </p:sp>
    </p:spTree>
    <p:extLst>
      <p:ext uri="{BB962C8B-B14F-4D97-AF65-F5344CB8AC3E}">
        <p14:creationId xmlns:p14="http://schemas.microsoft.com/office/powerpoint/2010/main" val="1553683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932330" y="1740778"/>
            <a:ext cx="10660956" cy="2122048"/>
          </a:xfrm>
        </p:spPr>
        <p:txBody>
          <a:bodyPr>
            <a:no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pl-PL" sz="2200" b="1" dirty="0" smtClean="0"/>
              <a:t>Czy to na pewno musi być dokument?</a:t>
            </a:r>
          </a:p>
          <a:p>
            <a:pPr marL="457200" indent="-457200">
              <a:buFont typeface="+mj-lt"/>
              <a:buAutoNum type="arabicPeriod"/>
            </a:pPr>
            <a:r>
              <a:rPr lang="pl-PL" sz="2200" dirty="0" smtClean="0"/>
              <a:t>To </a:t>
            </a:r>
            <a:r>
              <a:rPr lang="pl-PL" sz="2200" dirty="0"/>
              <a:t>co bezwzględnie wymagane,</a:t>
            </a:r>
          </a:p>
          <a:p>
            <a:pPr marL="457200" indent="-457200">
              <a:buFont typeface="+mj-lt"/>
              <a:buAutoNum type="arabicPeriod"/>
            </a:pPr>
            <a:r>
              <a:rPr lang="pl-PL" sz="2200" dirty="0"/>
              <a:t>To co powstaje od zera,</a:t>
            </a:r>
          </a:p>
          <a:p>
            <a:pPr marL="457200" indent="-457200">
              <a:buFont typeface="+mj-lt"/>
              <a:buAutoNum type="arabicPeriod"/>
            </a:pPr>
            <a:r>
              <a:rPr lang="pl-PL" sz="2200" dirty="0"/>
              <a:t>To z czego korzystają użytkownicy,</a:t>
            </a:r>
          </a:p>
          <a:p>
            <a:pPr marL="457200" indent="-457200">
              <a:buFont typeface="+mj-lt"/>
              <a:buAutoNum type="arabicPeriod"/>
            </a:pPr>
            <a:r>
              <a:rPr lang="pl-PL" sz="2200" dirty="0"/>
              <a:t>To co ważne dla podmiotu,</a:t>
            </a:r>
          </a:p>
          <a:p>
            <a:pPr marL="457200" indent="-457200">
              <a:buFont typeface="+mj-lt"/>
              <a:buAutoNum type="arabicPeriod"/>
            </a:pPr>
            <a:r>
              <a:rPr lang="pl-PL" sz="2200" dirty="0"/>
              <a:t>Archiwalne „po datach granicznych”,</a:t>
            </a:r>
          </a:p>
          <a:p>
            <a:pPr marL="457200" indent="-457200">
              <a:buFont typeface="+mj-lt"/>
              <a:buAutoNum type="arabicPeriod"/>
            </a:pPr>
            <a:r>
              <a:rPr lang="pl-PL" sz="2200" dirty="0" smtClean="0"/>
              <a:t>Dokumenty </a:t>
            </a:r>
            <a:r>
              <a:rPr lang="pl-PL" sz="2200" dirty="0"/>
              <a:t>udostępniane na żądanie.</a:t>
            </a:r>
          </a:p>
          <a:p>
            <a:pPr marL="457200" indent="-457200">
              <a:buFont typeface="+mj-lt"/>
              <a:buAutoNum type="arabicPeriod"/>
            </a:pPr>
            <a:r>
              <a:rPr lang="pl-PL" sz="2200" dirty="0" smtClean="0"/>
              <a:t>Pozostałe dokumenty.</a:t>
            </a:r>
            <a:endParaRPr lang="pl-PL" sz="2200" dirty="0"/>
          </a:p>
          <a:p>
            <a:pPr>
              <a:lnSpc>
                <a:spcPct val="120000"/>
              </a:lnSpc>
            </a:pPr>
            <a:r>
              <a:rPr lang="pl-PL" sz="2200" dirty="0" smtClean="0"/>
              <a:t> </a:t>
            </a:r>
            <a:endParaRPr lang="pl-PL" sz="2200" dirty="0"/>
          </a:p>
          <a:p>
            <a:pPr>
              <a:lnSpc>
                <a:spcPct val="120000"/>
              </a:lnSpc>
            </a:pPr>
            <a:r>
              <a:rPr lang="pl-PL" sz="2200" dirty="0"/>
              <a:t> </a:t>
            </a:r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3</a:t>
            </a:r>
            <a:r>
              <a:rPr lang="pl-PL" dirty="0" smtClean="0"/>
              <a:t>. Jasno określone priorytety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687714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4</a:t>
            </a:r>
            <a:r>
              <a:rPr lang="pl-PL" dirty="0" smtClean="0"/>
              <a:t>. Wymagania dla podwykonawców</a:t>
            </a:r>
            <a:endParaRPr lang="pl-PL" dirty="0"/>
          </a:p>
        </p:txBody>
      </p:sp>
      <p:sp>
        <p:nvSpPr>
          <p:cNvPr id="5" name="Symbol zastępczy zawartości 2"/>
          <p:cNvSpPr txBox="1">
            <a:spLocks/>
          </p:cNvSpPr>
          <p:nvPr/>
        </p:nvSpPr>
        <p:spPr>
          <a:xfrm>
            <a:off x="932330" y="1740778"/>
            <a:ext cx="10660956" cy="212204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14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6858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buFont typeface="Arial" panose="020B0604020202020204" pitchFamily="34" charset="0"/>
              <a:buChar char="•"/>
            </a:pPr>
            <a:r>
              <a:rPr lang="pl-PL" sz="2200" dirty="0" smtClean="0"/>
              <a:t>Stawiaj jasne wymagania wykonawcom zewnętrznym, którym zlecasz przygotowanie dokumentu.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pl-PL" sz="2200" dirty="0" smtClean="0"/>
              <a:t>Od </a:t>
            </a:r>
            <a:r>
              <a:rPr lang="pl-PL" sz="2200" b="1" dirty="0" smtClean="0"/>
              <a:t>6 września 2021r</a:t>
            </a:r>
            <a:r>
              <a:rPr lang="pl-PL" sz="2200" dirty="0" smtClean="0"/>
              <a:t>. Zlecając wykonanie dokumentu (np. jako formy prezentacji wyników badania) podmiotowi zewnętrznemu musisz dodać </a:t>
            </a:r>
            <a:r>
              <a:rPr lang="pl-PL" sz="2200" b="1" dirty="0" smtClean="0"/>
              <a:t>klauzule </a:t>
            </a:r>
            <a:r>
              <a:rPr lang="pl-PL" sz="2200" b="1" dirty="0" err="1" smtClean="0"/>
              <a:t>dostępnościowe</a:t>
            </a:r>
            <a:r>
              <a:rPr lang="pl-PL" sz="2200" b="1" dirty="0" smtClean="0"/>
              <a:t> </a:t>
            </a:r>
            <a:r>
              <a:rPr lang="pl-PL" sz="2200" dirty="0" smtClean="0"/>
              <a:t>w umowie, opisie przedmiotu zamówienia itp.</a:t>
            </a:r>
          </a:p>
          <a:p>
            <a:pPr>
              <a:lnSpc>
                <a:spcPct val="120000"/>
              </a:lnSpc>
            </a:pPr>
            <a:r>
              <a:rPr lang="pl-PL" sz="2200" dirty="0" smtClean="0"/>
              <a:t> </a:t>
            </a:r>
          </a:p>
          <a:p>
            <a:pPr>
              <a:lnSpc>
                <a:spcPct val="120000"/>
              </a:lnSpc>
            </a:pPr>
            <a:r>
              <a:rPr lang="pl-PL" sz="2200" dirty="0" smtClean="0"/>
              <a:t> </a:t>
            </a:r>
            <a:endParaRPr lang="pl-PL" sz="2200" dirty="0"/>
          </a:p>
        </p:txBody>
      </p:sp>
    </p:spTree>
    <p:extLst>
      <p:ext uri="{BB962C8B-B14F-4D97-AF65-F5344CB8AC3E}">
        <p14:creationId xmlns:p14="http://schemas.microsoft.com/office/powerpoint/2010/main" val="756251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4000" dirty="0" smtClean="0"/>
              <a:t>Podstawy dostępności cyfrowej </a:t>
            </a:r>
            <a:r>
              <a:rPr lang="pl-PL" sz="4000" dirty="0"/>
              <a:t>dokumentów tekstowych </a:t>
            </a:r>
            <a:r>
              <a:rPr lang="pl-PL" sz="4000" dirty="0" smtClean="0"/>
              <a:t>(Word)</a:t>
            </a:r>
            <a:endParaRPr lang="pl-PL" sz="4000" dirty="0"/>
          </a:p>
        </p:txBody>
      </p:sp>
    </p:spTree>
    <p:extLst>
      <p:ext uri="{BB962C8B-B14F-4D97-AF65-F5344CB8AC3E}">
        <p14:creationId xmlns:p14="http://schemas.microsoft.com/office/powerpoint/2010/main" val="1765648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932330" y="2241137"/>
            <a:ext cx="10660956" cy="1281709"/>
          </a:xfrm>
        </p:spPr>
        <p:txBody>
          <a:bodyPr>
            <a:noAutofit/>
          </a:bodyPr>
          <a:lstStyle/>
          <a:p>
            <a:pPr fontAlgn="base">
              <a:lnSpc>
                <a:spcPct val="120000"/>
              </a:lnSpc>
            </a:pPr>
            <a:r>
              <a:rPr lang="pl-PL" sz="2200" dirty="0" smtClean="0"/>
              <a:t>Style pomogą zachować jednolite formatowanie – nie musisz pamiętać </a:t>
            </a:r>
            <a:br>
              <a:rPr lang="pl-PL" sz="2200" dirty="0" smtClean="0"/>
            </a:br>
            <a:r>
              <a:rPr lang="pl-PL" sz="2200" dirty="0" smtClean="0"/>
              <a:t>jak co sformatować.</a:t>
            </a:r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1. Używaj wbudowanych styli i nagłówków (Word) 1/2</a:t>
            </a:r>
            <a:endParaRPr lang="pl-PL" dirty="0"/>
          </a:p>
        </p:txBody>
      </p:sp>
      <p:pic>
        <p:nvPicPr>
          <p:cNvPr id="4" name="Obraz 3" descr="Fragment menu i panelu narzędzi w MS Word - zbliżenia na narzędzie do określania styli tekstu.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49154" y="3768563"/>
            <a:ext cx="5775157" cy="1995533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4445626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932330" y="2377439"/>
            <a:ext cx="10660956" cy="2563416"/>
          </a:xfrm>
        </p:spPr>
        <p:txBody>
          <a:bodyPr>
            <a:noAutofit/>
          </a:bodyPr>
          <a:lstStyle/>
          <a:p>
            <a:pPr fontAlgn="base">
              <a:lnSpc>
                <a:spcPct val="120000"/>
              </a:lnSpc>
              <a:spcBef>
                <a:spcPts val="1200"/>
              </a:spcBef>
            </a:pPr>
            <a:r>
              <a:rPr lang="pl-PL" sz="2200" dirty="0" smtClean="0"/>
              <a:t>Artykuł dziel na sekcje, a ich </a:t>
            </a:r>
            <a:r>
              <a:rPr lang="pl-PL" sz="2200" b="1" dirty="0" smtClean="0"/>
              <a:t>tytułu oznaczaj jako styl „Nagłówek” </a:t>
            </a:r>
            <a:r>
              <a:rPr lang="pl-PL" sz="2200" dirty="0" smtClean="0"/>
              <a:t>– na odpowiednim poziomie.</a:t>
            </a:r>
          </a:p>
          <a:p>
            <a:pPr fontAlgn="base">
              <a:lnSpc>
                <a:spcPct val="120000"/>
              </a:lnSpc>
              <a:spcBef>
                <a:spcPts val="1200"/>
              </a:spcBef>
            </a:pPr>
            <a:r>
              <a:rPr lang="pl-PL" sz="2200" dirty="0" smtClean="0"/>
              <a:t>Jeśli wygląd stylu nie pasuje do Twojego dokumentu możesz go zmodyfikować.</a:t>
            </a:r>
          </a:p>
          <a:p>
            <a:pPr fontAlgn="base">
              <a:lnSpc>
                <a:spcPct val="120000"/>
              </a:lnSpc>
              <a:spcBef>
                <a:spcPts val="1200"/>
              </a:spcBef>
            </a:pPr>
            <a:r>
              <a:rPr lang="pl-PL" sz="2200" dirty="0" smtClean="0"/>
              <a:t>Dobrze wdrożone nagłówki pozwolą Ci automatycznie wygenerować spis treści i „Zakładki” do </a:t>
            </a:r>
            <a:r>
              <a:rPr lang="pl-PL" sz="2200" dirty="0" err="1" smtClean="0"/>
              <a:t>PDFa</a:t>
            </a:r>
            <a:r>
              <a:rPr lang="pl-PL" sz="2200" dirty="0"/>
              <a:t>.</a:t>
            </a:r>
          </a:p>
          <a:p>
            <a:pPr>
              <a:lnSpc>
                <a:spcPct val="120000"/>
              </a:lnSpc>
            </a:pPr>
            <a:r>
              <a:rPr lang="pl-PL" sz="2200" dirty="0"/>
              <a:t> </a:t>
            </a:r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1. Używaj wbudowanych styli i nagłówków (Word) 2/2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542039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pl-PL" sz="2300" dirty="0" smtClean="0"/>
              <a:t>Czym jest dostępność cyfrowa?</a:t>
            </a:r>
          </a:p>
          <a:p>
            <a:pPr marL="514350" indent="-514350">
              <a:buFont typeface="+mj-lt"/>
              <a:buAutoNum type="arabicPeriod"/>
            </a:pPr>
            <a:r>
              <a:rPr lang="pl-PL" sz="2300" dirty="0" smtClean="0"/>
              <a:t>Wymogi dostępności cyfrowej dla dokumentów</a:t>
            </a:r>
          </a:p>
          <a:p>
            <a:pPr marL="514350" indent="-514350">
              <a:buFont typeface="+mj-lt"/>
              <a:buAutoNum type="arabicPeriod"/>
            </a:pPr>
            <a:r>
              <a:rPr lang="pl-PL" sz="2300" dirty="0" smtClean="0"/>
              <a:t>Planowanie dostępności cyfrowej dokumentów</a:t>
            </a:r>
            <a:endParaRPr lang="pl-PL" sz="2300" dirty="0"/>
          </a:p>
          <a:p>
            <a:pPr marL="514350" indent="-514350">
              <a:buFont typeface="+mj-lt"/>
              <a:buAutoNum type="arabicPeriod"/>
            </a:pPr>
            <a:r>
              <a:rPr lang="pl-PL" sz="2300" dirty="0" smtClean="0"/>
              <a:t>Podstawy dostępności cyfrowej dokumentów tekstowych (Word)</a:t>
            </a:r>
            <a:endParaRPr lang="pl-PL" sz="2300" dirty="0"/>
          </a:p>
          <a:p>
            <a:pPr marL="514350" indent="-514350">
              <a:buFont typeface="+mj-lt"/>
              <a:buAutoNum type="arabicPeriod"/>
            </a:pPr>
            <a:r>
              <a:rPr lang="pl-PL" sz="2300" dirty="0" smtClean="0"/>
              <a:t>Podstawy dostępności cyfrowej arkuszy kalkulacyjnych </a:t>
            </a:r>
            <a:r>
              <a:rPr lang="pl-PL" sz="2300" dirty="0"/>
              <a:t>(</a:t>
            </a:r>
            <a:r>
              <a:rPr lang="pl-PL" sz="2300" dirty="0" smtClean="0"/>
              <a:t>Excel)</a:t>
            </a:r>
          </a:p>
          <a:p>
            <a:pPr marL="514350" indent="-514350">
              <a:buFont typeface="+mj-lt"/>
              <a:buAutoNum type="arabicPeriod"/>
            </a:pPr>
            <a:r>
              <a:rPr lang="pl-PL" sz="2300" dirty="0" smtClean="0"/>
              <a:t>Podstawy dostępności cyfrowej prezentacji </a:t>
            </a:r>
            <a:r>
              <a:rPr lang="pl-PL" sz="2300" dirty="0"/>
              <a:t>(</a:t>
            </a:r>
            <a:r>
              <a:rPr lang="pl-PL" sz="2300" dirty="0" smtClean="0"/>
              <a:t>PowerPoint)</a:t>
            </a:r>
          </a:p>
          <a:p>
            <a:endParaRPr lang="pl-PL" sz="2300" dirty="0"/>
          </a:p>
          <a:p>
            <a:pPr marL="514350" indent="-514350">
              <a:buFont typeface="+mj-lt"/>
              <a:buAutoNum type="arabicPeriod"/>
            </a:pPr>
            <a:endParaRPr lang="pl-PL" sz="2300" dirty="0"/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Plan szkolenia</a:t>
            </a:r>
          </a:p>
        </p:txBody>
      </p:sp>
    </p:spTree>
    <p:extLst>
      <p:ext uri="{BB962C8B-B14F-4D97-AF65-F5344CB8AC3E}">
        <p14:creationId xmlns:p14="http://schemas.microsoft.com/office/powerpoint/2010/main" val="567636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2</a:t>
            </a:r>
            <a:r>
              <a:rPr lang="pl-PL" dirty="0" smtClean="0"/>
              <a:t>. Stosuj narzędzia do tworzenia list (Word)</a:t>
            </a:r>
            <a:endParaRPr lang="pl-PL" dirty="0"/>
          </a:p>
        </p:txBody>
      </p:sp>
      <p:sp>
        <p:nvSpPr>
          <p:cNvPr id="5" name="Symbol zastępczy zawartości 2"/>
          <p:cNvSpPr>
            <a:spLocks noGrp="1"/>
          </p:cNvSpPr>
          <p:nvPr>
            <p:ph idx="1"/>
          </p:nvPr>
        </p:nvSpPr>
        <p:spPr>
          <a:xfrm>
            <a:off x="882064" y="1687663"/>
            <a:ext cx="10660956" cy="1281709"/>
          </a:xfrm>
        </p:spPr>
        <p:txBody>
          <a:bodyPr>
            <a:noAutofit/>
          </a:bodyPr>
          <a:lstStyle/>
          <a:p>
            <a:pPr fontAlgn="base">
              <a:lnSpc>
                <a:spcPct val="120000"/>
              </a:lnSpc>
            </a:pPr>
            <a:r>
              <a:rPr lang="pl-PL" sz="2200" dirty="0" smtClean="0"/>
              <a:t>Narzędzie „Listy” pozwala zachować jednolite formatowanie i logikę list.</a:t>
            </a:r>
          </a:p>
        </p:txBody>
      </p:sp>
      <p:pic>
        <p:nvPicPr>
          <p:cNvPr id="7" name="Obraz 6" descr="Fragment menu i panelu narzędzi w MS Word - zbliżenia rozwinięte narzędzie do określania stylu listy numerowanej."/>
          <p:cNvPicPr>
            <a:picLocks noChangeAspect="1"/>
          </p:cNvPicPr>
          <p:nvPr/>
        </p:nvPicPr>
        <p:blipFill rotWithShape="1">
          <a:blip r:embed="rId2"/>
          <a:srcRect l="26053" t="4632" r="40789" b="62105"/>
          <a:stretch/>
        </p:blipFill>
        <p:spPr>
          <a:xfrm>
            <a:off x="932330" y="2516985"/>
            <a:ext cx="5362592" cy="3026033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3071059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932330" y="1722922"/>
            <a:ext cx="10660956" cy="3150557"/>
          </a:xfrm>
        </p:spPr>
        <p:txBody>
          <a:bodyPr>
            <a:noAutofit/>
          </a:bodyPr>
          <a:lstStyle/>
          <a:p>
            <a:pPr fontAlgn="base">
              <a:lnSpc>
                <a:spcPct val="120000"/>
              </a:lnSpc>
            </a:pPr>
            <a:r>
              <a:rPr lang="pl-PL" sz="2200" dirty="0" smtClean="0"/>
              <a:t>Twórz linki opisujące dokąd prowadzą, a nie w stylu </a:t>
            </a:r>
            <a:r>
              <a:rPr lang="pl-PL" sz="2200" dirty="0" smtClean="0"/>
              <a:t>„http://...” </a:t>
            </a:r>
            <a:r>
              <a:rPr lang="pl-PL" sz="2200" dirty="0" smtClean="0"/>
              <a:t>(</a:t>
            </a:r>
            <a:r>
              <a:rPr lang="pl-PL" sz="2200" dirty="0"/>
              <a:t>w</a:t>
            </a:r>
            <a:r>
              <a:rPr lang="pl-PL" sz="2200" dirty="0" smtClean="0"/>
              <a:t>yjątkiem dokumenty, które mają być wydrukowane).</a:t>
            </a:r>
            <a:endParaRPr lang="pl-PL" sz="2200" dirty="0"/>
          </a:p>
          <a:p>
            <a:pPr>
              <a:lnSpc>
                <a:spcPct val="120000"/>
              </a:lnSpc>
            </a:pPr>
            <a:r>
              <a:rPr lang="pl-PL" sz="2200" dirty="0"/>
              <a:t> </a:t>
            </a:r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3</a:t>
            </a:r>
            <a:r>
              <a:rPr lang="pl-PL" dirty="0" smtClean="0"/>
              <a:t>. Twórz zrozumiałe linki (Word)</a:t>
            </a:r>
            <a:endParaRPr lang="pl-PL" dirty="0"/>
          </a:p>
        </p:txBody>
      </p:sp>
      <p:pic>
        <p:nvPicPr>
          <p:cNvPr id="4" name="Obraz 3" descr="Okno edytowania hiperłącza w programie MS Word  z widocznym polem adresu url i polem tekstu do wyświetlenia"/>
          <p:cNvPicPr>
            <a:picLocks noChangeAspect="1"/>
          </p:cNvPicPr>
          <p:nvPr/>
        </p:nvPicPr>
        <p:blipFill rotWithShape="1">
          <a:blip r:embed="rId2"/>
          <a:srcRect l="22342" t="21474" r="22395" b="31088"/>
          <a:stretch/>
        </p:blipFill>
        <p:spPr>
          <a:xfrm>
            <a:off x="932330" y="2930893"/>
            <a:ext cx="6737686" cy="3253340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44557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932330" y="1703671"/>
            <a:ext cx="4708074" cy="2842548"/>
          </a:xfrm>
        </p:spPr>
        <p:txBody>
          <a:bodyPr>
            <a:noAutofit/>
          </a:bodyPr>
          <a:lstStyle/>
          <a:p>
            <a:pPr fontAlgn="base">
              <a:lnSpc>
                <a:spcPct val="120000"/>
              </a:lnSpc>
            </a:pPr>
            <a:r>
              <a:rPr lang="pl-PL" sz="2200" dirty="0" smtClean="0"/>
              <a:t>W Wordzie zakres działań jest ograniczony do:</a:t>
            </a:r>
          </a:p>
          <a:p>
            <a:pPr marL="342900" indent="-342900" fontAlgn="base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pl-PL" sz="2200" dirty="0" smtClean="0"/>
              <a:t>tworzenia tabel narzędziem „Wstawianie – Tabela”</a:t>
            </a:r>
          </a:p>
          <a:p>
            <a:pPr marL="342900" indent="-342900" fontAlgn="base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pl-PL" sz="2200" dirty="0"/>
              <a:t>t</a:t>
            </a:r>
            <a:r>
              <a:rPr lang="pl-PL" sz="2200" dirty="0" smtClean="0"/>
              <a:t>worzenia maksymalnie prostych tabel, bez pustych komórek</a:t>
            </a:r>
          </a:p>
          <a:p>
            <a:pPr marL="342900" indent="-342900" fontAlgn="base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pl-PL" sz="2200" dirty="0"/>
              <a:t>o</a:t>
            </a:r>
            <a:r>
              <a:rPr lang="pl-PL" sz="2200" dirty="0" smtClean="0"/>
              <a:t>znaczania </a:t>
            </a:r>
            <a:r>
              <a:rPr lang="pl-PL" sz="2200" dirty="0" err="1" smtClean="0"/>
              <a:t>wersa</a:t>
            </a:r>
            <a:r>
              <a:rPr lang="pl-PL" sz="2200" dirty="0" smtClean="0"/>
              <a:t> nagłówkowego („Właściwości tabeli” – „Powtórz wiersz…”)</a:t>
            </a:r>
            <a:endParaRPr lang="pl-PL" sz="2200" dirty="0"/>
          </a:p>
          <a:p>
            <a:pPr>
              <a:lnSpc>
                <a:spcPct val="120000"/>
              </a:lnSpc>
            </a:pPr>
            <a:r>
              <a:rPr lang="pl-PL" sz="2400" dirty="0"/>
              <a:t> </a:t>
            </a:r>
          </a:p>
          <a:p>
            <a:pPr>
              <a:lnSpc>
                <a:spcPct val="120000"/>
              </a:lnSpc>
            </a:pPr>
            <a:r>
              <a:rPr lang="pl-PL" sz="2400" dirty="0"/>
              <a:t> </a:t>
            </a:r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4. </a:t>
            </a:r>
            <a:r>
              <a:rPr lang="pl-PL" dirty="0"/>
              <a:t>Konstruuj tabele możliwie proste </a:t>
            </a:r>
            <a:r>
              <a:rPr lang="pl-PL" dirty="0" smtClean="0"/>
              <a:t>i z nagłówkami (Word)</a:t>
            </a:r>
            <a:endParaRPr lang="pl-PL" dirty="0"/>
          </a:p>
        </p:txBody>
      </p:sp>
      <p:pic>
        <p:nvPicPr>
          <p:cNvPr id="4" name="Obraz 3" descr="Okno edycji właściwości tabeli w programie MS Word. Wyróżniony oznaczony checkbox &quot;Powtórz jako wiersz nagłówka na początku każdej strony&quot;,"/>
          <p:cNvPicPr>
            <a:picLocks noChangeAspect="1"/>
          </p:cNvPicPr>
          <p:nvPr/>
        </p:nvPicPr>
        <p:blipFill rotWithShape="1">
          <a:blip r:embed="rId2"/>
          <a:srcRect l="32367" t="13450" r="31426" b="21491"/>
          <a:stretch/>
        </p:blipFill>
        <p:spPr>
          <a:xfrm>
            <a:off x="5832910" y="1703671"/>
            <a:ext cx="4446871" cy="4283242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620880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5</a:t>
            </a:r>
            <a:r>
              <a:rPr lang="pl-PL" dirty="0" smtClean="0"/>
              <a:t>. Dodawaj opis alternatywny dla grafik i zdjęć (Word)</a:t>
            </a:r>
            <a:endParaRPr lang="pl-PL" dirty="0"/>
          </a:p>
        </p:txBody>
      </p:sp>
      <p:pic>
        <p:nvPicPr>
          <p:cNvPr id="4" name="Obraz 3" descr="Okno formatowania obrazu w programie MS Word z widocznymi polem Tytułu oraz polem Opis"/>
          <p:cNvPicPr>
            <a:picLocks noChangeAspect="1"/>
          </p:cNvPicPr>
          <p:nvPr/>
        </p:nvPicPr>
        <p:blipFill rotWithShape="1">
          <a:blip r:embed="rId2"/>
          <a:srcRect l="71211" t="18807" r="-263" b="34175"/>
          <a:stretch/>
        </p:blipFill>
        <p:spPr>
          <a:xfrm>
            <a:off x="6256421" y="1751796"/>
            <a:ext cx="4533498" cy="4126961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  <p:sp>
        <p:nvSpPr>
          <p:cNvPr id="6" name="Symbol zastępczy zawartości 2"/>
          <p:cNvSpPr>
            <a:spLocks noGrp="1"/>
          </p:cNvSpPr>
          <p:nvPr>
            <p:ph idx="1"/>
          </p:nvPr>
        </p:nvSpPr>
        <p:spPr>
          <a:xfrm>
            <a:off x="932330" y="1703671"/>
            <a:ext cx="4708074" cy="2842548"/>
          </a:xfrm>
        </p:spPr>
        <p:txBody>
          <a:bodyPr>
            <a:noAutofit/>
          </a:bodyPr>
          <a:lstStyle/>
          <a:p>
            <a:pPr fontAlgn="base">
              <a:lnSpc>
                <a:spcPct val="120000"/>
              </a:lnSpc>
            </a:pPr>
            <a:r>
              <a:rPr lang="pl-PL" sz="2200" dirty="0" smtClean="0"/>
              <a:t>Opis w prosty i zrozumiały sposób ma opisywać co widać na grafice/zdjęciu.</a:t>
            </a:r>
          </a:p>
          <a:p>
            <a:pPr fontAlgn="base">
              <a:lnSpc>
                <a:spcPct val="120000"/>
              </a:lnSpc>
            </a:pPr>
            <a:r>
              <a:rPr lang="pl-PL" sz="2200" dirty="0" smtClean="0"/>
              <a:t>Treść opisu wpisz w pole „Opis” (Word 2013 i 2016) – w MS Word 365 jest tylko pole „Opis” (bez „Tytuł”)</a:t>
            </a:r>
            <a:r>
              <a:rPr lang="pl-PL" sz="2200" dirty="0"/>
              <a:t>.</a:t>
            </a:r>
            <a:endParaRPr lang="pl-PL" sz="2400" dirty="0"/>
          </a:p>
          <a:p>
            <a:pPr>
              <a:lnSpc>
                <a:spcPct val="120000"/>
              </a:lnSpc>
            </a:pPr>
            <a:r>
              <a:rPr lang="pl-PL" sz="24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6901764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932330" y="2366421"/>
            <a:ext cx="10660956" cy="2122048"/>
          </a:xfrm>
        </p:spPr>
        <p:txBody>
          <a:bodyPr>
            <a:noAutofit/>
          </a:bodyPr>
          <a:lstStyle/>
          <a:p>
            <a:pPr fontAlgn="base">
              <a:lnSpc>
                <a:spcPct val="120000"/>
              </a:lnSpc>
            </a:pPr>
            <a:r>
              <a:rPr lang="pl-PL" sz="2200" b="1" dirty="0" smtClean="0"/>
              <a:t>Kontrast minimalny to 4,5:1 </a:t>
            </a:r>
            <a:r>
              <a:rPr lang="pl-PL" sz="2200" dirty="0" smtClean="0"/>
              <a:t>(maksymalny możliwy to 21:1).</a:t>
            </a:r>
            <a:endParaRPr lang="pl-PL" sz="2200" dirty="0"/>
          </a:p>
          <a:p>
            <a:pPr fontAlgn="base">
              <a:lnSpc>
                <a:spcPct val="250000"/>
              </a:lnSpc>
            </a:pPr>
            <a:r>
              <a:rPr lang="pl-PL" sz="2200" dirty="0" smtClean="0"/>
              <a:t>Kontrast kolorów może sprawdzić na wiele sposób, np.:</a:t>
            </a:r>
          </a:p>
          <a:p>
            <a:pPr marL="342900" indent="-342900" fontAlgn="base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pl-PL" sz="2200" dirty="0" smtClean="0"/>
              <a:t>Na stronie internetowej </a:t>
            </a:r>
            <a:r>
              <a:rPr lang="pl-PL" sz="2200" dirty="0" smtClean="0">
                <a:hlinkClick r:id="rId2"/>
              </a:rPr>
              <a:t>Contrast Ratio</a:t>
            </a:r>
            <a:r>
              <a:rPr lang="pl-PL" sz="2200" dirty="0" smtClean="0"/>
              <a:t>,</a:t>
            </a:r>
          </a:p>
          <a:p>
            <a:pPr marL="342900" indent="-342900" fontAlgn="base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pl-PL" sz="2200" dirty="0" smtClean="0"/>
              <a:t>Za pomocą narzędzia </a:t>
            </a:r>
            <a:r>
              <a:rPr lang="pl-PL" sz="2200" dirty="0" smtClean="0">
                <a:hlinkClick r:id="rId3"/>
              </a:rPr>
              <a:t>Color Contrast Checker </a:t>
            </a:r>
            <a:endParaRPr lang="pl-PL" sz="2200" dirty="0">
              <a:hlinkClick r:id="rId3"/>
            </a:endParaRPr>
          </a:p>
          <a:p>
            <a:pPr>
              <a:lnSpc>
                <a:spcPct val="120000"/>
              </a:lnSpc>
            </a:pPr>
            <a:r>
              <a:rPr lang="pl-PL" sz="2200" dirty="0">
                <a:hlinkClick r:id="rId3"/>
              </a:rPr>
              <a:t> </a:t>
            </a:r>
            <a:endParaRPr lang="pl-PL" sz="2200" dirty="0"/>
          </a:p>
          <a:p>
            <a:pPr>
              <a:lnSpc>
                <a:spcPct val="120000"/>
              </a:lnSpc>
            </a:pPr>
            <a:r>
              <a:rPr lang="pl-PL" sz="2200" dirty="0"/>
              <a:t> </a:t>
            </a:r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6. Zapewnij odpowiedni kontrast treści do tła (Word)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7006807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7. Określ język dokumentu (Word)</a:t>
            </a:r>
            <a:endParaRPr lang="pl-PL" dirty="0"/>
          </a:p>
        </p:txBody>
      </p:sp>
      <p:pic>
        <p:nvPicPr>
          <p:cNvPr id="4" name="Obraz 3" descr="Okno edycji języka treści w programie MS Word z widoczną listą języków do wyboru."/>
          <p:cNvPicPr>
            <a:picLocks noChangeAspect="1"/>
          </p:cNvPicPr>
          <p:nvPr/>
        </p:nvPicPr>
        <p:blipFill rotWithShape="1">
          <a:blip r:embed="rId2"/>
          <a:srcRect t="42386" r="71658" b="4982"/>
          <a:stretch/>
        </p:blipFill>
        <p:spPr>
          <a:xfrm>
            <a:off x="6343047" y="1799923"/>
            <a:ext cx="3455469" cy="3609474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  <p:sp>
        <p:nvSpPr>
          <p:cNvPr id="7" name="Symbol zastępczy zawartości 2"/>
          <p:cNvSpPr>
            <a:spLocks noGrp="1"/>
          </p:cNvSpPr>
          <p:nvPr>
            <p:ph idx="1"/>
          </p:nvPr>
        </p:nvSpPr>
        <p:spPr>
          <a:xfrm>
            <a:off x="932330" y="1799923"/>
            <a:ext cx="4708074" cy="2842548"/>
          </a:xfrm>
        </p:spPr>
        <p:txBody>
          <a:bodyPr>
            <a:noAutofit/>
          </a:bodyPr>
          <a:lstStyle/>
          <a:p>
            <a:pPr fontAlgn="base">
              <a:lnSpc>
                <a:spcPct val="120000"/>
              </a:lnSpc>
            </a:pPr>
            <a:r>
              <a:rPr lang="pl-PL" sz="2200" dirty="0" smtClean="0"/>
              <a:t>Język dokumentu najczęściej określany jest automatycznie, ale sprawdź to.</a:t>
            </a:r>
          </a:p>
          <a:p>
            <a:pPr fontAlgn="base">
              <a:lnSpc>
                <a:spcPct val="120000"/>
              </a:lnSpc>
            </a:pPr>
            <a:r>
              <a:rPr lang="pl-PL" sz="2200" dirty="0" smtClean="0"/>
              <a:t>Język jest bardzo ważny dla osób korzystających z czytników ekranu np. osób niewidomych. </a:t>
            </a:r>
          </a:p>
          <a:p>
            <a:pPr fontAlgn="base">
              <a:lnSpc>
                <a:spcPct val="120000"/>
              </a:lnSpc>
            </a:pPr>
            <a:r>
              <a:rPr lang="pl-PL" sz="2200" dirty="0" smtClean="0"/>
              <a:t>Jeśli część tekstu jest w innym języku zaznacz tę część i określ oddzielnie jej język.</a:t>
            </a:r>
            <a:endParaRPr lang="pl-PL" sz="2200" dirty="0"/>
          </a:p>
          <a:p>
            <a:pPr fontAlgn="base">
              <a:lnSpc>
                <a:spcPct val="120000"/>
              </a:lnSpc>
            </a:pPr>
            <a:endParaRPr lang="pl-PL" sz="2200" dirty="0"/>
          </a:p>
          <a:p>
            <a:pPr fontAlgn="base">
              <a:lnSpc>
                <a:spcPct val="120000"/>
              </a:lnSpc>
            </a:pPr>
            <a:endParaRPr lang="pl-PL" sz="2400" dirty="0"/>
          </a:p>
          <a:p>
            <a:pPr>
              <a:lnSpc>
                <a:spcPct val="120000"/>
              </a:lnSpc>
            </a:pPr>
            <a:r>
              <a:rPr lang="pl-PL" sz="24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257668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7. Określ tytuł dokumentu (Word)</a:t>
            </a:r>
            <a:endParaRPr lang="pl-PL" dirty="0"/>
          </a:p>
        </p:txBody>
      </p:sp>
      <p:pic>
        <p:nvPicPr>
          <p:cNvPr id="5" name="Obraz 4" descr="Fragment ekranu właściwości pliku w programie MS Word z oznaczonym polem &quot;Tytuł&quot;"/>
          <p:cNvPicPr>
            <a:picLocks noChangeAspect="1"/>
          </p:cNvPicPr>
          <p:nvPr/>
        </p:nvPicPr>
        <p:blipFill rotWithShape="1">
          <a:blip r:embed="rId2"/>
          <a:srcRect l="56763" t="12351" r="-263" b="34035"/>
          <a:stretch/>
        </p:blipFill>
        <p:spPr>
          <a:xfrm>
            <a:off x="5467149" y="1974029"/>
            <a:ext cx="5303520" cy="3676852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  <p:sp>
        <p:nvSpPr>
          <p:cNvPr id="7" name="Symbol zastępczy zawartości 2"/>
          <p:cNvSpPr txBox="1">
            <a:spLocks/>
          </p:cNvSpPr>
          <p:nvPr/>
        </p:nvSpPr>
        <p:spPr>
          <a:xfrm>
            <a:off x="932330" y="1867300"/>
            <a:ext cx="4236436" cy="351322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14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6858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lnSpc>
                <a:spcPct val="120000"/>
              </a:lnSpc>
              <a:spcBef>
                <a:spcPts val="1200"/>
              </a:spcBef>
            </a:pPr>
            <a:r>
              <a:rPr lang="pl-PL" sz="2200" dirty="0" smtClean="0"/>
              <a:t>Tytuł dokumentu jest pierwszą informacją odczytywaną przez czytnik ekranu po otwarciu dokumentu.</a:t>
            </a:r>
          </a:p>
          <a:p>
            <a:pPr fontAlgn="base">
              <a:lnSpc>
                <a:spcPct val="120000"/>
              </a:lnSpc>
              <a:spcBef>
                <a:spcPts val="1200"/>
              </a:spcBef>
            </a:pPr>
            <a:r>
              <a:rPr lang="pl-PL" sz="2200" dirty="0"/>
              <a:t>Tytuł to nie nazwa pliku. </a:t>
            </a:r>
            <a:endParaRPr lang="pl-PL" sz="2200" dirty="0" smtClean="0"/>
          </a:p>
          <a:p>
            <a:pPr fontAlgn="base">
              <a:lnSpc>
                <a:spcPct val="120000"/>
              </a:lnSpc>
              <a:spcBef>
                <a:spcPts val="1200"/>
              </a:spcBef>
            </a:pPr>
            <a:r>
              <a:rPr lang="pl-PL" sz="2200" dirty="0" smtClean="0"/>
              <a:t>Dodaj go we Właściwościach pliku („Plik” w menu głównym).</a:t>
            </a:r>
            <a:endParaRPr lang="pl-PL" sz="2200" dirty="0"/>
          </a:p>
          <a:p>
            <a:pPr fontAlgn="base">
              <a:lnSpc>
                <a:spcPct val="120000"/>
              </a:lnSpc>
              <a:spcBef>
                <a:spcPts val="1200"/>
              </a:spcBef>
            </a:pPr>
            <a:endParaRPr lang="pl-PL" sz="2200" dirty="0" smtClean="0"/>
          </a:p>
          <a:p>
            <a:pPr>
              <a:lnSpc>
                <a:spcPct val="120000"/>
              </a:lnSpc>
              <a:spcBef>
                <a:spcPts val="1200"/>
              </a:spcBef>
            </a:pPr>
            <a:r>
              <a:rPr lang="pl-PL" sz="2200" dirty="0" smtClean="0"/>
              <a:t> </a:t>
            </a:r>
            <a:endParaRPr lang="pl-PL" sz="2200" dirty="0"/>
          </a:p>
        </p:txBody>
      </p:sp>
    </p:spTree>
    <p:extLst>
      <p:ext uri="{BB962C8B-B14F-4D97-AF65-F5344CB8AC3E}">
        <p14:creationId xmlns:p14="http://schemas.microsoft.com/office/powerpoint/2010/main" val="2502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932330" y="1876927"/>
            <a:ext cx="10660956" cy="3217934"/>
          </a:xfrm>
        </p:spPr>
        <p:txBody>
          <a:bodyPr>
            <a:no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200" dirty="0"/>
              <a:t>Pisz </a:t>
            </a:r>
            <a:r>
              <a:rPr lang="pl-PL" sz="2200" dirty="0" smtClean="0"/>
              <a:t>zrozumiale, prostymi zdaniami, bez zbędnych słów.</a:t>
            </a:r>
            <a:endParaRPr lang="pl-PL" sz="22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200" dirty="0" smtClean="0"/>
              <a:t>Skróty i akronimy wyjaśniaj przy pierwszym użyciu.</a:t>
            </a:r>
            <a:endParaRPr lang="pl-PL" sz="22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200" dirty="0"/>
              <a:t>Nie dziel wyrazów automatycznie.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200" dirty="0" smtClean="0"/>
              <a:t>Nie wyrównuj tekstu do obu stron jednocześnie.</a:t>
            </a:r>
            <a:endParaRPr lang="pl-PL" sz="22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200" dirty="0" smtClean="0"/>
              <a:t>Stosuj czcionkę odpowiedniej wielkości (podstawowa około </a:t>
            </a:r>
            <a:r>
              <a:rPr lang="pl-PL" sz="2200" dirty="0"/>
              <a:t>12 </a:t>
            </a:r>
            <a:r>
              <a:rPr lang="pl-PL" sz="2200" dirty="0" smtClean="0"/>
              <a:t>punktów).</a:t>
            </a:r>
            <a:endParaRPr lang="pl-PL" sz="22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200" dirty="0" smtClean="0"/>
              <a:t>Stosuj logiczne odstępy </a:t>
            </a:r>
            <a:r>
              <a:rPr lang="pl-PL" sz="2200" dirty="0"/>
              <a:t>w </a:t>
            </a:r>
            <a:r>
              <a:rPr lang="pl-PL" sz="2200" dirty="0" smtClean="0"/>
              <a:t>między częściami tekstu.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200" dirty="0" smtClean="0"/>
              <a:t>Sprawdzaj plik analizatorem dostępności (Plik – Wyszukaj problemy – </a:t>
            </a:r>
            <a:br>
              <a:rPr lang="pl-PL" sz="2200" dirty="0" smtClean="0"/>
            </a:br>
            <a:r>
              <a:rPr lang="pl-PL" sz="2200" dirty="0" smtClean="0"/>
              <a:t>- Sprawdź ułatwienia dostępu)</a:t>
            </a:r>
            <a:endParaRPr lang="pl-PL" sz="2200" dirty="0"/>
          </a:p>
          <a:p>
            <a:pPr>
              <a:lnSpc>
                <a:spcPct val="120000"/>
              </a:lnSpc>
            </a:pPr>
            <a:r>
              <a:rPr lang="pl-PL" sz="2200" dirty="0" smtClean="0">
                <a:solidFill>
                  <a:schemeClr val="tx1"/>
                </a:solidFill>
              </a:rPr>
              <a:t> </a:t>
            </a:r>
            <a:endParaRPr lang="pl-PL" sz="2200" dirty="0">
              <a:solidFill>
                <a:schemeClr val="tx1"/>
              </a:solidFill>
            </a:endParaRPr>
          </a:p>
          <a:p>
            <a:pPr>
              <a:lnSpc>
                <a:spcPct val="120000"/>
              </a:lnSpc>
            </a:pPr>
            <a:r>
              <a:rPr lang="pl-PL" sz="2200" dirty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8</a:t>
            </a:r>
            <a:r>
              <a:rPr lang="pl-PL" dirty="0" smtClean="0"/>
              <a:t>. Dobre praktyki dla dokumentów (Word)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865250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4000" dirty="0" smtClean="0"/>
              <a:t>Podstawy dostępności cyfrowej arkuszy kalkulacyjnych (Excel)</a:t>
            </a:r>
            <a:endParaRPr lang="pl-PL" sz="4000" dirty="0"/>
          </a:p>
        </p:txBody>
      </p:sp>
    </p:spTree>
    <p:extLst>
      <p:ext uri="{BB962C8B-B14F-4D97-AF65-F5344CB8AC3E}">
        <p14:creationId xmlns:p14="http://schemas.microsoft.com/office/powerpoint/2010/main" val="746926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1</a:t>
            </a:r>
            <a:r>
              <a:rPr lang="pl-PL" dirty="0"/>
              <a:t>. </a:t>
            </a:r>
            <a:r>
              <a:rPr lang="pl-PL" dirty="0" smtClean="0"/>
              <a:t>Nadaj unikatowe nazwy arkuszy (Excel)</a:t>
            </a:r>
            <a:endParaRPr lang="pl-PL" dirty="0"/>
          </a:p>
        </p:txBody>
      </p:sp>
      <p:pic>
        <p:nvPicPr>
          <p:cNvPr id="4" name="Obraz 3" descr="Zbliżenie na okno edycji właściwości arkusza w programie MS Excel z zaznaczoną opcją &quot;Zmień nazwę&quot;"/>
          <p:cNvPicPr>
            <a:picLocks noChangeAspect="1"/>
          </p:cNvPicPr>
          <p:nvPr/>
        </p:nvPicPr>
        <p:blipFill rotWithShape="1">
          <a:blip r:embed="rId2"/>
          <a:srcRect t="44912" r="65658" b="5544"/>
          <a:stretch/>
        </p:blipFill>
        <p:spPr>
          <a:xfrm>
            <a:off x="5852160" y="1761423"/>
            <a:ext cx="4754879" cy="3858558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  <p:sp>
        <p:nvSpPr>
          <p:cNvPr id="6" name="Symbol zastępczy zawartości 2"/>
          <p:cNvSpPr txBox="1">
            <a:spLocks/>
          </p:cNvSpPr>
          <p:nvPr/>
        </p:nvSpPr>
        <p:spPr>
          <a:xfrm>
            <a:off x="932330" y="1867300"/>
            <a:ext cx="4236436" cy="351322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14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6858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lnSpc>
                <a:spcPct val="120000"/>
              </a:lnSpc>
              <a:spcBef>
                <a:spcPts val="1200"/>
              </a:spcBef>
            </a:pPr>
            <a:r>
              <a:rPr lang="pl-PL" sz="2200" dirty="0" smtClean="0"/>
              <a:t>Każdemu arkuszowi nadaj nazwę opisującą jego zawartość.</a:t>
            </a:r>
          </a:p>
          <a:p>
            <a:pPr fontAlgn="base">
              <a:lnSpc>
                <a:spcPct val="120000"/>
              </a:lnSpc>
              <a:spcBef>
                <a:spcPts val="1200"/>
              </a:spcBef>
            </a:pPr>
            <a:r>
              <a:rPr lang="pl-PL" sz="2200" dirty="0" smtClean="0"/>
              <a:t>Arkusze bez treści usuń ze skoroszytu.</a:t>
            </a:r>
            <a:endParaRPr lang="pl-PL" sz="2200" dirty="0"/>
          </a:p>
          <a:p>
            <a:pPr fontAlgn="base">
              <a:lnSpc>
                <a:spcPct val="120000"/>
              </a:lnSpc>
              <a:spcBef>
                <a:spcPts val="1200"/>
              </a:spcBef>
            </a:pPr>
            <a:endParaRPr lang="pl-PL" sz="2200" dirty="0" smtClean="0"/>
          </a:p>
          <a:p>
            <a:pPr>
              <a:lnSpc>
                <a:spcPct val="120000"/>
              </a:lnSpc>
              <a:spcBef>
                <a:spcPts val="1200"/>
              </a:spcBef>
            </a:pPr>
            <a:r>
              <a:rPr lang="pl-PL" sz="2200" dirty="0" smtClean="0"/>
              <a:t> </a:t>
            </a:r>
            <a:endParaRPr lang="pl-PL" sz="2200" dirty="0"/>
          </a:p>
        </p:txBody>
      </p:sp>
    </p:spTree>
    <p:extLst>
      <p:ext uri="{BB962C8B-B14F-4D97-AF65-F5344CB8AC3E}">
        <p14:creationId xmlns:p14="http://schemas.microsoft.com/office/powerpoint/2010/main" val="19628674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4000" b="1" dirty="0" smtClean="0"/>
              <a:t>Czym jest dostępność cyfrowa?</a:t>
            </a:r>
            <a:endParaRPr lang="pl-PL" sz="4000" dirty="0"/>
          </a:p>
        </p:txBody>
      </p:sp>
    </p:spTree>
    <p:extLst>
      <p:ext uri="{BB962C8B-B14F-4D97-AF65-F5344CB8AC3E}">
        <p14:creationId xmlns:p14="http://schemas.microsoft.com/office/powerpoint/2010/main" val="1579051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2</a:t>
            </a:r>
            <a:r>
              <a:rPr lang="pl-PL" dirty="0" smtClean="0"/>
              <a:t>. </a:t>
            </a:r>
            <a:r>
              <a:rPr lang="pl-PL" dirty="0"/>
              <a:t>Konstruuj tabele możliwie proste i z nagłówkami </a:t>
            </a:r>
            <a:r>
              <a:rPr lang="pl-PL" dirty="0" smtClean="0"/>
              <a:t>(Excel)</a:t>
            </a:r>
            <a:endParaRPr lang="pl-PL" dirty="0"/>
          </a:p>
        </p:txBody>
      </p:sp>
      <p:sp>
        <p:nvSpPr>
          <p:cNvPr id="5" name="Symbol zastępczy zawartości 2"/>
          <p:cNvSpPr txBox="1">
            <a:spLocks/>
          </p:cNvSpPr>
          <p:nvPr/>
        </p:nvSpPr>
        <p:spPr>
          <a:xfrm>
            <a:off x="932329" y="1867300"/>
            <a:ext cx="6373245" cy="351322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14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6858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lnSpc>
                <a:spcPct val="120000"/>
              </a:lnSpc>
              <a:spcBef>
                <a:spcPts val="1200"/>
              </a:spcBef>
            </a:pPr>
            <a:r>
              <a:rPr lang="pl-PL" sz="2200" dirty="0" smtClean="0"/>
              <a:t>Dane tabelaryczne wpisuj w tabeli, a nie w komórkach skoroszytu (Wstaw – Tabele).</a:t>
            </a:r>
          </a:p>
          <a:p>
            <a:pPr fontAlgn="base">
              <a:lnSpc>
                <a:spcPct val="120000"/>
              </a:lnSpc>
              <a:spcBef>
                <a:spcPts val="1200"/>
              </a:spcBef>
            </a:pPr>
            <a:r>
              <a:rPr lang="pl-PL" sz="2200" dirty="0" smtClean="0"/>
              <a:t>Tabelę buduj od komórki A1</a:t>
            </a:r>
            <a:r>
              <a:rPr lang="pl-PL" sz="2200" dirty="0"/>
              <a:t> </a:t>
            </a:r>
            <a:r>
              <a:rPr lang="pl-PL" sz="2200" dirty="0" smtClean="0"/>
              <a:t>(ewentualnie A2 jeśli w A1 jest opis tabeli). </a:t>
            </a:r>
          </a:p>
          <a:p>
            <a:pPr fontAlgn="base">
              <a:lnSpc>
                <a:spcPct val="120000"/>
              </a:lnSpc>
              <a:spcBef>
                <a:spcPts val="1200"/>
              </a:spcBef>
            </a:pPr>
            <a:r>
              <a:rPr lang="pl-PL" sz="2200" dirty="0" smtClean="0"/>
              <a:t>Włącz wers nagłówkowy tabeli, a w razie potrzeby także kolumnę.</a:t>
            </a:r>
          </a:p>
          <a:p>
            <a:pPr fontAlgn="base">
              <a:lnSpc>
                <a:spcPct val="120000"/>
              </a:lnSpc>
              <a:spcBef>
                <a:spcPts val="1200"/>
              </a:spcBef>
            </a:pPr>
            <a:r>
              <a:rPr lang="pl-PL" sz="2200" dirty="0" smtClean="0"/>
              <a:t>Scalaj komórki tylko jeśli to konieczne. </a:t>
            </a:r>
          </a:p>
          <a:p>
            <a:pPr fontAlgn="base">
              <a:lnSpc>
                <a:spcPct val="120000"/>
              </a:lnSpc>
              <a:spcBef>
                <a:spcPts val="1200"/>
              </a:spcBef>
            </a:pPr>
            <a:endParaRPr lang="pl-PL" sz="2200" dirty="0"/>
          </a:p>
          <a:p>
            <a:pPr fontAlgn="base">
              <a:lnSpc>
                <a:spcPct val="120000"/>
              </a:lnSpc>
              <a:spcBef>
                <a:spcPts val="1200"/>
              </a:spcBef>
            </a:pPr>
            <a:endParaRPr lang="pl-PL" sz="2200" dirty="0"/>
          </a:p>
          <a:p>
            <a:pPr fontAlgn="base">
              <a:lnSpc>
                <a:spcPct val="120000"/>
              </a:lnSpc>
              <a:spcBef>
                <a:spcPts val="1200"/>
              </a:spcBef>
            </a:pPr>
            <a:endParaRPr lang="pl-PL" sz="2200" dirty="0" smtClean="0"/>
          </a:p>
          <a:p>
            <a:pPr>
              <a:lnSpc>
                <a:spcPct val="120000"/>
              </a:lnSpc>
              <a:spcBef>
                <a:spcPts val="1200"/>
              </a:spcBef>
            </a:pPr>
            <a:r>
              <a:rPr lang="pl-PL" sz="2200" dirty="0" smtClean="0"/>
              <a:t> </a:t>
            </a:r>
            <a:endParaRPr lang="pl-PL" sz="2200" dirty="0"/>
          </a:p>
        </p:txBody>
      </p:sp>
      <p:pic>
        <p:nvPicPr>
          <p:cNvPr id="6" name="Obraz 5" descr="Zbliżenie na przycisk &quot;Tabela&quot; w menu &quot;Wstawianie&quot; w programie MS Excel."/>
          <p:cNvPicPr>
            <a:picLocks noChangeAspect="1"/>
          </p:cNvPicPr>
          <p:nvPr/>
        </p:nvPicPr>
        <p:blipFill rotWithShape="1">
          <a:blip r:embed="rId2"/>
          <a:srcRect r="67316" b="45263"/>
          <a:stretch/>
        </p:blipFill>
        <p:spPr>
          <a:xfrm>
            <a:off x="7141945" y="1867300"/>
            <a:ext cx="3984859" cy="3753853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659214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3</a:t>
            </a:r>
            <a:r>
              <a:rPr lang="pl-PL" dirty="0" smtClean="0"/>
              <a:t>. Zapewnij odpowiedni kontrast treści do tła (Excel)</a:t>
            </a:r>
            <a:endParaRPr lang="pl-PL" dirty="0"/>
          </a:p>
        </p:txBody>
      </p:sp>
      <p:sp>
        <p:nvSpPr>
          <p:cNvPr id="5" name="Symbol zastępczy zawartości 2"/>
          <p:cNvSpPr txBox="1">
            <a:spLocks/>
          </p:cNvSpPr>
          <p:nvPr/>
        </p:nvSpPr>
        <p:spPr>
          <a:xfrm>
            <a:off x="932330" y="2366421"/>
            <a:ext cx="10660956" cy="212204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14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6858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lnSpc>
                <a:spcPct val="120000"/>
              </a:lnSpc>
            </a:pPr>
            <a:r>
              <a:rPr lang="pl-PL" sz="2200" b="1" dirty="0" smtClean="0"/>
              <a:t>Kontrast minimalny to 4,5:1 </a:t>
            </a:r>
            <a:r>
              <a:rPr lang="pl-PL" sz="2200" dirty="0" smtClean="0"/>
              <a:t>(maksymalny możliwy to 21:1).</a:t>
            </a:r>
          </a:p>
          <a:p>
            <a:pPr fontAlgn="base">
              <a:lnSpc>
                <a:spcPct val="120000"/>
              </a:lnSpc>
            </a:pPr>
            <a:r>
              <a:rPr lang="pl-PL" sz="2200" dirty="0" smtClean="0"/>
              <a:t>Uważaj, nie wszystkie gotowe szablony formatowania tabel spełniają ten wymóg!</a:t>
            </a:r>
          </a:p>
          <a:p>
            <a:pPr fontAlgn="base">
              <a:lnSpc>
                <a:spcPct val="250000"/>
              </a:lnSpc>
            </a:pPr>
            <a:r>
              <a:rPr lang="pl-PL" sz="2200" dirty="0" smtClean="0"/>
              <a:t>Kontrast kolorów może sprawdzić na wiele sposób, np.:</a:t>
            </a:r>
          </a:p>
          <a:p>
            <a:pPr marL="342900" indent="-342900" fontAlgn="base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pl-PL" sz="2200" dirty="0" smtClean="0"/>
              <a:t>Na stronie internetowej </a:t>
            </a:r>
            <a:r>
              <a:rPr lang="pl-PL" sz="2200" dirty="0" smtClean="0">
                <a:hlinkClick r:id="rId2"/>
              </a:rPr>
              <a:t>Contrast Ratio</a:t>
            </a:r>
            <a:r>
              <a:rPr lang="pl-PL" sz="2200" dirty="0" smtClean="0"/>
              <a:t>,</a:t>
            </a:r>
          </a:p>
          <a:p>
            <a:pPr marL="342900" indent="-342900" fontAlgn="base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pl-PL" sz="2200" dirty="0" smtClean="0"/>
              <a:t>Za pomocą narzędzia </a:t>
            </a:r>
            <a:r>
              <a:rPr lang="pl-PL" sz="2200" dirty="0" smtClean="0">
                <a:hlinkClick r:id="rId3"/>
              </a:rPr>
              <a:t>Color Contrast Checker </a:t>
            </a:r>
          </a:p>
          <a:p>
            <a:pPr>
              <a:lnSpc>
                <a:spcPct val="120000"/>
              </a:lnSpc>
            </a:pPr>
            <a:r>
              <a:rPr lang="pl-PL" sz="2400" dirty="0" smtClean="0">
                <a:hlinkClick r:id="rId3"/>
              </a:rPr>
              <a:t> </a:t>
            </a:r>
            <a:endParaRPr lang="pl-PL" sz="2400" dirty="0" smtClean="0"/>
          </a:p>
          <a:p>
            <a:pPr>
              <a:lnSpc>
                <a:spcPct val="120000"/>
              </a:lnSpc>
            </a:pPr>
            <a:r>
              <a:rPr lang="pl-PL" sz="2400" dirty="0" smtClean="0"/>
              <a:t> </a:t>
            </a:r>
            <a:endParaRPr lang="pl-PL" sz="2400" dirty="0"/>
          </a:p>
        </p:txBody>
      </p:sp>
    </p:spTree>
    <p:extLst>
      <p:ext uri="{BB962C8B-B14F-4D97-AF65-F5344CB8AC3E}">
        <p14:creationId xmlns:p14="http://schemas.microsoft.com/office/powerpoint/2010/main" val="4171585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4</a:t>
            </a:r>
            <a:r>
              <a:rPr lang="pl-PL" dirty="0" smtClean="0"/>
              <a:t>. Dodaj alternatywę tekstową dla elementów graficznych (Excel)</a:t>
            </a:r>
            <a:endParaRPr lang="pl-PL" dirty="0"/>
          </a:p>
        </p:txBody>
      </p:sp>
      <p:pic>
        <p:nvPicPr>
          <p:cNvPr id="5" name="Obraz 4" descr="Okno formatowania obszaru wykresu w programie MS Excel z widoczną zakładką &quot;Tekst alternatywny&quot; i polami Tytuł oraz Opis"/>
          <p:cNvPicPr>
            <a:picLocks noChangeAspect="1"/>
          </p:cNvPicPr>
          <p:nvPr/>
        </p:nvPicPr>
        <p:blipFill rotWithShape="1">
          <a:blip r:embed="rId2"/>
          <a:srcRect l="70105" t="22316" b="21263"/>
          <a:stretch/>
        </p:blipFill>
        <p:spPr>
          <a:xfrm>
            <a:off x="6212542" y="1703671"/>
            <a:ext cx="3644766" cy="3869357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  <p:sp>
        <p:nvSpPr>
          <p:cNvPr id="7" name="Symbol zastępczy zawartości 2"/>
          <p:cNvSpPr>
            <a:spLocks noGrp="1"/>
          </p:cNvSpPr>
          <p:nvPr>
            <p:ph idx="1"/>
          </p:nvPr>
        </p:nvSpPr>
        <p:spPr>
          <a:xfrm>
            <a:off x="932330" y="1703671"/>
            <a:ext cx="4708074" cy="4138864"/>
          </a:xfrm>
        </p:spPr>
        <p:txBody>
          <a:bodyPr>
            <a:noAutofit/>
          </a:bodyPr>
          <a:lstStyle/>
          <a:p>
            <a:pPr fontAlgn="base">
              <a:lnSpc>
                <a:spcPct val="120000"/>
              </a:lnSpc>
            </a:pPr>
            <a:r>
              <a:rPr lang="pl-PL" sz="2200" dirty="0" smtClean="0"/>
              <a:t>Ograniczaj grafiki do minimum (np. wykresy).</a:t>
            </a:r>
          </a:p>
          <a:p>
            <a:pPr fontAlgn="base">
              <a:lnSpc>
                <a:spcPct val="120000"/>
              </a:lnSpc>
            </a:pPr>
            <a:r>
              <a:rPr lang="pl-PL" sz="2200" dirty="0"/>
              <a:t>Opis w prosty i zrozumiały sposób ma opisywać </a:t>
            </a:r>
            <a:r>
              <a:rPr lang="pl-PL" sz="2200" dirty="0" smtClean="0"/>
              <a:t>co przedstawia wykres.</a:t>
            </a:r>
            <a:endParaRPr lang="pl-PL" sz="2200" dirty="0"/>
          </a:p>
          <a:p>
            <a:pPr fontAlgn="base">
              <a:lnSpc>
                <a:spcPct val="120000"/>
              </a:lnSpc>
            </a:pPr>
            <a:r>
              <a:rPr lang="pl-PL" sz="2200" dirty="0" smtClean="0"/>
              <a:t>Treść opisu wpisz w pole „Opis”.</a:t>
            </a:r>
            <a:endParaRPr lang="pl-PL" sz="2400" dirty="0"/>
          </a:p>
        </p:txBody>
      </p:sp>
    </p:spTree>
    <p:extLst>
      <p:ext uri="{BB962C8B-B14F-4D97-AF65-F5344CB8AC3E}">
        <p14:creationId xmlns:p14="http://schemas.microsoft.com/office/powerpoint/2010/main" val="386588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dirty="0"/>
              <a:t>5</a:t>
            </a:r>
            <a:r>
              <a:rPr lang="pl-PL" dirty="0" smtClean="0"/>
              <a:t>. Tabelę z danymi i wykres tych danych prezentuj razem (Excel)</a:t>
            </a:r>
            <a:endParaRPr lang="pl-PL" dirty="0"/>
          </a:p>
        </p:txBody>
      </p:sp>
      <p:sp>
        <p:nvSpPr>
          <p:cNvPr id="7" name="Symbol zastępczy zawartości 2"/>
          <p:cNvSpPr>
            <a:spLocks noGrp="1"/>
          </p:cNvSpPr>
          <p:nvPr>
            <p:ph idx="1"/>
          </p:nvPr>
        </p:nvSpPr>
        <p:spPr>
          <a:xfrm>
            <a:off x="932330" y="1703671"/>
            <a:ext cx="4708074" cy="4138864"/>
          </a:xfrm>
        </p:spPr>
        <p:txBody>
          <a:bodyPr>
            <a:noAutofit/>
          </a:bodyPr>
          <a:lstStyle/>
          <a:p>
            <a:pPr fontAlgn="base">
              <a:lnSpc>
                <a:spcPct val="120000"/>
              </a:lnSpc>
            </a:pPr>
            <a:r>
              <a:rPr lang="pl-PL" sz="2200" dirty="0" smtClean="0"/>
              <a:t>Jeśli to tylko możliwe wykres wyświetlaj obok tabeli, na podstawie której powstał. </a:t>
            </a:r>
          </a:p>
          <a:p>
            <a:pPr fontAlgn="base">
              <a:lnSpc>
                <a:spcPct val="120000"/>
              </a:lnSpc>
            </a:pPr>
            <a:r>
              <a:rPr lang="pl-PL" sz="2200" dirty="0" smtClean="0"/>
              <a:t>Dane w tabeli będą doskonałą alternatywą dla danych pokazywanych wizualnie na wykresie. </a:t>
            </a:r>
            <a:endParaRPr lang="pl-PL" sz="2400" dirty="0"/>
          </a:p>
        </p:txBody>
      </p:sp>
      <p:pic>
        <p:nvPicPr>
          <p:cNvPr id="4" name="Obraz 3" descr="Fragment arkusza kalkulacyjnego w programie MS Excel z widoczną tabelą i wykresem na podstawie danych z tej tabeli"/>
          <p:cNvPicPr>
            <a:picLocks noChangeAspect="1"/>
          </p:cNvPicPr>
          <p:nvPr/>
        </p:nvPicPr>
        <p:blipFill rotWithShape="1">
          <a:blip r:embed="rId2"/>
          <a:srcRect t="22277" r="42469" b="28455"/>
          <a:stretch/>
        </p:blipFill>
        <p:spPr>
          <a:xfrm>
            <a:off x="6133170" y="1703671"/>
            <a:ext cx="5073805" cy="2444139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91605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6. Określ tytuł dokumentu (Excel)</a:t>
            </a:r>
            <a:endParaRPr lang="pl-PL" dirty="0"/>
          </a:p>
        </p:txBody>
      </p:sp>
      <p:sp>
        <p:nvSpPr>
          <p:cNvPr id="5" name="Symbol zastępczy zawartości 2"/>
          <p:cNvSpPr txBox="1">
            <a:spLocks/>
          </p:cNvSpPr>
          <p:nvPr/>
        </p:nvSpPr>
        <p:spPr>
          <a:xfrm>
            <a:off x="932330" y="1867300"/>
            <a:ext cx="4236436" cy="351322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14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6858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lnSpc>
                <a:spcPct val="120000"/>
              </a:lnSpc>
              <a:spcBef>
                <a:spcPts val="1200"/>
              </a:spcBef>
            </a:pPr>
            <a:r>
              <a:rPr lang="pl-PL" sz="2200" dirty="0" smtClean="0"/>
              <a:t>Tytuł dokumentu jest pierwszą informacją odczytywaną przez czytnik ekranu po otwarciu dokumentu.</a:t>
            </a:r>
          </a:p>
          <a:p>
            <a:pPr fontAlgn="base">
              <a:lnSpc>
                <a:spcPct val="120000"/>
              </a:lnSpc>
              <a:spcBef>
                <a:spcPts val="1200"/>
              </a:spcBef>
            </a:pPr>
            <a:r>
              <a:rPr lang="pl-PL" sz="2200" dirty="0"/>
              <a:t>Tytuł to nie nazwa pliku. </a:t>
            </a:r>
            <a:endParaRPr lang="pl-PL" sz="2200" dirty="0" smtClean="0"/>
          </a:p>
          <a:p>
            <a:pPr fontAlgn="base">
              <a:lnSpc>
                <a:spcPct val="120000"/>
              </a:lnSpc>
              <a:spcBef>
                <a:spcPts val="1200"/>
              </a:spcBef>
            </a:pPr>
            <a:r>
              <a:rPr lang="pl-PL" sz="2200" dirty="0" smtClean="0"/>
              <a:t>Dodaj go we Właściwościach pliku („Plik” w menu głównym).</a:t>
            </a:r>
            <a:endParaRPr lang="pl-PL" sz="2200" dirty="0"/>
          </a:p>
          <a:p>
            <a:pPr fontAlgn="base">
              <a:lnSpc>
                <a:spcPct val="120000"/>
              </a:lnSpc>
              <a:spcBef>
                <a:spcPts val="1200"/>
              </a:spcBef>
            </a:pPr>
            <a:endParaRPr lang="pl-PL" sz="2200" dirty="0" smtClean="0"/>
          </a:p>
          <a:p>
            <a:pPr>
              <a:lnSpc>
                <a:spcPct val="120000"/>
              </a:lnSpc>
              <a:spcBef>
                <a:spcPts val="1200"/>
              </a:spcBef>
            </a:pPr>
            <a:r>
              <a:rPr lang="pl-PL" sz="2200" dirty="0" smtClean="0"/>
              <a:t> </a:t>
            </a:r>
            <a:endParaRPr lang="pl-PL" sz="2200" dirty="0"/>
          </a:p>
        </p:txBody>
      </p:sp>
      <p:pic>
        <p:nvPicPr>
          <p:cNvPr id="6" name="Obraz 5" descr="Fragment ekranu właściwości pliku w programie MS Excel z oznaczonym polem &quot;Tytuł&quot;"/>
          <p:cNvPicPr>
            <a:picLocks noChangeAspect="1"/>
          </p:cNvPicPr>
          <p:nvPr/>
        </p:nvPicPr>
        <p:blipFill rotWithShape="1">
          <a:blip r:embed="rId2"/>
          <a:srcRect l="58184" t="14175" r="2579" b="49053"/>
          <a:stretch/>
        </p:blipFill>
        <p:spPr>
          <a:xfrm>
            <a:off x="6105686" y="1867300"/>
            <a:ext cx="5021120" cy="2646948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8592356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932330" y="1673402"/>
            <a:ext cx="10660956" cy="2122048"/>
          </a:xfrm>
        </p:spPr>
        <p:txBody>
          <a:bodyPr>
            <a:noAutofit/>
          </a:bodyPr>
          <a:lstStyle/>
          <a:p>
            <a:pPr marL="342900" indent="-342900" fontAlgn="base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pl-PL" sz="2200" dirty="0" smtClean="0"/>
              <a:t>Stosuj zasadę „Jedna tabela w jednym arkuszu”</a:t>
            </a:r>
          </a:p>
          <a:p>
            <a:pPr marL="342900" indent="-342900" fontAlgn="base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pl-PL" sz="2200" dirty="0" smtClean="0"/>
              <a:t>Unikaj wykorzystywania arkuszy Excel jako </a:t>
            </a:r>
            <a:r>
              <a:rPr lang="pl-PL" sz="2200" dirty="0"/>
              <a:t>formularzy do zbierania danych </a:t>
            </a:r>
            <a:r>
              <a:rPr lang="pl-PL" sz="2200" dirty="0" smtClean="0"/>
              <a:t>–jeśli jednak się to zdecydujesz dokładnie opisuj gdzie co należy wpisać.</a:t>
            </a:r>
          </a:p>
          <a:p>
            <a:pPr marL="342900" indent="-342900" fontAlgn="base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pl-PL" sz="2200" dirty="0" smtClean="0"/>
              <a:t>Samodzielnie sprawdź pisownię (Excel nie sprawdza jej automatycznie)</a:t>
            </a:r>
          </a:p>
          <a:p>
            <a:pPr marL="342900" indent="-342900" fontAlgn="base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pl-PL" sz="2200" dirty="0" smtClean="0"/>
              <a:t>Nie wyróżniaj informacji wyłącznie kolorem – dodaj także inne formatowanie np. pogrubienie</a:t>
            </a:r>
          </a:p>
          <a:p>
            <a:pPr marL="342900" indent="-342900" fontAlgn="base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pl-PL" sz="2200" dirty="0" smtClean="0"/>
              <a:t>Ukryj wersy</a:t>
            </a:r>
            <a:r>
              <a:rPr lang="pl-PL" sz="2200" dirty="0"/>
              <a:t> </a:t>
            </a:r>
            <a:r>
              <a:rPr lang="pl-PL" sz="2200" dirty="0" smtClean="0"/>
              <a:t>i kolumny, w których nie ma żadnych danych,</a:t>
            </a:r>
          </a:p>
          <a:p>
            <a:pPr marL="342900" indent="-342900" fontAlgn="base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pl-PL" sz="2200" dirty="0"/>
              <a:t>Sprawdzaj plik analizatorem dostępności (Plik – Wyszukaj problemy – </a:t>
            </a:r>
            <a:br>
              <a:rPr lang="pl-PL" sz="2200" dirty="0"/>
            </a:br>
            <a:r>
              <a:rPr lang="pl-PL" sz="2200" dirty="0"/>
              <a:t>- Sprawdź ułatwienia dostępu</a:t>
            </a:r>
            <a:r>
              <a:rPr lang="pl-PL" sz="2200" dirty="0" smtClean="0"/>
              <a:t>)</a:t>
            </a:r>
          </a:p>
          <a:p>
            <a:pPr fontAlgn="base">
              <a:lnSpc>
                <a:spcPct val="120000"/>
              </a:lnSpc>
            </a:pPr>
            <a:endParaRPr lang="pl-PL" sz="2400" dirty="0"/>
          </a:p>
          <a:p>
            <a:pPr>
              <a:lnSpc>
                <a:spcPct val="120000"/>
              </a:lnSpc>
            </a:pPr>
            <a:r>
              <a:rPr lang="pl-PL" sz="2400" dirty="0"/>
              <a:t> </a:t>
            </a:r>
          </a:p>
          <a:p>
            <a:pPr>
              <a:lnSpc>
                <a:spcPct val="120000"/>
              </a:lnSpc>
            </a:pPr>
            <a:r>
              <a:rPr lang="pl-PL" sz="2400" dirty="0"/>
              <a:t> </a:t>
            </a:r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7</a:t>
            </a:r>
            <a:r>
              <a:rPr lang="pl-PL" dirty="0" smtClean="0"/>
              <a:t>. Dobre praktyki dla dokumentów (Excel)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8410013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4000" dirty="0" smtClean="0"/>
              <a:t>Podstawy dostępności cyfrowej prezentacji (PowerPoint)</a:t>
            </a:r>
            <a:endParaRPr lang="pl-PL" sz="4000" dirty="0"/>
          </a:p>
        </p:txBody>
      </p:sp>
    </p:spTree>
    <p:extLst>
      <p:ext uri="{BB962C8B-B14F-4D97-AF65-F5344CB8AC3E}">
        <p14:creationId xmlns:p14="http://schemas.microsoft.com/office/powerpoint/2010/main" val="3962463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1. Stosuj wbudowane wzorce slajdów (PowerPoint) 1/2</a:t>
            </a:r>
            <a:endParaRPr lang="pl-PL" dirty="0"/>
          </a:p>
        </p:txBody>
      </p:sp>
      <p:sp>
        <p:nvSpPr>
          <p:cNvPr id="5" name="Symbol zastępczy zawartości 2"/>
          <p:cNvSpPr txBox="1">
            <a:spLocks/>
          </p:cNvSpPr>
          <p:nvPr/>
        </p:nvSpPr>
        <p:spPr>
          <a:xfrm>
            <a:off x="932330" y="1867300"/>
            <a:ext cx="4236436" cy="351322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14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6858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lnSpc>
                <a:spcPct val="120000"/>
              </a:lnSpc>
              <a:spcBef>
                <a:spcPts val="1200"/>
              </a:spcBef>
            </a:pPr>
            <a:r>
              <a:rPr lang="pl-PL" sz="2200" dirty="0" smtClean="0"/>
              <a:t>To co tylko możesz ustaw na poziomie wzorca (Widok – Wzorzec slajdów).</a:t>
            </a:r>
          </a:p>
          <a:p>
            <a:pPr fontAlgn="base">
              <a:lnSpc>
                <a:spcPct val="120000"/>
              </a:lnSpc>
              <a:spcBef>
                <a:spcPts val="1200"/>
              </a:spcBef>
            </a:pPr>
            <a:r>
              <a:rPr lang="pl-PL" sz="2200" dirty="0" smtClean="0"/>
              <a:t>We wzorcu ustaw wielkość czcionek i ustawienie elementów, dodaj też wszelkie dekoracyjne grafiki. </a:t>
            </a:r>
            <a:endParaRPr lang="pl-PL" sz="2200" dirty="0"/>
          </a:p>
          <a:p>
            <a:pPr fontAlgn="base">
              <a:lnSpc>
                <a:spcPct val="120000"/>
              </a:lnSpc>
              <a:spcBef>
                <a:spcPts val="1200"/>
              </a:spcBef>
            </a:pPr>
            <a:endParaRPr lang="pl-PL" sz="2200" dirty="0" smtClean="0"/>
          </a:p>
          <a:p>
            <a:pPr>
              <a:lnSpc>
                <a:spcPct val="120000"/>
              </a:lnSpc>
              <a:spcBef>
                <a:spcPts val="1200"/>
              </a:spcBef>
            </a:pPr>
            <a:r>
              <a:rPr lang="pl-PL" sz="2200" dirty="0" smtClean="0"/>
              <a:t> </a:t>
            </a:r>
            <a:endParaRPr lang="pl-PL" sz="2200" dirty="0"/>
          </a:p>
        </p:txBody>
      </p:sp>
      <p:pic>
        <p:nvPicPr>
          <p:cNvPr id="6" name="Obraz 5" descr="Fragment widoku edycji wzorca slajdów w programie MS PowerPoint"/>
          <p:cNvPicPr>
            <a:picLocks noChangeAspect="1"/>
          </p:cNvPicPr>
          <p:nvPr/>
        </p:nvPicPr>
        <p:blipFill rotWithShape="1">
          <a:blip r:embed="rId2"/>
          <a:srcRect t="2526" r="34079" b="39930"/>
          <a:stretch/>
        </p:blipFill>
        <p:spPr>
          <a:xfrm>
            <a:off x="5717761" y="1867300"/>
            <a:ext cx="5959210" cy="2926080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780549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1. Stosuj wbudowane wzorce slajdów (PowerPoint) 2/2</a:t>
            </a:r>
            <a:endParaRPr lang="pl-PL" dirty="0"/>
          </a:p>
        </p:txBody>
      </p:sp>
      <p:sp>
        <p:nvSpPr>
          <p:cNvPr id="5" name="Symbol zastępczy zawartości 2"/>
          <p:cNvSpPr txBox="1">
            <a:spLocks/>
          </p:cNvSpPr>
          <p:nvPr/>
        </p:nvSpPr>
        <p:spPr>
          <a:xfrm>
            <a:off x="932330" y="1867300"/>
            <a:ext cx="4236436" cy="351322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14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6858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lnSpc>
                <a:spcPct val="120000"/>
              </a:lnSpc>
              <a:spcBef>
                <a:spcPts val="1200"/>
              </a:spcBef>
            </a:pPr>
            <a:r>
              <a:rPr lang="pl-PL" sz="2200" dirty="0" smtClean="0"/>
              <a:t>Dodając nowej slajdy korzystaj z „Wstawianie – Nowy </a:t>
            </a:r>
            <a:r>
              <a:rPr lang="pl-PL" sz="2200" dirty="0"/>
              <a:t>s</a:t>
            </a:r>
            <a:r>
              <a:rPr lang="pl-PL" sz="2200" dirty="0" smtClean="0"/>
              <a:t>lajd” i wybierz odpowiedni rodzaj slajdu.</a:t>
            </a:r>
          </a:p>
          <a:p>
            <a:pPr fontAlgn="base">
              <a:lnSpc>
                <a:spcPct val="120000"/>
              </a:lnSpc>
              <a:spcBef>
                <a:spcPts val="1200"/>
              </a:spcBef>
            </a:pPr>
            <a:r>
              <a:rPr lang="pl-PL" sz="2200" dirty="0" smtClean="0"/>
              <a:t>Możesz tez korzystać z opcji „Duplikuj” i później edytować w nim treść.</a:t>
            </a:r>
            <a:endParaRPr lang="pl-PL" sz="2200" dirty="0"/>
          </a:p>
          <a:p>
            <a:pPr fontAlgn="base">
              <a:lnSpc>
                <a:spcPct val="120000"/>
              </a:lnSpc>
              <a:spcBef>
                <a:spcPts val="1200"/>
              </a:spcBef>
            </a:pPr>
            <a:endParaRPr lang="pl-PL" sz="2200" dirty="0" smtClean="0"/>
          </a:p>
          <a:p>
            <a:pPr>
              <a:lnSpc>
                <a:spcPct val="120000"/>
              </a:lnSpc>
              <a:spcBef>
                <a:spcPts val="1200"/>
              </a:spcBef>
            </a:pPr>
            <a:r>
              <a:rPr lang="pl-PL" sz="2200" dirty="0" smtClean="0"/>
              <a:t> </a:t>
            </a:r>
            <a:endParaRPr lang="pl-PL" sz="2200" dirty="0"/>
          </a:p>
        </p:txBody>
      </p:sp>
      <p:pic>
        <p:nvPicPr>
          <p:cNvPr id="3" name="Obraz 2" descr="Fragment menu &quot;Wstawianie&quot; w programie MS PowerPoint z rozwiniętą opcją &quot;Nowy slajd&quot; i widocznymi różnymi rodzajami slajdów do wyboru."/>
          <p:cNvPicPr>
            <a:picLocks noChangeAspect="1"/>
          </p:cNvPicPr>
          <p:nvPr/>
        </p:nvPicPr>
        <p:blipFill rotWithShape="1">
          <a:blip r:embed="rId2"/>
          <a:srcRect t="2807" r="65342" b="26456"/>
          <a:stretch/>
        </p:blipFill>
        <p:spPr>
          <a:xfrm>
            <a:off x="5958038" y="1867300"/>
            <a:ext cx="3814679" cy="4379495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147983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2</a:t>
            </a:r>
            <a:r>
              <a:rPr lang="pl-PL" dirty="0" smtClean="0"/>
              <a:t>. Zapewnij unikatowy tytuł każdego slajdu (PowerPoint)</a:t>
            </a:r>
            <a:endParaRPr lang="pl-PL" dirty="0"/>
          </a:p>
        </p:txBody>
      </p:sp>
      <p:sp>
        <p:nvSpPr>
          <p:cNvPr id="5" name="Symbol zastępczy zawartości 2"/>
          <p:cNvSpPr txBox="1">
            <a:spLocks/>
          </p:cNvSpPr>
          <p:nvPr/>
        </p:nvSpPr>
        <p:spPr>
          <a:xfrm>
            <a:off x="932330" y="1867300"/>
            <a:ext cx="4236436" cy="351322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14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6858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lnSpc>
                <a:spcPct val="120000"/>
              </a:lnSpc>
              <a:spcBef>
                <a:spcPts val="1200"/>
              </a:spcBef>
            </a:pPr>
            <a:r>
              <a:rPr lang="pl-PL" sz="2200" dirty="0" smtClean="0"/>
              <a:t>Każdy slajd musi mieć niepowtarzalny tytuł. To po tych tytułach użytkownicy np. niewidomi orientują się co jest treścią danego slajdu.</a:t>
            </a:r>
          </a:p>
          <a:p>
            <a:pPr fontAlgn="base">
              <a:lnSpc>
                <a:spcPct val="120000"/>
              </a:lnSpc>
              <a:spcBef>
                <a:spcPts val="1200"/>
              </a:spcBef>
            </a:pPr>
            <a:r>
              <a:rPr lang="pl-PL" sz="2200" dirty="0" smtClean="0"/>
              <a:t>Pole do wpisania tytułu powinno być w każdy wzorcu slajdu z którego korzystasz.</a:t>
            </a:r>
            <a:endParaRPr lang="pl-PL" sz="2200" dirty="0"/>
          </a:p>
          <a:p>
            <a:pPr fontAlgn="base">
              <a:lnSpc>
                <a:spcPct val="120000"/>
              </a:lnSpc>
              <a:spcBef>
                <a:spcPts val="1200"/>
              </a:spcBef>
            </a:pPr>
            <a:endParaRPr lang="pl-PL" sz="2200" dirty="0"/>
          </a:p>
          <a:p>
            <a:pPr fontAlgn="base">
              <a:lnSpc>
                <a:spcPct val="120000"/>
              </a:lnSpc>
              <a:spcBef>
                <a:spcPts val="1200"/>
              </a:spcBef>
            </a:pPr>
            <a:endParaRPr lang="pl-PL" sz="2200" dirty="0" smtClean="0"/>
          </a:p>
          <a:p>
            <a:pPr>
              <a:lnSpc>
                <a:spcPct val="120000"/>
              </a:lnSpc>
              <a:spcBef>
                <a:spcPts val="1200"/>
              </a:spcBef>
            </a:pPr>
            <a:r>
              <a:rPr lang="pl-PL" sz="2200" dirty="0" smtClean="0"/>
              <a:t> </a:t>
            </a:r>
            <a:endParaRPr lang="pl-PL" sz="2200" dirty="0"/>
          </a:p>
        </p:txBody>
      </p:sp>
      <p:pic>
        <p:nvPicPr>
          <p:cNvPr id="6" name="Obraz 5" descr="Wzorce dwóch przykładowych slajdów w programie MS PowerPoint z widocznymi polami do wprowadzenia tytułu slajdu."/>
          <p:cNvPicPr>
            <a:picLocks noChangeAspect="1"/>
          </p:cNvPicPr>
          <p:nvPr/>
        </p:nvPicPr>
        <p:blipFill rotWithShape="1">
          <a:blip r:embed="rId2"/>
          <a:srcRect l="8415" t="24066" r="59847" b="13333"/>
          <a:stretch/>
        </p:blipFill>
        <p:spPr>
          <a:xfrm>
            <a:off x="5887844" y="1867300"/>
            <a:ext cx="3869473" cy="4293220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739966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932330" y="2703302"/>
            <a:ext cx="10660956" cy="2494339"/>
          </a:xfrm>
        </p:spPr>
        <p:txBody>
          <a:bodyPr>
            <a:noAutofit/>
          </a:bodyPr>
          <a:lstStyle/>
          <a:p>
            <a:pPr fontAlgn="base">
              <a:lnSpc>
                <a:spcPct val="120000"/>
              </a:lnSpc>
            </a:pPr>
            <a:r>
              <a:rPr lang="pl-PL" sz="2400" b="1" dirty="0"/>
              <a:t>Przyjazność dla osób z niepełnosprawnościami</a:t>
            </a:r>
          </a:p>
          <a:p>
            <a:pPr fontAlgn="base">
              <a:lnSpc>
                <a:spcPct val="120000"/>
              </a:lnSpc>
            </a:pPr>
            <a:r>
              <a:rPr lang="pl-PL" sz="2400" dirty="0"/>
              <a:t>Dzięki dostępności cyfrowej osoby z niepełnosprawnościami mogą wygodnie korzystać z serwisów internetowych i aplikacji mobilnych.</a:t>
            </a:r>
          </a:p>
          <a:p>
            <a:pPr>
              <a:lnSpc>
                <a:spcPct val="120000"/>
              </a:lnSpc>
            </a:pPr>
            <a:r>
              <a:rPr lang="pl-PL" sz="2400" dirty="0"/>
              <a:t> </a:t>
            </a:r>
          </a:p>
          <a:p>
            <a:pPr>
              <a:lnSpc>
                <a:spcPct val="120000"/>
              </a:lnSpc>
            </a:pPr>
            <a:r>
              <a:rPr lang="pl-PL" sz="2400" dirty="0"/>
              <a:t> </a:t>
            </a:r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Czym jest dostępność cyfrowa 1/3</a:t>
            </a:r>
          </a:p>
        </p:txBody>
      </p:sp>
    </p:spTree>
    <p:extLst>
      <p:ext uri="{BB962C8B-B14F-4D97-AF65-F5344CB8AC3E}">
        <p14:creationId xmlns:p14="http://schemas.microsoft.com/office/powerpoint/2010/main" val="2197853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3</a:t>
            </a:r>
            <a:r>
              <a:rPr lang="pl-PL" dirty="0" smtClean="0"/>
              <a:t>. Dodawaj opis alternatywny dla grafik i zdjęć (PowerPoint)</a:t>
            </a:r>
            <a:endParaRPr lang="pl-PL" dirty="0"/>
          </a:p>
        </p:txBody>
      </p:sp>
      <p:pic>
        <p:nvPicPr>
          <p:cNvPr id="5" name="Obraz 4" descr="Okno formatowania obrazu w programie MS PowerPoint z widoczną zakładką &quot;Tekst alternatywny&quot; i polami Tytuł oraz Opis"/>
          <p:cNvPicPr>
            <a:picLocks noChangeAspect="1"/>
          </p:cNvPicPr>
          <p:nvPr/>
        </p:nvPicPr>
        <p:blipFill rotWithShape="1">
          <a:blip r:embed="rId2"/>
          <a:srcRect l="70152" t="18862" r="1037" b="27805"/>
          <a:stretch/>
        </p:blipFill>
        <p:spPr>
          <a:xfrm>
            <a:off x="6558230" y="1703671"/>
            <a:ext cx="3512636" cy="3657600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  <p:sp>
        <p:nvSpPr>
          <p:cNvPr id="6" name="Symbol zastępczy zawartości 2"/>
          <p:cNvSpPr>
            <a:spLocks noGrp="1"/>
          </p:cNvSpPr>
          <p:nvPr>
            <p:ph idx="1"/>
          </p:nvPr>
        </p:nvSpPr>
        <p:spPr>
          <a:xfrm>
            <a:off x="932330" y="1703671"/>
            <a:ext cx="4708074" cy="2842548"/>
          </a:xfrm>
        </p:spPr>
        <p:txBody>
          <a:bodyPr>
            <a:noAutofit/>
          </a:bodyPr>
          <a:lstStyle/>
          <a:p>
            <a:pPr fontAlgn="base">
              <a:lnSpc>
                <a:spcPct val="120000"/>
              </a:lnSpc>
            </a:pPr>
            <a:r>
              <a:rPr lang="pl-PL" sz="2200" dirty="0" smtClean="0"/>
              <a:t>Opis w prosty i zrozumiały sposób ma opisywać co widać na grafice/zdjęciu.</a:t>
            </a:r>
          </a:p>
          <a:p>
            <a:pPr fontAlgn="base">
              <a:lnSpc>
                <a:spcPct val="120000"/>
              </a:lnSpc>
            </a:pPr>
            <a:r>
              <a:rPr lang="pl-PL" sz="2200" dirty="0" smtClean="0"/>
              <a:t>W prezentacji tych zdjęć może być dużo – te które nie są wklejone na poziomie wzorca muszą mieć opisy alternatywne.</a:t>
            </a:r>
          </a:p>
          <a:p>
            <a:pPr fontAlgn="base">
              <a:lnSpc>
                <a:spcPct val="120000"/>
              </a:lnSpc>
            </a:pPr>
            <a:r>
              <a:rPr lang="pl-PL" sz="2200" dirty="0" smtClean="0"/>
              <a:t>Treść opisu wpisz w pole „Opis”.</a:t>
            </a:r>
            <a:endParaRPr lang="pl-PL" sz="2400" dirty="0"/>
          </a:p>
        </p:txBody>
      </p:sp>
    </p:spTree>
    <p:extLst>
      <p:ext uri="{BB962C8B-B14F-4D97-AF65-F5344CB8AC3E}">
        <p14:creationId xmlns:p14="http://schemas.microsoft.com/office/powerpoint/2010/main" val="730883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4</a:t>
            </a:r>
            <a:r>
              <a:rPr lang="pl-PL" dirty="0" smtClean="0"/>
              <a:t>. Twórz linki dopasowane do kontekstu (PowerPoint)</a:t>
            </a:r>
            <a:endParaRPr lang="pl-PL" dirty="0"/>
          </a:p>
        </p:txBody>
      </p:sp>
      <p:sp>
        <p:nvSpPr>
          <p:cNvPr id="5" name="Symbol zastępczy zawartości 2"/>
          <p:cNvSpPr>
            <a:spLocks noGrp="1"/>
          </p:cNvSpPr>
          <p:nvPr>
            <p:ph idx="1"/>
          </p:nvPr>
        </p:nvSpPr>
        <p:spPr>
          <a:xfrm>
            <a:off x="932330" y="1722922"/>
            <a:ext cx="4944363" cy="3150557"/>
          </a:xfrm>
        </p:spPr>
        <p:txBody>
          <a:bodyPr>
            <a:noAutofit/>
          </a:bodyPr>
          <a:lstStyle/>
          <a:p>
            <a:pPr fontAlgn="base">
              <a:lnSpc>
                <a:spcPct val="120000"/>
              </a:lnSpc>
            </a:pPr>
            <a:r>
              <a:rPr lang="pl-PL" sz="2200" dirty="0" smtClean="0"/>
              <a:t>W prezentacjach, które wysyłasz do czytelników twórz linki opisujące dokąd prowadzą.</a:t>
            </a:r>
          </a:p>
          <a:p>
            <a:pPr fontAlgn="base">
              <a:lnSpc>
                <a:spcPct val="120000"/>
              </a:lnSpc>
            </a:pPr>
            <a:r>
              <a:rPr lang="pl-PL" sz="2200" dirty="0" smtClean="0"/>
              <a:t>W prezentacjach które wyświetlasz na ekranie stosuj linki „www” tak żeby patrząc na nie wiadomo było o jaki adres chodzi.</a:t>
            </a:r>
            <a:endParaRPr lang="pl-PL" sz="2200" dirty="0"/>
          </a:p>
          <a:p>
            <a:pPr>
              <a:lnSpc>
                <a:spcPct val="120000"/>
              </a:lnSpc>
            </a:pPr>
            <a:r>
              <a:rPr lang="pl-PL" sz="2200" dirty="0"/>
              <a:t> </a:t>
            </a:r>
          </a:p>
        </p:txBody>
      </p:sp>
      <p:pic>
        <p:nvPicPr>
          <p:cNvPr id="6" name="Obraz 5" descr="Okno edytowania hiperłącza w programie MS PowerPoint  z widocznym polem adresu url i polem tekstu do wyświetlenia"/>
          <p:cNvPicPr>
            <a:picLocks noChangeAspect="1"/>
          </p:cNvPicPr>
          <p:nvPr/>
        </p:nvPicPr>
        <p:blipFill rotWithShape="1">
          <a:blip r:embed="rId2"/>
          <a:srcRect l="22342" t="21474" r="22395" b="31088"/>
          <a:stretch/>
        </p:blipFill>
        <p:spPr>
          <a:xfrm>
            <a:off x="6212542" y="1722922"/>
            <a:ext cx="5055875" cy="2441265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491887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5. Zapewnij odpowiedni kontrast treści do tła (PowerPoint)</a:t>
            </a:r>
            <a:endParaRPr lang="pl-PL" dirty="0"/>
          </a:p>
        </p:txBody>
      </p:sp>
      <p:sp>
        <p:nvSpPr>
          <p:cNvPr id="5" name="Symbol zastępczy zawartości 2"/>
          <p:cNvSpPr txBox="1">
            <a:spLocks/>
          </p:cNvSpPr>
          <p:nvPr/>
        </p:nvSpPr>
        <p:spPr>
          <a:xfrm>
            <a:off x="932330" y="2366421"/>
            <a:ext cx="5479621" cy="212204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14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6858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lnSpc>
                <a:spcPct val="120000"/>
              </a:lnSpc>
            </a:pPr>
            <a:r>
              <a:rPr lang="pl-PL" sz="2200" b="1" dirty="0" smtClean="0"/>
              <a:t>Kontrast minimalny to 4,5:1 </a:t>
            </a:r>
            <a:r>
              <a:rPr lang="pl-PL" sz="2200" dirty="0" smtClean="0"/>
              <a:t>(maksymalny możliwy to 21:1).</a:t>
            </a:r>
          </a:p>
          <a:p>
            <a:pPr fontAlgn="base">
              <a:lnSpc>
                <a:spcPct val="120000"/>
              </a:lnSpc>
            </a:pPr>
            <a:r>
              <a:rPr lang="pl-PL" sz="2200" dirty="0" smtClean="0"/>
              <a:t>Nie wszystkie gotowe szablony slajdów spełniają ten wymóg</a:t>
            </a:r>
          </a:p>
          <a:p>
            <a:pPr fontAlgn="base">
              <a:lnSpc>
                <a:spcPct val="120000"/>
              </a:lnSpc>
            </a:pPr>
            <a:r>
              <a:rPr lang="pl-PL" sz="2200" dirty="0" smtClean="0"/>
              <a:t>Unikaj prezentowania treści na tle zdjęć – jeśli je stosujesz szczególnie zwróć uwagę na kontrast lub dodaj tło pod tekstem.</a:t>
            </a:r>
          </a:p>
          <a:p>
            <a:pPr>
              <a:lnSpc>
                <a:spcPct val="120000"/>
              </a:lnSpc>
            </a:pPr>
            <a:r>
              <a:rPr lang="pl-PL" sz="2400" dirty="0" smtClean="0">
                <a:hlinkClick r:id="rId2"/>
              </a:rPr>
              <a:t> </a:t>
            </a:r>
            <a:endParaRPr lang="pl-PL" sz="2400" dirty="0" smtClean="0"/>
          </a:p>
          <a:p>
            <a:pPr>
              <a:lnSpc>
                <a:spcPct val="120000"/>
              </a:lnSpc>
            </a:pPr>
            <a:r>
              <a:rPr lang="pl-PL" sz="2400" dirty="0" smtClean="0"/>
              <a:t> </a:t>
            </a:r>
            <a:endParaRPr lang="pl-PL" sz="2400" dirty="0"/>
          </a:p>
        </p:txBody>
      </p:sp>
      <p:pic>
        <p:nvPicPr>
          <p:cNvPr id="6" name="Obraz 5" descr="Przykładowy slajd z programu MS PowerPoint z tekstem na tle zdjęcia, ale z dodatkowym kontrastowym tłem dla samego tekstu"/>
          <p:cNvPicPr>
            <a:picLocks noChangeAspect="1"/>
          </p:cNvPicPr>
          <p:nvPr/>
        </p:nvPicPr>
        <p:blipFill rotWithShape="1">
          <a:blip r:embed="rId3"/>
          <a:srcRect l="1555" t="52845" r="63323" b="11058"/>
          <a:stretch/>
        </p:blipFill>
        <p:spPr>
          <a:xfrm>
            <a:off x="6701883" y="2366421"/>
            <a:ext cx="4702330" cy="27185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26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6</a:t>
            </a:r>
            <a:r>
              <a:rPr lang="pl-PL" dirty="0" smtClean="0"/>
              <a:t>. Dodawaj multimedia tylko dostępne cyfrowo (PowerPoint)</a:t>
            </a:r>
            <a:endParaRPr lang="pl-PL" dirty="0"/>
          </a:p>
        </p:txBody>
      </p:sp>
      <p:sp>
        <p:nvSpPr>
          <p:cNvPr id="5" name="Symbol zastępczy zawartości 2"/>
          <p:cNvSpPr txBox="1">
            <a:spLocks/>
          </p:cNvSpPr>
          <p:nvPr/>
        </p:nvSpPr>
        <p:spPr>
          <a:xfrm>
            <a:off x="932330" y="2199152"/>
            <a:ext cx="8981104" cy="264047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14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6858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lnSpc>
                <a:spcPct val="120000"/>
              </a:lnSpc>
            </a:pPr>
            <a:r>
              <a:rPr lang="pl-PL" sz="2200" b="1" dirty="0" smtClean="0"/>
              <a:t>Filmy dodane do prezentacji muszą mieć:</a:t>
            </a:r>
          </a:p>
          <a:p>
            <a:pPr marL="342900" indent="-342900" fontAlgn="base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pl-PL" sz="2200" dirty="0" smtClean="0"/>
              <a:t>napisy rozszerzone - jeśli przekazują informacje dźwiękiem,</a:t>
            </a:r>
          </a:p>
          <a:p>
            <a:pPr marL="342900" indent="-342900" fontAlgn="base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pl-PL" sz="2200" dirty="0"/>
              <a:t>a</a:t>
            </a:r>
            <a:r>
              <a:rPr lang="pl-PL" sz="2200" dirty="0" smtClean="0"/>
              <a:t>udiodeskrypcję – jeśli przekazują informacje obrazem</a:t>
            </a:r>
          </a:p>
          <a:p>
            <a:pPr fontAlgn="base">
              <a:lnSpc>
                <a:spcPct val="120000"/>
              </a:lnSpc>
            </a:pPr>
            <a:endParaRPr lang="pl-PL" sz="2200" dirty="0" smtClean="0"/>
          </a:p>
          <a:p>
            <a:pPr>
              <a:lnSpc>
                <a:spcPct val="120000"/>
              </a:lnSpc>
            </a:pPr>
            <a:r>
              <a:rPr lang="pl-PL" sz="2400" dirty="0" smtClean="0">
                <a:hlinkClick r:id="rId2"/>
              </a:rPr>
              <a:t> </a:t>
            </a:r>
            <a:endParaRPr lang="pl-PL" sz="2400" dirty="0" smtClean="0"/>
          </a:p>
          <a:p>
            <a:pPr>
              <a:lnSpc>
                <a:spcPct val="120000"/>
              </a:lnSpc>
            </a:pPr>
            <a:r>
              <a:rPr lang="pl-PL" sz="2400" dirty="0" smtClean="0"/>
              <a:t> </a:t>
            </a:r>
            <a:endParaRPr lang="pl-PL" sz="2400" dirty="0"/>
          </a:p>
        </p:txBody>
      </p:sp>
    </p:spTree>
    <p:extLst>
      <p:ext uri="{BB962C8B-B14F-4D97-AF65-F5344CB8AC3E}">
        <p14:creationId xmlns:p14="http://schemas.microsoft.com/office/powerpoint/2010/main" val="3997294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dirty="0"/>
              <a:t>7</a:t>
            </a:r>
            <a:r>
              <a:rPr lang="pl-PL" dirty="0" smtClean="0"/>
              <a:t>. Tabelę z danymi i wykres tych danych prezentuj razem (PowerPoint)</a:t>
            </a:r>
            <a:endParaRPr lang="pl-PL" dirty="0"/>
          </a:p>
        </p:txBody>
      </p:sp>
      <p:sp>
        <p:nvSpPr>
          <p:cNvPr id="7" name="Symbol zastępczy zawartości 2"/>
          <p:cNvSpPr>
            <a:spLocks noGrp="1"/>
          </p:cNvSpPr>
          <p:nvPr>
            <p:ph idx="1"/>
          </p:nvPr>
        </p:nvSpPr>
        <p:spPr>
          <a:xfrm>
            <a:off x="932330" y="1703671"/>
            <a:ext cx="4708074" cy="4138864"/>
          </a:xfrm>
        </p:spPr>
        <p:txBody>
          <a:bodyPr>
            <a:noAutofit/>
          </a:bodyPr>
          <a:lstStyle/>
          <a:p>
            <a:pPr fontAlgn="base">
              <a:lnSpc>
                <a:spcPct val="120000"/>
              </a:lnSpc>
            </a:pPr>
            <a:r>
              <a:rPr lang="pl-PL" sz="2200" dirty="0"/>
              <a:t>W</a:t>
            </a:r>
            <a:r>
              <a:rPr lang="pl-PL" sz="2200" dirty="0" smtClean="0"/>
              <a:t>ykres wyświetlaj zawsze obok tabeli, na podstawie której powstał. </a:t>
            </a:r>
          </a:p>
          <a:p>
            <a:pPr fontAlgn="base">
              <a:lnSpc>
                <a:spcPct val="120000"/>
              </a:lnSpc>
            </a:pPr>
            <a:r>
              <a:rPr lang="pl-PL" sz="2200" dirty="0" smtClean="0"/>
              <a:t>Dane w tabeli będą doskonałą alternatywą dla danych pokazywanych wizualnie na wykresie. </a:t>
            </a:r>
            <a:endParaRPr lang="pl-PL" sz="2400" dirty="0"/>
          </a:p>
        </p:txBody>
      </p:sp>
      <p:pic>
        <p:nvPicPr>
          <p:cNvPr id="3" name="Obraz 2" descr="Przykładowy slajd z programu MS PowerPoint z widoczną tabelą i wykresem na podstawie danych z tej tabeli"/>
          <p:cNvPicPr>
            <a:picLocks noChangeAspect="1"/>
          </p:cNvPicPr>
          <p:nvPr/>
        </p:nvPicPr>
        <p:blipFill rotWithShape="1">
          <a:blip r:embed="rId2"/>
          <a:srcRect l="25061" t="20813" r="7805" b="11708"/>
          <a:stretch/>
        </p:blipFill>
        <p:spPr>
          <a:xfrm>
            <a:off x="5776359" y="1703671"/>
            <a:ext cx="5542130" cy="31334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4740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8</a:t>
            </a:r>
            <a:r>
              <a:rPr lang="pl-PL" dirty="0" smtClean="0"/>
              <a:t>. Określ język dokumentu (PowerPoint)</a:t>
            </a:r>
            <a:endParaRPr lang="pl-PL" dirty="0"/>
          </a:p>
        </p:txBody>
      </p:sp>
      <p:sp>
        <p:nvSpPr>
          <p:cNvPr id="7" name="Symbol zastępczy zawartości 2"/>
          <p:cNvSpPr>
            <a:spLocks noGrp="1"/>
          </p:cNvSpPr>
          <p:nvPr>
            <p:ph idx="1"/>
          </p:nvPr>
        </p:nvSpPr>
        <p:spPr>
          <a:xfrm>
            <a:off x="932330" y="1799923"/>
            <a:ext cx="4708074" cy="2842548"/>
          </a:xfrm>
        </p:spPr>
        <p:txBody>
          <a:bodyPr>
            <a:noAutofit/>
          </a:bodyPr>
          <a:lstStyle/>
          <a:p>
            <a:pPr fontAlgn="base">
              <a:lnSpc>
                <a:spcPct val="120000"/>
              </a:lnSpc>
            </a:pPr>
            <a:r>
              <a:rPr lang="pl-PL" sz="2200" dirty="0" smtClean="0"/>
              <a:t>Język dokumentu najczęściej określany jest automatycznie, ale sprawdź to.</a:t>
            </a:r>
          </a:p>
          <a:p>
            <a:pPr fontAlgn="base">
              <a:lnSpc>
                <a:spcPct val="120000"/>
              </a:lnSpc>
            </a:pPr>
            <a:r>
              <a:rPr lang="pl-PL" sz="2200" dirty="0" smtClean="0"/>
              <a:t>Język jest bardzo ważny dla osób korzystających z czytników ekranu np. osób niewidomych. </a:t>
            </a:r>
          </a:p>
          <a:p>
            <a:pPr fontAlgn="base">
              <a:lnSpc>
                <a:spcPct val="120000"/>
              </a:lnSpc>
            </a:pPr>
            <a:r>
              <a:rPr lang="pl-PL" sz="2200" dirty="0" smtClean="0"/>
              <a:t>Jeśli część tekstu jest w innym języku zaznacz tę część i określ oddzielnie jej język.</a:t>
            </a:r>
            <a:endParaRPr lang="pl-PL" sz="2200" dirty="0"/>
          </a:p>
          <a:p>
            <a:pPr fontAlgn="base">
              <a:lnSpc>
                <a:spcPct val="120000"/>
              </a:lnSpc>
            </a:pPr>
            <a:endParaRPr lang="pl-PL" sz="2200" dirty="0"/>
          </a:p>
          <a:p>
            <a:pPr fontAlgn="base">
              <a:lnSpc>
                <a:spcPct val="120000"/>
              </a:lnSpc>
            </a:pPr>
            <a:endParaRPr lang="pl-PL" sz="2400" dirty="0"/>
          </a:p>
          <a:p>
            <a:pPr>
              <a:lnSpc>
                <a:spcPct val="120000"/>
              </a:lnSpc>
            </a:pPr>
            <a:r>
              <a:rPr lang="pl-PL" sz="2400" dirty="0"/>
              <a:t> </a:t>
            </a:r>
          </a:p>
        </p:txBody>
      </p:sp>
      <p:pic>
        <p:nvPicPr>
          <p:cNvPr id="3" name="Obraz 2" descr="Okno edycji języka treści w programie MS PowerPoint z widoczną listą języków do wyboru."/>
          <p:cNvPicPr>
            <a:picLocks noChangeAspect="1"/>
          </p:cNvPicPr>
          <p:nvPr/>
        </p:nvPicPr>
        <p:blipFill rotWithShape="1">
          <a:blip r:embed="rId2"/>
          <a:srcRect l="-182" t="47154" r="66616" b="5041"/>
          <a:stretch/>
        </p:blipFill>
        <p:spPr>
          <a:xfrm>
            <a:off x="6043962" y="1799923"/>
            <a:ext cx="4225985" cy="3385394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003826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9</a:t>
            </a:r>
            <a:r>
              <a:rPr lang="pl-PL" dirty="0" smtClean="0"/>
              <a:t>. Określ tytuł dokumentu (PowerPoint)</a:t>
            </a:r>
            <a:endParaRPr lang="pl-PL" dirty="0"/>
          </a:p>
        </p:txBody>
      </p:sp>
      <p:pic>
        <p:nvPicPr>
          <p:cNvPr id="5" name="Obraz 4" descr="Fragment ekranu właściwości pliku w programie MS PowerPoint z oznaczonym polem &quot;Tytuł&quot;"/>
          <p:cNvPicPr>
            <a:picLocks noChangeAspect="1"/>
          </p:cNvPicPr>
          <p:nvPr/>
        </p:nvPicPr>
        <p:blipFill rotWithShape="1">
          <a:blip r:embed="rId2"/>
          <a:srcRect l="56763" t="12351" r="-263" b="34035"/>
          <a:stretch/>
        </p:blipFill>
        <p:spPr>
          <a:xfrm>
            <a:off x="5467149" y="1974029"/>
            <a:ext cx="5303520" cy="3676852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  <p:sp>
        <p:nvSpPr>
          <p:cNvPr id="7" name="Symbol zastępczy zawartości 2"/>
          <p:cNvSpPr txBox="1">
            <a:spLocks/>
          </p:cNvSpPr>
          <p:nvPr/>
        </p:nvSpPr>
        <p:spPr>
          <a:xfrm>
            <a:off x="932330" y="1867300"/>
            <a:ext cx="4236436" cy="351322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14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6858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lnSpc>
                <a:spcPct val="120000"/>
              </a:lnSpc>
              <a:spcBef>
                <a:spcPts val="1200"/>
              </a:spcBef>
            </a:pPr>
            <a:r>
              <a:rPr lang="pl-PL" sz="2200" dirty="0" smtClean="0"/>
              <a:t>Tytuł dokumentu jest pierwszą informacją odczytywaną przez czytnik ekranu po otwarciu dokumentu.</a:t>
            </a:r>
          </a:p>
          <a:p>
            <a:pPr fontAlgn="base">
              <a:lnSpc>
                <a:spcPct val="120000"/>
              </a:lnSpc>
              <a:spcBef>
                <a:spcPts val="1200"/>
              </a:spcBef>
            </a:pPr>
            <a:r>
              <a:rPr lang="pl-PL" sz="2200" dirty="0"/>
              <a:t>Tytuł to nie nazwa pliku. </a:t>
            </a:r>
            <a:endParaRPr lang="pl-PL" sz="2200" dirty="0" smtClean="0"/>
          </a:p>
          <a:p>
            <a:pPr fontAlgn="base">
              <a:lnSpc>
                <a:spcPct val="120000"/>
              </a:lnSpc>
              <a:spcBef>
                <a:spcPts val="1200"/>
              </a:spcBef>
            </a:pPr>
            <a:r>
              <a:rPr lang="pl-PL" sz="2200" dirty="0" smtClean="0"/>
              <a:t>Dodaj go we Właściwościach pliku („Plik” w menu głównym).</a:t>
            </a:r>
            <a:endParaRPr lang="pl-PL" sz="2200" dirty="0"/>
          </a:p>
          <a:p>
            <a:pPr fontAlgn="base">
              <a:lnSpc>
                <a:spcPct val="120000"/>
              </a:lnSpc>
              <a:spcBef>
                <a:spcPts val="1200"/>
              </a:spcBef>
            </a:pPr>
            <a:endParaRPr lang="pl-PL" sz="2200" dirty="0" smtClean="0"/>
          </a:p>
          <a:p>
            <a:pPr>
              <a:lnSpc>
                <a:spcPct val="120000"/>
              </a:lnSpc>
              <a:spcBef>
                <a:spcPts val="1200"/>
              </a:spcBef>
            </a:pPr>
            <a:r>
              <a:rPr lang="pl-PL" sz="2200" dirty="0" smtClean="0"/>
              <a:t> </a:t>
            </a:r>
            <a:endParaRPr lang="pl-PL" sz="2200" dirty="0"/>
          </a:p>
        </p:txBody>
      </p:sp>
    </p:spTree>
    <p:extLst>
      <p:ext uri="{BB962C8B-B14F-4D97-AF65-F5344CB8AC3E}">
        <p14:creationId xmlns:p14="http://schemas.microsoft.com/office/powerpoint/2010/main" val="3780718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11. Dobre praktyki dla dokumentów (PowerPoint)</a:t>
            </a:r>
            <a:endParaRPr lang="pl-PL" dirty="0"/>
          </a:p>
        </p:txBody>
      </p:sp>
      <p:sp>
        <p:nvSpPr>
          <p:cNvPr id="6" name="Symbol zastępczy zawartości 2"/>
          <p:cNvSpPr>
            <a:spLocks noGrp="1"/>
          </p:cNvSpPr>
          <p:nvPr>
            <p:ph idx="1"/>
          </p:nvPr>
        </p:nvSpPr>
        <p:spPr>
          <a:xfrm>
            <a:off x="932330" y="1673402"/>
            <a:ext cx="10660956" cy="2122048"/>
          </a:xfrm>
        </p:spPr>
        <p:txBody>
          <a:bodyPr>
            <a:noAutofit/>
          </a:bodyPr>
          <a:lstStyle/>
          <a:p>
            <a:pPr marL="342900" indent="-342900" fontAlgn="base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pl-PL" sz="2200" dirty="0" smtClean="0"/>
              <a:t>Stosuj możliwie proste slajdy.</a:t>
            </a:r>
          </a:p>
          <a:p>
            <a:pPr marL="342900" indent="-342900" fontAlgn="base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pl-PL" sz="2200" dirty="0" smtClean="0"/>
              <a:t>Dopasowuj jasność slajdu do warunków wyświetlania, żeby unikać „</a:t>
            </a:r>
            <a:r>
              <a:rPr lang="pl-PL" sz="2200" dirty="0" err="1" smtClean="0"/>
              <a:t>olśnień</a:t>
            </a:r>
            <a:r>
              <a:rPr lang="pl-PL" sz="2200" dirty="0" smtClean="0"/>
              <a:t>” – prezentacja w jasnej sali/prezentacja w ciemnej </a:t>
            </a:r>
            <a:r>
              <a:rPr lang="pl-PL" sz="2200" dirty="0"/>
              <a:t>s</a:t>
            </a:r>
            <a:r>
              <a:rPr lang="pl-PL" sz="2200" dirty="0" smtClean="0"/>
              <a:t>ali kinowej. </a:t>
            </a:r>
          </a:p>
          <a:p>
            <a:pPr marL="342900" indent="-342900" fontAlgn="base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pl-PL" sz="2200" dirty="0" smtClean="0"/>
              <a:t>Unikaj animowanych, a szczególnie migających zmian slajdów.</a:t>
            </a:r>
          </a:p>
          <a:p>
            <a:pPr marL="342900" indent="-342900" fontAlgn="base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pl-PL" sz="2200" dirty="0"/>
              <a:t>Sprawdzaj plik analizatorem dostępności (Plik – Wyszukaj problemy – </a:t>
            </a:r>
            <a:br>
              <a:rPr lang="pl-PL" sz="2200" dirty="0"/>
            </a:br>
            <a:r>
              <a:rPr lang="pl-PL" sz="2200" dirty="0"/>
              <a:t>- Sprawdź ułatwienia dostępu</a:t>
            </a:r>
            <a:r>
              <a:rPr lang="pl-PL" sz="2200" dirty="0" smtClean="0"/>
              <a:t>).</a:t>
            </a:r>
          </a:p>
          <a:p>
            <a:pPr fontAlgn="base">
              <a:lnSpc>
                <a:spcPct val="120000"/>
              </a:lnSpc>
            </a:pPr>
            <a:endParaRPr lang="pl-PL" sz="2400" dirty="0"/>
          </a:p>
          <a:p>
            <a:pPr>
              <a:lnSpc>
                <a:spcPct val="120000"/>
              </a:lnSpc>
            </a:pPr>
            <a:r>
              <a:rPr lang="pl-PL" sz="2400" dirty="0"/>
              <a:t> </a:t>
            </a:r>
          </a:p>
          <a:p>
            <a:pPr>
              <a:lnSpc>
                <a:spcPct val="120000"/>
              </a:lnSpc>
            </a:pPr>
            <a:r>
              <a:rPr lang="pl-PL" sz="24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865271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b="0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Pytania?</a:t>
            </a:r>
          </a:p>
        </p:txBody>
      </p:sp>
    </p:spTree>
    <p:extLst>
      <p:ext uri="{BB962C8B-B14F-4D97-AF65-F5344CB8AC3E}">
        <p14:creationId xmlns:p14="http://schemas.microsoft.com/office/powerpoint/2010/main" val="3298302458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le tekstowe 2"/>
          <p:cNvSpPr txBox="1"/>
          <p:nvPr/>
        </p:nvSpPr>
        <p:spPr>
          <a:xfrm>
            <a:off x="831850" y="4436198"/>
            <a:ext cx="10824344" cy="16285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Zapraszam na naszą stronę </a:t>
            </a: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2"/>
              </a:rPr>
              <a:t>https://www.gov.pl/web/dostepnosc-cyfrowa</a:t>
            </a: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b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 do kontaktu </a:t>
            </a: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3"/>
              </a:rPr>
              <a:t>dostepnosc.cyfrowa@mc.gov.pl</a:t>
            </a: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  </a:t>
            </a:r>
          </a:p>
          <a:p>
            <a:pPr>
              <a:lnSpc>
                <a:spcPct val="150000"/>
              </a:lnSpc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1850" y="3135127"/>
            <a:ext cx="10515600" cy="875558"/>
          </a:xfrm>
        </p:spPr>
        <p:txBody>
          <a:bodyPr/>
          <a:lstStyle/>
          <a:p>
            <a:r>
              <a:rPr lang="pl-PL" b="0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Dziękuję za uwagę.</a:t>
            </a:r>
          </a:p>
        </p:txBody>
      </p:sp>
    </p:spTree>
    <p:extLst>
      <p:ext uri="{BB962C8B-B14F-4D97-AF65-F5344CB8AC3E}">
        <p14:creationId xmlns:p14="http://schemas.microsoft.com/office/powerpoint/2010/main" val="11126996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932330" y="2751431"/>
            <a:ext cx="10660956" cy="2122048"/>
          </a:xfrm>
        </p:spPr>
        <p:txBody>
          <a:bodyPr>
            <a:noAutofit/>
          </a:bodyPr>
          <a:lstStyle/>
          <a:p>
            <a:pPr fontAlgn="base">
              <a:lnSpc>
                <a:spcPct val="120000"/>
              </a:lnSpc>
            </a:pPr>
            <a:r>
              <a:rPr lang="pl-PL" sz="2400" b="1" dirty="0"/>
              <a:t>Obowiązek i szansa dla podmiotów publicznych</a:t>
            </a:r>
          </a:p>
          <a:p>
            <a:pPr fontAlgn="base">
              <a:lnSpc>
                <a:spcPct val="120000"/>
              </a:lnSpc>
            </a:pPr>
            <a:r>
              <a:rPr lang="pl-PL" sz="2400" dirty="0"/>
              <a:t>Dostępność cyfrowa to </a:t>
            </a:r>
            <a:r>
              <a:rPr lang="pl-PL" sz="2400" dirty="0">
                <a:hlinkClick r:id="rId2"/>
              </a:rPr>
              <a:t>obowiązek prawny</a:t>
            </a:r>
            <a:r>
              <a:rPr lang="pl-PL" sz="2400" dirty="0"/>
              <a:t>, ale też szansa na dotarcie do wszystkich użytkowników, w tym osób z niepełnosprawnościami.</a:t>
            </a:r>
          </a:p>
          <a:p>
            <a:pPr>
              <a:lnSpc>
                <a:spcPct val="120000"/>
              </a:lnSpc>
            </a:pPr>
            <a:r>
              <a:rPr lang="pl-PL" sz="2400" dirty="0"/>
              <a:t> </a:t>
            </a:r>
          </a:p>
          <a:p>
            <a:pPr>
              <a:lnSpc>
                <a:spcPct val="120000"/>
              </a:lnSpc>
            </a:pPr>
            <a:r>
              <a:rPr lang="pl-PL" sz="2400" dirty="0"/>
              <a:t> </a:t>
            </a:r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Czym jest dostępność cyfrowa 2/3</a:t>
            </a:r>
          </a:p>
        </p:txBody>
      </p:sp>
    </p:spTree>
    <p:extLst>
      <p:ext uri="{BB962C8B-B14F-4D97-AF65-F5344CB8AC3E}">
        <p14:creationId xmlns:p14="http://schemas.microsoft.com/office/powerpoint/2010/main" val="3032601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932330" y="2761056"/>
            <a:ext cx="10660956" cy="2122048"/>
          </a:xfrm>
        </p:spPr>
        <p:txBody>
          <a:bodyPr>
            <a:noAutofit/>
          </a:bodyPr>
          <a:lstStyle/>
          <a:p>
            <a:pPr fontAlgn="base">
              <a:lnSpc>
                <a:spcPct val="120000"/>
              </a:lnSpc>
            </a:pPr>
            <a:r>
              <a:rPr lang="pl-PL" sz="2400" b="1" dirty="0"/>
              <a:t>Proces wymagający zaplanowania</a:t>
            </a:r>
          </a:p>
          <a:p>
            <a:pPr fontAlgn="base">
              <a:lnSpc>
                <a:spcPct val="120000"/>
              </a:lnSpc>
            </a:pPr>
            <a:r>
              <a:rPr lang="pl-PL" sz="2400" dirty="0"/>
              <a:t>Dostępność cyfrowa „staje się”, a nie „jest”. </a:t>
            </a:r>
            <a:r>
              <a:rPr lang="pl-PL" sz="2400" dirty="0" smtClean="0"/>
              <a:t>Bez </a:t>
            </a:r>
            <a:r>
              <a:rPr lang="pl-PL" sz="2400" dirty="0"/>
              <a:t>konsekwentnych, planowanych działań nie sposób zapewnić ją nawet na poziomie „zgodny z prawem”.</a:t>
            </a:r>
          </a:p>
          <a:p>
            <a:pPr>
              <a:lnSpc>
                <a:spcPct val="120000"/>
              </a:lnSpc>
            </a:pPr>
            <a:r>
              <a:rPr lang="pl-PL" sz="2400" dirty="0"/>
              <a:t> </a:t>
            </a:r>
          </a:p>
          <a:p>
            <a:pPr>
              <a:lnSpc>
                <a:spcPct val="120000"/>
              </a:lnSpc>
            </a:pPr>
            <a:r>
              <a:rPr lang="pl-PL" sz="2400" dirty="0"/>
              <a:t> </a:t>
            </a:r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Czym jest dostępność cyfrowa 3/3</a:t>
            </a:r>
          </a:p>
        </p:txBody>
      </p:sp>
    </p:spTree>
    <p:extLst>
      <p:ext uri="{BB962C8B-B14F-4D97-AF65-F5344CB8AC3E}">
        <p14:creationId xmlns:p14="http://schemas.microsoft.com/office/powerpoint/2010/main" val="14123058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4000" b="1" dirty="0" smtClean="0"/>
              <a:t>Wymogi dostępności cyfrowej </a:t>
            </a:r>
            <a:br>
              <a:rPr lang="pl-PL" sz="4000" b="1" dirty="0" smtClean="0"/>
            </a:br>
            <a:r>
              <a:rPr lang="pl-PL" sz="4000" b="1" dirty="0" smtClean="0"/>
              <a:t>dla dokumentów</a:t>
            </a:r>
            <a:endParaRPr lang="pl-PL" sz="4000" dirty="0"/>
          </a:p>
        </p:txBody>
      </p:sp>
    </p:spTree>
    <p:extLst>
      <p:ext uri="{BB962C8B-B14F-4D97-AF65-F5344CB8AC3E}">
        <p14:creationId xmlns:p14="http://schemas.microsoft.com/office/powerpoint/2010/main" val="4069015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932330" y="2414546"/>
            <a:ext cx="10660956" cy="2792721"/>
          </a:xfrm>
        </p:spPr>
        <p:txBody>
          <a:bodyPr>
            <a:noAutofit/>
          </a:bodyPr>
          <a:lstStyle/>
          <a:p>
            <a:pPr fontAlgn="base">
              <a:lnSpc>
                <a:spcPct val="120000"/>
              </a:lnSpc>
            </a:pPr>
            <a:r>
              <a:rPr lang="pl-PL" sz="2400" b="1" dirty="0" smtClean="0"/>
              <a:t>Dokumenty, które podmiot publiczny tworzy i publikuje w Internecie lub intranecie muszą być dostępne cyfrowo</a:t>
            </a:r>
            <a:endParaRPr lang="pl-PL" sz="2400" b="1" dirty="0"/>
          </a:p>
          <a:p>
            <a:pPr fontAlgn="base">
              <a:lnSpc>
                <a:spcPct val="120000"/>
              </a:lnSpc>
            </a:pPr>
            <a:r>
              <a:rPr lang="pl-PL" sz="2400" dirty="0" smtClean="0"/>
              <a:t>Dotyczy to wszystkich dokumentów, także publikowanych w mediach społecznościowych i na „cudzych” stronach czy aplikacjach mobilnych. Wymogi te określa ustawa o dostępności cyfrowej.</a:t>
            </a:r>
            <a:endParaRPr lang="pl-PL" sz="2400" dirty="0"/>
          </a:p>
          <a:p>
            <a:pPr>
              <a:lnSpc>
                <a:spcPct val="120000"/>
              </a:lnSpc>
            </a:pPr>
            <a:r>
              <a:rPr lang="pl-PL" sz="2400" dirty="0"/>
              <a:t> </a:t>
            </a:r>
          </a:p>
          <a:p>
            <a:pPr>
              <a:lnSpc>
                <a:spcPct val="120000"/>
              </a:lnSpc>
            </a:pPr>
            <a:r>
              <a:rPr lang="pl-PL" sz="2400" dirty="0"/>
              <a:t> </a:t>
            </a:r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1. W Internecie i intranecie tylko dostępnie cyfrowo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639227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932330" y="2367815"/>
            <a:ext cx="10660956" cy="2560320"/>
          </a:xfrm>
        </p:spPr>
        <p:txBody>
          <a:bodyPr>
            <a:noAutofit/>
          </a:bodyPr>
          <a:lstStyle/>
          <a:p>
            <a:pPr fontAlgn="base">
              <a:lnSpc>
                <a:spcPct val="120000"/>
              </a:lnSpc>
            </a:pPr>
            <a:r>
              <a:rPr lang="pl-PL" sz="2400" dirty="0" smtClean="0"/>
              <a:t>Ustawa o dostępności cyfrowej nie dotyczy:</a:t>
            </a:r>
          </a:p>
          <a:p>
            <a:pPr marL="342900" indent="-342900" fontAlgn="base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pl-PL" sz="2400" dirty="0" smtClean="0"/>
              <a:t>Dokumentów na stronie internetowej lub w aplikacji mobilnej  opublikowanych przed </a:t>
            </a:r>
            <a:r>
              <a:rPr lang="pl-PL" sz="2400" b="1" dirty="0" smtClean="0"/>
              <a:t>23 </a:t>
            </a:r>
            <a:r>
              <a:rPr lang="pl-PL" sz="2400" b="1" dirty="0"/>
              <a:t>września 2018 r</a:t>
            </a:r>
            <a:r>
              <a:rPr lang="pl-PL" sz="2400" b="1" dirty="0" smtClean="0"/>
              <a:t>. </a:t>
            </a:r>
            <a:r>
              <a:rPr lang="pl-PL" sz="2400" dirty="0" smtClean="0"/>
              <a:t>(jeśli są archiwalne i nieużywane to przed 23 września 2019r.)</a:t>
            </a:r>
          </a:p>
          <a:p>
            <a:pPr marL="342900" indent="-342900" fontAlgn="base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pl-PL" sz="2400" dirty="0" smtClean="0"/>
              <a:t>Dokumentów w intranecie lub ekstranecie opublikowanych przed </a:t>
            </a:r>
            <a:br>
              <a:rPr lang="pl-PL" sz="2400" dirty="0" smtClean="0"/>
            </a:br>
            <a:r>
              <a:rPr lang="pl-PL" sz="2400" b="1" dirty="0" smtClean="0"/>
              <a:t>23 </a:t>
            </a:r>
            <a:r>
              <a:rPr lang="pl-PL" sz="2400" b="1" dirty="0"/>
              <a:t>września </a:t>
            </a:r>
            <a:r>
              <a:rPr lang="pl-PL" sz="2400" b="1" dirty="0" smtClean="0"/>
              <a:t>2019 </a:t>
            </a:r>
            <a:r>
              <a:rPr lang="pl-PL" sz="2400" b="1" dirty="0"/>
              <a:t>r. </a:t>
            </a:r>
            <a:endParaRPr lang="pl-PL" sz="2400" dirty="0"/>
          </a:p>
          <a:p>
            <a:pPr>
              <a:lnSpc>
                <a:spcPct val="120000"/>
              </a:lnSpc>
            </a:pPr>
            <a:endParaRPr lang="pl-PL" sz="2400" dirty="0"/>
          </a:p>
          <a:p>
            <a:pPr>
              <a:lnSpc>
                <a:spcPct val="120000"/>
              </a:lnSpc>
            </a:pPr>
            <a:r>
              <a:rPr lang="pl-PL" sz="2400" dirty="0"/>
              <a:t> </a:t>
            </a:r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2</a:t>
            </a:r>
            <a:r>
              <a:rPr lang="pl-PL" dirty="0" smtClean="0"/>
              <a:t>. Ważne daty graniczne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687623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Motyw pakietu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Niestandardowy 1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Motyw pakietu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6011</TotalTime>
  <Words>1853</Words>
  <Application>Microsoft Office PowerPoint</Application>
  <PresentationFormat>Panoramiczny</PresentationFormat>
  <Paragraphs>243</Paragraphs>
  <Slides>49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5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49</vt:i4>
      </vt:variant>
    </vt:vector>
  </HeadingPairs>
  <TitlesOfParts>
    <vt:vector size="55" baseType="lpstr">
      <vt:lpstr>Arial</vt:lpstr>
      <vt:lpstr>Calibri</vt:lpstr>
      <vt:lpstr>Calibri Light</vt:lpstr>
      <vt:lpstr>Open Sans</vt:lpstr>
      <vt:lpstr>Open Sans Semibold</vt:lpstr>
      <vt:lpstr>Office Theme</vt:lpstr>
      <vt:lpstr>Tworzenie dokumentów  dostępnych cyfrowo</vt:lpstr>
      <vt:lpstr>Plan szkolenia</vt:lpstr>
      <vt:lpstr>Czym jest dostępność cyfrowa?</vt:lpstr>
      <vt:lpstr>Czym jest dostępność cyfrowa 1/3</vt:lpstr>
      <vt:lpstr>Czym jest dostępność cyfrowa 2/3</vt:lpstr>
      <vt:lpstr>Czym jest dostępność cyfrowa 3/3</vt:lpstr>
      <vt:lpstr>Wymogi dostępności cyfrowej  dla dokumentów</vt:lpstr>
      <vt:lpstr>1. W Internecie i intranecie tylko dostępnie cyfrowo</vt:lpstr>
      <vt:lpstr>2. Ważne daty graniczne</vt:lpstr>
      <vt:lpstr>3. Dostęp alternatywny i żądanie dostępu</vt:lpstr>
      <vt:lpstr>4. Nie każdy dokument możesz udostępnić cyfrowo </vt:lpstr>
      <vt:lpstr>Planowanie dostępności cyfrowej dokumentów</vt:lpstr>
      <vt:lpstr>1. Przygotowanie pracowników</vt:lpstr>
      <vt:lpstr>2. Odpowiednie oprogramowanie</vt:lpstr>
      <vt:lpstr>3. Jasno określone priorytety</vt:lpstr>
      <vt:lpstr>4. Wymagania dla podwykonawców</vt:lpstr>
      <vt:lpstr>Podstawy dostępności cyfrowej dokumentów tekstowych (Word)</vt:lpstr>
      <vt:lpstr>1. Używaj wbudowanych styli i nagłówków (Word) 1/2</vt:lpstr>
      <vt:lpstr>1. Używaj wbudowanych styli i nagłówków (Word) 2/2</vt:lpstr>
      <vt:lpstr>2. Stosuj narzędzia do tworzenia list (Word)</vt:lpstr>
      <vt:lpstr>3. Twórz zrozumiałe linki (Word)</vt:lpstr>
      <vt:lpstr>4. Konstruuj tabele możliwie proste i z nagłówkami (Word)</vt:lpstr>
      <vt:lpstr>5. Dodawaj opis alternatywny dla grafik i zdjęć (Word)</vt:lpstr>
      <vt:lpstr>6. Zapewnij odpowiedni kontrast treści do tła (Word)</vt:lpstr>
      <vt:lpstr>7. Określ język dokumentu (Word)</vt:lpstr>
      <vt:lpstr>7. Określ tytuł dokumentu (Word)</vt:lpstr>
      <vt:lpstr>8. Dobre praktyki dla dokumentów (Word)</vt:lpstr>
      <vt:lpstr>Podstawy dostępności cyfrowej arkuszy kalkulacyjnych (Excel)</vt:lpstr>
      <vt:lpstr>1. Nadaj unikatowe nazwy arkuszy (Excel)</vt:lpstr>
      <vt:lpstr>2. Konstruuj tabele możliwie proste i z nagłówkami (Excel)</vt:lpstr>
      <vt:lpstr>3. Zapewnij odpowiedni kontrast treści do tła (Excel)</vt:lpstr>
      <vt:lpstr>4. Dodaj alternatywę tekstową dla elementów graficznych (Excel)</vt:lpstr>
      <vt:lpstr>5. Tabelę z danymi i wykres tych danych prezentuj razem (Excel)</vt:lpstr>
      <vt:lpstr>6. Określ tytuł dokumentu (Excel)</vt:lpstr>
      <vt:lpstr>7. Dobre praktyki dla dokumentów (Excel)</vt:lpstr>
      <vt:lpstr>Podstawy dostępności cyfrowej prezentacji (PowerPoint)</vt:lpstr>
      <vt:lpstr>1. Stosuj wbudowane wzorce slajdów (PowerPoint) 1/2</vt:lpstr>
      <vt:lpstr>1. Stosuj wbudowane wzorce slajdów (PowerPoint) 2/2</vt:lpstr>
      <vt:lpstr>2. Zapewnij unikatowy tytuł każdego slajdu (PowerPoint)</vt:lpstr>
      <vt:lpstr>3. Dodawaj opis alternatywny dla grafik i zdjęć (PowerPoint)</vt:lpstr>
      <vt:lpstr>4. Twórz linki dopasowane do kontekstu (PowerPoint)</vt:lpstr>
      <vt:lpstr>5. Zapewnij odpowiedni kontrast treści do tła (PowerPoint)</vt:lpstr>
      <vt:lpstr>6. Dodawaj multimedia tylko dostępne cyfrowo (PowerPoint)</vt:lpstr>
      <vt:lpstr>7. Tabelę z danymi i wykres tych danych prezentuj razem (PowerPoint)</vt:lpstr>
      <vt:lpstr>8. Określ język dokumentu (PowerPoint)</vt:lpstr>
      <vt:lpstr>9. Określ tytuł dokumentu (PowerPoint)</vt:lpstr>
      <vt:lpstr>11. Dobre praktyki dla dokumentów (PowerPoint)</vt:lpstr>
      <vt:lpstr>Pytania?</vt:lpstr>
      <vt:lpstr>Dziękuję za uwagę.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Tworzenie dokumentów dostępnych cyfrowo</dc:title>
  <dc:creator>Krycki Wojciech</dc:creator>
  <cp:lastModifiedBy>Dębski Jakub</cp:lastModifiedBy>
  <cp:revision>352</cp:revision>
  <dcterms:created xsi:type="dcterms:W3CDTF">2018-01-11T08:55:36Z</dcterms:created>
  <dcterms:modified xsi:type="dcterms:W3CDTF">2021-11-18T15:13:52Z</dcterms:modified>
</cp:coreProperties>
</file>