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51"/>
  </p:notesMasterIdLst>
  <p:handoutMasterIdLst>
    <p:handoutMasterId r:id="rId52"/>
  </p:handoutMasterIdLst>
  <p:sldIdLst>
    <p:sldId id="865" r:id="rId2"/>
    <p:sldId id="1089" r:id="rId3"/>
    <p:sldId id="1170" r:id="rId4"/>
    <p:sldId id="1171" r:id="rId5"/>
    <p:sldId id="1172" r:id="rId6"/>
    <p:sldId id="1173" r:id="rId7"/>
    <p:sldId id="1090" r:id="rId8"/>
    <p:sldId id="1169" r:id="rId9"/>
    <p:sldId id="1160" r:id="rId10"/>
    <p:sldId id="1086" r:id="rId11"/>
    <p:sldId id="1207" r:id="rId12"/>
    <p:sldId id="1174" r:id="rId13"/>
    <p:sldId id="1179" r:id="rId14"/>
    <p:sldId id="1168" r:id="rId15"/>
    <p:sldId id="1215" r:id="rId16"/>
    <p:sldId id="1180" r:id="rId17"/>
    <p:sldId id="1176" r:id="rId18"/>
    <p:sldId id="1182" r:id="rId19"/>
    <p:sldId id="1208" r:id="rId20"/>
    <p:sldId id="1183" r:id="rId21"/>
    <p:sldId id="1184" r:id="rId22"/>
    <p:sldId id="1185" r:id="rId23"/>
    <p:sldId id="1186" r:id="rId24"/>
    <p:sldId id="1187" r:id="rId25"/>
    <p:sldId id="1188" r:id="rId26"/>
    <p:sldId id="1209" r:id="rId27"/>
    <p:sldId id="1189" r:id="rId28"/>
    <p:sldId id="1177" r:id="rId29"/>
    <p:sldId id="1190" r:id="rId30"/>
    <p:sldId id="1197" r:id="rId31"/>
    <p:sldId id="1194" r:id="rId32"/>
    <p:sldId id="1198" r:id="rId33"/>
    <p:sldId id="1213" r:id="rId34"/>
    <p:sldId id="1195" r:id="rId35"/>
    <p:sldId id="1196" r:id="rId36"/>
    <p:sldId id="1178" r:id="rId37"/>
    <p:sldId id="1200" r:id="rId38"/>
    <p:sldId id="1210" r:id="rId39"/>
    <p:sldId id="1205" r:id="rId40"/>
    <p:sldId id="1204" r:id="rId41"/>
    <p:sldId id="1199" r:id="rId42"/>
    <p:sldId id="1201" r:id="rId43"/>
    <p:sldId id="1206" r:id="rId44"/>
    <p:sldId id="1214" r:id="rId45"/>
    <p:sldId id="1211" r:id="rId46"/>
    <p:sldId id="1212" r:id="rId47"/>
    <p:sldId id="1203" r:id="rId48"/>
    <p:sldId id="870" r:id="rId49"/>
    <p:sldId id="871" r:id="rId5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83862" y="6003904"/>
            <a:ext cx="704891" cy="70489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63518" y="604988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color-contrast-checker/" TargetMode="External"/><Relationship Id="rId2" Type="http://schemas.openxmlformats.org/officeDocument/2006/relationships/hyperlink" Target="https://contrast-ratio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Społeczeństwa Informacyjnego, 2021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1477" y="26084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Tworzenie dokumentów </a:t>
            </a:r>
            <a:br>
              <a:rPr lang="pl-PL" sz="5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54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dostępnych cyfrowo</a:t>
            </a:r>
            <a:endParaRPr lang="pl-PL" sz="5400" b="1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3754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 smtClean="0"/>
              <a:t>Każdy może żądać zapewnienia dostępności cyfrowej każdego dokumentu.</a:t>
            </a:r>
            <a:endParaRPr lang="pl-PL" sz="2400" b="1" dirty="0"/>
          </a:p>
          <a:p>
            <a:pPr fontAlgn="base">
              <a:lnSpc>
                <a:spcPct val="120000"/>
              </a:lnSpc>
            </a:pPr>
            <a:r>
              <a:rPr lang="pl-PL" sz="2400" dirty="0" smtClean="0"/>
              <a:t>Dotyczy to także dokumentów, które nie podlegają ustawie ze względu </a:t>
            </a:r>
            <a:br>
              <a:rPr lang="pl-PL" sz="2400" dirty="0" smtClean="0"/>
            </a:br>
            <a:r>
              <a:rPr lang="pl-PL" sz="2400" dirty="0" smtClean="0"/>
              <a:t>na datę ich publikacji na stronie lub w aplikacji mobilnej.</a:t>
            </a:r>
            <a:endParaRPr lang="pl-PL" sz="2400" dirty="0"/>
          </a:p>
          <a:p>
            <a:pPr fontAlgn="base">
              <a:lnSpc>
                <a:spcPct val="120000"/>
              </a:lnSpc>
            </a:pPr>
            <a:r>
              <a:rPr lang="pl-PL" sz="2400" dirty="0" smtClean="0"/>
              <a:t>Musisz zareagować niezwłocznie na takie żądanie (maksymalnie do 7 dni).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  <a:r>
              <a:rPr lang="pl-PL" dirty="0" smtClean="0"/>
              <a:t>. Dostęp alternatywny i żądanie dostępu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3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52312"/>
            <a:ext cx="10660956" cy="294532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 smtClean="0"/>
              <a:t>Ustawa o dostępności cyfrowej nie dotyczy dokumentów:</a:t>
            </a:r>
            <a:endParaRPr lang="pl-PL" sz="2400" b="1" dirty="0"/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</a:t>
            </a:r>
            <a:r>
              <a:rPr lang="pl-PL" sz="2400" dirty="0" smtClean="0"/>
              <a:t>tórych publikujący je podmiot nie wytworzył i nie nabył (nie sfinansował ich powstania),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</a:t>
            </a:r>
            <a:r>
              <a:rPr lang="pl-PL" sz="2400" dirty="0" smtClean="0"/>
              <a:t>o których zmiany podmiot nie jest uprawniony (np. odręcznie wypełnione oświadczenia majątkowe, skan umowy międzynarodowej)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Nie każdy dokument możesz udostępnić cyfrowo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50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Planowanie dostępności cyfrowej dokumentów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495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Przygotowanie pracowników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0778"/>
            <a:ext cx="10660956" cy="21220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Szkolenia wewnętrzne i zewnętrzne (w tym szkolenie przygotowujące do pracy).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Jasne zasady i wymagania dla każdego z pracowników (poprawianie dostępności dokumentów jest dłuższe i droższe niż tworzenie ich).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Wzorce i szablony dokumentów.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 smtClean="0"/>
              <a:t> 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4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  <a:r>
              <a:rPr lang="pl-PL" dirty="0" smtClean="0"/>
              <a:t>. Odpowiednie oprogramowanie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Dostępne cyfrowo dokumenty można tworzyć w różnych wersjach Pakietu Microsoft Office – im nowsza wersja tym jest to wygodniejsze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Dostępne cyfrowo dokumenty można tworzyć także w bezpłatnych edytorach typu Open Office, </a:t>
            </a:r>
            <a:r>
              <a:rPr lang="pl-PL" sz="2200" dirty="0" err="1" smtClean="0"/>
              <a:t>Libre</a:t>
            </a:r>
            <a:r>
              <a:rPr lang="pl-PL" sz="2200" dirty="0" smtClean="0"/>
              <a:t> Office,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Do edycji dokumentów w formacie PDF niezbędny jest płatny program Adobe </a:t>
            </a:r>
            <a:r>
              <a:rPr lang="pl-PL" sz="2200" dirty="0" err="1" smtClean="0"/>
              <a:t>Acrobat</a:t>
            </a:r>
            <a:r>
              <a:rPr lang="pl-PL" sz="2200" dirty="0" smtClean="0"/>
              <a:t> Pro.</a:t>
            </a:r>
          </a:p>
          <a:p>
            <a:pPr>
              <a:lnSpc>
                <a:spcPct val="120000"/>
              </a:lnSpc>
            </a:pPr>
            <a:r>
              <a:rPr lang="pl-PL" sz="2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 smtClean="0"/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536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40778"/>
            <a:ext cx="10660956" cy="21220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200" b="1" dirty="0" smtClean="0"/>
              <a:t>Czy to na pewno musi być dokument?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 smtClean="0"/>
              <a:t>To </a:t>
            </a:r>
            <a:r>
              <a:rPr lang="pl-PL" sz="2200" dirty="0"/>
              <a:t>co bezwzględnie wymagane,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co powstaje od zera,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z czego korzystają użytkownicy,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To co ważne dla podmiotu,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Archiwalne „po datach granicznych”,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 smtClean="0"/>
              <a:t>Dokumenty </a:t>
            </a:r>
            <a:r>
              <a:rPr lang="pl-PL" sz="2200" dirty="0"/>
              <a:t>udostępniane na żądanie.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 smtClean="0"/>
              <a:t>Pozostałe dokumenty.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 smtClean="0"/>
              <a:t> 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  <a:r>
              <a:rPr lang="pl-PL" dirty="0" smtClean="0"/>
              <a:t>. Jasno określone priorytety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7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Wymagania dla podwykonawców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40778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Stawiaj jasne wymagania wykonawcom zewnętrznym, którym zlecasz przygotowanie dokumentu.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 smtClean="0"/>
              <a:t>Od </a:t>
            </a:r>
            <a:r>
              <a:rPr lang="pl-PL" sz="2200" b="1" dirty="0" smtClean="0"/>
              <a:t>6 września 2021r</a:t>
            </a:r>
            <a:r>
              <a:rPr lang="pl-PL" sz="2200" dirty="0" smtClean="0"/>
              <a:t>. Zlecając wykonanie dokumentu (np. jako formy prezentacji wyników badania) podmiotowi zewnętrznemu musisz dodać </a:t>
            </a:r>
            <a:r>
              <a:rPr lang="pl-PL" sz="2200" b="1" dirty="0" smtClean="0"/>
              <a:t>klauzule </a:t>
            </a:r>
            <a:r>
              <a:rPr lang="pl-PL" sz="2200" b="1" dirty="0" err="1" smtClean="0"/>
              <a:t>dostępnościowe</a:t>
            </a:r>
            <a:r>
              <a:rPr lang="pl-PL" sz="2200" b="1" dirty="0" smtClean="0"/>
              <a:t> </a:t>
            </a:r>
            <a:r>
              <a:rPr lang="pl-PL" sz="2200" dirty="0" smtClean="0"/>
              <a:t>w umowie, opisie przedmiotu zamówienia itp.</a:t>
            </a:r>
          </a:p>
          <a:p>
            <a:pPr>
              <a:lnSpc>
                <a:spcPct val="120000"/>
              </a:lnSpc>
            </a:pPr>
            <a:r>
              <a:rPr lang="pl-PL" sz="2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 smtClean="0"/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7562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Podstawy dostępności cyfrowej </a:t>
            </a:r>
            <a:r>
              <a:rPr lang="pl-PL" sz="4000" dirty="0"/>
              <a:t>dokumentów tekstowych </a:t>
            </a:r>
            <a:r>
              <a:rPr lang="pl-PL" sz="4000" dirty="0" smtClean="0"/>
              <a:t>(Word)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7656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241137"/>
            <a:ext cx="10660956" cy="128170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Style pomogą zachować jednolite formatowanie – nie musisz pamiętać </a:t>
            </a:r>
            <a:br>
              <a:rPr lang="pl-PL" sz="2200" dirty="0" smtClean="0"/>
            </a:br>
            <a:r>
              <a:rPr lang="pl-PL" sz="2200" dirty="0" smtClean="0"/>
              <a:t>jak co sformatować.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Używaj wbudowanych styli i nagłówków (Word) 1/2</a:t>
            </a:r>
            <a:endParaRPr lang="pl-PL" dirty="0"/>
          </a:p>
        </p:txBody>
      </p:sp>
      <p:pic>
        <p:nvPicPr>
          <p:cNvPr id="4" name="Obraz 3" descr="Fragment menu i panelu narzędzi w MS Word - zbliżenia na narzędzie do określania styli tekstu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54" y="3768563"/>
            <a:ext cx="5775157" cy="1995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5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77439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Artykuł dziel na sekcje, a ich </a:t>
            </a:r>
            <a:r>
              <a:rPr lang="pl-PL" sz="2200" b="1" dirty="0" smtClean="0"/>
              <a:t>tytułu oznaczaj jako styl „Nagłówek” </a:t>
            </a:r>
            <a:r>
              <a:rPr lang="pl-PL" sz="2200" dirty="0" smtClean="0"/>
              <a:t>– na odpowiednim poziomie.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Jeśli wygląd stylu nie pasuje do Twojego dokumentu możesz go zmodyfikować.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Dobrze wdrożone nagłówki pozwolą Ci automatycznie wygenerować spis treści i „Zakładki” do </a:t>
            </a:r>
            <a:r>
              <a:rPr lang="pl-PL" sz="2200" dirty="0" err="1" smtClean="0"/>
              <a:t>PDFa</a:t>
            </a:r>
            <a:r>
              <a:rPr lang="pl-PL" sz="2200" dirty="0"/>
              <a:t>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Używaj wbudowanych styli i nagłówków (Word) 2/2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0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Czym jest dostępność cyfrowa?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Wymogi dostępności cyfrowej dla dokumentów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Planowanie dostępności cyfrowej dokumentów</a:t>
            </a:r>
            <a:endParaRPr lang="pl-PL" sz="2300" dirty="0"/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Podstawy dostępności cyfrowej dokumentów tekstowych (Word)</a:t>
            </a:r>
            <a:endParaRPr lang="pl-PL" sz="2300" dirty="0"/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Podstawy dostępności cyfrowej arkuszy kalkulacyjnych </a:t>
            </a:r>
            <a:r>
              <a:rPr lang="pl-PL" sz="2300" dirty="0"/>
              <a:t>(</a:t>
            </a:r>
            <a:r>
              <a:rPr lang="pl-PL" sz="2300" dirty="0" smtClean="0"/>
              <a:t>Excel)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300" dirty="0" smtClean="0"/>
              <a:t>Podstawy dostępności cyfrowej prezentacji </a:t>
            </a:r>
            <a:r>
              <a:rPr lang="pl-PL" sz="2300" dirty="0"/>
              <a:t>(</a:t>
            </a:r>
            <a:r>
              <a:rPr lang="pl-PL" sz="2300" dirty="0" smtClean="0"/>
              <a:t>PowerPoint)</a:t>
            </a:r>
          </a:p>
          <a:p>
            <a:endParaRPr lang="pl-PL" sz="2300" dirty="0"/>
          </a:p>
          <a:p>
            <a:pPr marL="514350" indent="-514350">
              <a:buFont typeface="+mj-lt"/>
              <a:buAutoNum type="arabicPeriod"/>
            </a:pPr>
            <a:endParaRPr lang="pl-PL" sz="23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szkolenia</a:t>
            </a:r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  <a:r>
              <a:rPr lang="pl-PL" dirty="0" smtClean="0"/>
              <a:t>. Stosuj narzędzia do tworzenia list (Word)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82064" y="1687663"/>
            <a:ext cx="10660956" cy="128170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Narzędzie „Listy” pozwala zachować jednolite formatowanie i logikę list.</a:t>
            </a:r>
          </a:p>
        </p:txBody>
      </p:sp>
      <p:pic>
        <p:nvPicPr>
          <p:cNvPr id="7" name="Obraz 6" descr="Fragment menu i panelu narzędzi w MS Word - zbliżenia rozwinięte narzędzie do określania stylu listy numerowanej."/>
          <p:cNvPicPr>
            <a:picLocks noChangeAspect="1"/>
          </p:cNvPicPr>
          <p:nvPr/>
        </p:nvPicPr>
        <p:blipFill rotWithShape="1">
          <a:blip r:embed="rId2"/>
          <a:srcRect l="26053" t="4632" r="40789" b="62105"/>
          <a:stretch/>
        </p:blipFill>
        <p:spPr>
          <a:xfrm>
            <a:off x="932330" y="2516985"/>
            <a:ext cx="5362592" cy="3026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1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22922"/>
            <a:ext cx="10660956" cy="3150557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Twórz linki opisujące dokąd prowadzą, a nie w stylu </a:t>
            </a:r>
            <a:r>
              <a:rPr lang="pl-PL" sz="2200" dirty="0" smtClean="0"/>
              <a:t>„http://...” </a:t>
            </a:r>
            <a:r>
              <a:rPr lang="pl-PL" sz="2200" dirty="0" smtClean="0"/>
              <a:t>(</a:t>
            </a:r>
            <a:r>
              <a:rPr lang="pl-PL" sz="2200" dirty="0"/>
              <a:t>w</a:t>
            </a:r>
            <a:r>
              <a:rPr lang="pl-PL" sz="2200" dirty="0" smtClean="0"/>
              <a:t>yjątkiem dokumenty, które mają być wydrukowane).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  <a:r>
              <a:rPr lang="pl-PL" dirty="0" smtClean="0"/>
              <a:t>. Twórz zrozumiałe linki (Word)</a:t>
            </a:r>
            <a:endParaRPr lang="pl-PL" dirty="0"/>
          </a:p>
        </p:txBody>
      </p:sp>
      <p:pic>
        <p:nvPicPr>
          <p:cNvPr id="4" name="Obraz 3" descr="Okno edytowania hiperłącza w programie MS Word  z widocznym polem adresu url i polem tekstu do wyświetlenia"/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932330" y="2930893"/>
            <a:ext cx="6737686" cy="3253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W Wordzie zakres działań jest ograniczony do: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tworzenia tabel narzędziem „Wstawianie – Tabela”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t</a:t>
            </a:r>
            <a:r>
              <a:rPr lang="pl-PL" sz="2200" dirty="0" smtClean="0"/>
              <a:t>worzenia maksymalnie prostych tabel, bez pustych komórek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o</a:t>
            </a:r>
            <a:r>
              <a:rPr lang="pl-PL" sz="2200" dirty="0" smtClean="0"/>
              <a:t>znaczania </a:t>
            </a:r>
            <a:r>
              <a:rPr lang="pl-PL" sz="2200" dirty="0" err="1" smtClean="0"/>
              <a:t>wersa</a:t>
            </a:r>
            <a:r>
              <a:rPr lang="pl-PL" sz="2200" dirty="0" smtClean="0"/>
              <a:t> nagłówkowego („Właściwości tabeli” – „Powtórz wiersz…”)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</a:t>
            </a:r>
            <a:r>
              <a:rPr lang="pl-PL" dirty="0"/>
              <a:t>Konstruuj tabele możliwie proste </a:t>
            </a:r>
            <a:r>
              <a:rPr lang="pl-PL" dirty="0" smtClean="0"/>
              <a:t>i z nagłówkami (Word)</a:t>
            </a:r>
            <a:endParaRPr lang="pl-PL" dirty="0"/>
          </a:p>
        </p:txBody>
      </p:sp>
      <p:pic>
        <p:nvPicPr>
          <p:cNvPr id="4" name="Obraz 3" descr="Okno edycji właściwości tabeli w programie MS Word. Wyróżniony oznaczony checkbox &quot;Powtórz jako wiersz nagłówka na początku każdej strony&quot;,"/>
          <p:cNvPicPr>
            <a:picLocks noChangeAspect="1"/>
          </p:cNvPicPr>
          <p:nvPr/>
        </p:nvPicPr>
        <p:blipFill rotWithShape="1">
          <a:blip r:embed="rId2"/>
          <a:srcRect l="32367" t="13450" r="31426" b="21491"/>
          <a:stretch/>
        </p:blipFill>
        <p:spPr>
          <a:xfrm>
            <a:off x="5832910" y="1703671"/>
            <a:ext cx="4446871" cy="4283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8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</a:t>
            </a:r>
            <a:r>
              <a:rPr lang="pl-PL" dirty="0" smtClean="0"/>
              <a:t>. Dodawaj opis alternatywny dla grafik i zdjęć (Word)</a:t>
            </a:r>
            <a:endParaRPr lang="pl-PL" dirty="0"/>
          </a:p>
        </p:txBody>
      </p:sp>
      <p:pic>
        <p:nvPicPr>
          <p:cNvPr id="4" name="Obraz 3" descr="Okno formatowania obrazu w programie MS Word z widocznymi polem Tytułu oraz polem Opis"/>
          <p:cNvPicPr>
            <a:picLocks noChangeAspect="1"/>
          </p:cNvPicPr>
          <p:nvPr/>
        </p:nvPicPr>
        <p:blipFill rotWithShape="1">
          <a:blip r:embed="rId2"/>
          <a:srcRect l="71211" t="18807" r="-263" b="34175"/>
          <a:stretch/>
        </p:blipFill>
        <p:spPr>
          <a:xfrm>
            <a:off x="6256421" y="1751796"/>
            <a:ext cx="4533498" cy="41269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Opis w prosty i zrozumiały sposób ma opisywać co widać na grafice/zdjęciu.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Treść opisu wpisz w pole „Opis” (Word 2013 i 2016) – w MS Word 365 jest tylko pole „Opis” (bez „Tytuł”)</a:t>
            </a:r>
            <a:r>
              <a:rPr lang="pl-PL" sz="2200" dirty="0"/>
              <a:t>.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6642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b="1" dirty="0" smtClean="0"/>
              <a:t>Kontrast minimalny to 4,5:1 </a:t>
            </a:r>
            <a:r>
              <a:rPr lang="pl-PL" sz="2200" dirty="0" smtClean="0"/>
              <a:t>(maksymalny możliwy to 21:1).</a:t>
            </a:r>
            <a:endParaRPr lang="pl-PL" sz="2200" dirty="0"/>
          </a:p>
          <a:p>
            <a:pPr fontAlgn="base">
              <a:lnSpc>
                <a:spcPct val="250000"/>
              </a:lnSpc>
            </a:pPr>
            <a:r>
              <a:rPr lang="pl-PL" sz="2200" dirty="0" smtClean="0"/>
              <a:t>Kontrast kolorów może sprawdzić na wiele sposób, np.: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Na stronie internetowej </a:t>
            </a:r>
            <a:r>
              <a:rPr lang="pl-PL" sz="2200" dirty="0" smtClean="0">
                <a:hlinkClick r:id="rId2"/>
              </a:rPr>
              <a:t>Contrast Ratio</a:t>
            </a:r>
            <a:r>
              <a:rPr lang="pl-PL" sz="2200" dirty="0" smtClean="0"/>
              <a:t>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Za pomocą narzędzia </a:t>
            </a:r>
            <a:r>
              <a:rPr lang="pl-PL" sz="2200" dirty="0" smtClean="0">
                <a:hlinkClick r:id="rId3"/>
              </a:rPr>
              <a:t>Color Contrast Checker </a:t>
            </a:r>
            <a:endParaRPr lang="pl-PL" sz="2200" dirty="0"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pl-PL" sz="2200" dirty="0">
                <a:hlinkClick r:id="rId3"/>
              </a:rPr>
              <a:t> 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Zapewnij odpowiedni kontrast treści do tła (Word)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6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7. Określ język dokumentu (Word)</a:t>
            </a:r>
            <a:endParaRPr lang="pl-PL" dirty="0"/>
          </a:p>
        </p:txBody>
      </p:sp>
      <p:pic>
        <p:nvPicPr>
          <p:cNvPr id="4" name="Obraz 3" descr="Okno edycji języka treści w programie MS Word z widoczną listą języków do wyboru."/>
          <p:cNvPicPr>
            <a:picLocks noChangeAspect="1"/>
          </p:cNvPicPr>
          <p:nvPr/>
        </p:nvPicPr>
        <p:blipFill rotWithShape="1">
          <a:blip r:embed="rId2"/>
          <a:srcRect t="42386" r="71658" b="4982"/>
          <a:stretch/>
        </p:blipFill>
        <p:spPr>
          <a:xfrm>
            <a:off x="6343047" y="1799923"/>
            <a:ext cx="3455469" cy="36094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99923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Język dokumentu najczęściej określany jest automatycznie, ale sprawdź to.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Język jest bardzo ważny dla osób korzystających z czytników ekranu np. osób niewidomych. 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Jeśli część tekstu jest w innym języku zaznacz tę część i określ oddzielnie jej język.</a:t>
            </a: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6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7. Określ tytuł dokumentu (Word)</a:t>
            </a:r>
            <a:endParaRPr lang="pl-PL" dirty="0"/>
          </a:p>
        </p:txBody>
      </p:sp>
      <p:pic>
        <p:nvPicPr>
          <p:cNvPr id="5" name="Obraz 4" descr="Fragment ekranu właściwości pliku w programie MS Word z oznaczonym polem &quot;Tytuł&quot;"/>
          <p:cNvPicPr>
            <a:picLocks noChangeAspect="1"/>
          </p:cNvPicPr>
          <p:nvPr/>
        </p:nvPicPr>
        <p:blipFill rotWithShape="1">
          <a:blip r:embed="rId2"/>
          <a:srcRect l="56763" t="12351" r="-263" b="34035"/>
          <a:stretch/>
        </p:blipFill>
        <p:spPr>
          <a:xfrm>
            <a:off x="5467149" y="1974029"/>
            <a:ext cx="5303520" cy="3676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Tytuł dokumentu jest pierwszą informacją odczytywaną przez czytnik ekranu po otwarciu dokumentu.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to nie nazwa pliku. </a:t>
            </a:r>
            <a:endParaRPr lang="pl-PL" sz="2200" dirty="0" smtClean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Dodaj go we Właściwościach pliku („Plik” w menu głównym).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5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76927"/>
            <a:ext cx="10660956" cy="321793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Pisz </a:t>
            </a:r>
            <a:r>
              <a:rPr lang="pl-PL" sz="2200" dirty="0" smtClean="0"/>
              <a:t>zrozumiale, prostymi zdaniami, bez zbędnych słów.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Skróty i akronimy wyjaśniaj przy pierwszym użyciu.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/>
              <a:t>Nie dziel wyrazów automatycznie.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Nie wyrównuj tekstu do obu stron jednocześnie.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Stosuj czcionkę odpowiedniej wielkości (podstawowa około </a:t>
            </a:r>
            <a:r>
              <a:rPr lang="pl-PL" sz="2200" dirty="0"/>
              <a:t>12 </a:t>
            </a:r>
            <a:r>
              <a:rPr lang="pl-PL" sz="2200" dirty="0" smtClean="0"/>
              <a:t>punktów).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Stosuj logiczne odstępy </a:t>
            </a:r>
            <a:r>
              <a:rPr lang="pl-PL" sz="2200" dirty="0"/>
              <a:t>w </a:t>
            </a:r>
            <a:r>
              <a:rPr lang="pl-PL" sz="2200" dirty="0" smtClean="0"/>
              <a:t>między częściami tekstu.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/>
              <a:t>Sprawdzaj plik analizatorem dostępności (Plik – Wyszukaj problemy – </a:t>
            </a:r>
            <a:br>
              <a:rPr lang="pl-PL" sz="2200" dirty="0" smtClean="0"/>
            </a:br>
            <a:r>
              <a:rPr lang="pl-PL" sz="2200" dirty="0" smtClean="0"/>
              <a:t>- Sprawdź ułatwienia dostępu)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 smtClean="0">
                <a:solidFill>
                  <a:schemeClr val="tx1"/>
                </a:solidFill>
              </a:rPr>
              <a:t> </a:t>
            </a:r>
            <a:endParaRPr lang="pl-PL" sz="2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</a:t>
            </a:r>
            <a:r>
              <a:rPr lang="pl-PL" dirty="0" smtClean="0"/>
              <a:t>. Dobre praktyki dla dokumentów (Word)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2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Podstawy dostępności cyfrowej arkuszy kalkulacyjnych (Excel)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7469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</a:t>
            </a:r>
            <a:r>
              <a:rPr lang="pl-PL" dirty="0"/>
              <a:t>. </a:t>
            </a:r>
            <a:r>
              <a:rPr lang="pl-PL" dirty="0" smtClean="0"/>
              <a:t>Nadaj unikatowe nazwy arkuszy (Excel)</a:t>
            </a:r>
            <a:endParaRPr lang="pl-PL" dirty="0"/>
          </a:p>
        </p:txBody>
      </p:sp>
      <p:pic>
        <p:nvPicPr>
          <p:cNvPr id="4" name="Obraz 3" descr="Zbliżenie na okno edycji właściwości arkusza w programie MS Excel z zaznaczoną opcją &quot;Zmień nazwę&quot;"/>
          <p:cNvPicPr>
            <a:picLocks noChangeAspect="1"/>
          </p:cNvPicPr>
          <p:nvPr/>
        </p:nvPicPr>
        <p:blipFill rotWithShape="1">
          <a:blip r:embed="rId2"/>
          <a:srcRect t="44912" r="65658" b="5544"/>
          <a:stretch/>
        </p:blipFill>
        <p:spPr>
          <a:xfrm>
            <a:off x="5852160" y="1761423"/>
            <a:ext cx="4754879" cy="38585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Każdemu arkuszowi nadaj nazwę opisującą jego zawartość.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Arkusze bez treści usuń ze skoroszytu.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628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  <a:r>
              <a:rPr lang="pl-PL" dirty="0" smtClean="0"/>
              <a:t>. </a:t>
            </a:r>
            <a:r>
              <a:rPr lang="pl-PL" dirty="0"/>
              <a:t>Konstruuj tabele możliwie proste i z nagłówkami </a:t>
            </a:r>
            <a:r>
              <a:rPr lang="pl-PL" dirty="0" smtClean="0"/>
              <a:t>(Excel)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29" y="1867300"/>
            <a:ext cx="6373245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Dane tabelaryczne wpisuj w tabeli, a nie w komórkach skoroszytu (Wstaw – Tabele).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Tabelę buduj od komórki A1</a:t>
            </a:r>
            <a:r>
              <a:rPr lang="pl-PL" sz="2200" dirty="0"/>
              <a:t> </a:t>
            </a:r>
            <a:r>
              <a:rPr lang="pl-PL" sz="2200" dirty="0" smtClean="0"/>
              <a:t>(ewentualnie A2 jeśli w A1 jest opis tabeli).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Włącz wers nagłówkowy tabeli, a w razie potrzeby także kolumnę.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Scalaj komórki tylko jeśli to konieczne. 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  <p:pic>
        <p:nvPicPr>
          <p:cNvPr id="6" name="Obraz 5" descr="Zbliżenie na przycisk &quot;Tabela&quot; w menu &quot;Wstawianie&quot; w programie MS Excel."/>
          <p:cNvPicPr>
            <a:picLocks noChangeAspect="1"/>
          </p:cNvPicPr>
          <p:nvPr/>
        </p:nvPicPr>
        <p:blipFill rotWithShape="1">
          <a:blip r:embed="rId2"/>
          <a:srcRect r="67316" b="45263"/>
          <a:stretch/>
        </p:blipFill>
        <p:spPr>
          <a:xfrm>
            <a:off x="7141945" y="1867300"/>
            <a:ext cx="3984859" cy="37538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2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  <a:r>
              <a:rPr lang="pl-PL" dirty="0" smtClean="0"/>
              <a:t>. Zapewnij odpowiedni kontrast treści do tła (Excel)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366421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 smtClean="0"/>
              <a:t>Kontrast minimalny to 4,5:1 </a:t>
            </a:r>
            <a:r>
              <a:rPr lang="pl-PL" sz="2200" dirty="0" smtClean="0"/>
              <a:t>(maksymalny możliwy to 21:1).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Uważaj, nie wszystkie gotowe szablony formatowania tabel spełniają ten wymóg!</a:t>
            </a:r>
          </a:p>
          <a:p>
            <a:pPr fontAlgn="base">
              <a:lnSpc>
                <a:spcPct val="250000"/>
              </a:lnSpc>
            </a:pPr>
            <a:r>
              <a:rPr lang="pl-PL" sz="2200" dirty="0" smtClean="0"/>
              <a:t>Kontrast kolorów może sprawdzić na wiele sposób, np.: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Na stronie internetowej </a:t>
            </a:r>
            <a:r>
              <a:rPr lang="pl-PL" sz="2200" dirty="0" smtClean="0">
                <a:hlinkClick r:id="rId2"/>
              </a:rPr>
              <a:t>Contrast Ratio</a:t>
            </a:r>
            <a:r>
              <a:rPr lang="pl-PL" sz="2200" dirty="0" smtClean="0"/>
              <a:t>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Za pomocą narzędzia </a:t>
            </a:r>
            <a:r>
              <a:rPr lang="pl-PL" sz="2200" dirty="0" smtClean="0">
                <a:hlinkClick r:id="rId3"/>
              </a:rPr>
              <a:t>Color Contrast Checker </a:t>
            </a:r>
          </a:p>
          <a:p>
            <a:pPr>
              <a:lnSpc>
                <a:spcPct val="120000"/>
              </a:lnSpc>
            </a:pPr>
            <a:r>
              <a:rPr lang="pl-PL" sz="2400" dirty="0" smtClean="0">
                <a:hlinkClick r:id="rId3"/>
              </a:rPr>
              <a:t> </a:t>
            </a:r>
            <a:endParaRPr lang="pl-PL" sz="2400" dirty="0" smtClean="0"/>
          </a:p>
          <a:p>
            <a:pPr>
              <a:lnSpc>
                <a:spcPct val="120000"/>
              </a:lnSpc>
            </a:pP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715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Dodaj alternatywę tekstową dla elementów graficznych (Excel)</a:t>
            </a:r>
            <a:endParaRPr lang="pl-PL" dirty="0"/>
          </a:p>
        </p:txBody>
      </p:sp>
      <p:pic>
        <p:nvPicPr>
          <p:cNvPr id="5" name="Obraz 4" descr="Okno formatowania obszaru wykresu w programie MS Excel z widoczną zakładką &quot;Tekst alternatywny&quot; i polami Tytuł oraz Opis"/>
          <p:cNvPicPr>
            <a:picLocks noChangeAspect="1"/>
          </p:cNvPicPr>
          <p:nvPr/>
        </p:nvPicPr>
        <p:blipFill rotWithShape="1">
          <a:blip r:embed="rId2"/>
          <a:srcRect l="70105" t="22316" b="21263"/>
          <a:stretch/>
        </p:blipFill>
        <p:spPr>
          <a:xfrm>
            <a:off x="6212542" y="1703671"/>
            <a:ext cx="3644766" cy="38693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Ograniczaj grafiki do minimum (np. wykresy).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Opis w prosty i zrozumiały sposób ma opisywać </a:t>
            </a:r>
            <a:r>
              <a:rPr lang="pl-PL" sz="2200" dirty="0" smtClean="0"/>
              <a:t>co przedstawia wykres.</a:t>
            </a:r>
            <a:endParaRPr lang="pl-PL" sz="2200" dirty="0"/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Treść opisu wpisz w pole „Opis”.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65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5</a:t>
            </a:r>
            <a:r>
              <a:rPr lang="pl-PL" dirty="0" smtClean="0"/>
              <a:t>. Tabelę z danymi i wykres tych danych prezentuj razem (Excel)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Jeśli to tylko możliwe wykres wyświetlaj obok tabeli, na podstawie której powstał. 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Dane w tabeli będą doskonałą alternatywą dla danych pokazywanych wizualnie na wykresie. </a:t>
            </a:r>
            <a:endParaRPr lang="pl-PL" sz="2400" dirty="0"/>
          </a:p>
        </p:txBody>
      </p:sp>
      <p:pic>
        <p:nvPicPr>
          <p:cNvPr id="4" name="Obraz 3" descr="Fragment arkusza kalkulacyjnego w programie MS Excel z widoczną tabelą i wykresem na podstawie danych z tej tabeli"/>
          <p:cNvPicPr>
            <a:picLocks noChangeAspect="1"/>
          </p:cNvPicPr>
          <p:nvPr/>
        </p:nvPicPr>
        <p:blipFill rotWithShape="1">
          <a:blip r:embed="rId2"/>
          <a:srcRect t="22277" r="42469" b="28455"/>
          <a:stretch/>
        </p:blipFill>
        <p:spPr>
          <a:xfrm>
            <a:off x="6133170" y="1703671"/>
            <a:ext cx="5073805" cy="2444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6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Określ tytuł dokumentu (Excel)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Tytuł dokumentu jest pierwszą informacją odczytywaną przez czytnik ekranu po otwarciu dokumentu.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to nie nazwa pliku. </a:t>
            </a:r>
            <a:endParaRPr lang="pl-PL" sz="2200" dirty="0" smtClean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Dodaj go we Właściwościach pliku („Plik” w menu głównym).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  <p:pic>
        <p:nvPicPr>
          <p:cNvPr id="6" name="Obraz 5" descr="Fragment ekranu właściwości pliku w programie MS Excel z oznaczonym polem &quot;Tytuł&quot;"/>
          <p:cNvPicPr>
            <a:picLocks noChangeAspect="1"/>
          </p:cNvPicPr>
          <p:nvPr/>
        </p:nvPicPr>
        <p:blipFill rotWithShape="1">
          <a:blip r:embed="rId2"/>
          <a:srcRect l="58184" t="14175" r="2579" b="49053"/>
          <a:stretch/>
        </p:blipFill>
        <p:spPr>
          <a:xfrm>
            <a:off x="6105686" y="1867300"/>
            <a:ext cx="5021120" cy="2646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2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Stosuj zasadę „Jedna tabela w jednym arkuszu”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Unikaj wykorzystywania arkuszy Excel jako </a:t>
            </a:r>
            <a:r>
              <a:rPr lang="pl-PL" sz="2200" dirty="0"/>
              <a:t>formularzy do zbierania danych </a:t>
            </a:r>
            <a:r>
              <a:rPr lang="pl-PL" sz="2200" dirty="0" smtClean="0"/>
              <a:t>–jeśli jednak się to zdecydujesz dokładnie opisuj gdzie co należy wpisać.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Samodzielnie sprawdź pisownię (Excel nie sprawdza jej automatycznie)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Nie wyróżniaj informacji wyłącznie kolorem – dodaj także inne formatowanie np. pogrubienie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Ukryj wersy</a:t>
            </a:r>
            <a:r>
              <a:rPr lang="pl-PL" sz="2200" dirty="0"/>
              <a:t> </a:t>
            </a:r>
            <a:r>
              <a:rPr lang="pl-PL" sz="2200" dirty="0" smtClean="0"/>
              <a:t>i kolumny, w których nie ma żadnych danych,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(Plik – Wyszukaj problemy – </a:t>
            </a:r>
            <a:br>
              <a:rPr lang="pl-PL" sz="2200" dirty="0"/>
            </a:br>
            <a:r>
              <a:rPr lang="pl-PL" sz="2200" dirty="0"/>
              <a:t>- Sprawdź ułatwienia dostępu</a:t>
            </a:r>
            <a:r>
              <a:rPr lang="pl-PL" sz="2200" dirty="0" smtClean="0"/>
              <a:t>)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</a:t>
            </a:r>
            <a:r>
              <a:rPr lang="pl-PL" dirty="0" smtClean="0"/>
              <a:t>. Dobre praktyki dla dokumentów (Excel)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Podstawy dostępności cyfrowej prezentacji (PowerPoint)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9624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Stosuj wbudowane wzorce slajdów (PowerPoint) 1/2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To co tylko możesz ustaw na poziomie wzorca (Widok – Wzorzec slajdów).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We wzorcu ustaw wielkość czcionek i ustawienie elementów, dodaj też wszelkie dekoracyjne grafiki. 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  <p:pic>
        <p:nvPicPr>
          <p:cNvPr id="6" name="Obraz 5" descr="Fragment widoku edycji wzorca slajdów w programie MS PowerPoint"/>
          <p:cNvPicPr>
            <a:picLocks noChangeAspect="1"/>
          </p:cNvPicPr>
          <p:nvPr/>
        </p:nvPicPr>
        <p:blipFill rotWithShape="1">
          <a:blip r:embed="rId2"/>
          <a:srcRect t="2526" r="34079" b="39930"/>
          <a:stretch/>
        </p:blipFill>
        <p:spPr>
          <a:xfrm>
            <a:off x="5717761" y="1867300"/>
            <a:ext cx="5959210" cy="2926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5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Stosuj wbudowane wzorce slajdów (PowerPoint) 2/2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Dodając nowej slajdy korzystaj z „Wstawianie – Nowy </a:t>
            </a:r>
            <a:r>
              <a:rPr lang="pl-PL" sz="2200" dirty="0"/>
              <a:t>s</a:t>
            </a:r>
            <a:r>
              <a:rPr lang="pl-PL" sz="2200" dirty="0" smtClean="0"/>
              <a:t>lajd” i wybierz odpowiedni rodzaj slajdu.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Możesz tez korzystać z opcji „Duplikuj” i później edytować w nim treść.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  <p:pic>
        <p:nvPicPr>
          <p:cNvPr id="3" name="Obraz 2" descr="Fragment menu &quot;Wstawianie&quot; w programie MS PowerPoint z rozwiniętą opcją &quot;Nowy slajd&quot; i widocznymi różnymi rodzajami slajdów do wyboru."/>
          <p:cNvPicPr>
            <a:picLocks noChangeAspect="1"/>
          </p:cNvPicPr>
          <p:nvPr/>
        </p:nvPicPr>
        <p:blipFill rotWithShape="1">
          <a:blip r:embed="rId2"/>
          <a:srcRect t="2807" r="65342" b="26456"/>
          <a:stretch/>
        </p:blipFill>
        <p:spPr>
          <a:xfrm>
            <a:off x="5958038" y="1867300"/>
            <a:ext cx="3814679" cy="43794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7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  <a:r>
              <a:rPr lang="pl-PL" dirty="0" smtClean="0"/>
              <a:t>. Zapewnij unikatowy tytuł każdego slajdu (PowerPoint)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Każdy slajd musi mieć niepowtarzalny tytuł. To po tych tytułach użytkownicy np. niewidomi orientują się co jest treścią danego slajdu.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Pole do wpisania tytułu powinno być w każdy wzorcu slajdu z którego korzystasz.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  <p:pic>
        <p:nvPicPr>
          <p:cNvPr id="6" name="Obraz 5" descr="Wzorce dwóch przykładowych slajdów w programie MS PowerPoint z widocznymi polami do wprowadzenia tytułu slajdu."/>
          <p:cNvPicPr>
            <a:picLocks noChangeAspect="1"/>
          </p:cNvPicPr>
          <p:nvPr/>
        </p:nvPicPr>
        <p:blipFill rotWithShape="1">
          <a:blip r:embed="rId2"/>
          <a:srcRect l="8415" t="24066" r="59847" b="13333"/>
          <a:stretch/>
        </p:blipFill>
        <p:spPr>
          <a:xfrm>
            <a:off x="5887844" y="1867300"/>
            <a:ext cx="3869473" cy="4293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99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0330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Przyjazność dla osób z niepełnosprawnościami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Dzięki dostępności cyfrowej osoby z niepełnosprawnościami mogą wygodnie korzystać z serwisów internetowych i aplikacji mobilnych.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1/3</a:t>
            </a:r>
          </a:p>
        </p:txBody>
      </p:sp>
    </p:spTree>
    <p:extLst>
      <p:ext uri="{BB962C8B-B14F-4D97-AF65-F5344CB8AC3E}">
        <p14:creationId xmlns:p14="http://schemas.microsoft.com/office/powerpoint/2010/main" val="21978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</a:t>
            </a:r>
            <a:r>
              <a:rPr lang="pl-PL" dirty="0" smtClean="0"/>
              <a:t>. Dodawaj opis alternatywny dla grafik i zdjęć (PowerPoint)</a:t>
            </a:r>
            <a:endParaRPr lang="pl-PL" dirty="0"/>
          </a:p>
        </p:txBody>
      </p:sp>
      <p:pic>
        <p:nvPicPr>
          <p:cNvPr id="5" name="Obraz 4" descr="Okno formatowania obrazu w programie MS PowerPoint z widoczną zakładką &quot;Tekst alternatywny&quot; i polami Tytuł oraz Opis"/>
          <p:cNvPicPr>
            <a:picLocks noChangeAspect="1"/>
          </p:cNvPicPr>
          <p:nvPr/>
        </p:nvPicPr>
        <p:blipFill rotWithShape="1">
          <a:blip r:embed="rId2"/>
          <a:srcRect l="70152" t="18862" r="1037" b="27805"/>
          <a:stretch/>
        </p:blipFill>
        <p:spPr>
          <a:xfrm>
            <a:off x="6558230" y="1703671"/>
            <a:ext cx="3512636" cy="3657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Opis w prosty i zrozumiały sposób ma opisywać co widać na grafice/zdjęciu.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W prezentacji tych zdjęć może być dużo – te które nie są wklejone na poziomie wzorca muszą mieć opisy alternatywne.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Treść opisu wpisz w pole „Opis”.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30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Twórz linki dopasowane do kontekstu (PowerPoint)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22922"/>
            <a:ext cx="4944363" cy="3150557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W prezentacjach, które wysyłasz do czytelników twórz linki opisujące dokąd prowadzą.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W prezentacjach które wyświetlasz na ekranie stosuj linki „www” tak żeby patrząc na nie wiadomo było o jaki adres chodzi.</a:t>
            </a: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  <p:pic>
        <p:nvPicPr>
          <p:cNvPr id="6" name="Obraz 5" descr="Okno edytowania hiperłącza w programie MS PowerPoint  z widocznym polem adresu url i polem tekstu do wyświetlenia"/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6212542" y="1722922"/>
            <a:ext cx="5055875" cy="24412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8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Zapewnij odpowiedni kontrast treści do tła (PowerPoint)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366421"/>
            <a:ext cx="5479621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 smtClean="0"/>
              <a:t>Kontrast minimalny to 4,5:1 </a:t>
            </a:r>
            <a:r>
              <a:rPr lang="pl-PL" sz="2200" dirty="0" smtClean="0"/>
              <a:t>(maksymalny możliwy to 21:1).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Nie wszystkie gotowe szablony slajdów spełniają ten wymóg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Unikaj prezentowania treści na tle zdjęć – jeśli je stosujesz szczególnie zwróć uwagę na kontrast lub dodaj tło pod tekstem.</a:t>
            </a:r>
          </a:p>
          <a:p>
            <a:pPr>
              <a:lnSpc>
                <a:spcPct val="120000"/>
              </a:lnSpc>
            </a:pPr>
            <a:r>
              <a:rPr lang="pl-PL" sz="2400" dirty="0" smtClean="0">
                <a:hlinkClick r:id="rId2"/>
              </a:rPr>
              <a:t> </a:t>
            </a:r>
            <a:endParaRPr lang="pl-PL" sz="2400" dirty="0" smtClean="0"/>
          </a:p>
          <a:p>
            <a:pPr>
              <a:lnSpc>
                <a:spcPct val="120000"/>
              </a:lnSpc>
            </a:pPr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6" name="Obraz 5" descr="Przykładowy slajd z programu MS PowerPoint z tekstem na tle zdjęcia, ale z dodatkowym kontrastowym tłem dla samego tekstu"/>
          <p:cNvPicPr>
            <a:picLocks noChangeAspect="1"/>
          </p:cNvPicPr>
          <p:nvPr/>
        </p:nvPicPr>
        <p:blipFill rotWithShape="1">
          <a:blip r:embed="rId3"/>
          <a:srcRect l="1555" t="52845" r="63323" b="11058"/>
          <a:stretch/>
        </p:blipFill>
        <p:spPr>
          <a:xfrm>
            <a:off x="6701883" y="2366421"/>
            <a:ext cx="4702330" cy="27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  <a:r>
              <a:rPr lang="pl-PL" dirty="0" smtClean="0"/>
              <a:t>. Dodawaj multimedia tylko dostępne cyfrowo (PowerPoint)</a:t>
            </a:r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2199152"/>
            <a:ext cx="8981104" cy="2640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</a:pPr>
            <a:r>
              <a:rPr lang="pl-PL" sz="2200" b="1" dirty="0" smtClean="0"/>
              <a:t>Filmy dodane do prezentacji muszą mieć: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napisy rozszerzone - jeśli przekazują informacje dźwiękiem,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a</a:t>
            </a:r>
            <a:r>
              <a:rPr lang="pl-PL" sz="2200" dirty="0" smtClean="0"/>
              <a:t>udiodeskrypcję – jeśli przekazują informacje obrazem</a:t>
            </a:r>
          </a:p>
          <a:p>
            <a:pPr fontAlgn="base">
              <a:lnSpc>
                <a:spcPct val="120000"/>
              </a:lnSpc>
            </a:pPr>
            <a:endParaRPr lang="pl-PL" sz="2200" dirty="0" smtClean="0"/>
          </a:p>
          <a:p>
            <a:pPr>
              <a:lnSpc>
                <a:spcPct val="120000"/>
              </a:lnSpc>
            </a:pPr>
            <a:r>
              <a:rPr lang="pl-PL" sz="2400" dirty="0" smtClean="0">
                <a:hlinkClick r:id="rId2"/>
              </a:rPr>
              <a:t> </a:t>
            </a:r>
            <a:endParaRPr lang="pl-PL" sz="2400" dirty="0" smtClean="0"/>
          </a:p>
          <a:p>
            <a:pPr>
              <a:lnSpc>
                <a:spcPct val="120000"/>
              </a:lnSpc>
            </a:pP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972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7</a:t>
            </a:r>
            <a:r>
              <a:rPr lang="pl-PL" dirty="0" smtClean="0"/>
              <a:t>. Tabelę z danymi i wykres tych danych prezentuj razem (PowerPoint)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03671"/>
            <a:ext cx="4708074" cy="413886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/>
              <a:t>W</a:t>
            </a:r>
            <a:r>
              <a:rPr lang="pl-PL" sz="2200" dirty="0" smtClean="0"/>
              <a:t>ykres wyświetlaj zawsze obok tabeli, na podstawie której powstał. 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Dane w tabeli będą doskonałą alternatywą dla danych pokazywanych wizualnie na wykresie. </a:t>
            </a:r>
            <a:endParaRPr lang="pl-PL" sz="2400" dirty="0"/>
          </a:p>
        </p:txBody>
      </p:sp>
      <p:pic>
        <p:nvPicPr>
          <p:cNvPr id="3" name="Obraz 2" descr="Przykładowy slajd z programu MS PowerPoint z widoczną tabelą i wykresem na podstawie danych z tej tabeli"/>
          <p:cNvPicPr>
            <a:picLocks noChangeAspect="1"/>
          </p:cNvPicPr>
          <p:nvPr/>
        </p:nvPicPr>
        <p:blipFill rotWithShape="1">
          <a:blip r:embed="rId2"/>
          <a:srcRect l="25061" t="20813" r="7805" b="11708"/>
          <a:stretch/>
        </p:blipFill>
        <p:spPr>
          <a:xfrm>
            <a:off x="5776359" y="1703671"/>
            <a:ext cx="5542130" cy="31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8</a:t>
            </a:r>
            <a:r>
              <a:rPr lang="pl-PL" dirty="0" smtClean="0"/>
              <a:t>. Określ język dokumentu (PowerPoint)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799923"/>
            <a:ext cx="4708074" cy="28425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200" dirty="0" smtClean="0"/>
              <a:t>Język dokumentu najczęściej określany jest automatycznie, ale sprawdź to.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Język jest bardzo ważny dla osób korzystających z czytników ekranu np. osób niewidomych. </a:t>
            </a:r>
          </a:p>
          <a:p>
            <a:pPr fontAlgn="base">
              <a:lnSpc>
                <a:spcPct val="120000"/>
              </a:lnSpc>
            </a:pPr>
            <a:r>
              <a:rPr lang="pl-PL" sz="2200" dirty="0" smtClean="0"/>
              <a:t>Jeśli część tekstu jest w innym języku zaznacz tę część i określ oddzielnie jej język.</a:t>
            </a: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200" dirty="0"/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pic>
        <p:nvPicPr>
          <p:cNvPr id="3" name="Obraz 2" descr="Okno edycji języka treści w programie MS PowerPoint z widoczną listą języków do wyboru."/>
          <p:cNvPicPr>
            <a:picLocks noChangeAspect="1"/>
          </p:cNvPicPr>
          <p:nvPr/>
        </p:nvPicPr>
        <p:blipFill rotWithShape="1">
          <a:blip r:embed="rId2"/>
          <a:srcRect l="-182" t="47154" r="66616" b="5041"/>
          <a:stretch/>
        </p:blipFill>
        <p:spPr>
          <a:xfrm>
            <a:off x="6043962" y="1799923"/>
            <a:ext cx="4225985" cy="33853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8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9</a:t>
            </a:r>
            <a:r>
              <a:rPr lang="pl-PL" dirty="0" smtClean="0"/>
              <a:t>. Określ tytuł dokumentu (PowerPoint)</a:t>
            </a:r>
            <a:endParaRPr lang="pl-PL" dirty="0"/>
          </a:p>
        </p:txBody>
      </p:sp>
      <p:pic>
        <p:nvPicPr>
          <p:cNvPr id="5" name="Obraz 4" descr="Fragment ekranu właściwości pliku w programie MS PowerPoint z oznaczonym polem &quot;Tytuł&quot;"/>
          <p:cNvPicPr>
            <a:picLocks noChangeAspect="1"/>
          </p:cNvPicPr>
          <p:nvPr/>
        </p:nvPicPr>
        <p:blipFill rotWithShape="1">
          <a:blip r:embed="rId2"/>
          <a:srcRect l="56763" t="12351" r="-263" b="34035"/>
          <a:stretch/>
        </p:blipFill>
        <p:spPr>
          <a:xfrm>
            <a:off x="5467149" y="1974029"/>
            <a:ext cx="5303520" cy="3676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32330" y="1867300"/>
            <a:ext cx="4236436" cy="3513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Tytuł dokumentu jest pierwszą informacją odczytywaną przez czytnik ekranu po otwarciu dokumentu.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Tytuł to nie nazwa pliku. </a:t>
            </a:r>
            <a:endParaRPr lang="pl-PL" sz="2200" dirty="0" smtClean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Dodaj go we Właściwościach pliku („Plik” w menu głównym).</a:t>
            </a:r>
            <a:endParaRPr lang="pl-PL" sz="22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2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 smtClean="0"/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7807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11. Dobre praktyki dla dokumentów (PowerPoint)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673402"/>
            <a:ext cx="10660956" cy="2122048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Stosuj możliwie proste slajdy.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Dopasowuj jasność slajdu do warunków wyświetlania, żeby unikać „</a:t>
            </a:r>
            <a:r>
              <a:rPr lang="pl-PL" sz="2200" dirty="0" err="1" smtClean="0"/>
              <a:t>olśnień</a:t>
            </a:r>
            <a:r>
              <a:rPr lang="pl-PL" sz="2200" dirty="0" smtClean="0"/>
              <a:t>” – prezentacja w jasnej sali/prezentacja w ciemnej </a:t>
            </a:r>
            <a:r>
              <a:rPr lang="pl-PL" sz="2200" dirty="0"/>
              <a:t>s</a:t>
            </a:r>
            <a:r>
              <a:rPr lang="pl-PL" sz="2200" dirty="0" smtClean="0"/>
              <a:t>ali kinowej. 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 smtClean="0"/>
              <a:t>Unikaj animowanych, a szczególnie migających zmian slajdów.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200" dirty="0"/>
              <a:t>Sprawdzaj plik analizatorem dostępności (Plik – Wyszukaj problemy – </a:t>
            </a:r>
            <a:br>
              <a:rPr lang="pl-PL" sz="2200" dirty="0"/>
            </a:br>
            <a:r>
              <a:rPr lang="pl-PL" sz="2200" dirty="0"/>
              <a:t>- Sprawdź ułatwienia dostępu</a:t>
            </a:r>
            <a:r>
              <a:rPr lang="pl-PL" sz="2200" dirty="0" smtClean="0"/>
              <a:t>).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2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1850" y="4436198"/>
            <a:ext cx="10824344" cy="16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5143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Obowiązek i szansa dla podmiotów publicznych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Dostępność cyfrowa to </a:t>
            </a:r>
            <a:r>
              <a:rPr lang="pl-PL" sz="2400" dirty="0">
                <a:hlinkClick r:id="rId2"/>
              </a:rPr>
              <a:t>obowiązek prawny</a:t>
            </a:r>
            <a:r>
              <a:rPr lang="pl-PL" sz="2400" dirty="0"/>
              <a:t>, ale też szansa na dotarcie do wszystkich użytkowników, w tym osób z niepełnosprawnościami.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2/3</a:t>
            </a:r>
          </a:p>
        </p:txBody>
      </p:sp>
    </p:spTree>
    <p:extLst>
      <p:ext uri="{BB962C8B-B14F-4D97-AF65-F5344CB8AC3E}">
        <p14:creationId xmlns:p14="http://schemas.microsoft.com/office/powerpoint/2010/main" val="30326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61056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Proces wymagający zaplanowania</a:t>
            </a:r>
          </a:p>
          <a:p>
            <a:pPr fontAlgn="base">
              <a:lnSpc>
                <a:spcPct val="120000"/>
              </a:lnSpc>
            </a:pPr>
            <a:r>
              <a:rPr lang="pl-PL" sz="2400" dirty="0"/>
              <a:t>Dostępność cyfrowa „staje się”, a nie „jest”. </a:t>
            </a:r>
            <a:r>
              <a:rPr lang="pl-PL" sz="2400" dirty="0" smtClean="0"/>
              <a:t>Bez </a:t>
            </a:r>
            <a:r>
              <a:rPr lang="pl-PL" sz="2400" dirty="0"/>
              <a:t>konsekwentnych, planowanych działań nie sposób zapewnić ją nawet na poziomie „zgodny z prawem”.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3/3</a:t>
            </a:r>
          </a:p>
        </p:txBody>
      </p:sp>
    </p:spTree>
    <p:extLst>
      <p:ext uri="{BB962C8B-B14F-4D97-AF65-F5344CB8AC3E}">
        <p14:creationId xmlns:p14="http://schemas.microsoft.com/office/powerpoint/2010/main" val="14123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Wymogi dostępności cyfrowej </a:t>
            </a:r>
            <a:br>
              <a:rPr lang="pl-PL" sz="4000" b="1" dirty="0" smtClean="0"/>
            </a:br>
            <a:r>
              <a:rPr lang="pl-PL" sz="4000" b="1" dirty="0" smtClean="0"/>
              <a:t>dla dokumentów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414546"/>
            <a:ext cx="10660956" cy="2792721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 smtClean="0"/>
              <a:t>Dokumenty, które podmiot publiczny tworzy i publikuje w Internecie lub intranecie muszą być dostępne cyfrowo</a:t>
            </a:r>
            <a:endParaRPr lang="pl-PL" sz="2400" b="1" dirty="0"/>
          </a:p>
          <a:p>
            <a:pPr fontAlgn="base">
              <a:lnSpc>
                <a:spcPct val="120000"/>
              </a:lnSpc>
            </a:pPr>
            <a:r>
              <a:rPr lang="pl-PL" sz="2400" dirty="0" smtClean="0"/>
              <a:t>Dotyczy to wszystkich dokumentów, także publikowanych w mediach społecznościowych i na „cudzych” stronach czy aplikacjach mobilnych. Wymogi te określa ustawa o dostępności cyfrowej.</a:t>
            </a: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W Internecie i intranecie tylko dostępnie cyfrowo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92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367815"/>
            <a:ext cx="10660956" cy="2560320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dirty="0" smtClean="0"/>
              <a:t>Ustawa o dostępności cyfrowej nie dotyczy: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Dokumentów na stronie internetowej lub w aplikacji mobilnej  opublikowanych przed </a:t>
            </a:r>
            <a:r>
              <a:rPr lang="pl-PL" sz="2400" b="1" dirty="0" smtClean="0"/>
              <a:t>23 </a:t>
            </a:r>
            <a:r>
              <a:rPr lang="pl-PL" sz="2400" b="1" dirty="0"/>
              <a:t>września 2018 r</a:t>
            </a:r>
            <a:r>
              <a:rPr lang="pl-PL" sz="2400" b="1" dirty="0" smtClean="0"/>
              <a:t>. </a:t>
            </a:r>
            <a:r>
              <a:rPr lang="pl-PL" sz="2400" dirty="0" smtClean="0"/>
              <a:t>(jeśli są archiwalne i nieużywane to przed 23 września 2019r.)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Dokumentów w intranecie lub ekstranecie opublikowanych przed </a:t>
            </a:r>
            <a:br>
              <a:rPr lang="pl-PL" sz="2400" dirty="0" smtClean="0"/>
            </a:br>
            <a:r>
              <a:rPr lang="pl-PL" sz="2400" b="1" dirty="0" smtClean="0"/>
              <a:t>23 </a:t>
            </a:r>
            <a:r>
              <a:rPr lang="pl-PL" sz="2400" b="1" dirty="0"/>
              <a:t>września </a:t>
            </a:r>
            <a:r>
              <a:rPr lang="pl-PL" sz="2400" b="1" dirty="0" smtClean="0"/>
              <a:t>2019 </a:t>
            </a:r>
            <a:r>
              <a:rPr lang="pl-PL" sz="2400" b="1" dirty="0"/>
              <a:t>r. </a:t>
            </a:r>
            <a:endParaRPr lang="pl-PL" sz="2400" dirty="0"/>
          </a:p>
          <a:p>
            <a:pPr>
              <a:lnSpc>
                <a:spcPct val="120000"/>
              </a:lnSpc>
            </a:pPr>
            <a:endParaRPr lang="pl-PL" sz="2400" dirty="0"/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</a:t>
            </a:r>
            <a:r>
              <a:rPr lang="pl-PL" dirty="0" smtClean="0"/>
              <a:t>. Ważne daty graniczne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7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6011</TotalTime>
  <Words>1853</Words>
  <Application>Microsoft Office PowerPoint</Application>
  <PresentationFormat>Panoramiczny</PresentationFormat>
  <Paragraphs>243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Open Sans</vt:lpstr>
      <vt:lpstr>Open Sans Semibold</vt:lpstr>
      <vt:lpstr>Office Theme</vt:lpstr>
      <vt:lpstr>Tworzenie dokumentów  dostępnych cyfrowo</vt:lpstr>
      <vt:lpstr>Plan szkolenia</vt:lpstr>
      <vt:lpstr>Czym jest dostępność cyfrowa?</vt:lpstr>
      <vt:lpstr>Czym jest dostępność cyfrowa 1/3</vt:lpstr>
      <vt:lpstr>Czym jest dostępność cyfrowa 2/3</vt:lpstr>
      <vt:lpstr>Czym jest dostępność cyfrowa 3/3</vt:lpstr>
      <vt:lpstr>Wymogi dostępności cyfrowej  dla dokumentów</vt:lpstr>
      <vt:lpstr>1. W Internecie i intranecie tylko dostępnie cyfrowo</vt:lpstr>
      <vt:lpstr>2. Ważne daty graniczne</vt:lpstr>
      <vt:lpstr>3. Dostęp alternatywny i żądanie dostępu</vt:lpstr>
      <vt:lpstr>4. Nie każdy dokument możesz udostępnić cyfrowo </vt:lpstr>
      <vt:lpstr>Planowanie dostępności cyfrowej dokumentów</vt:lpstr>
      <vt:lpstr>1. Przygotowanie pracowników</vt:lpstr>
      <vt:lpstr>2. Odpowiednie oprogramowanie</vt:lpstr>
      <vt:lpstr>3. Jasno określone priorytety</vt:lpstr>
      <vt:lpstr>4. Wymagania dla podwykonawców</vt:lpstr>
      <vt:lpstr>Podstawy dostępności cyfrowej dokumentów tekstowych (Word)</vt:lpstr>
      <vt:lpstr>1. Używaj wbudowanych styli i nagłówków (Word) 1/2</vt:lpstr>
      <vt:lpstr>1. Używaj wbudowanych styli i nagłówków (Word) 2/2</vt:lpstr>
      <vt:lpstr>2. Stosuj narzędzia do tworzenia list (Word)</vt:lpstr>
      <vt:lpstr>3. Twórz zrozumiałe linki (Word)</vt:lpstr>
      <vt:lpstr>4. Konstruuj tabele możliwie proste i z nagłówkami (Word)</vt:lpstr>
      <vt:lpstr>5. Dodawaj opis alternatywny dla grafik i zdjęć (Word)</vt:lpstr>
      <vt:lpstr>6. Zapewnij odpowiedni kontrast treści do tła (Word)</vt:lpstr>
      <vt:lpstr>7. Określ język dokumentu (Word)</vt:lpstr>
      <vt:lpstr>7. Określ tytuł dokumentu (Word)</vt:lpstr>
      <vt:lpstr>8. Dobre praktyki dla dokumentów (Word)</vt:lpstr>
      <vt:lpstr>Podstawy dostępności cyfrowej arkuszy kalkulacyjnych (Excel)</vt:lpstr>
      <vt:lpstr>1. Nadaj unikatowe nazwy arkuszy (Excel)</vt:lpstr>
      <vt:lpstr>2. Konstruuj tabele możliwie proste i z nagłówkami (Excel)</vt:lpstr>
      <vt:lpstr>3. Zapewnij odpowiedni kontrast treści do tła (Excel)</vt:lpstr>
      <vt:lpstr>4. Dodaj alternatywę tekstową dla elementów graficznych (Excel)</vt:lpstr>
      <vt:lpstr>5. Tabelę z danymi i wykres tych danych prezentuj razem (Excel)</vt:lpstr>
      <vt:lpstr>6. Określ tytuł dokumentu (Excel)</vt:lpstr>
      <vt:lpstr>7. Dobre praktyki dla dokumentów (Excel)</vt:lpstr>
      <vt:lpstr>Podstawy dostępności cyfrowej prezentacji (PowerPoint)</vt:lpstr>
      <vt:lpstr>1. Stosuj wbudowane wzorce slajdów (PowerPoint) 1/2</vt:lpstr>
      <vt:lpstr>1. Stosuj wbudowane wzorce slajdów (PowerPoint) 2/2</vt:lpstr>
      <vt:lpstr>2. Zapewnij unikatowy tytuł każdego slajdu (PowerPoint)</vt:lpstr>
      <vt:lpstr>3. Dodawaj opis alternatywny dla grafik i zdjęć (PowerPoint)</vt:lpstr>
      <vt:lpstr>4. Twórz linki dopasowane do kontekstu (PowerPoint)</vt:lpstr>
      <vt:lpstr>5. Zapewnij odpowiedni kontrast treści do tła (PowerPoint)</vt:lpstr>
      <vt:lpstr>6. Dodawaj multimedia tylko dostępne cyfrowo (PowerPoint)</vt:lpstr>
      <vt:lpstr>7. Tabelę z danymi i wykres tych danych prezentuj razem (PowerPoint)</vt:lpstr>
      <vt:lpstr>8. Określ język dokumentu (PowerPoint)</vt:lpstr>
      <vt:lpstr>9. Określ tytuł dokumentu (PowerPoint)</vt:lpstr>
      <vt:lpstr>11. Dobre praktyki dla dokumentów (PowerPoint)</vt:lpstr>
      <vt:lpstr>Pytania?</vt:lpstr>
      <vt:lpstr>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Tworzenie dokumentów dostępnych cyfrowo</dc:title>
  <dc:creator>Krycki Wojciech</dc:creator>
  <cp:lastModifiedBy>Dębski Jakub</cp:lastModifiedBy>
  <cp:revision>352</cp:revision>
  <dcterms:created xsi:type="dcterms:W3CDTF">2018-01-11T08:55:36Z</dcterms:created>
  <dcterms:modified xsi:type="dcterms:W3CDTF">2021-11-18T15:13:52Z</dcterms:modified>
</cp:coreProperties>
</file>