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52"/>
  </p:notesMasterIdLst>
  <p:handoutMasterIdLst>
    <p:handoutMasterId r:id="rId53"/>
  </p:handoutMasterIdLst>
  <p:sldIdLst>
    <p:sldId id="1041" r:id="rId2"/>
    <p:sldId id="1170" r:id="rId3"/>
    <p:sldId id="1244" r:id="rId4"/>
    <p:sldId id="1288" r:id="rId5"/>
    <p:sldId id="1383" r:id="rId6"/>
    <p:sldId id="1289" r:id="rId7"/>
    <p:sldId id="1420" r:id="rId8"/>
    <p:sldId id="1431" r:id="rId9"/>
    <p:sldId id="1458" r:id="rId10"/>
    <p:sldId id="1419" r:id="rId11"/>
    <p:sldId id="1432" r:id="rId12"/>
    <p:sldId id="1430" r:id="rId13"/>
    <p:sldId id="1410" r:id="rId14"/>
    <p:sldId id="1437" r:id="rId15"/>
    <p:sldId id="1459" r:id="rId16"/>
    <p:sldId id="1465" r:id="rId17"/>
    <p:sldId id="1461" r:id="rId18"/>
    <p:sldId id="1439" r:id="rId19"/>
    <p:sldId id="1466" r:id="rId20"/>
    <p:sldId id="1462" r:id="rId21"/>
    <p:sldId id="1440" r:id="rId22"/>
    <p:sldId id="1467" r:id="rId23"/>
    <p:sldId id="1463" r:id="rId24"/>
    <p:sldId id="1441" r:id="rId25"/>
    <p:sldId id="1468" r:id="rId26"/>
    <p:sldId id="1464" r:id="rId27"/>
    <p:sldId id="1442" r:id="rId28"/>
    <p:sldId id="1443" r:id="rId29"/>
    <p:sldId id="1444" r:id="rId30"/>
    <p:sldId id="1445" r:id="rId31"/>
    <p:sldId id="1434" r:id="rId32"/>
    <p:sldId id="1446" r:id="rId33"/>
    <p:sldId id="1447" r:id="rId34"/>
    <p:sldId id="1475" r:id="rId35"/>
    <p:sldId id="1470" r:id="rId36"/>
    <p:sldId id="1449" r:id="rId37"/>
    <p:sldId id="1469" r:id="rId38"/>
    <p:sldId id="1450" r:id="rId39"/>
    <p:sldId id="1471" r:id="rId40"/>
    <p:sldId id="1451" r:id="rId41"/>
    <p:sldId id="1472" r:id="rId42"/>
    <p:sldId id="1452" r:id="rId43"/>
    <p:sldId id="1473" r:id="rId44"/>
    <p:sldId id="1454" r:id="rId45"/>
    <p:sldId id="1457" r:id="rId46"/>
    <p:sldId id="1455" r:id="rId47"/>
    <p:sldId id="1456" r:id="rId48"/>
    <p:sldId id="1474" r:id="rId49"/>
    <p:sldId id="870" r:id="rId50"/>
    <p:sldId id="871" r:id="rId51"/>
  </p:sldIdLst>
  <p:sldSz cx="12192000" cy="6858000"/>
  <p:notesSz cx="6858000" cy="9144000"/>
  <p:embeddedFontLst>
    <p:embeddedFont>
      <p:font typeface="Calibri Light" panose="020F0302020204030204" pitchFamily="34" charset="0"/>
      <p:regular r:id="rId54"/>
      <p:italic r:id="rId55"/>
    </p:embeddedFont>
    <p:embeddedFont>
      <p:font typeface="Open Sans" panose="020B0606030504020204" pitchFamily="34" charset="0"/>
      <p:regular r:id="rId56"/>
      <p:bold r:id="rId57"/>
      <p:italic r:id="rId58"/>
      <p:boldItalic r:id="rId59"/>
    </p:embeddedFont>
    <p:embeddedFont>
      <p:font typeface="Open Sans Semibold" panose="020B0706030804020204" pitchFamily="34" charset="0"/>
      <p:bold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3AE8F7F-911C-4F44-AF03-30329F973D46}">
          <p14:sldIdLst>
            <p14:sldId id="1041"/>
            <p14:sldId id="1170"/>
            <p14:sldId id="1244"/>
            <p14:sldId id="1288"/>
            <p14:sldId id="1383"/>
            <p14:sldId id="1289"/>
            <p14:sldId id="1420"/>
            <p14:sldId id="1431"/>
            <p14:sldId id="1458"/>
            <p14:sldId id="1419"/>
            <p14:sldId id="1432"/>
            <p14:sldId id="1430"/>
            <p14:sldId id="1410"/>
            <p14:sldId id="1437"/>
            <p14:sldId id="1459"/>
            <p14:sldId id="1465"/>
            <p14:sldId id="1461"/>
            <p14:sldId id="1439"/>
            <p14:sldId id="1466"/>
            <p14:sldId id="1462"/>
            <p14:sldId id="1440"/>
            <p14:sldId id="1467"/>
            <p14:sldId id="1463"/>
            <p14:sldId id="1441"/>
            <p14:sldId id="1468"/>
            <p14:sldId id="1464"/>
            <p14:sldId id="1442"/>
            <p14:sldId id="1443"/>
            <p14:sldId id="1444"/>
            <p14:sldId id="1445"/>
            <p14:sldId id="1434"/>
            <p14:sldId id="1446"/>
            <p14:sldId id="1447"/>
            <p14:sldId id="1475"/>
            <p14:sldId id="1470"/>
            <p14:sldId id="1449"/>
            <p14:sldId id="1469"/>
            <p14:sldId id="1450"/>
            <p14:sldId id="1471"/>
            <p14:sldId id="1451"/>
            <p14:sldId id="1472"/>
            <p14:sldId id="1452"/>
            <p14:sldId id="1473"/>
            <p14:sldId id="1454"/>
            <p14:sldId id="1457"/>
            <p14:sldId id="1455"/>
            <p14:sldId id="1456"/>
            <p14:sldId id="1474"/>
            <p14:sldId id="870"/>
            <p14:sldId id="8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095" autoAdjust="0"/>
  </p:normalViewPr>
  <p:slideViewPr>
    <p:cSldViewPr snapToGrid="0">
      <p:cViewPr varScale="1">
        <p:scale>
          <a:sx n="137" d="100"/>
          <a:sy n="137" d="100"/>
        </p:scale>
        <p:origin x="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6363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ulturabezbarier.org/wp-content/uploads/2019/12/Napisy-dla-nieslyszacych_zasady-tworzenia_2019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udiodeskrypcja.org.pl/standardy-tworzenia-audiodeskrypcji/do-produkcji-audiowizualnyc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733574"/>
            <a:ext cx="11010523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Dostępność cyfrowa elementów graficznych i multimediów</a:t>
            </a: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Konieczność dla niektórych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niewidome i część osób słabowidzących potrzebują tekstowego opisu elementów graficznych (tzw.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słabosłyszące potrzebują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napisów (tzw. rozszerzonych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przekazujących całą ścieżkę dźwiękową filmu.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osób głuchoniewidomych potrzebuje tekstu opisującego wygląd i zawierającego ścieżkę dźwiękową  (tzw.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niewidome oglądają filmy, ale potrzebują opisu poszczególnych scen (tzw.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nawigujące tylko klawiaturą potrzebują w pełni </a:t>
            </a:r>
            <a:r>
              <a:rPr lang="pl-PL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obsługiwalnych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ten sposób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odtwarzaczy multimediów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Przydatność dla wszystkich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napisów do filmów korzystają osoby, które oglądają film w głośnym miejscu (np. na dworcu) lub które na co dzień posługują się innym językiem niż polski.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pozwala szybko przejrzeć treść np. </a:t>
            </a:r>
            <a:r>
              <a:rPr lang="pl-PL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podcastu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bez przesłuchiwania materiału i czasem trudnego przewijania nagrania </a:t>
            </a:r>
            <a:b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odtwarzaczu.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Grafiki i zdjęcia z odpowiednimi tekstami alternatywnymi łatwiej wyszukać </a:t>
            </a:r>
            <a:b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Internecie.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razie problemów z łączem internetowym w miejscu zdjęć i grafik pojawią się ich teksty alternatywne.</a:t>
            </a:r>
          </a:p>
        </p:txBody>
      </p:sp>
    </p:spTree>
    <p:extLst>
      <p:ext uri="{BB962C8B-B14F-4D97-AF65-F5344CB8AC3E}">
        <p14:creationId xmlns:p14="http://schemas.microsoft.com/office/powerpoint/2010/main" val="42744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Rozwiązania tworzące dostępność cyfrową multimediów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560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Główna zasada dostępności cyfrowej multimediów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3039398"/>
            <a:ext cx="10154770" cy="163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obraz lub sam dźwięk nie może być jedynym sposobem przekazywania informacji. </a:t>
            </a:r>
            <a:endParaRPr lang="pl-PL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Różne rozwiązania dla różnych użytkowników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wiele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posobów zapewniania dostępności cyfrowej multimediów.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te </a:t>
            </a:r>
            <a:r>
              <a:rPr lang="pl-PL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mogą być stosowane zamiennie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bo są dla różnych odbiorców.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Napisy rozszerzone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to rozwiązanie zapewniające dostępność cyfrową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filmów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osób słabosłyszących i niesłyszących znających język polski.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Określenie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„rozszerzone” oznacza, że oprócz dialogów i lektora napisy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opisują dodatkowe informacje. Informują one np. kto mówi dane słowa jeśli tej osoby nie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widać oraz jakie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 dźwięki są słyszane w tle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muszą być w materiale, którego dotyczą – najlepiej </a:t>
            </a:r>
            <a:b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formie umożliwiającej ich włączanie i wyłączanie.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można tworzyć i dodawać samodzielnie. 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Napisy rozszerzone – zasady tworzenia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jednym wersie napisów do 40 znaków,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jednym ekranie do dwóch, maksymalnie trzech wersów napisów,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o ważnych dźwiękach w nawiasach kwadratowych np. [warkot włączanego silnika],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Skracanie wypowiedzi na poziomie napisów tylko gdy to niezbędne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2200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Zasady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tworzenia napisów rozszerzonych przygotowane przez Fundację Kultury bez Barier (dokument PDF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)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Kiedy napisy rozszerzone są wymagane?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Zawsze gdy film lub animacja zawiera </a:t>
            </a:r>
            <a:r>
              <a:rPr lang="pl-PL" dirty="0" smtClean="0"/>
              <a:t>informacje dźwiękowe</a:t>
            </a:r>
            <a:r>
              <a:rPr lang="pl-PL" dirty="0"/>
              <a:t> </a:t>
            </a:r>
            <a:r>
              <a:rPr lang="pl-PL" dirty="0" smtClean="0"/>
              <a:t>potrzebne </a:t>
            </a:r>
            <a:r>
              <a:rPr lang="pl-PL" dirty="0"/>
              <a:t>do zrozumienia </a:t>
            </a:r>
            <a:r>
              <a:rPr lang="pl-PL" dirty="0" smtClean="0"/>
              <a:t>treści.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Nie </a:t>
            </a:r>
            <a:r>
              <a:rPr lang="pl-PL" dirty="0"/>
              <a:t>ma potrzeby dodawania napisów t</a:t>
            </a:r>
            <a:r>
              <a:rPr lang="pl-PL" dirty="0" smtClean="0"/>
              <a:t>am gdzie cała ścieżka dźwiękowa prezentowana jest też wizualnie - np. animacja w formie plansz z tekstem, który to tekst czyta lektor.</a:t>
            </a:r>
          </a:p>
        </p:txBody>
      </p:sp>
    </p:spTree>
    <p:extLst>
      <p:ext uri="{BB962C8B-B14F-4D97-AF65-F5344CB8AC3E}">
        <p14:creationId xmlns:p14="http://schemas.microsoft.com/office/powerpoint/2010/main" val="12866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Audiodeskrypcja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 to dodatkowa ścieżka lektorska, opisująca istotne informacje przekazywane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wizualnie, które nie są przekazane w podstawowej ścieżce dźwiękowej (np. układ scen, zachowanie postaci).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rozwiązanie, dzięki któremu osoby niewidome i słabowidzące mogą mieć pełen dostęp do filmów i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animacji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 musi być dodana do materiału wideo, którego dotyczy. Dopuszczalne jest oddzielne publikowanie wersji z audiodeskrypcją.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Przygotowanie audiodeskrypcji najlepiej powierzyć specjalistom.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Audiodeskrypcja – zasady tworzenia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Skupianie się na obrazowym opisaniu najważniejszych elementów (audiodeskrypcja powinna w miarę możliwości mieścić się w przerwach podstawowej ścieżki dźwiękowej),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zakładania, że odbiorcy audiodeskrypcji mają wiedzę na temat prezentowany w filmie – używanie zrozumiałych słów i opisów,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Standardy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tworzenia audiodeskrypcji przygotowane przez Fundację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Audiodeskrypcja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Kiedy audiodeskrypcja jest wymagana?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Zawsze gdy film lub animacja zawiera informacje </a:t>
            </a:r>
            <a:r>
              <a:rPr lang="pl-PL" dirty="0" smtClean="0"/>
              <a:t>wizualne</a:t>
            </a:r>
            <a:r>
              <a:rPr lang="pl-PL" dirty="0"/>
              <a:t> potrzebne do zrozumienia treści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Jeśli film lub animacja ma charakter statyczny np. wywiad telewizyjny, orędzie prezydenta, wówczas wystarczająca jest audiodeskrypcja na początku opisująca układ sceny, wygląd osób i tła lub pomieszczenia.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8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Transkrypcja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to tekstowy zapis treści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filmu lub materiału audio.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umożliwia zapoznanie się z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treścią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nagrań osobom nieposługującym się słuchem. 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filmów, zawierająca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także opisy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poszczególnych scen, zapewnia dostępność tych multimediów dla osób głuchoniewidomych.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powinna być umieszczona obok samego materiału multimedialnego. Można też umieścić tam jedynie link do takiej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transkrypcji zamieszczonej w innym miejscu.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Transkrypcja – zasady tworzenia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pełną treść ścieżki lektorskiej i dialogowej z materiału wideo lub audio,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Przekazuje informacje o ważnych dla zrozumienia sytuacji dźwiękach np. [śmiech] oraz wskazuje osoby, które wypowiadają słowa lub zdania.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Dodanie dodatkowych śródtytułów (nagłówków) dzielących transkrypcję ułatwia nawigację w tekście, zwłaszcza gdy jest on obszerny.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Kiedy transkrypcja jest wymagana?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wszystkich materiałów audio transkrypcja jest niezbędna.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materiałów wideo bez dźwięku transkrypcja może być stosowana zamiennie z audiodeskrypcją. Przy czy transkrypcja jest wygodniejsza dla części osób głuchoniewidomych, a audiodeskrypcja dla osób niewidomych.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materiałach wideo z dźwiękiem transkrypcja nie jest wymagana, ale warto ją stosować w miarę możliwości.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Tłumaczenie na język migowy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język migowy jest jedynym sposobem zapewniania dostępności cyfrowej filmów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osób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niesłyszących, które nie posługują się językiem polskim oraz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Głuchych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Treść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napisana w języku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polskim, a więc też napisy rozszerzone, jest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tych osób niezrozumiała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Ich naturalnym językiem jest polski język migowy.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Przygotowanie tłumaczenia na język migowy należy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powierzyć specjalistom. </a:t>
            </a:r>
          </a:p>
        </p:txBody>
      </p:sp>
    </p:spTree>
    <p:extLst>
      <p:ext uri="{BB962C8B-B14F-4D97-AF65-F5344CB8AC3E}">
        <p14:creationId xmlns:p14="http://schemas.microsoft.com/office/powerpoint/2010/main" val="14598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Tłumaczenie na język migowy – zasady tworzenia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powinno być wykonane w polskim języku migowym (PJM), a nie w systemie językowo migowym (SJM),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 powinien być dobrze widoczny na ekranie – minimum 1/12 ekranu, w miarę możliwości 1/8 ekranu lub więcej. </a:t>
            </a:r>
          </a:p>
        </p:txBody>
      </p:sp>
    </p:spTree>
    <p:extLst>
      <p:ext uri="{BB962C8B-B14F-4D97-AF65-F5344CB8AC3E}">
        <p14:creationId xmlns:p14="http://schemas.microsoft.com/office/powerpoint/2010/main" val="22794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Kiedy tłumaczenie na język migowy jest wymagane?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dostępności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cyfrowej stron internetowych i aplikacji mobilnych podmiotów publicznych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dodawania do multimediów tłumaczenia na polski język migowy. 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jednak bardzo dobra praktyka, którą warto i należy stosować.</a:t>
            </a:r>
          </a:p>
        </p:txBody>
      </p:sp>
    </p:spTree>
    <p:extLst>
      <p:ext uri="{BB962C8B-B14F-4D97-AF65-F5344CB8AC3E}">
        <p14:creationId xmlns:p14="http://schemas.microsoft.com/office/powerpoint/2010/main" val="40102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Dostępny cyfrowo odtwarzacz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Odtwarzacze multimediów powinny umożliwiać obsługę funkcji ułatwień dostępu, np.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napisów rozszerzonych oraz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audiodeskrypcji. 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Powinny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także spełniać pozostałe zasady dostępności cyfrowej. Na przykład odtwarzacz powinien być obsługiwany za pomocą samej klawiatury, a jego przyciski powinny być opisane w sposób zrozumiały dla czytników ekranu,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których korzystają osoby niewidome.</a:t>
            </a:r>
          </a:p>
        </p:txBody>
      </p:sp>
    </p:spTree>
    <p:extLst>
      <p:ext uri="{BB962C8B-B14F-4D97-AF65-F5344CB8AC3E}">
        <p14:creationId xmlns:p14="http://schemas.microsoft.com/office/powerpoint/2010/main" val="36379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Brak migania treści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i animacjach nie powinno być elementów migających części niż 3 razy na sekundę.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efekty mogą u części osób wywoływać atak padaczki.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można uniknąć tego typu treści, użytkownik powinien się o tym dowiedzieć przed uruchomieniem filmu np. z opisu filmu.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Dobra jakość dźwięku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Dobra jakość dźwięku przekłada się na to na ile treść dźwiękowa będzie zrozumiała dla użytkowników.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Dźwięki w tle nie powinny zakłócać usłyszenia treści na pierwszym planie np. wypowiedzi osób lub lektora.</a:t>
            </a:r>
          </a:p>
        </p:txBody>
      </p:sp>
    </p:spTree>
    <p:extLst>
      <p:ext uri="{BB962C8B-B14F-4D97-AF65-F5344CB8AC3E}">
        <p14:creationId xmlns:p14="http://schemas.microsoft.com/office/powerpoint/2010/main" val="20739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Przyjazność dla osób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dostępności cyfrowej osoby z niepełnosprawnościami mogą wygodnie korzystać z serwisów internetowych i aplikacji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mobilnych.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dostępności nie chodzi jednak tylko o dostęp czy komfort korzystania – dostępność to prawo człowieka.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Dobre praktyki związane z multimediami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multimedium nie wymaga alternatywy warto o tym poinformować użytkowników np.  Film nie wymaga audiodeskrypcji – wszystkie informacje niezbędne do zrozumienia treści są zawarte w ścieżce dźwiękowej.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 mówiąca w filmie powinna być miarę możliwości dobrze widoczna i oświetlona – ułatwi do odbiór treści przez użytkowników, którzy czytają </a:t>
            </a:r>
            <a:b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ruchu warg.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Bezpośrednio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obok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filmu warto dodać opis skrócony zawartości (np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opis, w rozwijanym pod filmem panelu w serwisie </a:t>
            </a:r>
            <a:r>
              <a:rPr lang="pl-PL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opisie mogą być linki do powiązanych z filmem materiałów np. do wersji z audiodeskrypcją.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Rozwiązania tworzące dostępność cyfrową elementów graficznych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2325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Główna zasada dostępności cyfrowej elementów graficznych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2925098"/>
            <a:ext cx="10560424" cy="155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obraz nie może być jednym sposobem przekazywania informacji.</a:t>
            </a:r>
          </a:p>
        </p:txBody>
      </p:sp>
    </p:spTree>
    <p:extLst>
      <p:ext uri="{BB962C8B-B14F-4D97-AF65-F5344CB8AC3E}">
        <p14:creationId xmlns:p14="http://schemas.microsoft.com/office/powerpoint/2010/main" val="35043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Niezbędny człowiek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Pomimo rozwoju sztucznej inteligencji i coraz lepszego automatycznego rozpoznawania obrazów, wciąż do tworzenia alternatyw tekstowych potrzeba człowieka.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wiele różnych typów elementów graficznych, które pełnią różne funkcje. Tylko człowiek jest w stanie je w pełni zidentyfikować i zdecydować </a:t>
            </a:r>
            <a:b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odpowiedniej alternatywie tekstowej.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Informacyjne elementy graficzne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Informacyjność elementów graficznych polega na przekazywaniu przez nie informacji, które nie są zaprezentowane w inny sposób.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Mogą mieć różną formę, np.: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Zdjęć w artykule czy galerii,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rafik np. telefonu obok numeru,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Ikon wskazujących na format pliku do pobrania,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Logotypu instytucji lub organizacji,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Informacyjne elementy graficzne dostępne cyfrowo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taki element graficzny powinien mieć tekst alternatywny - najczęściej opisany w atrybucie &lt;alt&gt;.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ten powinien być: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Zwięzły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skupiający się na najważniejszych informacjach,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pl-PL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zbędnych słów i wyrażeń w stylu „grafika przedstawiająca…” – czytnik ekranu sam wie, że dany element jest grafiką i informuje o tym użytkownika,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Unikatowy i niepowtarzający treści prezentowanych obok w tekście,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alternatywny to nie to samo, co podpis –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„na sucho” opisuje co widać na elemencie graficznym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Dekoracyjne elementy graficzne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Dekoracyjne elementy graficzne nie przekazują żadnych dodatkowych informacji do zawartości strony czy aplikacji.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Przekazywana przez nie treść jest już podana w inny sposób (np. w tekście obok elementu graficznego) lub nie wnosi nic dodatkowego do zrozumienia treści (np. ozdobna linia oddzielająca akapity).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dekoracyjne można także najczęściej uznać grafiki współtworzące linki blokowe (jednym linkiem jest tytuł, grafika i krótki opis artykułu – np. w listach aktualności). </a:t>
            </a:r>
          </a:p>
        </p:txBody>
      </p:sp>
    </p:spTree>
    <p:extLst>
      <p:ext uri="{BB962C8B-B14F-4D97-AF65-F5344CB8AC3E}">
        <p14:creationId xmlns:p14="http://schemas.microsoft.com/office/powerpoint/2010/main" val="28863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Dekoracyjne elementy graficzne dostępne cyfrowo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elementy graficzne powinny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być niewidoczne dla czytników ekranu używanych przez osoby niewidome.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Podstawowy sposób takiego ukrycia na stronach internetowych to pusty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(alt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=””).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Tego typu elementy graficzne mogą być również dodawane za pomocą styli kaskadowych CSS. Wówczas nie ma już konieczności (ani nawet możliwości) dodania pustego tekstu alternatywnego.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Funkcjonalne elementy graficzne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Funkcjonalne elementy graficzne służą głównie do wywołania działania, a nie przekazywania informacji.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elementy mogą być przyciskami, linkami lub innymi interaktywnymi elementami.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Funkcyjne elementy graficzne dostępne cyfrowo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796738" y="154714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dla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takiego elementu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powinien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informować jaką akcję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wywołuje ten element, a nie jak wygląda.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ten, tak jak przy elementach informacyjnych najczęściej dodawany jest w atrybucie &lt;alt&gt; np. alt=”Powrót do strony głównej”. 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obowiązek prawny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wynika z ustawy o dostępności cyfrowej stron internetowych i aplikacji mobilnych podmiotów publicznych.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także szansa dla podmiotów na dotarcie do szerokiej grupy użytkowników, w tym osób z niepełnosprawnościami.</a:t>
            </a:r>
          </a:p>
        </p:txBody>
      </p:sp>
    </p:spTree>
    <p:extLst>
      <p:ext uri="{BB962C8B-B14F-4D97-AF65-F5344CB8AC3E}">
        <p14:creationId xmlns:p14="http://schemas.microsoft.com/office/powerpoint/2010/main" val="2575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Obrazy tekstu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 to elementy graficzne, których elementem jest tekst. Tego typu tekst choć może wyglądać atrakcyjnie stwarza różne problemy np. rozmycie czcionki po powiększeniu widoku.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Formę obrazu tekstu mają najczęściej logotypy (logo + nazwa firmy/podmiotu).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Skrajnym przykładem obrazu tekstu są plakaty graficzne oraz </a:t>
            </a:r>
            <a:r>
              <a:rPr lang="pl-PL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skany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graficzne dokumentów. </a:t>
            </a:r>
          </a:p>
        </p:txBody>
      </p:sp>
    </p:spTree>
    <p:extLst>
      <p:ext uri="{BB962C8B-B14F-4D97-AF65-F5344CB8AC3E}">
        <p14:creationId xmlns:p14="http://schemas.microsoft.com/office/powerpoint/2010/main" val="3162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Obrazy tekstu dostępne cyfrowo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 z założenia powinny być zastępowane tekstem, którego wygląd będzie tylko odpowiednio sformatowany.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Używanie </a:t>
            </a:r>
            <a:r>
              <a:rPr lang="pl-PL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skanów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graficznych, poza skrajnymi wynikającymi z prawa sytuacjami, nie powinno mieć miejsca.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 gdzie obrazy tekstu muszą być użyte (np. logotypy) tam powinny mieć tekst alternatywny (w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atrybucie &lt;alt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&gt;) lub inną alternatywę tekstową.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Złożone elementy graficzne 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elementy graficzne przekazują obrazem bardzo dużo informacji.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Takimi elementami są np.: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Wykresy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schematy (np. organizacyjne),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Infografiki,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Mapy np. pokazujące lokalizacje.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Złożone elementy graficzne dostępne cyfrowo 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(w atrybucie &lt;alt&gt;) ma być zwięzły, więc nie zmieści całej treści przekazywanej przez złożoną grafikę.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Alternatywa tekstowa dla takich elementów jest dwuczęściowa: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– krótki opis (np. w atrybucie &lt;alt&gt;),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Poszerzony opis –przekazujący wszystkie istotne informacje przekazywane graficznie. Ten opis może mieć formę: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Tekstu bezpośrednio obok elementu graficznego,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Tekstu, do którego prowadzi link umieszczony bezpośrednio obok elementu graficznego,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Inną formę np. tabeli (najlepsza alternatywa dla wykresów).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8550" y="26525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Planowanie i wdrażanie dostępności cyfrowej multimediów i elementów graficznych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7335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Wymogi prawne dotyczące multimediów i elementów graficznych 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Multimedia i elementy graficzne powinny spełniać wymogi ustawy o dostępności cyfrowej stron internetowych i aplikacji mobilnych podmiotów publicznych.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Ustawy tej nie stosuje się jednak do np.: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multimediów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nadawanych na żywo;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multimediów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opublikowanych przed dniem 23 września 2020 r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dokumentów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opublikowanych przed dniem 23 września 2018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i nie używanych do bieżący działań,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1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Nadawane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żywo multimedia stają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się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nagraniami gdy pozostają na stronie lub w aplikacji.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862293"/>
          </a:xfrm>
        </p:spPr>
        <p:txBody>
          <a:bodyPr>
            <a:normAutofit/>
          </a:bodyPr>
          <a:lstStyle/>
          <a:p>
            <a:r>
              <a:rPr lang="pl-PL" dirty="0" smtClean="0"/>
              <a:t>Wymagane i możliwe alternatywy dla </a:t>
            </a:r>
            <a:r>
              <a:rPr lang="pl-PL" dirty="0"/>
              <a:t>multimediów i elementów graficznych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76304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Znajomość możliwych alternatyw pozwala dobierać je tak, aby zapewnić jak najlepszą przyjazność dla użytkowników danej strony lub aplikacji.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Pewne alternatywy są niezbędne ze względów prawa, ale inne mogą być niezbędne np. w realizowanym projekcie. Przykładowo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finansowane ze środków UE mogą stawiać dodatkowe wymagania dostępności cyfrowej,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dedykowane dla Głuchych powinny posiadać tłumaczenie na język migowy, choć nie wymaga go ustawa o dostępności cyfrowej.  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Wymagania dla wykonawców multimediów i elementów graficznych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Jasno określone wymagania warto stawiać zarówno wykonawcom wewnętrznym jak i zewnętrznym.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 określić: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 zapewnia alternatywę (np. kto redaguje teksty alternatywne zdjęć w mediach społecznościowych, kto dodaje napisy do filmów),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Jaka alternatywa w jakiej sytuacji jest wymagana (np. tylko audiodeskrypcja czy razem z transkrypcją),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wymagania ma spełniać alternatywa (np. standardy wewnętrzne podmiotu, standardy organizacji zajmujących się alternatywami) 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Budżet na zapewnienia dostępności cyfrowej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7903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Przy większej liczbie posiadanych stron i aplikacji koszty wzrastają, ale nie proporcjonalnie. Część z </a:t>
            </a:r>
            <a:r>
              <a:rPr lang="pl-PL" dirty="0" smtClean="0"/>
              <a:t>rozwiązań </a:t>
            </a:r>
            <a:r>
              <a:rPr lang="pl-PL" dirty="0"/>
              <a:t>będzie taka sama dla każdej z tych stron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aplikacji. </a:t>
            </a:r>
          </a:p>
          <a:p>
            <a:r>
              <a:rPr lang="pl-PL" dirty="0"/>
              <a:t>Koszty związane z dostępnością </a:t>
            </a:r>
            <a:r>
              <a:rPr lang="pl-PL" dirty="0" smtClean="0"/>
              <a:t>cyfrową to </a:t>
            </a:r>
            <a:r>
              <a:rPr lang="pl-PL" dirty="0"/>
              <a:t>nie tylko „zlecenie audytu</a:t>
            </a:r>
            <a:r>
              <a:rPr lang="pl-PL" dirty="0" smtClean="0"/>
              <a:t>” czy „zlecenie audiodeskrypcji”. </a:t>
            </a:r>
            <a:r>
              <a:rPr lang="pl-PL" dirty="0"/>
              <a:t>To także koszty: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codziennych działań pracowników podmiotu,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szkoleń,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oprogramowania i licencji, itp.</a:t>
            </a:r>
          </a:p>
        </p:txBody>
      </p:sp>
    </p:spTree>
    <p:extLst>
      <p:ext uri="{BB962C8B-B14F-4D97-AF65-F5344CB8AC3E}">
        <p14:creationId xmlns:p14="http://schemas.microsoft.com/office/powerpoint/2010/main" val="277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publikowania dostępnych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w rozumieniu przepisów prawa nie odnosi się jedynie do stron internetowych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aplikacji mobilnych podmiotu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publicznego, ale do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wszystkich treści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publikowanych przez ten podmiot w Internecie.</a:t>
            </a:r>
          </a:p>
        </p:txBody>
      </p:sp>
    </p:spTree>
    <p:extLst>
      <p:ext uri="{BB962C8B-B14F-4D97-AF65-F5344CB8AC3E}">
        <p14:creationId xmlns:p14="http://schemas.microsoft.com/office/powerpoint/2010/main" val="3055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konsekwentnych, planowanych działań nie uda się zapewnić jej nawet na poziomie „zgodny z prawem”.</a:t>
            </a:r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Dostępność cyfrowa multimediów </a:t>
            </a:r>
            <a:br>
              <a:rPr lang="pl-PL" sz="4000" b="1" dirty="0" smtClean="0"/>
            </a:br>
            <a:r>
              <a:rPr lang="pl-PL" sz="4000" b="1" dirty="0" smtClean="0"/>
              <a:t>i elementów graficznych jest ważna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124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Elementy graficzne i multimedia są niemal wszędzie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Zdjęcia, grafiki, filmy, animacje pomagają przekazywać informacje na różne sposoby.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sprawiają, że strony internetowe, aplikacje i dokumenty są bardziej atrakcyjne.</a:t>
            </a:r>
          </a:p>
        </p:txBody>
      </p:sp>
    </p:spTree>
    <p:extLst>
      <p:ext uri="{BB962C8B-B14F-4D97-AF65-F5344CB8AC3E}">
        <p14:creationId xmlns:p14="http://schemas.microsoft.com/office/powerpoint/2010/main" val="1134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00393"/>
          </a:xfrm>
        </p:spPr>
        <p:txBody>
          <a:bodyPr>
            <a:normAutofit/>
          </a:bodyPr>
          <a:lstStyle/>
          <a:p>
            <a:r>
              <a:rPr lang="pl-PL" dirty="0"/>
              <a:t>Elementy graficzne i multimedia </a:t>
            </a:r>
            <a:r>
              <a:rPr lang="pl-PL" dirty="0" smtClean="0"/>
              <a:t>wspierają </a:t>
            </a:r>
            <a:r>
              <a:rPr lang="pl-PL" dirty="0"/>
              <a:t>dostępność </a:t>
            </a:r>
            <a:r>
              <a:rPr lang="pl-PL" dirty="0" smtClean="0"/>
              <a:t>cyfrową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Wyłącznie tekstowe strony internetowe lub aplikacje mogą być mniej zrozumiałe i mniej funkcjonalne dla części użytkowników. 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Grafiki ułatwiają rozumienie tekstu przez osoby z niepełnosprawnością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intelektualną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Filmy z tłumaczeniem na polski język migowy skomplikowanych treści np. przepisów prawa, to najlepszy sposób zapewnienia dostępności dla Głuchych. </a:t>
            </a:r>
          </a:p>
        </p:txBody>
      </p:sp>
    </p:spTree>
    <p:extLst>
      <p:ext uri="{BB962C8B-B14F-4D97-AF65-F5344CB8AC3E}">
        <p14:creationId xmlns:p14="http://schemas.microsoft.com/office/powerpoint/2010/main" val="3881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2183</Words>
  <Application>Microsoft Office PowerPoint</Application>
  <PresentationFormat>Panoramiczny</PresentationFormat>
  <Paragraphs>196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Calibri Light</vt:lpstr>
      <vt:lpstr>Open Sans</vt:lpstr>
      <vt:lpstr>Open Sans Semibold</vt:lpstr>
      <vt:lpstr>Calibri</vt:lpstr>
      <vt:lpstr>Arial</vt:lpstr>
      <vt:lpstr>Office Theme</vt:lpstr>
      <vt:lpstr>Dostępność cyfrowa elementów graficznych i multimediów </vt:lpstr>
      <vt:lpstr>Czym jest dostępność cyfrowa?</vt:lpstr>
      <vt:lpstr>Przyjazność dla osób z niepełnosprawnościami</vt:lpstr>
      <vt:lpstr>Obowiązek i szansa dla podmiotów publicznych</vt:lpstr>
      <vt:lpstr>Obowiązek publikowania dostępnych treści</vt:lpstr>
      <vt:lpstr>Proces wymagający zaplanowania</vt:lpstr>
      <vt:lpstr>Dostępność cyfrowa multimediów  i elementów graficznych jest ważna</vt:lpstr>
      <vt:lpstr>Elementy graficzne i multimedia są niemal wszędzie</vt:lpstr>
      <vt:lpstr>Elementy graficzne i multimedia wspierają dostępność cyfrową </vt:lpstr>
      <vt:lpstr>Konieczność dla niektórych</vt:lpstr>
      <vt:lpstr>Przydatność dla wszystkich</vt:lpstr>
      <vt:lpstr>Rozwiązania tworzące dostępność cyfrową multimediów</vt:lpstr>
      <vt:lpstr>Główna zasada dostępności cyfrowej multimediów</vt:lpstr>
      <vt:lpstr>Różne rozwiązania dla różnych użytkowników</vt:lpstr>
      <vt:lpstr>Napisy rozszerzone</vt:lpstr>
      <vt:lpstr>Napisy rozszerzone – zasady tworzenia</vt:lpstr>
      <vt:lpstr>Kiedy napisy rozszerzone są wymagane?</vt:lpstr>
      <vt:lpstr>Audiodeskrypcja</vt:lpstr>
      <vt:lpstr>Audiodeskrypcja – zasady tworzenia</vt:lpstr>
      <vt:lpstr>Kiedy audiodeskrypcja jest wymagana?</vt:lpstr>
      <vt:lpstr>Transkrypcja</vt:lpstr>
      <vt:lpstr>Transkrypcja – zasady tworzenia</vt:lpstr>
      <vt:lpstr>Kiedy transkrypcja jest wymagana?</vt:lpstr>
      <vt:lpstr>Tłumaczenie na język migowy</vt:lpstr>
      <vt:lpstr>Tłumaczenie na język migowy – zasady tworzenia</vt:lpstr>
      <vt:lpstr>Kiedy tłumaczenie na język migowy jest wymagane?</vt:lpstr>
      <vt:lpstr>Dostępny cyfrowo odtwarzacz</vt:lpstr>
      <vt:lpstr>Brak migania treści</vt:lpstr>
      <vt:lpstr>Dobra jakość dźwięku</vt:lpstr>
      <vt:lpstr>Dobre praktyki związane z multimediami</vt:lpstr>
      <vt:lpstr>Rozwiązania tworzące dostępność cyfrową elementów graficznych</vt:lpstr>
      <vt:lpstr>Główna zasada dostępności cyfrowej elementów graficznych</vt:lpstr>
      <vt:lpstr>Niezbędny człowiek</vt:lpstr>
      <vt:lpstr>Informacyjne elementy graficzne</vt:lpstr>
      <vt:lpstr>Informacyjne elementy graficzne dostępne cyfrowo</vt:lpstr>
      <vt:lpstr>Dekoracyjne elementy graficzne</vt:lpstr>
      <vt:lpstr>Dekoracyjne elementy graficzne dostępne cyfrowo</vt:lpstr>
      <vt:lpstr>Funkcjonalne elementy graficzne</vt:lpstr>
      <vt:lpstr>Funkcyjne elementy graficzne dostępne cyfrowo</vt:lpstr>
      <vt:lpstr>Obrazy tekstu</vt:lpstr>
      <vt:lpstr>Obrazy tekstu dostępne cyfrowo</vt:lpstr>
      <vt:lpstr>Złożone elementy graficzne </vt:lpstr>
      <vt:lpstr>Złożone elementy graficzne dostępne cyfrowo </vt:lpstr>
      <vt:lpstr>Planowanie i wdrażanie dostępności cyfrowej multimediów i elementów graficznych</vt:lpstr>
      <vt:lpstr>Wymogi prawne dotyczące multimediów i elementów graficznych </vt:lpstr>
      <vt:lpstr>Wymagane i możliwe alternatywy dla multimediów i elementów graficznych </vt:lpstr>
      <vt:lpstr>Wymagania dla wykonawców multimediów i elementów graficznych</vt:lpstr>
      <vt:lpstr>Budżet na zapewnienia dostępności cyfrowej</vt:lpstr>
      <vt:lpstr>Pytania?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Dostępność cyfrowa elementów graficznych i multimediów</dc:title>
  <dc:creator>Krycki Wojciech</dc:creator>
  <cp:lastModifiedBy>Dębski Jakub</cp:lastModifiedBy>
  <cp:revision>320</cp:revision>
  <dcterms:created xsi:type="dcterms:W3CDTF">2018-01-11T08:55:36Z</dcterms:created>
  <dcterms:modified xsi:type="dcterms:W3CDTF">2022-10-12T09:39:22Z</dcterms:modified>
</cp:coreProperties>
</file>