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8"/>
  </p:notesMasterIdLst>
  <p:sldIdLst>
    <p:sldId id="336" r:id="rId2"/>
    <p:sldId id="429" r:id="rId3"/>
    <p:sldId id="308" r:id="rId4"/>
    <p:sldId id="427" r:id="rId5"/>
    <p:sldId id="430" r:id="rId6"/>
    <p:sldId id="445" r:id="rId7"/>
    <p:sldId id="446" r:id="rId8"/>
    <p:sldId id="447" r:id="rId9"/>
    <p:sldId id="448" r:id="rId10"/>
    <p:sldId id="449" r:id="rId11"/>
    <p:sldId id="450" r:id="rId12"/>
    <p:sldId id="451" r:id="rId13"/>
    <p:sldId id="452" r:id="rId14"/>
    <p:sldId id="453" r:id="rId15"/>
    <p:sldId id="454" r:id="rId16"/>
    <p:sldId id="332" r:id="rId17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  <a:srgbClr val="93C67B"/>
    <a:srgbClr val="554B97"/>
    <a:srgbClr val="009242"/>
    <a:srgbClr val="BDBDE9"/>
    <a:srgbClr val="A6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D83F31-B6C7-4F63-AD9C-0EA1319608DC}" v="6" dt="2026-06-22T09:19:29.483"/>
  </p1510:revLst>
</p1510:revInfo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3" autoAdjust="0"/>
    <p:restoredTop sz="95033" autoAdjust="0"/>
  </p:normalViewPr>
  <p:slideViewPr>
    <p:cSldViewPr showGuides="1">
      <p:cViewPr varScale="1">
        <p:scale>
          <a:sx n="95" d="100"/>
          <a:sy n="95" d="100"/>
        </p:scale>
        <p:origin x="816" y="126"/>
      </p:cViewPr>
      <p:guideLst>
        <p:guide orient="horz" pos="2381"/>
        <p:guide pos="42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2026-07-15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B9584-271A-DF24-ABC0-3E2EBC9CB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8EDB2CFD-0458-1763-0502-668CBFC733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D0B8949E-E6EA-0DB4-AE02-B0FA54FD15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3262695D-8AAB-F178-C335-518B951AD01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14311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CBA256-4055-7B8E-27E2-B69661DB29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5D8C2AAB-3400-64E0-5606-68A217EE27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9B99A736-8BEA-513C-749D-146331AC80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000F6AED-B064-377F-44B5-F06935113C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9358189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5B7FF-FA04-ECB8-855C-53BC14DEC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55BDDEE7-97EA-5760-102C-0C93692F35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3553A2A4-AA71-E104-AC68-301FB48D9B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B6CC0540-DC50-E724-B798-64B8E96B14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149476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3A5D6-2456-3098-B5D4-25826CB59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EBEE8D9-57A1-89A1-FF55-71FBDFA290F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AC8069E7-E24C-EAA2-F100-4ADC8236B2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A8209170-1F65-1063-2080-642BA69FCD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678974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BB442-2413-12CF-A2C4-C837C9900B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34B91716-20E9-A236-D894-6DABEA4A4B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F3B85BD1-6B78-CA75-9BBF-6BBA9FAD44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A802F1E7-957D-8ED6-17E1-EFACB4A731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7306776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51A4B-931F-C0B5-3F96-C56A7990B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5FFD2A3A-ABA7-3588-B042-92CB280BCC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8BDE9B27-58E2-F1F5-7E9E-CEC448B5B4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DA987458-313B-BB7B-98E5-FA838BED3E4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161214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16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76F86-C5BC-F50C-ABF1-836C6C716D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65743A38-D0D7-092E-0B62-7FDDD77934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DAA3DDF2-3C1C-93C6-671E-1B21EEA3D6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971B496-D29D-4D2B-8D6A-57206C6ED5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8593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DAA53-8EED-632B-A937-757841CB8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2AF19550-97E5-B7F1-9574-E6842ED4F8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21B544DA-B67F-B52A-47B5-FBB69D842C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908524F3-C53F-A8A7-E68E-508CD760153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0550078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242CD-3403-0B7C-41FB-F085ABAAE8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87EE65F1-45C5-EDCE-DB2B-400A36BD10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B9938FB4-EF7C-92F9-4857-2FEB0FA253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E63765C9-0F49-26E5-0F29-0368EC5A9C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816513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8906B-B912-1470-9E1E-CD582B1E2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E350FF69-DBE5-442D-E03A-BEA87C85FD2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9950C25C-237C-C6D3-E5A6-5AECD4F849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7BCC710-74FF-2295-3936-55270F68D31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642082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A75B4-8BDE-66EE-DA6F-0940926A2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A3BBF766-E685-6BB5-CC95-AD1A7F2DF2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0A5FD30B-691B-0FE4-600C-482176EEDD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018CABEA-B46F-6DA7-B557-38DB1CFF31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821986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6D8F2F-617F-9178-D476-FEF9397FC6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921AD50B-8F4B-65AA-8C08-26D6386C4E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66C46072-41C1-991A-E769-120770C667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E5B7E144-CA6E-6229-8463-37292E517B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8237236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C0F65E-11A9-E5E6-13A1-94618D1D1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225CABD7-D37F-E3EF-9FDE-AED960D973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292780AF-AAC8-73BB-3D95-E62BA0DB8C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251BE986-7195-8C4A-5161-8B059F5BAD6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9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898045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90469" y="1973819"/>
            <a:ext cx="10860206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654" y="1973818"/>
            <a:ext cx="4976807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33" y="540402"/>
            <a:ext cx="1357577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008" y="540402"/>
            <a:ext cx="1357577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784" y="540402"/>
            <a:ext cx="1357577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59114"/>
            <a:ext cx="9955708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2026-07-15</a:t>
            </a:fld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3099031" y="4500563"/>
            <a:ext cx="10340745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89102" y="0"/>
            <a:ext cx="1086157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027" y="4500563"/>
            <a:ext cx="4976807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012" y="5593629"/>
            <a:ext cx="9502629" cy="70557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89102" y="1983573"/>
            <a:ext cx="1086157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02" y="1983572"/>
            <a:ext cx="4976807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70227"/>
            <a:ext cx="9955708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2026-07-15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26" y="1244366"/>
            <a:ext cx="478923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140" y="545866"/>
            <a:ext cx="478923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324" y="1244366"/>
            <a:ext cx="478923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159" y="538288"/>
            <a:ext cx="478923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78" y="545866"/>
            <a:ext cx="478923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29" y="1254829"/>
            <a:ext cx="478923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543567"/>
            <a:ext cx="478923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87" y="535269"/>
            <a:ext cx="478923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998" y="531095"/>
            <a:ext cx="478923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01" y="1251987"/>
            <a:ext cx="478923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942" y="1250549"/>
            <a:ext cx="478923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1250549"/>
            <a:ext cx="478923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8528819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3552011" y="4500563"/>
            <a:ext cx="8598663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88270" y="5579563"/>
            <a:ext cx="7709423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8242" y="539751"/>
            <a:ext cx="2262432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2026-07-15</a:t>
            </a:fld>
            <a:endParaRPr lang="pl-PL" dirty="0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012" y="4500563"/>
            <a:ext cx="4976807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1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3552011" y="4500563"/>
            <a:ext cx="9045658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2107" y="0"/>
            <a:ext cx="85926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4908961" y="4500563"/>
            <a:ext cx="4525820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3552013" y="4500562"/>
            <a:ext cx="1356948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4993" y="5195720"/>
            <a:ext cx="8145682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5" name="Symbol zastępczy numeru slajdu 4" hidden="1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B42B789-C1F5-DC16-C5E4-9024154D6E08}"/>
              </a:ext>
            </a:extLst>
          </p:cNvPr>
          <p:cNvSpPr/>
          <p:nvPr userDrawn="1"/>
        </p:nvSpPr>
        <p:spPr>
          <a:xfrm>
            <a:off x="2646049" y="-1"/>
            <a:ext cx="9502629" cy="179388"/>
          </a:xfrm>
          <a:prstGeom prst="rect">
            <a:avLst/>
          </a:prstGeom>
          <a:solidFill>
            <a:srgbClr val="007033"/>
          </a:solidFill>
          <a:ln>
            <a:solidFill>
              <a:srgbClr val="007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9DFD7AA6-312F-4D41-9EDC-04F082B27674}"/>
              </a:ext>
            </a:extLst>
          </p:cNvPr>
          <p:cNvSpPr/>
          <p:nvPr userDrawn="1"/>
        </p:nvSpPr>
        <p:spPr>
          <a:xfrm>
            <a:off x="10791730" y="7380289"/>
            <a:ext cx="1356948" cy="179387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F275C4F-DD33-C1BA-41E1-17E6DFF9FD13}"/>
              </a:ext>
            </a:extLst>
          </p:cNvPr>
          <p:cNvSpPr/>
          <p:nvPr userDrawn="1"/>
        </p:nvSpPr>
        <p:spPr>
          <a:xfrm>
            <a:off x="1289102" y="0"/>
            <a:ext cx="1354805" cy="1793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87" y="899837"/>
            <a:ext cx="5430307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9887" y="1979837"/>
            <a:ext cx="5430787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6267904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630E28BA-19A4-6182-CE10-65107EDF6B75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363107C-97A9-9A5D-A2A2-E6ABB7ED4C62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9102" y="899837"/>
            <a:ext cx="10861093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581" y="1979837"/>
            <a:ext cx="10861094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  <a:endParaRPr lang="en-US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289535" y="0"/>
            <a:ext cx="1358509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648044" y="0"/>
            <a:ext cx="950214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1730" y="7019837"/>
            <a:ext cx="1357577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C2A84FB-402E-BB6C-632B-D1ADD49B7D8C}"/>
              </a:ext>
            </a:extLst>
          </p:cNvPr>
          <p:cNvSpPr/>
          <p:nvPr userDrawn="1"/>
        </p:nvSpPr>
        <p:spPr>
          <a:xfrm>
            <a:off x="10792165" y="7380288"/>
            <a:ext cx="135850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3" userDrawn="1">
          <p15:clr>
            <a:srgbClr val="F26B43"/>
          </p15:clr>
        </p15:guide>
        <p15:guide id="2" pos="527" userDrawn="1">
          <p15:clr>
            <a:srgbClr val="F26B43"/>
          </p15:clr>
        </p15:guide>
        <p15:guide id="3" pos="812" userDrawn="1">
          <p15:clr>
            <a:srgbClr val="F26B43"/>
          </p15:clr>
        </p15:guide>
        <p15:guide id="4" pos="1097" userDrawn="1">
          <p15:clr>
            <a:srgbClr val="F26B43"/>
          </p15:clr>
        </p15:guide>
        <p15:guide id="5" pos="1383" userDrawn="1">
          <p15:clr>
            <a:srgbClr val="F26B43"/>
          </p15:clr>
        </p15:guide>
        <p15:guide id="6" pos="1668" userDrawn="1">
          <p15:clr>
            <a:srgbClr val="F26B43"/>
          </p15:clr>
        </p15:guide>
        <p15:guide id="7" pos="1952" userDrawn="1">
          <p15:clr>
            <a:srgbClr val="F26B43"/>
          </p15:clr>
        </p15:guide>
        <p15:guide id="8" pos="2237" userDrawn="1">
          <p15:clr>
            <a:srgbClr val="F26B43"/>
          </p15:clr>
        </p15:guide>
        <p15:guide id="9" pos="2523" userDrawn="1">
          <p15:clr>
            <a:srgbClr val="F26B43"/>
          </p15:clr>
        </p15:guide>
        <p15:guide id="10" pos="2808" userDrawn="1">
          <p15:clr>
            <a:srgbClr val="F26B43"/>
          </p15:clr>
        </p15:guide>
        <p15:guide id="11" pos="3092" userDrawn="1">
          <p15:clr>
            <a:srgbClr val="F26B43"/>
          </p15:clr>
        </p15:guide>
        <p15:guide id="12" pos="3378" userDrawn="1">
          <p15:clr>
            <a:srgbClr val="F26B43"/>
          </p15:clr>
        </p15:guide>
        <p15:guide id="13" pos="3663" userDrawn="1">
          <p15:clr>
            <a:srgbClr val="F26B43"/>
          </p15:clr>
        </p15:guide>
        <p15:guide id="14" pos="3948" userDrawn="1">
          <p15:clr>
            <a:srgbClr val="F26B43"/>
          </p15:clr>
        </p15:guide>
        <p15:guide id="15" pos="4234" userDrawn="1">
          <p15:clr>
            <a:srgbClr val="F26B43"/>
          </p15:clr>
        </p15:guide>
        <p15:guide id="16" pos="4518" userDrawn="1">
          <p15:clr>
            <a:srgbClr val="F26B43"/>
          </p15:clr>
        </p15:guide>
        <p15:guide id="17" pos="4803" userDrawn="1">
          <p15:clr>
            <a:srgbClr val="F26B43"/>
          </p15:clr>
        </p15:guide>
        <p15:guide id="18" pos="5088" userDrawn="1">
          <p15:clr>
            <a:srgbClr val="F26B43"/>
          </p15:clr>
        </p15:guide>
        <p15:guide id="19" pos="5374" userDrawn="1">
          <p15:clr>
            <a:srgbClr val="F26B43"/>
          </p15:clr>
        </p15:guide>
        <p15:guide id="20" pos="5658" userDrawn="1">
          <p15:clr>
            <a:srgbClr val="F26B43"/>
          </p15:clr>
        </p15:guide>
        <p15:guide id="21" pos="5943" userDrawn="1">
          <p15:clr>
            <a:srgbClr val="F26B43"/>
          </p15:clr>
        </p15:guide>
        <p15:guide id="22" pos="6229" userDrawn="1">
          <p15:clr>
            <a:srgbClr val="F26B43"/>
          </p15:clr>
        </p15:guide>
        <p15:guide id="23" pos="6514" userDrawn="1">
          <p15:clr>
            <a:srgbClr val="F26B43"/>
          </p15:clr>
        </p15:guide>
        <p15:guide id="24" pos="6798" userDrawn="1">
          <p15:clr>
            <a:srgbClr val="F26B43"/>
          </p15:clr>
        </p15:guide>
        <p15:guide id="25" pos="7083" userDrawn="1">
          <p15:clr>
            <a:srgbClr val="F26B43"/>
          </p15:clr>
        </p15:guide>
        <p15:guide id="26" pos="7369" userDrawn="1">
          <p15:clr>
            <a:srgbClr val="F26B43"/>
          </p15:clr>
        </p15:guide>
        <p15:guide id="27" pos="7654" userDrawn="1">
          <p15:clr>
            <a:srgbClr val="F26B43"/>
          </p15:clr>
        </p15:guide>
        <p15:guide id="28" pos="7939" userDrawn="1">
          <p15:clr>
            <a:srgbClr val="F26B43"/>
          </p15:clr>
        </p15:guide>
        <p15:guide id="29" pos="8223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95151" y="5081705"/>
            <a:ext cx="12817424" cy="1810831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000" dirty="0">
                <a:solidFill>
                  <a:schemeClr val="accent4">
                    <a:lumMod val="75000"/>
                  </a:schemeClr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Zasady naboru </a:t>
            </a:r>
            <a:r>
              <a:rPr lang="pl-PL" sz="2000" dirty="0">
                <a:solidFill>
                  <a:schemeClr val="accent4">
                    <a:lumMod val="75000"/>
                  </a:schemeClr>
                </a:solidFill>
              </a:rPr>
              <a:t>FENX.02.04-IW.01-001/26 </a:t>
            </a:r>
            <a:br>
              <a:rPr lang="pl-PL" sz="2000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pl-PL" sz="2000" dirty="0" err="1">
                <a:solidFill>
                  <a:schemeClr val="accent4">
                    <a:lumMod val="75000"/>
                  </a:schemeClr>
                </a:solidFill>
              </a:rPr>
              <a:t>Renaturyzacja</a:t>
            </a:r>
            <a:r>
              <a:rPr lang="pl-PL" sz="2000" dirty="0">
                <a:solidFill>
                  <a:schemeClr val="accent4">
                    <a:lumMod val="75000"/>
                  </a:schemeClr>
                </a:solidFill>
              </a:rPr>
              <a:t> przekształconych cieków wodnych i obszarów od wód zależnych</a:t>
            </a:r>
            <a:r>
              <a:rPr lang="pl-PL" altLang="pl-PL" sz="2000" dirty="0">
                <a:solidFill>
                  <a:schemeClr val="accent4">
                    <a:lumMod val="75000"/>
                  </a:schemeClr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 - warunki formalne  </a:t>
            </a:r>
            <a:br>
              <a:rPr lang="pl-PL" altLang="pl-PL" sz="2000" dirty="0">
                <a:solidFill>
                  <a:schemeClr val="accent4">
                    <a:lumMod val="75000"/>
                  </a:schemeClr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2000" dirty="0">
                <a:solidFill>
                  <a:schemeClr val="accent4">
                    <a:lumMod val="75000"/>
                  </a:schemeClr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Leszek Jóskowiak</a:t>
            </a:r>
            <a:br>
              <a:rPr lang="pl-PL" altLang="pl-PL" sz="20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br>
              <a:rPr lang="pl-PL" altLang="pl-PL" sz="20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endParaRPr lang="pl-PL" altLang="pl-PL" sz="20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4" name="Obraz 3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79186D41-AE21-F972-9D13-80E94C5A64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9287" y="7308229"/>
            <a:ext cx="11457930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45086EB-7162-88C4-F711-2E08CD9AB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" name="Obraz 5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6575F6C1-471D-456B-703A-83AB81F600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F7F1958-129D-3C21-959B-2B10DA2285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0485F4-6658-4F17-C07E-EE10EDFC6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F92A5D75-BA58-D06F-1096-10BC7C42B91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18B29371-9A8C-3238-4079-01649D05C76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8C90CCB-B873-B933-BD39-09DD214398E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168EFBF0-AFEF-C20A-5434-819651BAFB30}"/>
              </a:ext>
            </a:extLst>
          </p:cNvPr>
          <p:cNvSpPr/>
          <p:nvPr/>
        </p:nvSpPr>
        <p:spPr>
          <a:xfrm>
            <a:off x="1276099" y="255588"/>
            <a:ext cx="10873208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900" b="1" dirty="0"/>
              <a:t>ZASADY OCENY PROJEKTÓW </a:t>
            </a:r>
          </a:p>
          <a:p>
            <a:pPr algn="ctr"/>
            <a:r>
              <a:rPr lang="pl-PL" sz="1900" b="1" dirty="0"/>
              <a:t>(§ 8-9 RWP)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BF7987C-13A7-FBF6-4E64-FC875677CA5D}"/>
              </a:ext>
            </a:extLst>
          </p:cNvPr>
          <p:cNvSpPr txBox="1"/>
          <p:nvPr/>
        </p:nvSpPr>
        <p:spPr>
          <a:xfrm>
            <a:off x="1391295" y="1274763"/>
            <a:ext cx="10873208" cy="5281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wybrany do dofinansowania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spełnia kryteria wyboru projektu i uzyskał wymaganą minimalną liczbę punktów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alokacja naboru umożliwia wybranie projektu do dofinansowania</a:t>
            </a:r>
          </a:p>
          <a:p>
            <a:pPr marL="285750" indent="-28575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Negatywna ocena projektu: 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 najmniej jedno kryterium obligatoryjne nie zostało spełnione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lub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został osiągnięty minimalny próg punktowy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lub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wyczerpana została kwota alokacji w ramach naboru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endParaRPr lang="pl-PL" sz="15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 zakończeniu oceny projektów, KOP tworzy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listę projektów ocenionych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ramach naboru</a:t>
            </a:r>
          </a:p>
          <a:p>
            <a:pPr marL="285750" indent="-28575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Projekty na liście, ze wskazaniem kwoty przyznanego im dofinansowania, zostają uszeregowane w kolejności od pierwszego z największą liczbą punktów</a:t>
            </a:r>
          </a:p>
          <a:p>
            <a:pPr marL="285750" indent="-28575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jednakowej liczby punktów o pozycji na liście decyduje liczba punktów uzyskanych w ramach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kryteriów rozstrzygających: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i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Zasięg </a:t>
            </a:r>
            <a:r>
              <a:rPr lang="pl-PL" sz="1600" i="1" dirty="0" err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renaturyzacji</a:t>
            </a:r>
            <a:endParaRPr lang="pl-PL" sz="1600" i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i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Lokalizacja w obszarach priorytetowych z punktu widzenia odporności kraju oraz realizacji zobowiązań prawnych</a:t>
            </a:r>
          </a:p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432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9D873-FA3B-43C0-8757-66A74E46C8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AA76098F-4E8E-F0CC-5590-982849A95A1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5771380B-4D55-2F51-FA0A-6B83DAEAD85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11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3C993DAF-A6A9-A19C-262A-D73F699903DC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D7D8EAA9-A346-6D0A-0BE5-AD86D0235E7E}"/>
              </a:ext>
            </a:extLst>
          </p:cNvPr>
          <p:cNvSpPr/>
          <p:nvPr/>
        </p:nvSpPr>
        <p:spPr>
          <a:xfrm>
            <a:off x="1276099" y="255588"/>
            <a:ext cx="10873208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900" b="1" dirty="0"/>
              <a:t>ZASADY OCENY PROJEKTÓW </a:t>
            </a:r>
          </a:p>
          <a:p>
            <a:pPr algn="ctr"/>
            <a:r>
              <a:rPr lang="pl-PL" sz="1900" b="1" dirty="0"/>
              <a:t>(§ 8-9 RWP)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C78081F-7244-1F3B-17A6-4EA4BC955DB6}"/>
              </a:ext>
            </a:extLst>
          </p:cNvPr>
          <p:cNvSpPr txBox="1"/>
          <p:nvPr/>
        </p:nvSpPr>
        <p:spPr>
          <a:xfrm>
            <a:off x="1391295" y="1274763"/>
            <a:ext cx="10873208" cy="3973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Projekty ocenione negatywnie z uwagi na wyczerpanie alokacji w naborze, także po jego zakończeniu, mogą zostać wybrane do dofinansowania w miarę dostępności środków</a:t>
            </a:r>
          </a:p>
          <a:p>
            <a:pPr marL="285750" indent="-28575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Jeżeli wartość wnioskowanego dofinansowania projektu,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przekracza pozostałą dostępną kwotę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alokacji w naborze, projekt uzyskuje status projektu wybranego do dofinansowania po wyrażeniu przez wnioskodawcę zgody na jego realizację przy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dofinansowaniu obniżonym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wysokości pozostałej kwoty alokacji w naborze. W przypadku powstania wolnej kwoty w pierwszej kolejności jest ona przekazywana dla tego projektu do pełnej wysokości wnioskowanego dofinansowania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endParaRPr lang="pl-PL" sz="15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 zatwierdzeniu wyniku oceny (listy projektów ocenionych), IW: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przekazuje wnioskodawcy informację o wyniku oceny projektu oznaczającym wybór projektu do dofinansowania albo stanowiącym ocenę negatywną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publikuje na stronie internetowej oraz na portalu wynik postępowania </a:t>
            </a:r>
          </a:p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85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634B1-2789-5A39-9D72-A9349DA1D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7D32973A-CA19-4D5B-616C-74F378DC093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1546D229-F668-32E7-ED7D-77A72974B94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4294880-977B-9BDC-C0C7-92AB1EBD92B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DDBCBAF7-591F-FF53-EDB5-EBD959BAF56B}"/>
              </a:ext>
            </a:extLst>
          </p:cNvPr>
          <p:cNvSpPr/>
          <p:nvPr/>
        </p:nvSpPr>
        <p:spPr>
          <a:xfrm>
            <a:off x="1276099" y="255588"/>
            <a:ext cx="10873208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900" b="1" dirty="0"/>
              <a:t>PROCEDURA ODWOŁAWCZA </a:t>
            </a:r>
          </a:p>
          <a:p>
            <a:pPr algn="ctr"/>
            <a:r>
              <a:rPr lang="pl-PL" sz="1900" b="1" dirty="0"/>
              <a:t>(§ 13 RWP)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1EF6439-0E8F-05B3-924E-0DB0C2421BB8}"/>
              </a:ext>
            </a:extLst>
          </p:cNvPr>
          <p:cNvSpPr txBox="1"/>
          <p:nvPr/>
        </p:nvSpPr>
        <p:spPr>
          <a:xfrm>
            <a:off x="1391295" y="1274763"/>
            <a:ext cx="10873208" cy="5460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może wnieść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protest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 terminie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 dni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 dnia doręczenia informacji o negatywnym wyniku oceny projektu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Protest wnoszony jest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IP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– Ministra Klimatu i Środowiska, za pośrednictwem IW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Protest powinien spełniać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wymogi formalne,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tj. zawierać: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oznaczenie instytucji właściwej do rozpatrzenia protestu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oznaczenie wnioskodawcy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numer wniosku o dofinansowanie projektu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wskazanie kryteriów wyboru projektów, z których oceną wnioskodawca się nie zgadza, wraz z uzasadnieniem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wskazanie zarzutów o charakterze proceduralnym w zakresie przeprowadzonej oceny, jeżeli zdaniem wnioskodawcy naruszenia takie miały miejsce, wraz z uzasadnieniem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podpis wnioskodawcy lub osoby upoważnionej do jego reprezentowania, z załączeniem oryginału lub kopii dokumentu poświadczającego umocowanie takiej osoby do reprezentowania wnioskodawcy</a:t>
            </a:r>
          </a:p>
          <a:p>
            <a:pPr marL="342900" indent="-342900">
              <a:lnSpc>
                <a:spcPts val="22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wniesienia protestu niespełniającego wymogów formalnych, IW wzywa wnioskodawcę do jego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uzupełnienia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terminie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 dni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licząc od dnia otrzymania wezwania, pod rygorem pozostawienia protestu bez rozpatrzenia</a:t>
            </a:r>
          </a:p>
          <a:p>
            <a:pPr marL="342900" indent="-342900">
              <a:lnSpc>
                <a:spcPts val="22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może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wycofać protest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czasu zakończenia jego rozpatrywania przez IP, poprzez złożenie do IW oświadczenia w tej sprawie w formie pisemnej</a:t>
            </a:r>
          </a:p>
          <a:p>
            <a:pPr marL="342900" indent="-342900">
              <a:lnSpc>
                <a:spcPts val="2200"/>
              </a:lnSpc>
              <a:buFont typeface="Wingdings" panose="05000000000000000000" pitchFamily="2" charset="2"/>
              <a:buChar char="Ø"/>
            </a:pPr>
            <a:endParaRPr lang="pl-PL" sz="16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828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F04E9-8905-8389-1AA0-9D60C272D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EA540224-6D9D-3E1A-0B33-D0403BFB07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CA01D38D-A085-010E-12B2-306BEA9FFD4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B6ADA06-B092-2D28-2E09-C25CE29F23D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1A4190E0-D88B-56D1-8A51-189A95C5BF5C}"/>
              </a:ext>
            </a:extLst>
          </p:cNvPr>
          <p:cNvSpPr/>
          <p:nvPr/>
        </p:nvSpPr>
        <p:spPr>
          <a:xfrm>
            <a:off x="1276099" y="255588"/>
            <a:ext cx="10873208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900" b="1" dirty="0"/>
              <a:t>PROCEDURA ODWOŁAWCZA </a:t>
            </a:r>
          </a:p>
          <a:p>
            <a:pPr algn="ctr"/>
            <a:r>
              <a:rPr lang="pl-PL" sz="1900" b="1" dirty="0"/>
              <a:t>(§ 13 RWP)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402213C-B5C5-830B-FA5C-0B7406154E6E}"/>
              </a:ext>
            </a:extLst>
          </p:cNvPr>
          <p:cNvSpPr txBox="1"/>
          <p:nvPr/>
        </p:nvSpPr>
        <p:spPr>
          <a:xfrm>
            <a:off x="1391295" y="1259557"/>
            <a:ext cx="10873208" cy="5204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IW w terminie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 dni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 dnia otrzymania protestu spełniającego wymogi formalne przeprowadza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weryfikację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dokonanej przez siebie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oceny projektu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zakresie kryteriów, których dotyczy protest - oraz zarzutów o charakterze proceduralnym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 marL="285750" indent="-285750">
              <a:lnSpc>
                <a:spcPts val="22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Wynik weryfikacji oceny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zmiana podjętego rozstrzygnięcia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lub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podtrzymanie podjętego rozstrzygnięcia i przekazanie protestu do IP w celu rozpatrzenia</a:t>
            </a:r>
          </a:p>
          <a:p>
            <a:pPr marL="342900" indent="-342900">
              <a:lnSpc>
                <a:spcPts val="22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 rozpatruje protest w terminie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21 dni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 dnia jego otrzymania, z możliwością przedłużenia w uzasadnionych przypadkach - termin rozpatrzenia protestu nie może przekroczyć łącznie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45 dni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 jego wpływu do IP</a:t>
            </a:r>
          </a:p>
          <a:p>
            <a:pPr marL="342900" indent="-342900">
              <a:lnSpc>
                <a:spcPts val="22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IP informuje wnioskodawcę o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wyniku rozpatrzenia protestu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przekazując: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treść rozstrzygnięcia polegającego na uwzględnieniu albo nieuwzględnieniu protestu, wraz z uzasadnieniem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nieuwzględnienia protestu – pouczenie o możliwości wniesienia skargi do sądu administracyjnego</a:t>
            </a:r>
          </a:p>
          <a:p>
            <a:pPr marL="285750" indent="-285750">
              <a:lnSpc>
                <a:spcPts val="22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Uwzględnienie protestu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polega na: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zakwalifikowaniu projektu do kolejnego etapu oceny albo wybraniu projektu do dofinansowania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lub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przekazaniu sprawy do IW, w celu przeprowadzenia ponownej oceny projektu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endParaRPr lang="pl-PL" sz="16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14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2ECD0-2B54-A776-BE48-B5A1D4B3E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EAFA0DAC-EFBE-BD57-399E-420F42F67DF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D18AB232-AF59-FACC-DC34-7467FF30F3E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B5783DE-8420-B4EA-F635-A0C1BE9B555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1E06B420-4EB7-A6AA-5CBC-6C1BB2953FBD}"/>
              </a:ext>
            </a:extLst>
          </p:cNvPr>
          <p:cNvSpPr/>
          <p:nvPr/>
        </p:nvSpPr>
        <p:spPr>
          <a:xfrm>
            <a:off x="1276099" y="255588"/>
            <a:ext cx="10873208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900" b="1" dirty="0"/>
              <a:t>PROCEDURA ODWOŁAWCZA </a:t>
            </a:r>
          </a:p>
          <a:p>
            <a:pPr algn="ctr"/>
            <a:r>
              <a:rPr lang="pl-PL" sz="1900" b="1" dirty="0"/>
              <a:t>(§ 13 RWP)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EB457FB-BEDB-BB64-B8D0-CAA0C84D5575}"/>
              </a:ext>
            </a:extLst>
          </p:cNvPr>
          <p:cNvSpPr txBox="1"/>
          <p:nvPr/>
        </p:nvSpPr>
        <p:spPr>
          <a:xfrm>
            <a:off x="1391295" y="1274763"/>
            <a:ext cx="10873208" cy="5204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przypadku, gdy na jakimkolwiek etapie postępowania w zakresie procedury odwoławczej zostanie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wyczerpana kwota alokacji w ramach działania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IP pozostawia protest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 rozpatrzenia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informując o tym wnioskodawcę w formie pisemnej wraz z pouczeniem o możliwości wniesienia skargi do sądu administracyjnego</a:t>
            </a:r>
          </a:p>
          <a:p>
            <a:pPr marL="342900" indent="-342900">
              <a:lnSpc>
                <a:spcPts val="22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Protest pozostawia się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 rozpatrzenia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jeżeli został wniesiony: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 terminie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przez podmiot wykluczony z możliwości otrzymania dofinansowania 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bez spełnienia wymogów formalnych</a:t>
            </a:r>
          </a:p>
          <a:p>
            <a:pPr marL="342900" indent="-342900">
              <a:lnSpc>
                <a:spcPts val="22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może wnieść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skargę do sądu administracyjnego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przypadku: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nieuwzględnienia protestu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negatywnej ponownej oceny projektu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pozostawienia protestu bez rozpatrzenia</a:t>
            </a:r>
          </a:p>
          <a:p>
            <a:pPr marL="285750" indent="-285750">
              <a:lnSpc>
                <a:spcPts val="22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Prawomocne rozstrzygnięcie sądu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kończy procedurę odwoławczą oraz procedurę wyboru projektu</a:t>
            </a:r>
          </a:p>
          <a:p>
            <a:pPr marL="285750" indent="-285750">
              <a:lnSpc>
                <a:spcPts val="22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Procedura odwoławcza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wstrzymuje zawierania umów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dofinansowanie z wnioskodawcami, których projekty zostały wybrane do dofinansowania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endParaRPr lang="pl-PL" sz="16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83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1E1F5-7E4A-C2B4-5B46-1EBC3129EE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92908BB9-155A-E595-8F8E-E56D22C3BBA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78F0E282-34B8-C006-AE96-CCFBFFBC1E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01B6F7F-F23D-D939-ECF5-3E725C680C7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2AFA0576-A44F-8D49-C258-92C954A7BDCF}"/>
              </a:ext>
            </a:extLst>
          </p:cNvPr>
          <p:cNvSpPr/>
          <p:nvPr/>
        </p:nvSpPr>
        <p:spPr>
          <a:xfrm>
            <a:off x="1276099" y="255588"/>
            <a:ext cx="10873208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900" b="1" dirty="0"/>
              <a:t>WARUNKI ZAWARCIA UMOWY O DOFINANSOWANIE</a:t>
            </a:r>
          </a:p>
          <a:p>
            <a:pPr algn="ctr"/>
            <a:r>
              <a:rPr lang="pl-PL" sz="1900" b="1" dirty="0"/>
              <a:t>(§ 11 RWP)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159F351-3A1E-D95A-7A65-4477C44B9B96}"/>
              </a:ext>
            </a:extLst>
          </p:cNvPr>
          <p:cNvSpPr txBox="1"/>
          <p:nvPr/>
        </p:nvSpPr>
        <p:spPr>
          <a:xfrm>
            <a:off x="1391295" y="1274763"/>
            <a:ext cx="10873208" cy="6102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Wraz z informacją o wyborze projektu do dofinansowania, IW informuje wnioskodawcę o planowanym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terminie zawarcia umowy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dofinansowanie i wzywa do przedstawienia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dokumentów niezbędnych do zawarcia umowy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dofinansowanie</a:t>
            </a:r>
          </a:p>
          <a:p>
            <a:pPr marL="342900" indent="-342900">
              <a:lnSpc>
                <a:spcPts val="22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dostarcza dokumenty niezbędne do zawarcia umowy o dofinansowanie projektu w terminie wskazanym w wezwaniu, biegnącym od dnia doręczenia wezwania </a:t>
            </a:r>
          </a:p>
          <a:p>
            <a:pPr marL="342900" indent="-342900">
              <a:lnSpc>
                <a:spcPts val="22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 niedostarczenia kompletnych co do formy i treści dokumentów w tym terminie, IW może odmówić zawarcia umowy o dofinansowanie projektu</a:t>
            </a:r>
          </a:p>
          <a:p>
            <a:pPr marL="342900" indent="-342900">
              <a:lnSpc>
                <a:spcPts val="22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Umowa o dofinansowanie zawierana jest z Wnioskodawcą, którego projekt został wybrany do dofinansowania, nie później niż w terminie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60 dni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 poinformowania Wnioskodawcy przez IW o wyniku oceny projektu </a:t>
            </a:r>
          </a:p>
          <a:p>
            <a:pPr marL="342900" indent="-342900">
              <a:lnSpc>
                <a:spcPts val="22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uzasadnionych przypadkach ww. termin może zostać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przedłużony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przez IP o maksymalnie 90 dni</a:t>
            </a:r>
          </a:p>
          <a:p>
            <a:pPr marL="342900" indent="-342900">
              <a:lnSpc>
                <a:spcPts val="22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szczególnie uzasadnionych przypadkach decyzją IP termin zawarcia umowy może zostać wydłużony łącznie do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ponad 150 dni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(brak możliwości podpisania umowy z przyczyn niezależnych od wnioskodawcy)</a:t>
            </a:r>
          </a:p>
          <a:p>
            <a:pPr marL="342900" indent="-342900">
              <a:lnSpc>
                <a:spcPts val="22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przypadku, w którym Wnioskodawca, z przyczyn leżących po jego stronie, nie zawarł umowy </a:t>
            </a:r>
            <a:b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dofinansowanie w terminie projekt nie uzyskuje dofinansowania</a:t>
            </a:r>
          </a:p>
          <a:p>
            <a:pPr marL="342900" indent="-342900">
              <a:lnSpc>
                <a:spcPts val="2200"/>
              </a:lnSpc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endParaRPr lang="pl-PL" sz="16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94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982" y="7308229"/>
            <a:ext cx="10962529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E0154476-4BD8-A016-5EEC-16102C1912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27522" y="4914039"/>
            <a:ext cx="9433048" cy="109804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>
              <a:defRPr/>
            </a:pPr>
            <a: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Dziękuję za uwagę.</a:t>
            </a:r>
            <a:b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1962264" y="5691789"/>
            <a:ext cx="9433048" cy="127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2400" b="0" dirty="0">
                <a:latin typeface="Open Sans" panose="020B0806030504020204" pitchFamily="34" charset="0"/>
                <a:cs typeface="Open Sans" panose="020B0806030504020204" pitchFamily="34" charset="0"/>
              </a:rPr>
              <a:t>tel. </a:t>
            </a:r>
            <a:r>
              <a:rPr lang="pl-PL" sz="2400" b="0" dirty="0"/>
              <a:t>506 742 941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2400" b="0" dirty="0">
                <a:latin typeface="Open Sans" panose="020B0806030504020204" pitchFamily="34" charset="0"/>
                <a:cs typeface="Open Sans" panose="020B0806030504020204" pitchFamily="34" charset="0"/>
              </a:rPr>
              <a:t>renaturyzacja_jst_NGO_fenx@nfosigw.gov.pl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latin typeface="Open Sans" panose="020B0806030504020204" pitchFamily="34" charset="0"/>
                <a:cs typeface="Open Sans" panose="020B0806030504020204" pitchFamily="34" charset="0"/>
              </a:rPr>
              <a:t> 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latin typeface="Open Sans" panose="020B0806030504020204" pitchFamily="34" charset="0"/>
                <a:cs typeface="Open Sans" panose="020B0806030504020204" pitchFamily="34" charset="0"/>
              </a:rPr>
              <a:t>  </a:t>
            </a:r>
          </a:p>
        </p:txBody>
      </p:sp>
      <p:pic>
        <p:nvPicPr>
          <p:cNvPr id="12" name="Obraz 11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F2282ECE-8036-E74F-BE8E-8B76322C8CB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3F14E8A-BEB4-530C-9C9D-B798CF3C3C6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67375712-A713-AEC7-28B5-3B03D1186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0" name="Obraz 9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1702BBD5-886F-6A8E-10AD-BA6163FF197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9ECA7-587D-4944-17DB-55721F3567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CB470AAB-D167-F4F3-61B5-0BFA9EE83E7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64806505-8008-8089-3495-12B8F20F3F78}"/>
              </a:ext>
            </a:extLst>
          </p:cNvPr>
          <p:cNvSpPr txBox="1">
            <a:spLocks/>
          </p:cNvSpPr>
          <p:nvPr/>
        </p:nvSpPr>
        <p:spPr bwMode="auto">
          <a:xfrm>
            <a:off x="1290466" y="483174"/>
            <a:ext cx="5429421" cy="6044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>
              <a:lnSpc>
                <a:spcPts val="2000"/>
              </a:lnSpc>
            </a:pPr>
            <a:endParaRPr lang="pl-PL" sz="1800" dirty="0"/>
          </a:p>
          <a:p>
            <a:pPr algn="ctr">
              <a:lnSpc>
                <a:spcPts val="2000"/>
              </a:lnSpc>
            </a:pPr>
            <a:endParaRPr lang="pl-PL" sz="1800" dirty="0"/>
          </a:p>
          <a:p>
            <a:pPr algn="ctr">
              <a:lnSpc>
                <a:spcPts val="2000"/>
              </a:lnSpc>
            </a:pPr>
            <a:endParaRPr lang="pl-PL" sz="1800" dirty="0"/>
          </a:p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pl-PL" sz="1800" dirty="0">
                <a:solidFill>
                  <a:srgbClr val="007033"/>
                </a:solidFill>
              </a:rPr>
              <a:t>Komunikacja z wnioskodawcą</a:t>
            </a:r>
          </a:p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pl-PL" sz="1800" dirty="0">
                <a:solidFill>
                  <a:srgbClr val="007033"/>
                </a:solidFill>
              </a:rPr>
              <a:t>Zasady składania, uzupełniania </a:t>
            </a:r>
            <a:br>
              <a:rPr lang="pl-PL" sz="1800" dirty="0">
                <a:solidFill>
                  <a:srgbClr val="007033"/>
                </a:solidFill>
              </a:rPr>
            </a:br>
            <a:r>
              <a:rPr lang="pl-PL" sz="1800" dirty="0">
                <a:solidFill>
                  <a:srgbClr val="007033"/>
                </a:solidFill>
              </a:rPr>
              <a:t>i poprawiania wniosku</a:t>
            </a:r>
          </a:p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pl-PL" sz="1800" dirty="0">
                <a:solidFill>
                  <a:srgbClr val="007033"/>
                </a:solidFill>
              </a:rPr>
              <a:t>Zasady przygotowania załączników </a:t>
            </a:r>
          </a:p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pl-PL" sz="1800" dirty="0">
                <a:solidFill>
                  <a:srgbClr val="007033"/>
                </a:solidFill>
              </a:rPr>
              <a:t>Zasady oceny projektów</a:t>
            </a:r>
          </a:p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pl-PL" sz="1800" dirty="0">
                <a:solidFill>
                  <a:srgbClr val="007033"/>
                </a:solidFill>
              </a:rPr>
              <a:t>Procedura odwoławcza </a:t>
            </a:r>
          </a:p>
          <a:p>
            <a:pPr marL="285750" indent="-285750">
              <a:lnSpc>
                <a:spcPct val="150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pl-PL" sz="1800" dirty="0">
                <a:solidFill>
                  <a:srgbClr val="007033"/>
                </a:solidFill>
              </a:rPr>
              <a:t>Warunki zawarcia umowy o dofinansowanie</a:t>
            </a:r>
          </a:p>
          <a:p>
            <a:pPr>
              <a:lnSpc>
                <a:spcPct val="150000"/>
              </a:lnSpc>
            </a:pPr>
            <a:endParaRPr lang="pl-PL" sz="1200" b="0" dirty="0"/>
          </a:p>
          <a:p>
            <a:pPr>
              <a:lnSpc>
                <a:spcPct val="150000"/>
              </a:lnSpc>
            </a:pPr>
            <a:endParaRPr lang="pl-PL" sz="1200" b="0" dirty="0"/>
          </a:p>
          <a:p>
            <a:pPr>
              <a:lnSpc>
                <a:spcPct val="150000"/>
              </a:lnSpc>
            </a:pPr>
            <a:endParaRPr lang="pl-PL" sz="1200" b="0" dirty="0"/>
          </a:p>
          <a:p>
            <a:r>
              <a:rPr lang="pl-PL" sz="1400" dirty="0"/>
              <a:t>        </a:t>
            </a:r>
          </a:p>
          <a:p>
            <a:endParaRPr lang="pl-PL" sz="1400" dirty="0"/>
          </a:p>
          <a:p>
            <a:r>
              <a:rPr lang="pl-PL" sz="1400" dirty="0"/>
              <a:t>        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BC4CA388-0A55-23FE-85DF-F609D2C0A03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0B7073D-B871-6438-9E78-A1781E6A766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E178D4B9-9247-CE44-9C9B-77418AE168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6936356" y="255588"/>
            <a:ext cx="5212952" cy="6044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D527EC4C-9F7E-EEFF-9319-63CBD40A0DC2}"/>
              </a:ext>
            </a:extLst>
          </p:cNvPr>
          <p:cNvSpPr/>
          <p:nvPr/>
        </p:nvSpPr>
        <p:spPr>
          <a:xfrm>
            <a:off x="1278795" y="255587"/>
            <a:ext cx="5441091" cy="85995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3200" b="1" dirty="0"/>
              <a:t>ZAKRES PREZENTACJI</a:t>
            </a:r>
          </a:p>
        </p:txBody>
      </p:sp>
    </p:spTree>
    <p:extLst>
      <p:ext uri="{BB962C8B-B14F-4D97-AF65-F5344CB8AC3E}">
        <p14:creationId xmlns:p14="http://schemas.microsoft.com/office/powerpoint/2010/main" val="30140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CDA37B94-D69E-4778-362F-9CA42162589C}"/>
              </a:ext>
            </a:extLst>
          </p:cNvPr>
          <p:cNvSpPr txBox="1">
            <a:spLocks/>
          </p:cNvSpPr>
          <p:nvPr/>
        </p:nvSpPr>
        <p:spPr bwMode="auto">
          <a:xfrm>
            <a:off x="1290469" y="1"/>
            <a:ext cx="10858837" cy="1947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>
              <a:lnSpc>
                <a:spcPct val="150000"/>
              </a:lnSpc>
            </a:pPr>
            <a:endParaRPr lang="pl-PL" sz="1400" dirty="0"/>
          </a:p>
          <a:p>
            <a:pPr algn="ctr">
              <a:lnSpc>
                <a:spcPct val="150000"/>
              </a:lnSpc>
            </a:pPr>
            <a:r>
              <a:rPr lang="pl-PL" sz="1600" dirty="0">
                <a:solidFill>
                  <a:srgbClr val="007033"/>
                </a:solidFill>
              </a:rPr>
              <a:t>Regulamin wyboru projektów (RWP) </a:t>
            </a:r>
            <a:r>
              <a:rPr lang="pl-PL" sz="1600" b="0" dirty="0"/>
              <a:t>– dokument przyjmowany przez właściwą instytucję organizującą nabór, określający warunki, procedurę oraz kryteria wyboru projektów do dofinansowania ze środków europejskich, prawa i obowiązki wnioskodawców oraz zasady przeprowadzania postępowania w zakresie wyboru projektów, sporządzany na podstawie art. 51 ustawy wdrożeniowej.</a:t>
            </a:r>
          </a:p>
          <a:p>
            <a:pPr>
              <a:lnSpc>
                <a:spcPct val="150000"/>
              </a:lnSpc>
            </a:pPr>
            <a:endParaRPr lang="pl-PL" sz="1200" b="0" dirty="0"/>
          </a:p>
          <a:p>
            <a:pPr>
              <a:lnSpc>
                <a:spcPct val="150000"/>
              </a:lnSpc>
            </a:pPr>
            <a:endParaRPr lang="pl-PL" sz="1200" b="0" dirty="0"/>
          </a:p>
          <a:p>
            <a:pPr>
              <a:lnSpc>
                <a:spcPct val="150000"/>
              </a:lnSpc>
            </a:pPr>
            <a:endParaRPr lang="pl-PL" sz="1200" b="0" dirty="0"/>
          </a:p>
          <a:p>
            <a:pPr>
              <a:lnSpc>
                <a:spcPct val="150000"/>
              </a:lnSpc>
            </a:pPr>
            <a:endParaRPr lang="pl-PL" sz="1200" b="0" dirty="0"/>
          </a:p>
          <a:p>
            <a:pPr>
              <a:lnSpc>
                <a:spcPct val="150000"/>
              </a:lnSpc>
            </a:pPr>
            <a:endParaRPr lang="pl-PL" sz="1200" b="0" dirty="0"/>
          </a:p>
          <a:p>
            <a:pPr>
              <a:lnSpc>
                <a:spcPct val="150000"/>
              </a:lnSpc>
            </a:pPr>
            <a:endParaRPr lang="pl-PL" sz="1200" b="0" dirty="0"/>
          </a:p>
          <a:p>
            <a:r>
              <a:rPr lang="pl-PL" sz="1400" dirty="0"/>
              <a:t>        </a:t>
            </a:r>
          </a:p>
          <a:p>
            <a:endParaRPr lang="pl-PL" sz="1400" dirty="0"/>
          </a:p>
          <a:p>
            <a:r>
              <a:rPr lang="pl-PL" sz="1400" dirty="0"/>
              <a:t>        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29B389E3-3241-768E-DDFF-ABD8639E44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529" y="1947849"/>
            <a:ext cx="10902027" cy="4608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A2BB30-1AC3-D93B-E11E-565D13EE8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A086E20B-73F6-541D-747F-A9039B134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AF14F691-0E33-EC19-378F-815BCE136F84}"/>
              </a:ext>
            </a:extLst>
          </p:cNvPr>
          <p:cNvSpPr txBox="1">
            <a:spLocks/>
          </p:cNvSpPr>
          <p:nvPr/>
        </p:nvSpPr>
        <p:spPr bwMode="auto">
          <a:xfrm>
            <a:off x="6935911" y="179438"/>
            <a:ext cx="5472608" cy="662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endParaRPr lang="pl-PL" sz="1600" dirty="0"/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l-PL" sz="1400" b="0" dirty="0"/>
              <a:t>korespondencja z IW w sprawie wniosku o dofinansowanie odbywa się w formie elektronicznej w formie e-Doręczeń na adres: </a:t>
            </a:r>
            <a:r>
              <a:rPr lang="pl-PL" sz="1400" dirty="0"/>
              <a:t>AE:PL-10495-91598-HEWTI-17</a:t>
            </a:r>
            <a:r>
              <a:rPr lang="pl-PL" sz="1400" b="0" dirty="0"/>
              <a:t>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l-PL" sz="1400" b="0" dirty="0"/>
              <a:t>Aplikacja </a:t>
            </a:r>
            <a:r>
              <a:rPr lang="pl-PL" sz="1400" dirty="0"/>
              <a:t>WOD2021</a:t>
            </a:r>
            <a:r>
              <a:rPr lang="pl-PL" sz="1400" b="0" dirty="0"/>
              <a:t> służy do procesu złożenia, poprawy i uzupełnienia wniosku o dofinansowanie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l-PL" sz="1400" b="0" dirty="0"/>
              <a:t>W przypadku awarii technicznej e-Doręczeń IW przesyła korespondencję w formie elektronicznej na adres e-mail Wnioskodawcy.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l-PL" sz="1400" b="0" dirty="0"/>
              <a:t>W przypadku braku możliwości komunikacji w formie elektronicznej, komunikacja następuje w formie pisemnej (adres do korespondencji: </a:t>
            </a:r>
            <a:r>
              <a:rPr lang="pl-PL" sz="1400" dirty="0"/>
              <a:t>ul. Pańska 97, 00-834 Warszawa</a:t>
            </a:r>
            <a:r>
              <a:rPr lang="pl-PL" sz="1400" b="0" dirty="0"/>
              <a:t>)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l-PL" sz="1400" b="0" dirty="0"/>
              <a:t>Wnioskodawca ma obowiązek zawiadomienia IW o zmianie swoich danych adresowych (w tym adresu e-mail lub </a:t>
            </a:r>
            <a:br>
              <a:rPr lang="pl-PL" sz="1400" b="0" dirty="0"/>
            </a:br>
            <a:r>
              <a:rPr lang="pl-PL" sz="1400" b="0" dirty="0"/>
              <a:t>e-Doręczeń)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 typeface="Wingdings" panose="05000000000000000000" pitchFamily="2" charset="2"/>
              <a:buChar char="Ø"/>
            </a:pPr>
            <a:r>
              <a:rPr lang="pl-PL" sz="1400" b="0" dirty="0"/>
              <a:t>Pytania dotyczące przygotowania wniosków o dofinansowanie w ramach naboru (przed złożeniem wniosku o dofinansowanie) można przesyłać za pośrednictwem e-mail</a:t>
            </a:r>
            <a:r>
              <a:rPr lang="pl-PL" sz="1400" b="0"/>
              <a:t>: </a:t>
            </a:r>
            <a:r>
              <a:rPr lang="pl-PL" sz="1400"/>
              <a:t>renaturyzacja</a:t>
            </a:r>
            <a:r>
              <a:rPr lang="pl-PL" sz="1400" dirty="0"/>
              <a:t>_jst_NGO_fenx@nfosigw.gov.pl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l-PL" sz="1400" b="0" dirty="0"/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400" b="0" dirty="0"/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pl-PL" sz="1400" b="0" dirty="0"/>
          </a:p>
          <a:p>
            <a:pPr marL="180000" algn="ctr"/>
            <a:endParaRPr lang="pl-PL" sz="1400" b="0" dirty="0"/>
          </a:p>
          <a:p>
            <a:pPr algn="ctr"/>
            <a:endParaRPr lang="pl-PL" sz="1600" dirty="0"/>
          </a:p>
          <a:p>
            <a:pPr algn="ctr"/>
            <a:endParaRPr lang="pl-PL" sz="1400" b="0" dirty="0"/>
          </a:p>
          <a:p>
            <a:pPr marL="576000"/>
            <a:endParaRPr lang="pl-PL" sz="1400" b="0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7D911C55-6B66-2A0E-3BCF-8200D141616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CC6DDC4-FEF8-4520-B1B2-BDF03A0ED5F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7503A60F-5C43-A775-2AA3-CF48E8D5C3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7279" y="1208899"/>
            <a:ext cx="5688632" cy="5091217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077A981C-E694-4728-75CB-CCBE81428D37}"/>
              </a:ext>
            </a:extLst>
          </p:cNvPr>
          <p:cNvSpPr/>
          <p:nvPr/>
        </p:nvSpPr>
        <p:spPr>
          <a:xfrm>
            <a:off x="1319287" y="284607"/>
            <a:ext cx="5544616" cy="9144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="1" dirty="0"/>
              <a:t>KOMUNIKACJA Z WNIOSKODAWCĄ </a:t>
            </a:r>
            <a:br>
              <a:rPr lang="pl-PL" sz="2000" b="1" dirty="0"/>
            </a:br>
            <a:r>
              <a:rPr lang="pl-PL" sz="2000" b="1" dirty="0"/>
              <a:t>(§ 12 RWP)</a:t>
            </a:r>
          </a:p>
        </p:txBody>
      </p:sp>
    </p:spTree>
    <p:extLst>
      <p:ext uri="{BB962C8B-B14F-4D97-AF65-F5344CB8AC3E}">
        <p14:creationId xmlns:p14="http://schemas.microsoft.com/office/powerpoint/2010/main" val="198417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313DF-AFEA-6401-9C39-8D4716ADC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8C093264-8F86-ADDB-7E68-E8BBE36FB30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45061E06-488B-6A3C-B0B0-DFB3D04DB40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5F6573E-3AD2-0681-D13F-E9A034D9A7F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3600A907-0D57-9270-AFC6-6A12A50BAD4E}"/>
              </a:ext>
            </a:extLst>
          </p:cNvPr>
          <p:cNvSpPr/>
          <p:nvPr/>
        </p:nvSpPr>
        <p:spPr>
          <a:xfrm>
            <a:off x="1276099" y="255588"/>
            <a:ext cx="10873208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900" b="1" dirty="0"/>
              <a:t>ZASADY SKŁADANIA, UZUPEŁNIANIA I POPRAWIANIA WNIOSKU</a:t>
            </a:r>
          </a:p>
          <a:p>
            <a:pPr algn="ctr"/>
            <a:r>
              <a:rPr lang="pl-PL" sz="1900" b="1" dirty="0"/>
              <a:t>(§ 6-7 RWP)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50B657F-06BA-9637-CE54-ED4936E0D769}"/>
              </a:ext>
            </a:extLst>
          </p:cNvPr>
          <p:cNvSpPr txBox="1"/>
          <p:nvPr/>
        </p:nvSpPr>
        <p:spPr>
          <a:xfrm>
            <a:off x="1391295" y="1274763"/>
            <a:ext cx="10873208" cy="44862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Ø"/>
            </a:pP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złożony:  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Podpisany przez osoby upoważnione do reprezentacji wnioskodawcy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Złożony w terminie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Złożony w formie elektronicznej (wyłącznie)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Posiada status „Przesłany” w aplikacji WOD2021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Sporządzony w języku polskim</a:t>
            </a:r>
          </a:p>
          <a:p>
            <a:pPr marL="285750" indent="-28575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Tytuł i opis projektu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powinien w sposób jasny obrazować zakres projektu oraz identyfikować lokalizację </a:t>
            </a:r>
            <a:b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etapy realizacji projektu.</a:t>
            </a:r>
          </a:p>
          <a:p>
            <a:pPr marL="285750" indent="-28575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Złożenie wniosku: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naciśnięcie w aplikacji WOD2021 przycisku „Prześlij wniosek”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potwierdzenie wysłania wniosku poprzez naciśnięcie przycisku „Tak”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komunikat: „Proces przesłania wniosku został zakończony pomyślnie”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numer wniosku zostaje nadany w aplikacji WOD2021</a:t>
            </a:r>
          </a:p>
          <a:p>
            <a:pPr>
              <a:lnSpc>
                <a:spcPts val="2200"/>
              </a:lnSpc>
            </a:pPr>
            <a:endParaRPr lang="pl-PL" sz="16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61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75F0F2-0C4B-E7B4-7CAC-259034FA2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C8508F13-A73F-50DD-F954-7326002D4C2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F485C24-DF08-C20C-82E7-26265DEB406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317CAB3-6878-F295-81D1-665DD42F856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146165B3-F5CB-0971-77B3-813FE16F9F80}"/>
              </a:ext>
            </a:extLst>
          </p:cNvPr>
          <p:cNvSpPr/>
          <p:nvPr/>
        </p:nvSpPr>
        <p:spPr>
          <a:xfrm>
            <a:off x="1276099" y="255588"/>
            <a:ext cx="10873208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900" b="1" dirty="0"/>
              <a:t>ZASADY SKŁADANIA, UZUPEŁNIANIA I POPRAWIANIA WNIOSKU</a:t>
            </a:r>
          </a:p>
          <a:p>
            <a:pPr algn="ctr"/>
            <a:r>
              <a:rPr lang="pl-PL" sz="1900" b="1" dirty="0"/>
              <a:t>(§ 6-7 RWP)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0167B10-334B-AC48-0536-362E8B9C5B49}"/>
              </a:ext>
            </a:extLst>
          </p:cNvPr>
          <p:cNvSpPr txBox="1"/>
          <p:nvPr/>
        </p:nvSpPr>
        <p:spPr>
          <a:xfrm>
            <a:off x="1391295" y="1274763"/>
            <a:ext cx="10873208" cy="3870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może złożyć tylko 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jeden wniosek 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dofinansowanie 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ten sam projekt 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ramach naboru</a:t>
            </a:r>
          </a:p>
          <a:p>
            <a:pPr marL="285750" indent="-28575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Wycofanie wniosku:  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wycofuje wniosek w aplikacji WOD2021 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Pismo informujące IW o wycofaniu </a:t>
            </a:r>
            <a:r>
              <a:rPr lang="pl-PL" sz="1500" dirty="0" err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WoD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podpisane zgodnie z zasadami reprezentacji Wnioskodawcy</a:t>
            </a:r>
          </a:p>
          <a:p>
            <a:pPr marL="285750" indent="-28575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Zgłoszenie błędów aplikacji WOD2021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Jeżeli błędy nie leżą po stronie Wnioskodawcy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zgłoszenia błędów do IW, na adresy poczty elektronicznej: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ami.fenx@nfosigw.gov.pl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b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lub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renaturyzacja_jst_NGO_fenx@nfosigw.gov.pl</a:t>
            </a:r>
          </a:p>
          <a:p>
            <a:pPr marL="285750" indent="-28575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Jeśli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długotrwałe problemy techniczne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uniemożliwiają złożenie wniosku o dofinansowanie za pomocą aplikacji WOD2021, należy stosować się do informacji przekazywanych przez IW</a:t>
            </a:r>
          </a:p>
          <a:p>
            <a:pPr>
              <a:lnSpc>
                <a:spcPts val="2200"/>
              </a:lnSpc>
            </a:pPr>
            <a:endParaRPr lang="pl-PL" sz="16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739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E32295-3CE2-98D0-9573-3C7090F65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4F0CA3DA-C23A-9030-28AB-C55CA5105C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B1DC77EA-5F50-BE93-B3C9-BAFABAA70EE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9F895A1-9501-1D7C-011F-DB0E00812D4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609C00A2-736A-A30D-92D8-1E7E77980698}"/>
              </a:ext>
            </a:extLst>
          </p:cNvPr>
          <p:cNvSpPr/>
          <p:nvPr/>
        </p:nvSpPr>
        <p:spPr>
          <a:xfrm>
            <a:off x="1276099" y="255588"/>
            <a:ext cx="10873208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900" b="1" dirty="0"/>
              <a:t>ZASADY SKŁADANIA, UZUPEŁNIANIA I POPRAWIANIA WNIOSKU</a:t>
            </a:r>
          </a:p>
          <a:p>
            <a:pPr algn="ctr"/>
            <a:r>
              <a:rPr lang="pl-PL" sz="1900" b="1" dirty="0"/>
              <a:t>(§ 6-7 RWP)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DD2587F-F87F-ACA4-2DD3-946C2B911D95}"/>
              </a:ext>
            </a:extLst>
          </p:cNvPr>
          <p:cNvSpPr txBox="1"/>
          <p:nvPr/>
        </p:nvSpPr>
        <p:spPr>
          <a:xfrm>
            <a:off x="1391295" y="1274763"/>
            <a:ext cx="10873208" cy="4999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Ø"/>
            </a:pP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Uzupełnianie i poprawa wniosku: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możliwość 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dwukrotnego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wezwania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 złożenia wyjaśnień/poprawy wniosku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wezwanie do poprawy lub uzupełnienia wniosku IW wysyła w aplikacji WOD2021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otrzymuje status „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poprawy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Termin uzupełnienia/poprawy: 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 dni roboczych 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od dnia następującego po dniu wysłania wezwania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możliwość 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wydłużenia terminu 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dodatkowe 7 dni roboczych</a:t>
            </a:r>
          </a:p>
          <a:p>
            <a:pPr marL="285750" indent="-28575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Wezwanie do złożenia wyjaśnień 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określa, które kryteria nie zostały spełnione oraz wskazuje zakres i przyczyny niezgodności lub wskazuje załączniki, które wymagają uzupełnienia</a:t>
            </a:r>
          </a:p>
          <a:p>
            <a:pPr marL="285750" indent="-28575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Oczywiste omyłki: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IW poprawia błąd lub omyłkę z urzędu i przesyła informację do Wnioskodawcy</a:t>
            </a:r>
          </a:p>
          <a:p>
            <a:pPr marL="285750" indent="-28575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Wnioskodawca :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uzupełnia lub poprawia wniosek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wyłącznie w zakresie wskazanym w wezwaniu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wysyła do IW w aplikacji WOD2021 wraz z 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informacją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zakresie wprowadzonych zmian</a:t>
            </a:r>
          </a:p>
          <a:p>
            <a:pPr>
              <a:lnSpc>
                <a:spcPts val="2200"/>
              </a:lnSpc>
            </a:pPr>
            <a:endParaRPr lang="pl-PL" sz="16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indent="-285750">
              <a:lnSpc>
                <a:spcPts val="2200"/>
              </a:lnSpc>
              <a:buFont typeface="Wingdings" panose="05000000000000000000" pitchFamily="2" charset="2"/>
              <a:buChar char="Ø"/>
            </a:pP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Brak poprawnego uzupełnienia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</a:t>
            </a:r>
            <a:r>
              <a:rPr lang="pl-PL" sz="16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6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wniosek jest oceniany na podstawie dotychczas przedłożonych dokumentów</a:t>
            </a:r>
          </a:p>
        </p:txBody>
      </p:sp>
    </p:spTree>
    <p:extLst>
      <p:ext uri="{BB962C8B-B14F-4D97-AF65-F5344CB8AC3E}">
        <p14:creationId xmlns:p14="http://schemas.microsoft.com/office/powerpoint/2010/main" val="109872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537A4-C63C-774E-8AEE-2CF62D2071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E6F5A52B-C19E-528B-6390-E2F94228D3B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392401F0-EEB8-1FA9-C3D0-B6701E17EEE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F8883A58-99C2-7460-1B5D-7143680A0EB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1255D4F6-1DDE-1371-EA77-BE7B4B307F0D}"/>
              </a:ext>
            </a:extLst>
          </p:cNvPr>
          <p:cNvSpPr/>
          <p:nvPr/>
        </p:nvSpPr>
        <p:spPr>
          <a:xfrm>
            <a:off x="1276099" y="255588"/>
            <a:ext cx="10873208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900" b="1" dirty="0"/>
              <a:t>ZASADY PRZYGOTOWANIA ZAŁĄCZNIKÓW </a:t>
            </a:r>
          </a:p>
          <a:p>
            <a:pPr algn="ctr"/>
            <a:r>
              <a:rPr lang="pl-PL" sz="1900" b="1" dirty="0"/>
              <a:t>(§ 6 RWP)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A65AFF3-2B1C-6FAB-1784-BAC56105621C}"/>
              </a:ext>
            </a:extLst>
          </p:cNvPr>
          <p:cNvSpPr txBox="1"/>
          <p:nvPr/>
        </p:nvSpPr>
        <p:spPr>
          <a:xfrm>
            <a:off x="1391295" y="1274763"/>
            <a:ext cx="10873208" cy="5781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Załączniki:</a:t>
            </a:r>
          </a:p>
          <a:p>
            <a:pPr marL="342900" indent="-342900">
              <a:lnSpc>
                <a:spcPts val="2200"/>
              </a:lnSpc>
              <a:spcBef>
                <a:spcPts val="300"/>
              </a:spcBef>
              <a:buFont typeface="+mj-lt"/>
              <a:buAutoNum type="arabicParenR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Stanowią 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integralną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część wniosku o dofinansowanie</a:t>
            </a:r>
          </a:p>
          <a:p>
            <a:pPr marL="342900" indent="-342900">
              <a:lnSpc>
                <a:spcPts val="2200"/>
              </a:lnSpc>
              <a:spcBef>
                <a:spcPts val="300"/>
              </a:spcBef>
              <a:buFont typeface="+mj-lt"/>
              <a:buAutoNum type="arabicParenR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Składane wraz z wnioskiem w aplikacji WOD2021</a:t>
            </a:r>
          </a:p>
          <a:p>
            <a:pPr marL="342900" indent="-342900">
              <a:lnSpc>
                <a:spcPts val="2200"/>
              </a:lnSpc>
              <a:spcBef>
                <a:spcPts val="300"/>
              </a:spcBef>
              <a:buFont typeface="+mj-lt"/>
              <a:buAutoNum type="arabicParenR"/>
            </a:pP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Dokumenty i oświadczenia elektroniczne 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muszą być podpisane kwalifikowanym podpisem elektronicznym przez upoważnioną osobę</a:t>
            </a:r>
          </a:p>
          <a:p>
            <a:pPr marL="342900" indent="-342900">
              <a:lnSpc>
                <a:spcPts val="2200"/>
              </a:lnSpc>
              <a:spcBef>
                <a:spcPts val="300"/>
              </a:spcBef>
              <a:buFont typeface="+mj-lt"/>
              <a:buAutoNum type="arabicParenR"/>
            </a:pP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Skany dokumentów papierowych 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muszą być opatrzone kwalifikowanym podpisem elektronicznym przedstawiciela wnioskodawcy, poświadczającym zgodność cyfrowego odwzorowania z dokumentem w postaci papierowej</a:t>
            </a:r>
          </a:p>
          <a:p>
            <a:pPr marL="342900" indent="-342900">
              <a:lnSpc>
                <a:spcPts val="2200"/>
              </a:lnSpc>
              <a:spcBef>
                <a:spcPts val="300"/>
              </a:spcBef>
              <a:buFont typeface="+mj-lt"/>
              <a:buAutoNum type="arabicParenR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Wielkość pojedynczego załącznika 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nie może przekraczać 25 MB</a:t>
            </a:r>
          </a:p>
          <a:p>
            <a:pPr marL="342900" indent="-342900">
              <a:lnSpc>
                <a:spcPts val="2200"/>
              </a:lnSpc>
              <a:spcBef>
                <a:spcPts val="300"/>
              </a:spcBef>
              <a:buFont typeface="+mj-lt"/>
              <a:buAutoNum type="arabicParenR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Dopuszcza się składanie załączników 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formie skompresowanej 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(zip, </a:t>
            </a:r>
            <a:r>
              <a:rPr lang="pl-PL" sz="1500" dirty="0" err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rar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7z…)</a:t>
            </a:r>
          </a:p>
          <a:p>
            <a:pPr marL="342900" indent="-342900">
              <a:lnSpc>
                <a:spcPts val="2200"/>
              </a:lnSpc>
              <a:spcBef>
                <a:spcPts val="300"/>
              </a:spcBef>
              <a:buFont typeface="+mj-lt"/>
              <a:buAutoNum type="arabicParenR"/>
            </a:pP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Obrazy (mapy, zdjęcia, skany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pl-PL" sz="1500" dirty="0" err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etc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powinny być czytelne i zapisane w formacie jpg lub pdf (nie dopuszcza się przedkładania w WOD2021 załączników w formie edytowalnej, np. w formacie </a:t>
            </a:r>
            <a:r>
              <a:rPr lang="pl-PL" sz="1500" dirty="0" err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lub </a:t>
            </a:r>
            <a:r>
              <a:rPr lang="pl-PL" sz="1500" dirty="0" err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docx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natomiast 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tabele/modele finansowe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składane są wraz z tożsamą co do zawartości wersją niepodpisaną w formacie xls, </a:t>
            </a:r>
            <a:r>
              <a:rPr lang="pl-PL" sz="1500" dirty="0" err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xlsx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lub </a:t>
            </a:r>
            <a:r>
              <a:rPr lang="pl-PL" sz="1500" dirty="0" err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xlsm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(arkusze kalkulacyjne muszą mieć odblokowane formuły, aby można było prześledzić poprawność dokonanych wyliczeń)</a:t>
            </a:r>
          </a:p>
          <a:p>
            <a:pPr marL="342900" indent="-342900">
              <a:lnSpc>
                <a:spcPts val="2200"/>
              </a:lnSpc>
              <a:spcBef>
                <a:spcPts val="300"/>
              </a:spcBef>
              <a:buFont typeface="+mj-lt"/>
              <a:buAutoNum type="arabicParenR"/>
            </a:pP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Nazwy plików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powinny wskazywać na ich zawartość i nie mogą zawierać polskich znaków</a:t>
            </a:r>
          </a:p>
          <a:p>
            <a:pPr marL="342900" indent="-342900">
              <a:lnSpc>
                <a:spcPts val="2200"/>
              </a:lnSpc>
              <a:spcBef>
                <a:spcPts val="300"/>
              </a:spcBef>
              <a:buFont typeface="+mj-lt"/>
              <a:buAutoNum type="arabicParenR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Dokumenty sporządzone 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języku obcym 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powinny zostać przetłumaczone na język polski przez 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tłumacza przysięgłego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endParaRPr lang="pl-PL" sz="15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ts val="2200"/>
              </a:lnSpc>
            </a:pPr>
            <a:endParaRPr lang="pl-PL" sz="16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12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86737-E71F-BEE6-5AB4-41E9F3BDD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74C59B18-27C9-22C8-1749-CA23FB12E6C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 dirty="0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31D94CFE-9356-F767-1AF0-8D6FF9B4730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9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FC48251-65C0-381A-0768-A43B8735A45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E62386D7-8351-9622-6B5A-7F8889D7B9AD}"/>
              </a:ext>
            </a:extLst>
          </p:cNvPr>
          <p:cNvSpPr/>
          <p:nvPr/>
        </p:nvSpPr>
        <p:spPr>
          <a:xfrm>
            <a:off x="1276099" y="255588"/>
            <a:ext cx="10873208" cy="78725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900" b="1" dirty="0"/>
              <a:t>ZASADY OCENY PROJEKTÓW </a:t>
            </a:r>
          </a:p>
          <a:p>
            <a:pPr algn="ctr"/>
            <a:r>
              <a:rPr lang="pl-PL" sz="1900" b="1" dirty="0"/>
              <a:t>(§ 8-9 RWP)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CEFC7C6-8957-257D-67F7-55F19870E580}"/>
              </a:ext>
            </a:extLst>
          </p:cNvPr>
          <p:cNvSpPr txBox="1"/>
          <p:nvPr/>
        </p:nvSpPr>
        <p:spPr>
          <a:xfrm>
            <a:off x="1391295" y="1274763"/>
            <a:ext cx="10873208" cy="5871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2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Ocena spełnienia kryteriów wyboru projektu jest 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jednoetapowa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Oceny projektów dokonuje 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Komisja Oceny Projektów (KOP)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Ocena projektów na podstawie 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informacji zawartych we wniosku 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 dofinansowanie oraz załącznikach</a:t>
            </a:r>
          </a:p>
          <a:p>
            <a:pPr marL="285750" indent="-285750">
              <a:lnSpc>
                <a:spcPts val="2200"/>
              </a:lnSpc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Ocena według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kryteriów wyboru 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projektów: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Kryteria horyzontalne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obligatoryjne oraz rankingujące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Kryteria specyficzne 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dla działania FENX.02.04, typu projektu 4: </a:t>
            </a:r>
            <a:r>
              <a:rPr lang="pl-PL" sz="1500" dirty="0" err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Renaturyzacja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przekształconych cieków wodnych i obszarów od wód zależnych - obligatoryjne oraz rankingujące</a:t>
            </a:r>
          </a:p>
          <a:p>
            <a:pPr marL="342900" indent="-342900">
              <a:lnSpc>
                <a:spcPts val="2200"/>
              </a:lnSpc>
              <a:buFont typeface="+mj-lt"/>
              <a:buAutoNum type="arabicParenR"/>
            </a:pP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Minimalna liczba punktów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(próg) do oceny pozytywnej wynosi 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22 pkt</a:t>
            </a:r>
            <a:endParaRPr lang="pl-PL" sz="1500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285750" marR="0" lvl="0" indent="-285750" algn="l" defTabSz="457200" rtl="0" eaLnBrk="1" fontAlgn="auto" latinLnBrk="0" hangingPunct="1">
              <a:lnSpc>
                <a:spcPts val="22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l-PL" sz="15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Ocena projektu trwa </a:t>
            </a:r>
            <a:r>
              <a:rPr kumimoji="0" lang="pl-PL" sz="1500" b="1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 120 dni</a:t>
            </a:r>
            <a:r>
              <a:rPr kumimoji="0" lang="pl-PL" sz="1500" b="0" i="0" u="none" strike="noStrike" kern="1200" cap="none" spc="0" normalizeH="0" baseline="0" noProof="0" dirty="0">
                <a:ln>
                  <a:noFill/>
                </a:ln>
                <a:solidFill>
                  <a:srgbClr val="003399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liczonych od dnia zakończenia naboru projektów, z możliwością przedłużenia przez IP o 60 dni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Bieg terminu oceny projektu jest 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wstrzymywany 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czas poprawy lub uzupełnienia wniosku o dofinansowanie (łączne wstrzymanie nie może przekroczyć 60 dni)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/>
            </a:pP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szczególnie uzasadnionych przypadkach, 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za zgodą IZ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ocena projektu może zostać wstrzymana na czas do 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120 dni 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lub</a:t>
            </a:r>
            <a:r>
              <a:rPr lang="pl-PL" sz="1500" b="1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l-PL" sz="1500" dirty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dłużej w przypadku zidentyfikowanej przez IW konieczności uzyskania przez wnioskodawcę decyzji lub innego dokumentu wydawanego przez właściwy w sprawie organ w celu ostatecznej oceny danego kryterium</a:t>
            </a:r>
          </a:p>
          <a:p>
            <a:pPr marL="285750" marR="0" lvl="0" indent="-285750" algn="l" defTabSz="457200" rtl="0" eaLnBrk="1" fontAlgn="auto" latinLnBrk="0" hangingPunct="1">
              <a:lnSpc>
                <a:spcPts val="22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kumimoji="0" lang="pl-PL" sz="1500" b="0" i="0" u="none" strike="noStrike" kern="1200" cap="none" spc="0" normalizeH="0" baseline="0" noProof="0" dirty="0">
              <a:ln>
                <a:noFill/>
              </a:ln>
              <a:solidFill>
                <a:srgbClr val="003399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lnSpc>
                <a:spcPts val="2200"/>
              </a:lnSpc>
            </a:pPr>
            <a:endParaRPr lang="pl-PL" sz="1600" b="1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5565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4516</TotalTime>
  <Words>1921</Words>
  <Application>Microsoft Office PowerPoint</Application>
  <PresentationFormat>Niestandardowy</PresentationFormat>
  <Paragraphs>225</Paragraphs>
  <Slides>16</Slides>
  <Notes>16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1" baseType="lpstr">
      <vt:lpstr>Arial</vt:lpstr>
      <vt:lpstr>Calibri</vt:lpstr>
      <vt:lpstr>Open Sans</vt:lpstr>
      <vt:lpstr>Wingdings</vt:lpstr>
      <vt:lpstr>Motyw pakietu Office</vt:lpstr>
      <vt:lpstr>Zasady naboru FENX.02.04-IW.01-001/26  Renaturyzacja przekształconych cieków wodnych i obszarów od wód zależnych - warunki formalne   Leszek Jóskowiak  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Najważniejsze informacje</vt:lpstr>
      <vt:lpstr>Dziękuję za uwagę.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Zduńczyk Agnieszka</cp:lastModifiedBy>
  <cp:revision>115</cp:revision>
  <dcterms:created xsi:type="dcterms:W3CDTF">2022-06-22T09:40:44Z</dcterms:created>
  <dcterms:modified xsi:type="dcterms:W3CDTF">2026-07-15T13:16:05Z</dcterms:modified>
</cp:coreProperties>
</file>