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57" r:id="rId4"/>
    <p:sldId id="277" r:id="rId5"/>
    <p:sldId id="258" r:id="rId6"/>
    <p:sldId id="260" r:id="rId7"/>
    <p:sldId id="264" r:id="rId8"/>
    <p:sldId id="259" r:id="rId9"/>
    <p:sldId id="261" r:id="rId10"/>
    <p:sldId id="262" r:id="rId11"/>
    <p:sldId id="263" r:id="rId12"/>
  </p:sldIdLst>
  <p:sldSz cx="9144000" cy="6858000" type="screen4x3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solidFill>
                  <a:srgbClr val="2F2B20"/>
                </a:solidFill>
                <a:latin typeface="Calibri"/>
              </a:rPr>
              <a:t>Kliknij, aby przesunąć slajd</a:t>
            </a: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l-PL" sz="2000" b="0" strike="noStrike" spc="-1">
                <a:latin typeface="Arial"/>
              </a:rPr>
              <a:t>Kliknij, aby edytować format notatek</a:t>
            </a:r>
          </a:p>
        </p:txBody>
      </p:sp>
      <p:sp>
        <p:nvSpPr>
          <p:cNvPr id="8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l-PL" sz="1400" b="0" strike="noStrike" spc="-1">
                <a:latin typeface="Times New Roman"/>
              </a:rPr>
              <a:t> </a:t>
            </a:r>
          </a:p>
        </p:txBody>
      </p:sp>
      <p:sp>
        <p:nvSpPr>
          <p:cNvPr id="8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pl-PL" sz="1400" b="0" strike="noStrike" spc="-1">
                <a:latin typeface="Times New Roman"/>
              </a:rPr>
              <a:t> </a:t>
            </a:r>
          </a:p>
        </p:txBody>
      </p:sp>
      <p:sp>
        <p:nvSpPr>
          <p:cNvPr id="9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pl-PL" sz="1400" b="0" strike="noStrike" spc="-1">
                <a:latin typeface="Times New Roman"/>
              </a:rPr>
              <a:t> </a:t>
            </a:r>
          </a:p>
        </p:txBody>
      </p:sp>
      <p:sp>
        <p:nvSpPr>
          <p:cNvPr id="9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569D1340-A73D-4DD8-BC9C-1D79A35DC790}" type="slidenum">
              <a:rPr lang="pl-PL" sz="1400" b="0" strike="noStrike" spc="-1">
                <a:latin typeface="Times New Roman"/>
              </a:rPr>
              <a:t>‹#›</a:t>
            </a:fld>
            <a:endParaRPr lang="pl-PL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79320" y="4716360"/>
            <a:ext cx="5438520" cy="446688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  <p:sp>
        <p:nvSpPr>
          <p:cNvPr id="182" name="TextShape 3"/>
          <p:cNvSpPr txBox="1"/>
          <p:nvPr/>
        </p:nvSpPr>
        <p:spPr>
          <a:xfrm>
            <a:off x="3849840" y="9429840"/>
            <a:ext cx="2945880" cy="496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74397EA-179A-4985-83E7-50B7EE1206B0}" type="slidenum">
              <a:rPr lang="pl-P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pl-PL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61976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4107600"/>
            <a:ext cx="761976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4107600"/>
            <a:ext cx="371808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361400" y="4107600"/>
            <a:ext cx="371808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45340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033720" y="1600200"/>
            <a:ext cx="245340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5610240" y="1600200"/>
            <a:ext cx="245340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4107600"/>
            <a:ext cx="245340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033720" y="4107600"/>
            <a:ext cx="245340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5610240" y="4107600"/>
            <a:ext cx="245340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480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480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2F2B2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61976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480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4107600"/>
            <a:ext cx="371808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480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361400" y="4107600"/>
            <a:ext cx="371808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4107600"/>
            <a:ext cx="761976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61976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4107600"/>
            <a:ext cx="761976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57200" y="4107600"/>
            <a:ext cx="371808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361400" y="4107600"/>
            <a:ext cx="371808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45340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033720" y="1600200"/>
            <a:ext cx="245340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5610240" y="1600200"/>
            <a:ext cx="245340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4107600"/>
            <a:ext cx="245340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033720" y="4107600"/>
            <a:ext cx="245340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5610240" y="4107600"/>
            <a:ext cx="245340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480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480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2F2B2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619760" cy="5297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480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200" y="4107600"/>
            <a:ext cx="371808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480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361400" y="4107600"/>
            <a:ext cx="371808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71808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361400" y="1600200"/>
            <a:ext cx="371808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4107600"/>
            <a:ext cx="7619760" cy="2289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200" b="0" strike="noStrike" spc="-1">
              <a:solidFill>
                <a:srgbClr val="2F2B2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8458200" y="0"/>
            <a:ext cx="6854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CustomShape 2"/>
          <p:cNvSpPr/>
          <p:nvPr/>
        </p:nvSpPr>
        <p:spPr>
          <a:xfrm>
            <a:off x="8458200" y="5486400"/>
            <a:ext cx="685440" cy="685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685800" y="1905120"/>
            <a:ext cx="7543440" cy="259344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pl-PL" sz="6600" b="0" strike="noStrike" spc="-100">
                <a:solidFill>
                  <a:srgbClr val="675E47"/>
                </a:solidFill>
                <a:latin typeface="Cambria"/>
              </a:rPr>
              <a:t>Kliknij, aby edytować styl</a:t>
            </a:r>
            <a:endParaRPr lang="pl-PL" sz="66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 rot="16200000">
            <a:off x="7551360" y="1646280"/>
            <a:ext cx="2437920" cy="3654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2CFDB87-EE4A-413C-87FD-9EA930A570A9}" type="datetime">
              <a:rPr lang="pl-PL" sz="1200" b="0" strike="noStrike" spc="-1">
                <a:solidFill>
                  <a:srgbClr val="DFDCB7"/>
                </a:solidFill>
                <a:latin typeface="Calibri"/>
              </a:rPr>
              <a:t>30.08.2021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 rot="16200000">
            <a:off x="7587000" y="4048920"/>
            <a:ext cx="2367000" cy="3654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8531640" y="5649120"/>
            <a:ext cx="548280" cy="396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5DE707B2-CEE7-4E4D-BE27-3A59DB6130BF}" type="slidenum">
              <a:rPr lang="pl-PL" sz="1800" b="0" strike="noStrike" spc="-1">
                <a:solidFill>
                  <a:srgbClr val="FFFFFF"/>
                </a:solidFill>
                <a:latin typeface="Calibri"/>
              </a:rPr>
              <a:t>‹#›</a:t>
            </a:fld>
            <a:endParaRPr lang="pl-PL" sz="1800" b="0" strike="noStrike" spc="-1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200" b="0" strike="noStrike" spc="-1">
                <a:solidFill>
                  <a:srgbClr val="2F2B20"/>
                </a:solidFill>
                <a:latin typeface="Calibri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2F2B20"/>
                </a:solidFill>
                <a:latin typeface="Calibri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600" b="0" strike="noStrike" spc="-1">
                <a:solidFill>
                  <a:srgbClr val="2F2B20"/>
                </a:solidFill>
                <a:latin typeface="Calibri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400" b="0" strike="noStrike" spc="-1">
                <a:solidFill>
                  <a:srgbClr val="2F2B20"/>
                </a:solidFill>
                <a:latin typeface="Calibri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2F2B20"/>
                </a:solidFill>
                <a:latin typeface="Calibri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2F2B20"/>
                </a:solidFill>
                <a:latin typeface="Calibri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2F2B20"/>
                </a:solidFill>
                <a:latin typeface="Calibri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8458200" y="0"/>
            <a:ext cx="6854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8458200" y="5486400"/>
            <a:ext cx="685440" cy="685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4600" b="0" strike="noStrike" spc="-100">
                <a:solidFill>
                  <a:srgbClr val="675E47"/>
                </a:solidFill>
                <a:latin typeface="Cambria"/>
              </a:rPr>
              <a:t>Kliknij, aby edytować styl</a:t>
            </a:r>
            <a:endParaRPr lang="pl-PL" sz="46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22824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lang="pl-PL" sz="2200" b="0" strike="noStrike" spc="-1">
                <a:solidFill>
                  <a:srgbClr val="2F2B20"/>
                </a:solidFill>
                <a:latin typeface="Calibri"/>
              </a:rPr>
              <a:t>Kliknij, aby edytować style wzorca tekstu</a:t>
            </a:r>
          </a:p>
          <a:p>
            <a:pPr marL="640080" lvl="1" indent="-228240">
              <a:lnSpc>
                <a:spcPct val="100000"/>
              </a:lnSpc>
              <a:spcBef>
                <a:spcPts val="400"/>
              </a:spcBef>
              <a:buClr>
                <a:srgbClr val="9CBEBD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2F2B20"/>
                </a:solidFill>
                <a:latin typeface="Calibri"/>
              </a:rPr>
              <a:t>Drugi poziom</a:t>
            </a:r>
          </a:p>
          <a:p>
            <a:pPr marL="1005840" lvl="2" indent="-228240">
              <a:lnSpc>
                <a:spcPct val="100000"/>
              </a:lnSpc>
              <a:spcBef>
                <a:spcPts val="360"/>
              </a:spcBef>
              <a:buClr>
                <a:srgbClr val="D2CB6C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2F2B20"/>
                </a:solidFill>
                <a:latin typeface="Calibri"/>
              </a:rPr>
              <a:t>Trzeci poziom</a:t>
            </a:r>
          </a:p>
          <a:p>
            <a:pPr marL="1280160" lvl="3" indent="-228240">
              <a:lnSpc>
                <a:spcPct val="100000"/>
              </a:lnSpc>
              <a:spcBef>
                <a:spcPts val="320"/>
              </a:spcBef>
              <a:buClr>
                <a:srgbClr val="95A39D"/>
              </a:buClr>
              <a:buFont typeface="Arial"/>
              <a:buChar char="•"/>
            </a:pPr>
            <a:r>
              <a:rPr lang="pl-PL" sz="1600" b="0" strike="noStrike" spc="-1">
                <a:solidFill>
                  <a:srgbClr val="2F2B20"/>
                </a:solidFill>
                <a:latin typeface="Calibri"/>
              </a:rPr>
              <a:t>Czwarty poziom</a:t>
            </a:r>
          </a:p>
          <a:p>
            <a:pPr marL="1554480" lvl="4" indent="-228240">
              <a:lnSpc>
                <a:spcPct val="100000"/>
              </a:lnSpc>
              <a:spcBef>
                <a:spcPts val="281"/>
              </a:spcBef>
              <a:buClr>
                <a:srgbClr val="C89F5D"/>
              </a:buClr>
              <a:buFont typeface="Arial"/>
              <a:buChar char="•"/>
            </a:pPr>
            <a:r>
              <a:rPr lang="pl-PL" sz="1400" b="0" strike="noStrike" spc="-1">
                <a:solidFill>
                  <a:srgbClr val="2F2B20"/>
                </a:solidFill>
                <a:latin typeface="Calibri"/>
              </a:rPr>
              <a:t>Piąty poziom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dt"/>
          </p:nvPr>
        </p:nvSpPr>
        <p:spPr>
          <a:xfrm rot="16200000">
            <a:off x="7551360" y="1646280"/>
            <a:ext cx="2437920" cy="3654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D2257C3-AFD9-45C0-9B7C-F2AD1AA13ABA}" type="datetime">
              <a:rPr lang="pl-PL" sz="1200" b="0" strike="noStrike" spc="-1">
                <a:solidFill>
                  <a:srgbClr val="DFDCB7"/>
                </a:solidFill>
                <a:latin typeface="Calibri"/>
              </a:rPr>
              <a:t>30.08.2021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ftr"/>
          </p:nvPr>
        </p:nvSpPr>
        <p:spPr>
          <a:xfrm rot="16200000">
            <a:off x="7587000" y="4048920"/>
            <a:ext cx="2367000" cy="3654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sldNum"/>
          </p:nvPr>
        </p:nvSpPr>
        <p:spPr>
          <a:xfrm>
            <a:off x="8531640" y="5649120"/>
            <a:ext cx="548280" cy="396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fld id="{0B8E4461-CA10-4D23-B600-3D91770DF12D}" type="slidenum">
              <a:rPr lang="pl-PL" sz="1800" b="0" strike="noStrike" spc="-1">
                <a:solidFill>
                  <a:srgbClr val="FFFFFF"/>
                </a:solidFill>
                <a:latin typeface="Calibri"/>
              </a:rPr>
              <a:t>‹#›</a:t>
            </a:fld>
            <a:endParaRPr lang="pl-PL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akademiaczerniaka.pl/akademia-czerniaka/o-akademii-czerniaka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akademiaczerniaka.pl/akademia-czerniaka/nasze-kampanie/kampania-znamie-znam-je/program-do-szkol/film-edukacyjny-dla-uczniow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539640" y="620640"/>
            <a:ext cx="7632360" cy="46080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9500"/>
          </a:bodyPr>
          <a:lstStyle/>
          <a:p>
            <a:pPr marL="182880" algn="ctr">
              <a:lnSpc>
                <a:spcPct val="100000"/>
              </a:lnSpc>
            </a:pP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r>
              <a:rPr lang="pl-PL" sz="2800" b="0" strike="noStrike" spc="-100" dirty="0">
                <a:solidFill>
                  <a:srgbClr val="675E47"/>
                </a:solidFill>
                <a:latin typeface="Cambria"/>
              </a:rPr>
              <a:t>program edukacyjny</a:t>
            </a:r>
            <a:br>
              <a:rPr dirty="0"/>
            </a:br>
            <a:r>
              <a:rPr lang="pl-PL" sz="2800" b="0" strike="noStrike" spc="-100" dirty="0">
                <a:solidFill>
                  <a:srgbClr val="675E47"/>
                </a:solidFill>
                <a:latin typeface="Cambria"/>
              </a:rPr>
              <a:t>dotyczący profilaktyki czerniaka</a:t>
            </a:r>
            <a:br>
              <a:rPr dirty="0"/>
            </a:br>
            <a:br>
              <a:rPr dirty="0"/>
            </a:br>
            <a:endParaRPr lang="pl-PL" sz="2800" b="0" strike="noStrike" spc="-1" dirty="0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1125000" y="5157360"/>
            <a:ext cx="6461280" cy="10663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3000" lnSpcReduction="20000"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endParaRPr lang="pl-PL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lang="pl-PL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pl-PL" sz="2400" b="1" strike="noStrike" spc="-1">
                <a:solidFill>
                  <a:srgbClr val="8F8E8D"/>
                </a:solidFill>
                <a:latin typeface="Cambria"/>
              </a:rPr>
              <a:t>PSSE Chełm, Sekcja OZiPZ</a:t>
            </a:r>
            <a:endParaRPr lang="pl-PL" sz="2400" b="0" strike="noStrike" spc="-1">
              <a:latin typeface="Arial"/>
            </a:endParaRPr>
          </a:p>
        </p:txBody>
      </p:sp>
      <p:pic>
        <p:nvPicPr>
          <p:cNvPr id="94" name="Obraz 3"/>
          <p:cNvPicPr/>
          <p:nvPr/>
        </p:nvPicPr>
        <p:blipFill>
          <a:blip r:embed="rId2"/>
          <a:stretch/>
        </p:blipFill>
        <p:spPr>
          <a:xfrm>
            <a:off x="7596360" y="260640"/>
            <a:ext cx="1314360" cy="1269720"/>
          </a:xfrm>
          <a:prstGeom prst="rect">
            <a:avLst/>
          </a:prstGeom>
          <a:ln>
            <a:noFill/>
          </a:ln>
        </p:spPr>
      </p:pic>
      <p:pic>
        <p:nvPicPr>
          <p:cNvPr id="95" name="Obraz 4"/>
          <p:cNvPicPr/>
          <p:nvPr/>
        </p:nvPicPr>
        <p:blipFill>
          <a:blip r:embed="rId3"/>
          <a:stretch/>
        </p:blipFill>
        <p:spPr>
          <a:xfrm>
            <a:off x="172440" y="260640"/>
            <a:ext cx="2232000" cy="906120"/>
          </a:xfrm>
          <a:prstGeom prst="rect">
            <a:avLst/>
          </a:prstGeom>
          <a:ln>
            <a:noFill/>
          </a:ln>
        </p:spPr>
      </p:pic>
      <p:pic>
        <p:nvPicPr>
          <p:cNvPr id="96" name="Obraz 5"/>
          <p:cNvPicPr/>
          <p:nvPr/>
        </p:nvPicPr>
        <p:blipFill>
          <a:blip r:embed="rId4"/>
          <a:stretch/>
        </p:blipFill>
        <p:spPr>
          <a:xfrm>
            <a:off x="1672560" y="1628640"/>
            <a:ext cx="5472360" cy="136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Obraz 6"/>
          <p:cNvPicPr/>
          <p:nvPr/>
        </p:nvPicPr>
        <p:blipFill>
          <a:blip r:embed="rId2"/>
          <a:stretch/>
        </p:blipFill>
        <p:spPr>
          <a:xfrm>
            <a:off x="7800840" y="0"/>
            <a:ext cx="1314360" cy="1269720"/>
          </a:xfrm>
          <a:prstGeom prst="rect">
            <a:avLst/>
          </a:prstGeom>
          <a:ln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5524920" y="1278000"/>
            <a:ext cx="2917440" cy="179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800" b="0" strike="noStrike" spc="-1">
                <a:solidFill>
                  <a:srgbClr val="2F2B20"/>
                </a:solidFill>
                <a:latin typeface="Calibri"/>
              </a:rPr>
              <a:t>AKADEMIA CZERNIAKA</a:t>
            </a:r>
            <a:endParaRPr lang="pl-PL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800" b="0" strike="noStrike" spc="-1">
                <a:solidFill>
                  <a:srgbClr val="2F2B20"/>
                </a:solidFill>
                <a:latin typeface="Calibri"/>
              </a:rPr>
              <a:t>GRA </a:t>
            </a:r>
            <a:endParaRPr lang="pl-PL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800" b="0" strike="noStrike" spc="-1">
                <a:solidFill>
                  <a:srgbClr val="2F2B20"/>
                </a:solidFill>
                <a:latin typeface="Calibri"/>
              </a:rPr>
              <a:t>INTERAKTYWNA</a:t>
            </a:r>
            <a:endParaRPr lang="pl-PL" sz="2800" b="0" strike="noStrike" spc="-1">
              <a:latin typeface="Arial"/>
            </a:endParaRPr>
          </a:p>
        </p:txBody>
      </p:sp>
      <p:pic>
        <p:nvPicPr>
          <p:cNvPr id="124" name="Symbol zastępczy zawartości 2"/>
          <p:cNvPicPr/>
          <p:nvPr/>
        </p:nvPicPr>
        <p:blipFill>
          <a:blip r:embed="rId3"/>
          <a:stretch/>
        </p:blipFill>
        <p:spPr>
          <a:xfrm>
            <a:off x="-30240" y="-6480"/>
            <a:ext cx="5386320" cy="3363120"/>
          </a:xfrm>
          <a:prstGeom prst="rect">
            <a:avLst/>
          </a:prstGeom>
          <a:ln>
            <a:noFill/>
          </a:ln>
        </p:spPr>
      </p:pic>
      <p:pic>
        <p:nvPicPr>
          <p:cNvPr id="125" name="Obraz 4"/>
          <p:cNvPicPr/>
          <p:nvPr/>
        </p:nvPicPr>
        <p:blipFill>
          <a:blip r:embed="rId4"/>
          <a:stretch/>
        </p:blipFill>
        <p:spPr>
          <a:xfrm>
            <a:off x="2903760" y="3356640"/>
            <a:ext cx="5483520" cy="3468960"/>
          </a:xfrm>
          <a:prstGeom prst="rect">
            <a:avLst/>
          </a:prstGeom>
          <a:ln>
            <a:noFill/>
          </a:ln>
        </p:spPr>
      </p:pic>
      <p:pic>
        <p:nvPicPr>
          <p:cNvPr id="126" name="Obraz 5"/>
          <p:cNvPicPr/>
          <p:nvPr/>
        </p:nvPicPr>
        <p:blipFill>
          <a:blip r:embed="rId5"/>
          <a:stretch/>
        </p:blipFill>
        <p:spPr>
          <a:xfrm>
            <a:off x="0" y="5942160"/>
            <a:ext cx="2232000" cy="906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Obraz 6"/>
          <p:cNvPicPr/>
          <p:nvPr/>
        </p:nvPicPr>
        <p:blipFill>
          <a:blip r:embed="rId2"/>
          <a:stretch/>
        </p:blipFill>
        <p:spPr>
          <a:xfrm>
            <a:off x="7596360" y="260640"/>
            <a:ext cx="1314360" cy="1269720"/>
          </a:xfrm>
          <a:prstGeom prst="rect">
            <a:avLst/>
          </a:prstGeom>
          <a:ln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169200" y="449280"/>
            <a:ext cx="7344360" cy="88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400" b="0" strike="noStrike" spc="-1">
                <a:solidFill>
                  <a:srgbClr val="2F2B20"/>
                </a:solidFill>
                <a:latin typeface="Calibri"/>
              </a:rPr>
              <a:t>Uzasadnienie realizacji programu profilaktyki czerniaka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800" b="0" strike="noStrike" spc="-1">
                <a:solidFill>
                  <a:srgbClr val="2F2B20"/>
                </a:solidFill>
                <a:latin typeface="Calibri"/>
              </a:rPr>
              <a:t>„ZNAMIĘ! ZNAM JE?” – FAKTY </a:t>
            </a:r>
            <a:endParaRPr lang="pl-PL" sz="2800" b="0" strike="noStrike" spc="-1">
              <a:latin typeface="Arial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191160" y="1872000"/>
            <a:ext cx="7764840" cy="4536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228240" algn="just">
              <a:lnSpc>
                <a:spcPct val="100000"/>
              </a:lnSpc>
              <a:spcBef>
                <a:spcPts val="479"/>
              </a:spcBef>
              <a:buClr>
                <a:srgbClr val="A9A57C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rgbClr val="2F2B20"/>
                </a:solidFill>
                <a:latin typeface="Calibri"/>
              </a:rPr>
              <a:t>Co roku 50 000 nowotworów złośliwych skóry, w tym ok. 3000 </a:t>
            </a:r>
            <a:r>
              <a:rPr lang="pl-PL" sz="2400" b="0" strike="noStrike" spc="-1" dirty="0" err="1">
                <a:solidFill>
                  <a:srgbClr val="2F2B20"/>
                </a:solidFill>
                <a:latin typeface="Calibri"/>
              </a:rPr>
              <a:t>zachorowań</a:t>
            </a:r>
            <a:r>
              <a:rPr lang="pl-PL" sz="2400" b="0" strike="noStrike" spc="-1" dirty="0">
                <a:solidFill>
                  <a:srgbClr val="2F2B20"/>
                </a:solidFill>
                <a:latin typeface="Calibri"/>
              </a:rPr>
              <a:t> na czerniaka;</a:t>
            </a:r>
          </a:p>
          <a:p>
            <a:pPr marL="343080" indent="-228240" algn="just">
              <a:lnSpc>
                <a:spcPct val="100000"/>
              </a:lnSpc>
              <a:spcBef>
                <a:spcPts val="479"/>
              </a:spcBef>
              <a:buClr>
                <a:srgbClr val="A9A57C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rgbClr val="2F2B20"/>
                </a:solidFill>
                <a:latin typeface="Calibri"/>
              </a:rPr>
              <a:t>Czerniak stanowi tylko 6% nowotworów skóry, ale umieralność jest b. wysoka;</a:t>
            </a:r>
          </a:p>
          <a:p>
            <a:pPr marL="343080" indent="-228240" algn="just">
              <a:lnSpc>
                <a:spcPct val="100000"/>
              </a:lnSpc>
              <a:spcBef>
                <a:spcPts val="479"/>
              </a:spcBef>
              <a:buClr>
                <a:srgbClr val="A9A57C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rgbClr val="2F2B20"/>
                </a:solidFill>
                <a:latin typeface="Calibri"/>
              </a:rPr>
              <a:t> Wg. Krajowego Rejestru Nowotworów czerniaki stanowią główną przyczynę zgonów z powodu nowotworów skóry;</a:t>
            </a:r>
          </a:p>
          <a:p>
            <a:pPr marL="343080" indent="-228240" algn="just">
              <a:lnSpc>
                <a:spcPct val="100000"/>
              </a:lnSpc>
              <a:spcBef>
                <a:spcPts val="479"/>
              </a:spcBef>
              <a:buClr>
                <a:srgbClr val="A9A57C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rgbClr val="2F2B20"/>
                </a:solidFill>
                <a:latin typeface="Calibri"/>
              </a:rPr>
              <a:t>Wysoka zachorowalność i umieralność decydują o tym,                   że jest to problem społeczny.</a:t>
            </a:r>
          </a:p>
        </p:txBody>
      </p:sp>
      <p:pic>
        <p:nvPicPr>
          <p:cNvPr id="100" name="Obraz 5"/>
          <p:cNvPicPr/>
          <p:nvPr/>
        </p:nvPicPr>
        <p:blipFill>
          <a:blip r:embed="rId3"/>
          <a:stretch/>
        </p:blipFill>
        <p:spPr>
          <a:xfrm>
            <a:off x="0" y="5942160"/>
            <a:ext cx="2232000" cy="906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2C4906-B797-4941-9670-7263E4D65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1301"/>
            <a:ext cx="7619760" cy="609398"/>
          </a:xfrm>
        </p:spPr>
        <p:txBody>
          <a:bodyPr/>
          <a:lstStyle/>
          <a:p>
            <a:r>
              <a:rPr lang="pl-PL" dirty="0"/>
              <a:t>Co to jest czerniak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9D752B5-4DDA-43EE-B26B-64C160DC231D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79970" y="1613488"/>
            <a:ext cx="7974219" cy="5152180"/>
          </a:xfrm>
        </p:spPr>
        <p:txBody>
          <a:bodyPr/>
          <a:lstStyle/>
          <a:p>
            <a:pPr marL="0" indent="0" algn="just">
              <a:buNone/>
            </a:pP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Czerniak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nowotwór złośliwy skóry. Wywodzi się z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melanocytów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komórek pigmentowych wytwarzających barwnik zwany melaniną, który sprawia, że skóra ciemnieje w kontakcie z promieniowaniem ultrafioletowym.</a:t>
            </a:r>
          </a:p>
          <a:p>
            <a:pPr marL="0" indent="0" algn="just">
              <a:buNone/>
            </a:pP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Cechy charakterystyczne dla czerniaka:</a:t>
            </a:r>
          </a:p>
          <a:p>
            <a:pPr marL="0" indent="0" algn="just">
              <a:buNone/>
            </a:pPr>
            <a:endParaRPr 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bardzo agresywny wzrost;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wczesne i liczne przerzuty;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rozrasta się na powierzchni skóry i wrasta w jej głąb;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gdy przechodzi barierę skóry dostaje się do naczyń krwionośnych i całego organizmu;</a:t>
            </a:r>
          </a:p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Czasem wystarczy 3 miesiące aby zaatakował cały organizm.</a:t>
            </a:r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362CD44-FDA2-4FC7-83DE-3E05282E5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611" y="2695308"/>
            <a:ext cx="2992349" cy="208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90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Obraz 6"/>
          <p:cNvPicPr/>
          <p:nvPr/>
        </p:nvPicPr>
        <p:blipFill>
          <a:blip r:embed="rId2"/>
          <a:stretch/>
        </p:blipFill>
        <p:spPr>
          <a:xfrm>
            <a:off x="7596360" y="260640"/>
            <a:ext cx="1314360" cy="1269720"/>
          </a:xfrm>
          <a:prstGeom prst="rect">
            <a:avLst/>
          </a:prstGeom>
          <a:ln>
            <a:noFill/>
          </a:ln>
        </p:spPr>
      </p:pic>
      <p:sp>
        <p:nvSpPr>
          <p:cNvPr id="102" name="CustomShape 1"/>
          <p:cNvSpPr/>
          <p:nvPr/>
        </p:nvSpPr>
        <p:spPr>
          <a:xfrm>
            <a:off x="179640" y="526320"/>
            <a:ext cx="7344360" cy="88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400" b="0" strike="noStrike" spc="-1">
                <a:solidFill>
                  <a:srgbClr val="2F2B20"/>
                </a:solidFill>
                <a:latin typeface="Calibri"/>
              </a:rPr>
              <a:t>Uzasadnienie realizacji programu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800" b="0" strike="noStrike" spc="-1">
                <a:solidFill>
                  <a:srgbClr val="2F2B20"/>
                </a:solidFill>
                <a:latin typeface="Calibri"/>
              </a:rPr>
              <a:t>„ZNAMIĘ! ZNAM JE?” - FAKTY</a:t>
            </a:r>
            <a:endParaRPr lang="pl-PL" sz="2800" b="0" strike="noStrike" spc="-1">
              <a:latin typeface="Arial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179640" y="1628640"/>
            <a:ext cx="8352720" cy="4536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endParaRPr lang="pl-PL" sz="2200" b="0" strike="noStrike" spc="-1" dirty="0">
              <a:solidFill>
                <a:srgbClr val="2F2B20"/>
              </a:solidFill>
              <a:latin typeface="Calibri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A9A57C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rgbClr val="2F2B20"/>
                </a:solidFill>
                <a:latin typeface="Calibri"/>
              </a:rPr>
              <a:t>W ciągu ostatnich 20 lat wzrost </a:t>
            </a:r>
            <a:r>
              <a:rPr lang="pl-PL" sz="2400" b="0" strike="noStrike" spc="-1" dirty="0" err="1">
                <a:solidFill>
                  <a:srgbClr val="2F2B20"/>
                </a:solidFill>
                <a:latin typeface="Calibri"/>
              </a:rPr>
              <a:t>zachorowań</a:t>
            </a:r>
            <a:r>
              <a:rPr lang="pl-PL" sz="2400" b="0" strike="noStrike" spc="-1" dirty="0">
                <a:solidFill>
                  <a:srgbClr val="2F2B20"/>
                </a:solidFill>
                <a:latin typeface="Calibri"/>
              </a:rPr>
              <a:t> na czerniaka                          o ok. 300 % (2500 – 3000 </a:t>
            </a:r>
            <a:r>
              <a:rPr lang="pl-PL" sz="2400" b="0" strike="noStrike" spc="-1" dirty="0" err="1">
                <a:solidFill>
                  <a:srgbClr val="2F2B20"/>
                </a:solidFill>
                <a:latin typeface="Calibri"/>
              </a:rPr>
              <a:t>zachorowań</a:t>
            </a:r>
            <a:r>
              <a:rPr lang="pl-PL" sz="2400" b="0" strike="noStrike" spc="-1" dirty="0">
                <a:solidFill>
                  <a:srgbClr val="2F2B20"/>
                </a:solidFill>
                <a:latin typeface="Calibri"/>
              </a:rPr>
              <a:t> rocznie),</a:t>
            </a: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pl-PL" sz="2400" b="0" strike="noStrike" spc="-1" dirty="0">
              <a:solidFill>
                <a:srgbClr val="2F2B20"/>
              </a:solidFill>
              <a:latin typeface="Calibri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A9A57C"/>
              </a:buClr>
              <a:buFont typeface="Arial"/>
              <a:buChar char="•"/>
            </a:pPr>
            <a:r>
              <a:rPr lang="pl-PL" sz="2400" b="1" strike="noStrike" spc="-1" dirty="0">
                <a:solidFill>
                  <a:srgbClr val="2F2B20"/>
                </a:solidFill>
                <a:latin typeface="Calibri"/>
              </a:rPr>
              <a:t>Wcześnie wykryty czerniak jest  uleczalny!</a:t>
            </a:r>
            <a:endParaRPr lang="pl-PL" sz="2400" b="0" strike="noStrike" spc="-1" dirty="0">
              <a:solidFill>
                <a:srgbClr val="2F2B2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pl-PL" sz="2400" b="0" strike="noStrike" spc="-1" dirty="0">
              <a:solidFill>
                <a:srgbClr val="2F2B20"/>
              </a:solidFill>
              <a:latin typeface="Calibri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A9A57C"/>
              </a:buClr>
              <a:buFont typeface="Arial"/>
              <a:buChar char="•"/>
            </a:pPr>
            <a:r>
              <a:rPr lang="pl-PL" sz="2400" b="1" strike="noStrike" spc="-1" dirty="0">
                <a:solidFill>
                  <a:srgbClr val="2F2B20"/>
                </a:solidFill>
                <a:latin typeface="Calibri"/>
              </a:rPr>
              <a:t> 40 % osób umiera, ponieważ zbyt późno trafia do lekarza;</a:t>
            </a:r>
            <a:endParaRPr lang="pl-PL" sz="2400" b="0" strike="noStrike" spc="-1" dirty="0">
              <a:solidFill>
                <a:srgbClr val="2F2B2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pl-PL" sz="2400" b="0" strike="noStrike" spc="-1" dirty="0">
              <a:solidFill>
                <a:srgbClr val="2F2B20"/>
              </a:solidFill>
              <a:latin typeface="Calibri"/>
            </a:endParaRPr>
          </a:p>
        </p:txBody>
      </p:sp>
      <p:pic>
        <p:nvPicPr>
          <p:cNvPr id="104" name="Obraz 4"/>
          <p:cNvPicPr/>
          <p:nvPr/>
        </p:nvPicPr>
        <p:blipFill>
          <a:blip r:embed="rId3"/>
          <a:stretch/>
        </p:blipFill>
        <p:spPr>
          <a:xfrm>
            <a:off x="0" y="5942160"/>
            <a:ext cx="2232000" cy="906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Obraz 6"/>
          <p:cNvPicPr/>
          <p:nvPr/>
        </p:nvPicPr>
        <p:blipFill>
          <a:blip r:embed="rId3"/>
          <a:stretch/>
        </p:blipFill>
        <p:spPr>
          <a:xfrm>
            <a:off x="7596360" y="260640"/>
            <a:ext cx="1314360" cy="1269720"/>
          </a:xfrm>
          <a:prstGeom prst="rect">
            <a:avLst/>
          </a:prstGeom>
          <a:ln>
            <a:noFill/>
          </a:ln>
        </p:spPr>
      </p:pic>
      <p:sp>
        <p:nvSpPr>
          <p:cNvPr id="111" name="CustomShape 1"/>
          <p:cNvSpPr/>
          <p:nvPr/>
        </p:nvSpPr>
        <p:spPr>
          <a:xfrm>
            <a:off x="179640" y="526320"/>
            <a:ext cx="734436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800" b="0" strike="noStrike" spc="-1" dirty="0">
                <a:solidFill>
                  <a:srgbClr val="2F2B20"/>
                </a:solidFill>
                <a:latin typeface="Calibri"/>
              </a:rPr>
              <a:t>Potrzeba  realizacji programu </a:t>
            </a:r>
            <a:endParaRPr lang="pl-PL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800" b="1" strike="noStrike" spc="-1" dirty="0">
                <a:solidFill>
                  <a:srgbClr val="2F2B20"/>
                </a:solidFill>
                <a:latin typeface="Calibri"/>
              </a:rPr>
              <a:t>„ZNAMIĘ! ZNAM JE?” </a:t>
            </a:r>
            <a:endParaRPr lang="pl-PL" sz="2800" b="1" strike="noStrike" spc="-1" dirty="0">
              <a:latin typeface="Arial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323640" y="1628640"/>
            <a:ext cx="8208720" cy="4536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20">
              <a:lnSpc>
                <a:spcPct val="100000"/>
              </a:lnSpc>
              <a:spcBef>
                <a:spcPts val="479"/>
              </a:spcBef>
            </a:pPr>
            <a:r>
              <a:rPr lang="pl-PL" sz="2400" b="0" strike="noStrike" spc="-1" dirty="0">
                <a:solidFill>
                  <a:srgbClr val="2F2B20"/>
                </a:solidFill>
                <a:latin typeface="Calibri"/>
              </a:rPr>
              <a:t>Przyczyny wysokiej zachorowalności:</a:t>
            </a: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A9A57C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rgbClr val="2F2B20"/>
                </a:solidFill>
                <a:latin typeface="Calibri"/>
              </a:rPr>
              <a:t>zmiana stylu życia;</a:t>
            </a: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A9A57C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rgbClr val="2F2B20"/>
                </a:solidFill>
                <a:latin typeface="Calibri"/>
              </a:rPr>
              <a:t>popularność solariów i moda na opaloną skórę;</a:t>
            </a: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A9A57C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rgbClr val="2F2B20"/>
                </a:solidFill>
                <a:latin typeface="Calibri"/>
              </a:rPr>
              <a:t>niska świadomość społeczna w zakresie czynników ryzyka czerniaka i profilaktyki.</a:t>
            </a:r>
          </a:p>
          <a:p>
            <a:pPr marL="45720">
              <a:lnSpc>
                <a:spcPct val="100000"/>
              </a:lnSpc>
              <a:spcBef>
                <a:spcPts val="479"/>
              </a:spcBef>
            </a:pPr>
            <a:endParaRPr lang="pl-PL" sz="2400" b="0" strike="noStrike" spc="-1" dirty="0">
              <a:solidFill>
                <a:srgbClr val="2F2B20"/>
              </a:solidFill>
              <a:latin typeface="Calibri"/>
            </a:endParaRPr>
          </a:p>
          <a:p>
            <a:pPr marL="45720">
              <a:lnSpc>
                <a:spcPct val="100000"/>
              </a:lnSpc>
              <a:spcBef>
                <a:spcPts val="479"/>
              </a:spcBef>
            </a:pPr>
            <a:r>
              <a:rPr lang="pl-PL" sz="2400" b="0" strike="noStrike" spc="-1" dirty="0">
                <a:solidFill>
                  <a:srgbClr val="2F2B20"/>
                </a:solidFill>
                <a:latin typeface="Calibri"/>
              </a:rPr>
              <a:t>ABY ZMIENIĆ TE ALAMUJĄCE STATYSTYKI W SZKOŁACH PONADPODSTAWOWYCH REALIZOWANY JEST PROGRAM EDUKACYJNY</a:t>
            </a:r>
          </a:p>
        </p:txBody>
      </p:sp>
      <p:pic>
        <p:nvPicPr>
          <p:cNvPr id="113" name="Obraz 4"/>
          <p:cNvPicPr/>
          <p:nvPr/>
        </p:nvPicPr>
        <p:blipFill>
          <a:blip r:embed="rId4"/>
          <a:stretch/>
        </p:blipFill>
        <p:spPr>
          <a:xfrm>
            <a:off x="0" y="5942160"/>
            <a:ext cx="2232000" cy="906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Obraz 6"/>
          <p:cNvPicPr/>
          <p:nvPr/>
        </p:nvPicPr>
        <p:blipFill>
          <a:blip r:embed="rId2"/>
          <a:stretch/>
        </p:blipFill>
        <p:spPr>
          <a:xfrm>
            <a:off x="7596360" y="260640"/>
            <a:ext cx="1314360" cy="1269720"/>
          </a:xfrm>
          <a:prstGeom prst="rect">
            <a:avLst/>
          </a:prstGeom>
          <a:ln>
            <a:noFill/>
          </a:ln>
        </p:spPr>
      </p:pic>
      <p:sp>
        <p:nvSpPr>
          <p:cNvPr id="128" name="CustomShape 1"/>
          <p:cNvSpPr/>
          <p:nvPr/>
        </p:nvSpPr>
        <p:spPr>
          <a:xfrm>
            <a:off x="18360" y="546120"/>
            <a:ext cx="734436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800" b="0" strike="noStrike" spc="-1" dirty="0">
                <a:solidFill>
                  <a:srgbClr val="2F2B20"/>
                </a:solidFill>
                <a:latin typeface="Calibri"/>
              </a:rPr>
              <a:t>Założenia realizacji PROGRAMU </a:t>
            </a:r>
            <a:endParaRPr lang="pl-PL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800" b="1" strike="noStrike" spc="-1" dirty="0">
                <a:solidFill>
                  <a:srgbClr val="2F2B20"/>
                </a:solidFill>
                <a:latin typeface="Calibri"/>
              </a:rPr>
              <a:t>„ZNAMIĘ! ZNAM JE?” </a:t>
            </a:r>
            <a:endParaRPr lang="pl-PL" sz="2800" b="1" strike="noStrike" spc="-1" dirty="0">
              <a:latin typeface="Arial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323640" y="1628640"/>
            <a:ext cx="8208720" cy="4536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20">
              <a:lnSpc>
                <a:spcPct val="100000"/>
              </a:lnSpc>
              <a:spcBef>
                <a:spcPts val="479"/>
              </a:spcBef>
            </a:pPr>
            <a:r>
              <a:rPr lang="pl-PL" sz="2400" b="1" strike="noStrike" spc="-1" dirty="0">
                <a:solidFill>
                  <a:srgbClr val="2F2B20"/>
                </a:solidFill>
                <a:latin typeface="Calibri"/>
              </a:rPr>
              <a:t>CEL GŁÓWNY:</a:t>
            </a:r>
            <a:endParaRPr lang="pl-PL" sz="2400" b="0" strike="noStrike" spc="-1" dirty="0">
              <a:solidFill>
                <a:srgbClr val="2F2B20"/>
              </a:solidFill>
              <a:latin typeface="Calibri"/>
            </a:endParaRPr>
          </a:p>
          <a:p>
            <a:pPr marL="45720">
              <a:lnSpc>
                <a:spcPct val="100000"/>
              </a:lnSpc>
              <a:spcBef>
                <a:spcPts val="479"/>
              </a:spcBef>
            </a:pPr>
            <a:r>
              <a:rPr lang="pl-PL" sz="2400" b="0" strike="noStrike" spc="-1" dirty="0">
                <a:solidFill>
                  <a:srgbClr val="2F2B20"/>
                </a:solidFill>
                <a:latin typeface="Calibri"/>
              </a:rPr>
              <a:t>Upowszechnienie wiedzy z zakresu profilaktyki czerniaka.</a:t>
            </a:r>
          </a:p>
          <a:p>
            <a:pPr marL="45720">
              <a:lnSpc>
                <a:spcPct val="100000"/>
              </a:lnSpc>
              <a:spcBef>
                <a:spcPts val="479"/>
              </a:spcBef>
            </a:pPr>
            <a:endParaRPr lang="pl-PL" sz="2400" b="0" strike="noStrike" spc="-1" dirty="0">
              <a:solidFill>
                <a:srgbClr val="2F2B20"/>
              </a:solidFill>
              <a:latin typeface="Calibri"/>
            </a:endParaRPr>
          </a:p>
          <a:p>
            <a:pPr marL="45720">
              <a:lnSpc>
                <a:spcPct val="100000"/>
              </a:lnSpc>
              <a:spcBef>
                <a:spcPts val="479"/>
              </a:spcBef>
            </a:pPr>
            <a:r>
              <a:rPr lang="pl-PL" sz="2400" b="1" strike="noStrike" spc="-1" dirty="0">
                <a:solidFill>
                  <a:srgbClr val="2F2B20"/>
                </a:solidFill>
                <a:latin typeface="Calibri"/>
              </a:rPr>
              <a:t>CELE SZCZEGÓŁOWE:</a:t>
            </a:r>
            <a:endParaRPr lang="pl-PL" sz="2400" b="0" strike="noStrike" spc="-1" dirty="0">
              <a:solidFill>
                <a:srgbClr val="2F2B20"/>
              </a:solidFill>
              <a:latin typeface="Calibri"/>
            </a:endParaRPr>
          </a:p>
          <a:p>
            <a:pPr marL="388800" indent="-342720">
              <a:lnSpc>
                <a:spcPct val="100000"/>
              </a:lnSpc>
              <a:spcBef>
                <a:spcPts val="479"/>
              </a:spcBef>
              <a:buClr>
                <a:srgbClr val="A9A57C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rgbClr val="2F2B20"/>
                </a:solidFill>
                <a:latin typeface="Calibri"/>
              </a:rPr>
              <a:t>przekazanie wiedzy na temat czynników ryzyka zachorowania na czerniaka,</a:t>
            </a:r>
          </a:p>
          <a:p>
            <a:pPr marL="388800" indent="-342720">
              <a:lnSpc>
                <a:spcPct val="100000"/>
              </a:lnSpc>
              <a:spcBef>
                <a:spcPts val="479"/>
              </a:spcBef>
              <a:buClr>
                <a:srgbClr val="A9A57C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rgbClr val="2F2B20"/>
                </a:solidFill>
                <a:latin typeface="Calibri"/>
              </a:rPr>
              <a:t>uświadomienie zagrożeń i zasad profilaktyki,</a:t>
            </a:r>
          </a:p>
          <a:p>
            <a:pPr marL="388800" indent="-342720">
              <a:lnSpc>
                <a:spcPct val="100000"/>
              </a:lnSpc>
              <a:spcBef>
                <a:spcPts val="479"/>
              </a:spcBef>
              <a:buClr>
                <a:srgbClr val="A9A57C"/>
              </a:buClr>
              <a:buFont typeface="Arial"/>
              <a:buChar char="•"/>
            </a:pPr>
            <a:r>
              <a:rPr lang="pl-PL" sz="2400" b="0" strike="noStrike" spc="-1" dirty="0">
                <a:solidFill>
                  <a:srgbClr val="2F2B20"/>
                </a:solidFill>
                <a:latin typeface="Calibri"/>
              </a:rPr>
              <a:t>uświadomienie potrzeby właściwych postaw i </a:t>
            </a:r>
            <a:r>
              <a:rPr lang="pl-PL" sz="2400" b="0" strike="noStrike" spc="-1" dirty="0" err="1">
                <a:solidFill>
                  <a:srgbClr val="2F2B20"/>
                </a:solidFill>
                <a:latin typeface="Calibri"/>
              </a:rPr>
              <a:t>zachowań</a:t>
            </a:r>
            <a:r>
              <a:rPr lang="pl-PL" sz="2400" b="0" strike="noStrike" spc="-1" dirty="0">
                <a:solidFill>
                  <a:srgbClr val="2F2B20"/>
                </a:solidFill>
                <a:latin typeface="Calibri"/>
              </a:rPr>
              <a:t>.</a:t>
            </a:r>
          </a:p>
          <a:p>
            <a:pPr marL="45720">
              <a:lnSpc>
                <a:spcPct val="100000"/>
              </a:lnSpc>
              <a:spcBef>
                <a:spcPts val="439"/>
              </a:spcBef>
            </a:pPr>
            <a:endParaRPr lang="pl-PL" sz="2400" b="0" strike="noStrike" spc="-1" dirty="0">
              <a:solidFill>
                <a:srgbClr val="2F2B20"/>
              </a:solidFill>
              <a:latin typeface="Calibri"/>
            </a:endParaRPr>
          </a:p>
        </p:txBody>
      </p:sp>
      <p:pic>
        <p:nvPicPr>
          <p:cNvPr id="130" name="Obraz 4"/>
          <p:cNvPicPr/>
          <p:nvPr/>
        </p:nvPicPr>
        <p:blipFill>
          <a:blip r:embed="rId3"/>
          <a:stretch/>
        </p:blipFill>
        <p:spPr>
          <a:xfrm>
            <a:off x="0" y="5942160"/>
            <a:ext cx="2232000" cy="906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323640" y="-56160"/>
            <a:ext cx="761976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4600" b="0" strike="noStrike" spc="-100">
                <a:solidFill>
                  <a:srgbClr val="675E47"/>
                </a:solidFill>
                <a:latin typeface="Cambria"/>
              </a:rPr>
              <a:t>Akademia Czerniaka</a:t>
            </a:r>
            <a:endParaRPr lang="pl-PL" sz="4600" b="0" strike="noStrike" spc="-1">
              <a:solidFill>
                <a:srgbClr val="2F2B20"/>
              </a:solidFill>
              <a:latin typeface="Calibri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-108360" y="1077480"/>
            <a:ext cx="7916760" cy="4800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228240">
              <a:lnSpc>
                <a:spcPct val="100000"/>
              </a:lnSpc>
              <a:spcBef>
                <a:spcPts val="420"/>
              </a:spcBef>
              <a:buClr>
                <a:srgbClr val="A9A57C"/>
              </a:buClr>
              <a:buFont typeface="Arial"/>
              <a:buChar char="•"/>
            </a:pPr>
            <a:r>
              <a:rPr lang="pl-PL" sz="2100" b="0" strike="noStrike" spc="-1" dirty="0">
                <a:solidFill>
                  <a:srgbClr val="2F2B20"/>
                </a:solidFill>
                <a:latin typeface="Calibri"/>
              </a:rPr>
              <a:t>Aby zmienić alarmujące statystyki utworzono Akademię Czerniaka.</a:t>
            </a:r>
          </a:p>
          <a:p>
            <a:pPr marL="343080" indent="-228240">
              <a:lnSpc>
                <a:spcPct val="100000"/>
              </a:lnSpc>
              <a:spcBef>
                <a:spcPts val="420"/>
              </a:spcBef>
              <a:buClr>
                <a:srgbClr val="A9A57C"/>
              </a:buClr>
              <a:buFont typeface="Arial"/>
              <a:buChar char="•"/>
            </a:pPr>
            <a:r>
              <a:rPr lang="pl-PL" sz="2100" b="0" strike="noStrike" spc="-1" dirty="0">
                <a:solidFill>
                  <a:srgbClr val="2F2B20"/>
                </a:solidFill>
                <a:latin typeface="Calibri"/>
              </a:rPr>
              <a:t>Głównym celem Akademii Czerniak jest zwiększenie świadomości społecznej w zakresie nowotworu - czerniaka. </a:t>
            </a:r>
          </a:p>
          <a:p>
            <a:pPr marL="114840">
              <a:lnSpc>
                <a:spcPct val="100000"/>
              </a:lnSpc>
              <a:spcBef>
                <a:spcPts val="420"/>
              </a:spcBef>
              <a:buClr>
                <a:srgbClr val="A9A57C"/>
              </a:buClr>
            </a:pPr>
            <a:endParaRPr lang="pl-PL" sz="2100" b="0" strike="noStrike" spc="-1" dirty="0">
              <a:solidFill>
                <a:srgbClr val="2F2B20"/>
              </a:solidFill>
              <a:latin typeface="Calibri"/>
            </a:endParaRPr>
          </a:p>
          <a:p>
            <a:pPr marL="343080" indent="-228240">
              <a:lnSpc>
                <a:spcPct val="100000"/>
              </a:lnSpc>
              <a:spcBef>
                <a:spcPts val="380"/>
              </a:spcBef>
              <a:buClr>
                <a:srgbClr val="A9A57C"/>
              </a:buClr>
              <a:buFont typeface="Arial"/>
              <a:buChar char="•"/>
            </a:pPr>
            <a:r>
              <a:rPr lang="pl-PL" sz="1900" b="0" u="sng" strike="noStrike" spc="-1" dirty="0">
                <a:solidFill>
                  <a:srgbClr val="D25814"/>
                </a:solidFill>
                <a:uFillTx/>
                <a:latin typeface="Calibri"/>
                <a:hlinkClick r:id="rId2"/>
              </a:rPr>
              <a:t>http://www.akademiaczerniaka.pl/akademia-czerniaka/o-akademii-czerniaka/</a:t>
            </a:r>
            <a:r>
              <a:rPr lang="pl-PL" sz="1900" b="0" strike="noStrike" spc="-1" dirty="0">
                <a:solidFill>
                  <a:srgbClr val="2F2B20"/>
                </a:solidFill>
                <a:latin typeface="Calibri"/>
              </a:rPr>
              <a:t> </a:t>
            </a:r>
          </a:p>
        </p:txBody>
      </p:sp>
      <p:pic>
        <p:nvPicPr>
          <p:cNvPr id="107" name="Obraz 3"/>
          <p:cNvPicPr/>
          <p:nvPr/>
        </p:nvPicPr>
        <p:blipFill>
          <a:blip r:embed="rId3"/>
          <a:stretch/>
        </p:blipFill>
        <p:spPr>
          <a:xfrm>
            <a:off x="0" y="5955840"/>
            <a:ext cx="2230920" cy="901800"/>
          </a:xfrm>
          <a:prstGeom prst="rect">
            <a:avLst/>
          </a:prstGeom>
          <a:ln>
            <a:noFill/>
          </a:ln>
        </p:spPr>
      </p:pic>
      <p:pic>
        <p:nvPicPr>
          <p:cNvPr id="108" name="Obraz 4"/>
          <p:cNvPicPr/>
          <p:nvPr/>
        </p:nvPicPr>
        <p:blipFill>
          <a:blip r:embed="rId4"/>
          <a:stretch/>
        </p:blipFill>
        <p:spPr>
          <a:xfrm>
            <a:off x="7668360" y="220320"/>
            <a:ext cx="1316520" cy="1267560"/>
          </a:xfrm>
          <a:prstGeom prst="rect">
            <a:avLst/>
          </a:prstGeom>
          <a:ln>
            <a:noFill/>
          </a:ln>
        </p:spPr>
      </p:pic>
      <p:pic>
        <p:nvPicPr>
          <p:cNvPr id="109" name="Obraz 5"/>
          <p:cNvPicPr/>
          <p:nvPr/>
        </p:nvPicPr>
        <p:blipFill>
          <a:blip r:embed="rId5"/>
          <a:stretch/>
        </p:blipFill>
        <p:spPr>
          <a:xfrm>
            <a:off x="2494237" y="3429000"/>
            <a:ext cx="4820400" cy="2905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Obraz 6"/>
          <p:cNvPicPr/>
          <p:nvPr/>
        </p:nvPicPr>
        <p:blipFill>
          <a:blip r:embed="rId2"/>
          <a:stretch/>
        </p:blipFill>
        <p:spPr>
          <a:xfrm>
            <a:off x="7800840" y="0"/>
            <a:ext cx="1314360" cy="1269720"/>
          </a:xfrm>
          <a:prstGeom prst="rect">
            <a:avLst/>
          </a:prstGeom>
          <a:ln>
            <a:noFill/>
          </a:ln>
        </p:spPr>
      </p:pic>
      <p:sp>
        <p:nvSpPr>
          <p:cNvPr id="115" name="CustomShape 1"/>
          <p:cNvSpPr/>
          <p:nvPr/>
        </p:nvSpPr>
        <p:spPr>
          <a:xfrm>
            <a:off x="18360" y="546120"/>
            <a:ext cx="73443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800" b="0" strike="noStrike" spc="-1">
                <a:solidFill>
                  <a:srgbClr val="2F2B20"/>
                </a:solidFill>
                <a:latin typeface="Calibri"/>
              </a:rPr>
              <a:t>AKADEMIA CZERNIAKA - STRONA INTERNETOWA</a:t>
            </a:r>
            <a:endParaRPr lang="pl-PL" sz="2800" b="0" strike="noStrike" spc="-1">
              <a:latin typeface="Arial"/>
            </a:endParaRPr>
          </a:p>
        </p:txBody>
      </p:sp>
      <p:pic>
        <p:nvPicPr>
          <p:cNvPr id="116" name="Obraz 4"/>
          <p:cNvPicPr/>
          <p:nvPr/>
        </p:nvPicPr>
        <p:blipFill>
          <a:blip r:embed="rId3"/>
          <a:stretch/>
        </p:blipFill>
        <p:spPr>
          <a:xfrm>
            <a:off x="0" y="5942160"/>
            <a:ext cx="2232000" cy="906120"/>
          </a:xfrm>
          <a:prstGeom prst="rect">
            <a:avLst/>
          </a:prstGeom>
          <a:ln>
            <a:noFill/>
          </a:ln>
        </p:spPr>
      </p:pic>
      <p:pic>
        <p:nvPicPr>
          <p:cNvPr id="117" name="Symbol zastępczy zawartości 3"/>
          <p:cNvPicPr/>
          <p:nvPr/>
        </p:nvPicPr>
        <p:blipFill>
          <a:blip r:embed="rId4"/>
          <a:stretch/>
        </p:blipFill>
        <p:spPr>
          <a:xfrm>
            <a:off x="1530849" y="3088891"/>
            <a:ext cx="5831871" cy="3283151"/>
          </a:xfrm>
          <a:prstGeom prst="rect">
            <a:avLst/>
          </a:prstGeom>
          <a:ln>
            <a:noFill/>
          </a:ln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17971C03-B21E-410F-AA98-0A66F8129611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69870" y="1529633"/>
            <a:ext cx="7582327" cy="1153136"/>
          </a:xfrm>
        </p:spPr>
        <p:txBody>
          <a:bodyPr/>
          <a:lstStyle/>
          <a:p>
            <a:r>
              <a:rPr lang="pl-PL" sz="2000" dirty="0"/>
              <a:t>Na stronie internetowej znajduje się film edukacyjny dla uczniów</a:t>
            </a:r>
          </a:p>
          <a:p>
            <a:pPr marL="0" indent="0">
              <a:buNone/>
            </a:pPr>
            <a:r>
              <a:rPr lang="pl-PL" sz="1800" dirty="0">
                <a:hlinkClick r:id="rId5"/>
              </a:rPr>
              <a:t>https://www.akademiaczerniaka.pl/akademia-czerniaka/nasze-kampanie/kampania-znamie-znam-je/program-do-szkol/film-edukacyjny-dla-uczniow</a:t>
            </a:r>
            <a:r>
              <a:rPr lang="pl-PL" sz="1800" dirty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Obraz 6"/>
          <p:cNvPicPr/>
          <p:nvPr/>
        </p:nvPicPr>
        <p:blipFill>
          <a:blip r:embed="rId2"/>
          <a:stretch/>
        </p:blipFill>
        <p:spPr>
          <a:xfrm>
            <a:off x="7800840" y="0"/>
            <a:ext cx="1314360" cy="1269720"/>
          </a:xfrm>
          <a:prstGeom prst="rect">
            <a:avLst/>
          </a:prstGeom>
          <a:ln>
            <a:noFill/>
          </a:ln>
        </p:spPr>
      </p:pic>
      <p:sp>
        <p:nvSpPr>
          <p:cNvPr id="119" name="CustomShape 1"/>
          <p:cNvSpPr/>
          <p:nvPr/>
        </p:nvSpPr>
        <p:spPr>
          <a:xfrm>
            <a:off x="18360" y="546120"/>
            <a:ext cx="73443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800" b="0" strike="noStrike" spc="-1">
                <a:solidFill>
                  <a:srgbClr val="2F2B20"/>
                </a:solidFill>
                <a:latin typeface="Calibri"/>
              </a:rPr>
              <a:t>AKADEMIA CZERNIAKA – GRA INTERAKTYWNA</a:t>
            </a:r>
            <a:endParaRPr lang="pl-PL" sz="2800" b="0" strike="noStrike" spc="-1">
              <a:latin typeface="Arial"/>
            </a:endParaRPr>
          </a:p>
        </p:txBody>
      </p:sp>
      <p:pic>
        <p:nvPicPr>
          <p:cNvPr id="120" name="Symbol zastępczy zawartości 3"/>
          <p:cNvPicPr/>
          <p:nvPr/>
        </p:nvPicPr>
        <p:blipFill>
          <a:blip r:embed="rId3"/>
          <a:stretch/>
        </p:blipFill>
        <p:spPr>
          <a:xfrm>
            <a:off x="25920" y="1166400"/>
            <a:ext cx="7710480" cy="4775400"/>
          </a:xfrm>
          <a:prstGeom prst="rect">
            <a:avLst/>
          </a:prstGeom>
          <a:ln>
            <a:noFill/>
          </a:ln>
        </p:spPr>
      </p:pic>
      <p:pic>
        <p:nvPicPr>
          <p:cNvPr id="121" name="Obraz 4"/>
          <p:cNvPicPr/>
          <p:nvPr/>
        </p:nvPicPr>
        <p:blipFill>
          <a:blip r:embed="rId4"/>
          <a:stretch/>
        </p:blipFill>
        <p:spPr>
          <a:xfrm>
            <a:off x="0" y="5942160"/>
            <a:ext cx="2232000" cy="906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1646</TotalTime>
  <Words>398</Words>
  <Application>Microsoft Office PowerPoint</Application>
  <PresentationFormat>Pokaz na ekranie (4:3)</PresentationFormat>
  <Paragraphs>61</Paragraphs>
  <Slides>10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</vt:lpstr>
      <vt:lpstr>Symbol</vt:lpstr>
      <vt:lpstr>Times New Roman</vt:lpstr>
      <vt:lpstr>Wingdings</vt:lpstr>
      <vt:lpstr>Office Theme</vt:lpstr>
      <vt:lpstr>Office Theme</vt:lpstr>
      <vt:lpstr>Prezentacja programu PowerPoint</vt:lpstr>
      <vt:lpstr>Prezentacja programu PowerPoint</vt:lpstr>
      <vt:lpstr>Co to jest czerniak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ZNAMIĘ? ZNAM JE!</dc:title>
  <dc:subject/>
  <dc:creator>Alicja Sieg</dc:creator>
  <dc:description/>
  <cp:lastModifiedBy>Katarzyna Emerla</cp:lastModifiedBy>
  <cp:revision>100</cp:revision>
  <cp:lastPrinted>2018-03-26T12:16:42Z</cp:lastPrinted>
  <dcterms:created xsi:type="dcterms:W3CDTF">2018-03-07T10:34:24Z</dcterms:created>
  <dcterms:modified xsi:type="dcterms:W3CDTF">2021-08-30T08:50:41Z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Pokaz na ekranie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21</vt:i4>
  </property>
</Properties>
</file>