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39"/>
  </p:notesMasterIdLst>
  <p:sldIdLst>
    <p:sldId id="256" r:id="rId2"/>
    <p:sldId id="303" r:id="rId3"/>
    <p:sldId id="258" r:id="rId4"/>
    <p:sldId id="295" r:id="rId5"/>
    <p:sldId id="265" r:id="rId6"/>
    <p:sldId id="259" r:id="rId7"/>
    <p:sldId id="296" r:id="rId8"/>
    <p:sldId id="260" r:id="rId9"/>
    <p:sldId id="272" r:id="rId10"/>
    <p:sldId id="273" r:id="rId11"/>
    <p:sldId id="274" r:id="rId12"/>
    <p:sldId id="280" r:id="rId13"/>
    <p:sldId id="275" r:id="rId14"/>
    <p:sldId id="297" r:id="rId15"/>
    <p:sldId id="301" r:id="rId16"/>
    <p:sldId id="302" r:id="rId17"/>
    <p:sldId id="279" r:id="rId18"/>
    <p:sldId id="276" r:id="rId19"/>
    <p:sldId id="277" r:id="rId20"/>
    <p:sldId id="278" r:id="rId21"/>
    <p:sldId id="281" r:id="rId22"/>
    <p:sldId id="282" r:id="rId23"/>
    <p:sldId id="285" r:id="rId24"/>
    <p:sldId id="286" r:id="rId25"/>
    <p:sldId id="287" r:id="rId26"/>
    <p:sldId id="298" r:id="rId27"/>
    <p:sldId id="283" r:id="rId28"/>
    <p:sldId id="288" r:id="rId29"/>
    <p:sldId id="284" r:id="rId30"/>
    <p:sldId id="292" r:id="rId31"/>
    <p:sldId id="289" r:id="rId32"/>
    <p:sldId id="290" r:id="rId33"/>
    <p:sldId id="291" r:id="rId34"/>
    <p:sldId id="293" r:id="rId35"/>
    <p:sldId id="294" r:id="rId36"/>
    <p:sldId id="264" r:id="rId37"/>
    <p:sldId id="261" r:id="rId38"/>
  </p:sldIdLst>
  <p:sldSz cx="9144000" cy="6858000" type="screen4x3"/>
  <p:notesSz cx="6858000" cy="9144000"/>
  <p:embeddedFontLst>
    <p:embeddedFont>
      <p:font typeface="Wingdings 2" panose="05020102010507070707" pitchFamily="18" charset="2"/>
      <p:regular r:id="rId40"/>
    </p:embeddedFont>
    <p:embeddedFont>
      <p:font typeface="Constantia" panose="02030602050306030303" pitchFamily="18" charset="0"/>
      <p:regular r:id="rId41"/>
      <p:bold r:id="rId42"/>
      <p:italic r:id="rId43"/>
      <p:boldItalic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3540" y="-10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1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851006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34912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606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7817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812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7609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9276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6602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93399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88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246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4410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3587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60936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07377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38016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7511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8777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847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6573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43623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8848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4150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87549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52470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49556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62046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24910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10557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6923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7331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3859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6564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9522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2090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1276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5.doc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5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wmf"/><Relationship Id="rId11" Type="http://schemas.openxmlformats.org/officeDocument/2006/relationships/oleObject" Target="../embeddings/Microsoft_Word_97_-_2003_Document6.doc"/><Relationship Id="rId5" Type="http://schemas.openxmlformats.org/officeDocument/2006/relationships/oleObject" Target="../embeddings/Microsoft_Word_97_-_2003_Document4.doc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2.doc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11" Type="http://schemas.openxmlformats.org/officeDocument/2006/relationships/oleObject" Target="../embeddings/Microsoft_Word_97_-_2003_Document3.doc"/><Relationship Id="rId5" Type="http://schemas.openxmlformats.org/officeDocument/2006/relationships/oleObject" Target="../embeddings/Microsoft_Word_97_-_2003_Document1.doc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 smtClean="0"/>
              <a:t> </a:t>
            </a:r>
            <a:r>
              <a:rPr lang="pl-PL" sz="2800" dirty="0" smtClean="0">
                <a:solidFill>
                  <a:srgbClr val="FF0000"/>
                </a:solidFill>
              </a:rPr>
              <a:t>Hydrauliczne urządzenia ratownicze</a:t>
            </a:r>
            <a:r>
              <a:rPr lang="pl-PL" sz="3200" dirty="0" smtClean="0">
                <a:solidFill>
                  <a:srgbClr val="FF0000"/>
                </a:solidFill>
              </a:rPr>
              <a:t> </a:t>
            </a:r>
            <a:endParaRPr lang="pl-PL" sz="288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 descr="Obraz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571612"/>
            <a:ext cx="4500563" cy="403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7" descr="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06948" y="2565401"/>
            <a:ext cx="4537051" cy="38639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85786" y="5715016"/>
            <a:ext cx="2087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>
                <a:latin typeface="Times New Roman" pitchFamily="18" charset="0"/>
              </a:rPr>
              <a:t>Odcinanie dachu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300788" y="1989138"/>
            <a:ext cx="2087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Wycinanie fotela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9" descr="Obraz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" y="1396822"/>
            <a:ext cx="4429124" cy="418165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84213" y="5734050"/>
            <a:ext cx="2087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Przecinanie dachu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795963" y="2276475"/>
            <a:ext cx="252095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Wycinanie pedałów samochodowych</a:t>
            </a:r>
          </a:p>
        </p:txBody>
      </p:sp>
      <p:pic>
        <p:nvPicPr>
          <p:cNvPr id="9" name="Picture 11" descr="Obraz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03992" y="3068638"/>
            <a:ext cx="4640007" cy="3432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857224" y="1500174"/>
          <a:ext cx="7643866" cy="3513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Dokument" r:id="rId5" imgW="5753100" imgH="3201924" progId="Word.Document.8">
                  <p:embed/>
                </p:oleObj>
              </mc:Choice>
              <mc:Fallback>
                <p:oleObj name="Dokument" r:id="rId5" imgW="5753100" imgH="3201924" progId="Word.Document.8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1500174"/>
                        <a:ext cx="7643866" cy="35135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0" y="4791075"/>
          <a:ext cx="4643438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9" name="Dokument" r:id="rId8" imgW="5972556" imgH="2103120" progId="Word.Document.8">
                  <p:embed/>
                </p:oleObj>
              </mc:Choice>
              <mc:Fallback>
                <p:oleObj name="Dokument" r:id="rId8" imgW="5972556" imgH="2103120" progId="Word.Document.8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3875"/>
                      <a:stretch>
                        <a:fillRect/>
                      </a:stretch>
                    </p:blipFill>
                    <p:spPr bwMode="auto">
                      <a:xfrm>
                        <a:off x="0" y="4791075"/>
                        <a:ext cx="4643438" cy="206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4740275" y="5078412"/>
          <a:ext cx="4403725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Dokument" r:id="rId11" imgW="5862828" imgH="1411224" progId="Word.Document.8">
                  <p:embed/>
                </p:oleObj>
              </mc:Choice>
              <mc:Fallback>
                <p:oleObj name="Dokument" r:id="rId11" imgW="5862828" imgH="1411224" progId="Word.Document.8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8773"/>
                      <a:stretch>
                        <a:fillRect/>
                      </a:stretch>
                    </p:blipFill>
                    <p:spPr bwMode="auto">
                      <a:xfrm>
                        <a:off x="4740275" y="5078412"/>
                        <a:ext cx="4403725" cy="153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428728" y="1428736"/>
            <a:ext cx="6026169" cy="2862278"/>
            <a:chOff x="748" y="618"/>
            <a:chExt cx="4158" cy="1956"/>
          </a:xfrm>
        </p:grpSpPr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748" y="618"/>
              <a:ext cx="4158" cy="1956"/>
              <a:chOff x="748" y="618"/>
              <a:chExt cx="4158" cy="1956"/>
            </a:xfrm>
          </p:grpSpPr>
          <p:grpSp>
            <p:nvGrpSpPr>
              <p:cNvPr id="9" name="Group 8"/>
              <p:cNvGrpSpPr>
                <a:grpSpLocks/>
              </p:cNvGrpSpPr>
              <p:nvPr/>
            </p:nvGrpSpPr>
            <p:grpSpPr bwMode="auto">
              <a:xfrm>
                <a:off x="748" y="618"/>
                <a:ext cx="4158" cy="1956"/>
                <a:chOff x="748" y="618"/>
                <a:chExt cx="4158" cy="1956"/>
              </a:xfrm>
            </p:grpSpPr>
            <p:pic>
              <p:nvPicPr>
                <p:cNvPr id="11" name="Picture 4" descr="SP 3230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r="54628"/>
                <a:stretch>
                  <a:fillRect/>
                </a:stretch>
              </p:blipFill>
              <p:spPr bwMode="auto">
                <a:xfrm>
                  <a:off x="748" y="618"/>
                  <a:ext cx="4158" cy="1956"/>
                </a:xfrm>
                <a:prstGeom prst="rect">
                  <a:avLst/>
                </a:prstGeom>
                <a:noFill/>
                <a:ln/>
                <a:effectLst/>
              </p:spPr>
            </p:pic>
            <p:sp>
              <p:nvSpPr>
                <p:cNvPr id="12" name="Rectangle 6"/>
                <p:cNvSpPr>
                  <a:spLocks noChangeArrowheads="1"/>
                </p:cNvSpPr>
                <p:nvPr/>
              </p:nvSpPr>
              <p:spPr bwMode="auto">
                <a:xfrm>
                  <a:off x="839" y="618"/>
                  <a:ext cx="1633" cy="136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</p:grp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1111" y="709"/>
                <a:ext cx="1179" cy="9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513" y="618"/>
              <a:ext cx="363" cy="13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pic>
        <p:nvPicPr>
          <p:cNvPr id="13" name="Picture 12" descr="SP 3230"/>
          <p:cNvPicPr>
            <a:picLocks noChangeAspect="1" noChangeArrowheads="1"/>
          </p:cNvPicPr>
          <p:nvPr/>
        </p:nvPicPr>
        <p:blipFill>
          <a:blip r:embed="rId3"/>
          <a:srcRect l="45053"/>
          <a:stretch>
            <a:fillRect/>
          </a:stretch>
        </p:blipFill>
        <p:spPr>
          <a:xfrm>
            <a:off x="214282" y="4221163"/>
            <a:ext cx="8604250" cy="2636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72506" y="1929618"/>
            <a:ext cx="72518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Rozpieracz  ramieniowy </a:t>
            </a:r>
            <a:r>
              <a:rPr lang="pl-PL" sz="2400" b="1" dirty="0" err="1"/>
              <a:t>holmatro</a:t>
            </a:r>
            <a:r>
              <a:rPr lang="pl-PL" sz="2400" b="1" dirty="0"/>
              <a:t> SP 4240 C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b="1" dirty="0"/>
          </a:p>
          <a:p>
            <a:r>
              <a:rPr lang="pl-PL" dirty="0"/>
              <a:t>szerokość rozpierania – 686 mm,</a:t>
            </a:r>
            <a:endParaRPr lang="pl-PL" b="1" dirty="0"/>
          </a:p>
          <a:p>
            <a:r>
              <a:rPr lang="pl-PL" dirty="0"/>
              <a:t>max siła rozpierania – 21 t,</a:t>
            </a:r>
            <a:endParaRPr lang="pl-PL" b="1" dirty="0"/>
          </a:p>
          <a:p>
            <a:r>
              <a:rPr lang="pl-PL" dirty="0"/>
              <a:t>siła ściskania – 6,6 t,</a:t>
            </a:r>
            <a:endParaRPr lang="pl-PL" b="1" dirty="0"/>
          </a:p>
          <a:p>
            <a:r>
              <a:rPr lang="pl-PL" dirty="0"/>
              <a:t>siła ciągnięcia – 9,2 t,</a:t>
            </a:r>
            <a:endParaRPr lang="pl-PL" b="1" dirty="0"/>
          </a:p>
          <a:p>
            <a:r>
              <a:rPr lang="pl-PL" dirty="0"/>
              <a:t>waga – 18,3 kg,</a:t>
            </a:r>
          </a:p>
        </p:txBody>
      </p:sp>
      <p:pic>
        <p:nvPicPr>
          <p:cNvPr id="8" name="Picture 2" descr="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72385"/>
            <a:ext cx="4848257" cy="364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0283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 smtClean="0"/>
              <a:t>Parametry narzędzi i osprzętu</a:t>
            </a:r>
            <a:endParaRPr lang="pl-PL" sz="3200" dirty="0"/>
          </a:p>
        </p:txBody>
      </p:sp>
      <p:sp>
        <p:nvSpPr>
          <p:cNvPr id="8194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357298"/>
            <a:ext cx="8515380" cy="5072077"/>
          </a:xfrm>
        </p:spPr>
        <p:txBody>
          <a:bodyPr/>
          <a:lstStyle/>
          <a:p>
            <a:r>
              <a:rPr lang="pl-PL" dirty="0" smtClean="0"/>
              <a:t>Rozpieracz  ramieniowy </a:t>
            </a:r>
            <a:r>
              <a:rPr lang="pl-PL" dirty="0" err="1" smtClean="0"/>
              <a:t>holmatro</a:t>
            </a:r>
            <a:r>
              <a:rPr lang="pl-PL" dirty="0" smtClean="0"/>
              <a:t> SP 4240 C</a:t>
            </a:r>
            <a:r>
              <a:rPr lang="pl-PL" b="1" dirty="0" smtClean="0"/>
              <a:t/>
            </a:r>
            <a:br>
              <a:rPr lang="pl-PL" b="1" dirty="0" smtClean="0"/>
            </a:br>
            <a:endParaRPr lang="pl-PL" b="1" dirty="0" smtClean="0"/>
          </a:p>
          <a:p>
            <a:r>
              <a:rPr lang="pl-PL" sz="1600" dirty="0" smtClean="0"/>
              <a:t>szerokość rozpierania – 686 mm,</a:t>
            </a:r>
            <a:endParaRPr lang="pl-PL" sz="1600" b="1" dirty="0" smtClean="0"/>
          </a:p>
          <a:p>
            <a:r>
              <a:rPr lang="pl-PL" sz="1600" dirty="0" smtClean="0"/>
              <a:t>max siła rozpierania – 21 t,</a:t>
            </a:r>
            <a:endParaRPr lang="pl-PL" sz="1600" b="1" dirty="0" smtClean="0"/>
          </a:p>
          <a:p>
            <a:r>
              <a:rPr lang="pl-PL" sz="1600" dirty="0" smtClean="0"/>
              <a:t>siła ściskania – 6,6 t,</a:t>
            </a:r>
            <a:endParaRPr lang="pl-PL" sz="1600" b="1" dirty="0" smtClean="0"/>
          </a:p>
          <a:p>
            <a:r>
              <a:rPr lang="pl-PL" sz="1600" dirty="0" smtClean="0"/>
              <a:t>siła ciągnięcia – 9,2 t,</a:t>
            </a:r>
            <a:endParaRPr lang="pl-PL" sz="1600" b="1" dirty="0" smtClean="0"/>
          </a:p>
          <a:p>
            <a:r>
              <a:rPr lang="pl-PL" sz="1600" dirty="0" smtClean="0"/>
              <a:t>waga – 18,3 kg,</a:t>
            </a:r>
          </a:p>
          <a:p>
            <a:endParaRPr lang="pl-PL" sz="1600" b="1" dirty="0" smtClean="0"/>
          </a:p>
          <a:p>
            <a:r>
              <a:rPr lang="pl-PL" dirty="0" smtClean="0"/>
              <a:t>Rozpieracze kolumnowe </a:t>
            </a:r>
            <a:r>
              <a:rPr lang="pl-PL" dirty="0" err="1" smtClean="0"/>
              <a:t>Holmatro</a:t>
            </a:r>
            <a:r>
              <a:rPr lang="pl-PL" dirty="0" smtClean="0"/>
              <a:t>  RA 43 32 C</a:t>
            </a:r>
          </a:p>
          <a:p>
            <a:endParaRPr lang="pl-PL" sz="1600" b="1" dirty="0" smtClean="0"/>
          </a:p>
          <a:p>
            <a:r>
              <a:rPr lang="pl-PL" sz="1600" dirty="0" smtClean="0"/>
              <a:t>max siła rozpierania – 16,4 t,</a:t>
            </a:r>
            <a:endParaRPr lang="pl-PL" sz="1600" b="1" dirty="0" smtClean="0"/>
          </a:p>
          <a:p>
            <a:r>
              <a:rPr lang="pl-PL" sz="1600" dirty="0" smtClean="0"/>
              <a:t>siła ciągnięcia – 5,1 t,</a:t>
            </a:r>
            <a:endParaRPr lang="pl-PL" sz="1600" b="1" dirty="0" smtClean="0"/>
          </a:p>
          <a:p>
            <a:r>
              <a:rPr lang="pl-PL" sz="1600" dirty="0" smtClean="0"/>
              <a:t>waga – 18 kg,</a:t>
            </a:r>
            <a:endParaRPr lang="pl-PL" sz="1600" b="1" dirty="0" smtClean="0"/>
          </a:p>
          <a:p>
            <a:r>
              <a:rPr lang="pl-PL" sz="1600" dirty="0" smtClean="0"/>
              <a:t>max długość - 1622 mm  </a:t>
            </a:r>
            <a:endParaRPr lang="pl-PL" sz="1600" b="1" dirty="0" smtClean="0"/>
          </a:p>
          <a:p>
            <a:r>
              <a:rPr lang="pl-PL" sz="1600" dirty="0" smtClean="0"/>
              <a:t>długość zsuniętego rozpieracza – 942 mm</a:t>
            </a:r>
            <a:endParaRPr lang="pl-PL" sz="1600" b="1" dirty="0" smtClean="0"/>
          </a:p>
          <a:p>
            <a:endParaRPr lang="pl-PL" sz="1600" b="1" dirty="0" smtClean="0"/>
          </a:p>
          <a:p>
            <a:pPr>
              <a:buFont typeface="Arial" charset="0"/>
              <a:buNone/>
            </a:pPr>
            <a:endParaRPr lang="pl-PL" dirty="0" smtClean="0"/>
          </a:p>
        </p:txBody>
      </p:sp>
      <p:pic>
        <p:nvPicPr>
          <p:cNvPr id="8196" name="Picture 2" descr="r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000240"/>
            <a:ext cx="2357454" cy="177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 descr="k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4446133"/>
            <a:ext cx="2571770" cy="192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3200" dirty="0" smtClean="0"/>
              <a:t>Parametry narzędzi i osprzętu</a:t>
            </a:r>
            <a:endParaRPr lang="pl-PL" sz="3200" dirty="0"/>
          </a:p>
        </p:txBody>
      </p:sp>
      <p:sp>
        <p:nvSpPr>
          <p:cNvPr id="921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86345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TR 43 50C</a:t>
            </a:r>
            <a:endParaRPr lang="pl-PL" b="1" dirty="0" smtClean="0"/>
          </a:p>
          <a:p>
            <a:r>
              <a:rPr lang="pl-PL" sz="1600" dirty="0" smtClean="0"/>
              <a:t>max siła rozpierania 1 tłoka – 22,1t,</a:t>
            </a:r>
            <a:endParaRPr lang="pl-PL" sz="1600" b="1" dirty="0" smtClean="0"/>
          </a:p>
          <a:p>
            <a:r>
              <a:rPr lang="pl-PL" sz="1600" dirty="0" smtClean="0"/>
              <a:t> max siła rozpierania 2 tłoka – 8,3 t,</a:t>
            </a:r>
            <a:endParaRPr lang="pl-PL" sz="1600" b="1" dirty="0" smtClean="0"/>
          </a:p>
          <a:p>
            <a:r>
              <a:rPr lang="pl-PL" sz="1600" dirty="0" smtClean="0"/>
              <a:t>waga – 17,4 kg,</a:t>
            </a:r>
            <a:endParaRPr lang="pl-PL" sz="1600" b="1" dirty="0" smtClean="0"/>
          </a:p>
          <a:p>
            <a:r>
              <a:rPr lang="pl-PL" sz="1600" dirty="0" smtClean="0"/>
              <a:t>max długość - 1275 mm  </a:t>
            </a:r>
            <a:endParaRPr lang="pl-PL" sz="1600" b="1" dirty="0" smtClean="0"/>
          </a:p>
          <a:p>
            <a:r>
              <a:rPr lang="pl-PL" sz="1600" dirty="0" smtClean="0"/>
              <a:t>długość zsuniętego rozpieracza – 533 mm</a:t>
            </a:r>
            <a:endParaRPr lang="pl-PL" sz="1600" b="1" dirty="0" smtClean="0"/>
          </a:p>
          <a:p>
            <a:r>
              <a:rPr lang="pl-PL" dirty="0" smtClean="0"/>
              <a:t>Nożyce </a:t>
            </a:r>
            <a:r>
              <a:rPr lang="pl-PL" dirty="0" err="1" smtClean="0"/>
              <a:t>Holmatro</a:t>
            </a:r>
            <a:r>
              <a:rPr lang="pl-PL" dirty="0" smtClean="0"/>
              <a:t> NTC – CU 4050 C</a:t>
            </a:r>
            <a:endParaRPr lang="pl-PL" sz="1600" dirty="0" smtClean="0"/>
          </a:p>
          <a:p>
            <a:r>
              <a:rPr lang="pl-PL" sz="1600" dirty="0" smtClean="0"/>
              <a:t>rozwarcie ostrzy – 181 mm,</a:t>
            </a:r>
          </a:p>
          <a:p>
            <a:r>
              <a:rPr lang="pl-PL" sz="1600" dirty="0" smtClean="0"/>
              <a:t>siła cięcia – 95 t,</a:t>
            </a:r>
          </a:p>
          <a:p>
            <a:r>
              <a:rPr lang="pl-PL" sz="1600" dirty="0" smtClean="0"/>
              <a:t>waga – 18,1 kg,</a:t>
            </a:r>
          </a:p>
          <a:p>
            <a:r>
              <a:rPr lang="pl-PL" dirty="0" smtClean="0"/>
              <a:t>Nożyce  – CU 4055 NTC</a:t>
            </a:r>
          </a:p>
          <a:p>
            <a:r>
              <a:rPr lang="pl-PL" sz="1600" dirty="0" smtClean="0"/>
              <a:t>rozwarcie ostrzy – 202 mm,</a:t>
            </a:r>
          </a:p>
          <a:p>
            <a:r>
              <a:rPr lang="pl-PL" sz="1600" dirty="0" smtClean="0"/>
              <a:t>siła cięcia – 103,8 t,</a:t>
            </a:r>
          </a:p>
          <a:p>
            <a:r>
              <a:rPr lang="pl-PL" sz="1600" dirty="0" smtClean="0"/>
              <a:t>waga 19,6 kg</a:t>
            </a:r>
          </a:p>
          <a:p>
            <a:pPr>
              <a:buFont typeface="Arial" charset="0"/>
              <a:buNone/>
            </a:pPr>
            <a:r>
              <a:rPr lang="pl-PL" sz="1600" i="1" dirty="0" smtClean="0"/>
              <a:t>NTC:</a:t>
            </a:r>
          </a:p>
          <a:p>
            <a:r>
              <a:rPr lang="pl-PL" sz="1600" i="1" dirty="0" smtClean="0"/>
              <a:t>materiał jest wciągany do obszaru, gdzie występuje największa siła cięcia nożyc,</a:t>
            </a:r>
          </a:p>
          <a:p>
            <a:r>
              <a:rPr lang="pl-PL" sz="1600" i="1" dirty="0" smtClean="0"/>
              <a:t>przecina pręt okrągły o średnicy 41 mm</a:t>
            </a:r>
            <a:endParaRPr lang="pl-PL" sz="1600" b="1" i="1" dirty="0" smtClean="0"/>
          </a:p>
          <a:p>
            <a:endParaRPr lang="pl-PL" b="1" dirty="0" smtClean="0"/>
          </a:p>
        </p:txBody>
      </p:sp>
      <p:pic>
        <p:nvPicPr>
          <p:cNvPr id="9220" name="Picture 2" descr="k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500174"/>
            <a:ext cx="2373737" cy="1785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4071942"/>
            <a:ext cx="2500312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12871"/>
            <a:ext cx="5572133" cy="5145088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sz="1800" b="1" dirty="0" smtClean="0">
                <a:latin typeface="Times New Roman" pitchFamily="18" charset="0"/>
              </a:rPr>
              <a:t/>
            </a:r>
            <a:br>
              <a:rPr lang="pl-PL" sz="1800" b="1" dirty="0" smtClean="0">
                <a:latin typeface="Times New Roman" pitchFamily="18" charset="0"/>
              </a:rPr>
            </a:br>
            <a:r>
              <a:rPr lang="pl-PL" sz="1800" b="1" dirty="0" smtClean="0">
                <a:latin typeface="Times New Roman" pitchFamily="18" charset="0"/>
              </a:rPr>
              <a:t>Rozpieracze </a:t>
            </a:r>
            <a:r>
              <a:rPr lang="pl-PL" sz="1800" b="1" dirty="0">
                <a:latin typeface="Times New Roman" pitchFamily="18" charset="0"/>
              </a:rPr>
              <a:t>służą do rozpierania, ściskania lub ciągnięcia w połączeniu z zestawem łańcuchów.</a:t>
            </a:r>
          </a:p>
          <a:p>
            <a:pPr>
              <a:buFontTx/>
              <a:buNone/>
            </a:pPr>
            <a:endParaRPr lang="pl-PL" sz="1800" b="1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pl-PL" sz="1800" b="1" dirty="0" smtClean="0">
                <a:latin typeface="Times New Roman" pitchFamily="18" charset="0"/>
              </a:rPr>
              <a:t/>
            </a:r>
            <a:br>
              <a:rPr lang="pl-PL" sz="1800" b="1" dirty="0" smtClean="0">
                <a:latin typeface="Times New Roman" pitchFamily="18" charset="0"/>
              </a:rPr>
            </a:br>
            <a:r>
              <a:rPr lang="pl-PL" sz="1800" b="1" dirty="0" smtClean="0">
                <a:latin typeface="Times New Roman" pitchFamily="18" charset="0"/>
              </a:rPr>
              <a:t>Budowa </a:t>
            </a:r>
            <a:r>
              <a:rPr lang="pl-PL" sz="1800" b="1" dirty="0">
                <a:latin typeface="Times New Roman" pitchFamily="18" charset="0"/>
              </a:rPr>
              <a:t>i sposób działania rozpieraczy umożliwia również pracę pod wodą.</a:t>
            </a: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4" descr="Holmatro - zastosowania 08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5912" y="1428736"/>
            <a:ext cx="2975007" cy="2232024"/>
          </a:xfrm>
          <a:prstGeom prst="rect">
            <a:avLst/>
          </a:prstGeom>
          <a:noFill/>
        </p:spPr>
      </p:pic>
      <p:pic>
        <p:nvPicPr>
          <p:cNvPr id="17" name="Picture 5" descr="Holmatro - zastosowania 0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786058"/>
            <a:ext cx="3455988" cy="2532063"/>
          </a:xfrm>
          <a:prstGeom prst="rect">
            <a:avLst/>
          </a:prstGeom>
          <a:noFill/>
        </p:spPr>
      </p:pic>
      <p:pic>
        <p:nvPicPr>
          <p:cNvPr id="18" name="Picture 7" descr="Obraz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15074" y="4742890"/>
            <a:ext cx="2452684" cy="211511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3857620" y="3571876"/>
            <a:ext cx="467995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</a:rPr>
              <a:t>W specyficznych przypadkach (samochody ciężarowe, wagony kolejowe, kadłuby samolotów) rozpieracze mogą służyć do rozcinania powłok stalowych.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643438" y="2214554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latin typeface="Times New Roman" pitchFamily="18" charset="0"/>
              </a:rPr>
              <a:t>Rozpieranie elementów</a:t>
            </a:r>
          </a:p>
        </p:txBody>
      </p:sp>
      <p:pic>
        <p:nvPicPr>
          <p:cNvPr id="7" name="Picture 5" descr="Holmatro - zastosowania 0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736"/>
            <a:ext cx="4643438" cy="3484563"/>
          </a:xfrm>
          <a:prstGeom prst="rect">
            <a:avLst/>
          </a:prstGeom>
          <a:noFill/>
        </p:spPr>
      </p:pic>
      <p:pic>
        <p:nvPicPr>
          <p:cNvPr id="8" name="Picture 6" descr="Holmatro - zastosowania 05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9950" y="3506788"/>
            <a:ext cx="4464050" cy="33512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967257" y="1785938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latin typeface="Times New Roman" pitchFamily="18" charset="0"/>
              </a:rPr>
              <a:t>Ściskanie elementów</a:t>
            </a:r>
          </a:p>
        </p:txBody>
      </p:sp>
      <p:pic>
        <p:nvPicPr>
          <p:cNvPr id="7" name="Picture 6" descr="Obraz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468470"/>
            <a:ext cx="4068761" cy="3255929"/>
          </a:xfrm>
          <a:prstGeom prst="rect">
            <a:avLst/>
          </a:prstGeom>
          <a:noFill/>
        </p:spPr>
      </p:pic>
      <p:pic>
        <p:nvPicPr>
          <p:cNvPr id="8" name="Picture 8" descr="Obraz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081338"/>
            <a:ext cx="3960780" cy="36129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>
                <a:solidFill>
                  <a:srgbClr val="FF0000"/>
                </a:solidFill>
              </a:rPr>
              <a:t>MATERIAŁ NAUCZANIA</a:t>
            </a:r>
            <a:endParaRPr lang="pl-PL" altLang="pl-PL" sz="3600" b="1" dirty="0">
              <a:solidFill>
                <a:srgbClr val="FF0000"/>
              </a:solidFill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Rodzaje </a:t>
            </a:r>
            <a:r>
              <a:rPr lang="pl-PL" dirty="0"/>
              <a:t>i budowa ratowniczego sprzętu </a:t>
            </a:r>
            <a:r>
              <a:rPr lang="pl-PL" dirty="0" smtClean="0"/>
              <a:t>hydraulicznego;</a:t>
            </a:r>
          </a:p>
          <a:p>
            <a:r>
              <a:rPr lang="pl-PL" dirty="0" smtClean="0"/>
              <a:t> </a:t>
            </a:r>
            <a:r>
              <a:rPr lang="pl-PL" dirty="0"/>
              <a:t>Parametry narzędzi i </a:t>
            </a:r>
            <a:r>
              <a:rPr lang="pl-PL" dirty="0" smtClean="0"/>
              <a:t>osprzętu;</a:t>
            </a:r>
          </a:p>
          <a:p>
            <a:r>
              <a:rPr lang="pl-PL" dirty="0" smtClean="0"/>
              <a:t> </a:t>
            </a:r>
            <a:r>
              <a:rPr lang="pl-PL" dirty="0"/>
              <a:t>Obsługa ratowniczych zestawów </a:t>
            </a:r>
            <a:r>
              <a:rPr lang="pl-PL" dirty="0" smtClean="0"/>
              <a:t>hydraulicznych</a:t>
            </a:r>
            <a:r>
              <a:rPr lang="pl-PL" dirty="0"/>
              <a:t>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94554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6" descr="Obraz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428736"/>
            <a:ext cx="4211638" cy="345598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27538" y="1989138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latin typeface="Times New Roman" pitchFamily="18" charset="0"/>
              </a:rPr>
              <a:t>Ciągnięcie elementów</a:t>
            </a:r>
          </a:p>
        </p:txBody>
      </p:sp>
      <p:pic>
        <p:nvPicPr>
          <p:cNvPr id="8" name="Picture 8" descr="PICT003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84663" y="3122613"/>
            <a:ext cx="4859337" cy="364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643570" y="1500174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latin typeface="Times New Roman" pitchFamily="18" charset="0"/>
              </a:rPr>
              <a:t>Podnoszenie elementów</a:t>
            </a:r>
          </a:p>
        </p:txBody>
      </p:sp>
      <p:pic>
        <p:nvPicPr>
          <p:cNvPr id="10" name="Picture 6" descr="Obraz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00174"/>
            <a:ext cx="4572000" cy="3525838"/>
          </a:xfrm>
          <a:prstGeom prst="rect">
            <a:avLst/>
          </a:prstGeom>
          <a:noFill/>
        </p:spPr>
      </p:pic>
      <p:pic>
        <p:nvPicPr>
          <p:cNvPr id="11" name="Picture 8" descr="Holmatro - zastosowania 0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43438" y="2285992"/>
            <a:ext cx="4500562" cy="337884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pole tekstowe 11"/>
          <p:cNvSpPr txBox="1"/>
          <p:nvPr/>
        </p:nvSpPr>
        <p:spPr>
          <a:xfrm>
            <a:off x="214282" y="5214950"/>
            <a:ext cx="407196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chemeClr val="tx1"/>
                </a:solidFill>
              </a:rPr>
              <a:t>Uwaga! </a:t>
            </a:r>
            <a:r>
              <a:rPr lang="pl-PL" dirty="0" smtClean="0">
                <a:solidFill>
                  <a:schemeClr val="tx1"/>
                </a:solidFill>
              </a:rPr>
              <a:t>Może to być jedynie działanie doraźne stosowane w stanie wyższej konieczności. Nie należy ufać, że tak podniesiony element jest miejscem bezpiecznym.</a:t>
            </a:r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6" descr="Holmatro - zastosowania 0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571612"/>
            <a:ext cx="4643438" cy="367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076825" y="1773238"/>
            <a:ext cx="244792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latin typeface="Times New Roman" pitchFamily="18" charset="0"/>
              </a:rPr>
              <a:t>Rozcinanie powłok metalowych</a:t>
            </a:r>
          </a:p>
        </p:txBody>
      </p:sp>
      <p:pic>
        <p:nvPicPr>
          <p:cNvPr id="11" name="Picture 8" descr="Obraz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16463" y="3284538"/>
            <a:ext cx="4427537" cy="3573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www.targi-internetowe.pl/__ImageGrabber.axd?m=image/jpeg&amp;c=1&amp;d=60&amp;z=/Uploads/27c55c0b-76fe-46ad-bce9-1e64cb1efe00.jpg&amp;w=300&amp;s=3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71612"/>
            <a:ext cx="3009900" cy="2476501"/>
          </a:xfrm>
          <a:prstGeom prst="rect">
            <a:avLst/>
          </a:prstGeom>
          <a:noFill/>
        </p:spPr>
      </p:pic>
      <p:pic>
        <p:nvPicPr>
          <p:cNvPr id="10246" name="Picture 6" descr="http://www.nopex.com.pl/images/holmatro/TR_4350_C_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071942"/>
            <a:ext cx="3904422" cy="2600346"/>
          </a:xfrm>
          <a:prstGeom prst="rect">
            <a:avLst/>
          </a:prstGeom>
          <a:noFill/>
        </p:spPr>
      </p:pic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282438" y="396399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Rodzaje rozpieraczy kolumnowych</a:t>
            </a:r>
            <a:endParaRPr lang="pl-PL" sz="2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1285852" y="1928802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Jednostronnego wysuwu</a:t>
            </a:r>
            <a:endParaRPr lang="pl-PL" sz="2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143504" y="3286124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Dwustronnego wysuwu</a:t>
            </a:r>
            <a:endParaRPr lang="pl-PL" sz="20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3143240" y="6000768"/>
            <a:ext cx="4714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                                 Teleskopowe</a:t>
            </a:r>
            <a:endParaRPr lang="pl-PL" sz="2000" dirty="0"/>
          </a:p>
        </p:txBody>
      </p:sp>
      <p:pic>
        <p:nvPicPr>
          <p:cNvPr id="10242" name="Picture 2" descr="http://www.targi-internetowe.pl/__ImageGrabber.axd?m=image/jpeg&amp;c=1&amp;d=60&amp;z=/Uploads/35288ea9-bf4b-4923-b23b-3245a60ae14d.jpg&amp;w=300&amp;s=30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98990" y="1714488"/>
            <a:ext cx="4445010" cy="1600205"/>
          </a:xfrm>
          <a:prstGeom prst="rect">
            <a:avLst/>
          </a:prstGeom>
          <a:noFill/>
        </p:spPr>
      </p:pic>
      <p:sp>
        <p:nvSpPr>
          <p:cNvPr id="12" name="Shape 152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sprzętu hydraulicznego</a:t>
            </a:r>
            <a:endParaRPr lang="pl-PL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4" descr="skanuj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8596" y="4786322"/>
            <a:ext cx="8162925" cy="1620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5" descr="skanuj0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371" y="2859097"/>
            <a:ext cx="82296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 rot="10800000" flipV="1">
            <a:off x="0" y="164305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Tx/>
              <a:buFont typeface="Calibri"/>
              <a:buNone/>
              <a:tabLst/>
              <a:defRPr/>
            </a:pPr>
            <a:r>
              <a:rPr kumimoji="0" lang="pl-PL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Wymienne końcówki robocze rozpieraczy cylindrycznych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 rot="10800000">
            <a:off x="5827684" y="1714488"/>
            <a:ext cx="2736850" cy="4968875"/>
            <a:chOff x="3560" y="618"/>
            <a:chExt cx="1497" cy="3702"/>
          </a:xfrm>
        </p:grpSpPr>
        <p:pic>
          <p:nvPicPr>
            <p:cNvPr id="11" name="Picture 5" descr="RA-3332"/>
            <p:cNvPicPr>
              <a:picLocks noChangeAspect="1" noChangeArrowheads="1"/>
            </p:cNvPicPr>
            <p:nvPr/>
          </p:nvPicPr>
          <p:blipFill>
            <a:blip r:embed="rId3"/>
            <a:srcRect t="55672"/>
            <a:stretch>
              <a:fillRect/>
            </a:stretch>
          </p:blipFill>
          <p:spPr bwMode="auto">
            <a:xfrm rot="16200000">
              <a:off x="2458" y="1720"/>
              <a:ext cx="3702" cy="149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3833" y="618"/>
              <a:ext cx="317" cy="63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pic>
        <p:nvPicPr>
          <p:cNvPr id="13" name="Picture 10" descr="Obraz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00034" y="1714488"/>
            <a:ext cx="4424362" cy="496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60164" y="1636811"/>
            <a:ext cx="72518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/>
              <a:t>Rozpieracz teleskopowy </a:t>
            </a:r>
            <a:r>
              <a:rPr lang="pl-PL" sz="2400" b="1" dirty="0"/>
              <a:t>TR 43 50C</a:t>
            </a:r>
          </a:p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b="1" dirty="0"/>
          </a:p>
          <a:p>
            <a:r>
              <a:rPr lang="pl-PL" dirty="0"/>
              <a:t>max siła rozpierania 1 tłoka – 22,1t,</a:t>
            </a:r>
            <a:endParaRPr lang="pl-PL" b="1" dirty="0"/>
          </a:p>
          <a:p>
            <a:r>
              <a:rPr lang="pl-PL" dirty="0"/>
              <a:t> max siła rozpierania 2 tłoka – 8,3 t,</a:t>
            </a:r>
            <a:endParaRPr lang="pl-PL" b="1" dirty="0"/>
          </a:p>
          <a:p>
            <a:r>
              <a:rPr lang="pl-PL" dirty="0"/>
              <a:t>waga – 17,4 kg,</a:t>
            </a:r>
            <a:endParaRPr lang="pl-PL" b="1" dirty="0"/>
          </a:p>
          <a:p>
            <a:r>
              <a:rPr lang="pl-PL" dirty="0"/>
              <a:t>max długość - 1275 mm  </a:t>
            </a:r>
            <a:endParaRPr lang="pl-PL" b="1" dirty="0"/>
          </a:p>
          <a:p>
            <a:r>
              <a:rPr lang="pl-PL" dirty="0"/>
              <a:t>długość zsuniętego rozpieracza – 533 mm</a:t>
            </a:r>
            <a:endParaRPr lang="pl-PL" b="1" dirty="0"/>
          </a:p>
        </p:txBody>
      </p:sp>
      <p:pic>
        <p:nvPicPr>
          <p:cNvPr id="9" name="Picture 2" descr="k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74979"/>
            <a:ext cx="2986524" cy="224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rostokąt 9"/>
          <p:cNvSpPr/>
          <p:nvPr/>
        </p:nvSpPr>
        <p:spPr>
          <a:xfrm>
            <a:off x="260164" y="4004154"/>
            <a:ext cx="72518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Rozpieracze </a:t>
            </a:r>
            <a:r>
              <a:rPr lang="pl-PL" sz="2400" b="1" dirty="0" smtClean="0"/>
              <a:t>kolumnowy </a:t>
            </a:r>
            <a:r>
              <a:rPr lang="pl-PL" sz="2400" b="1" dirty="0" err="1"/>
              <a:t>Holmatro</a:t>
            </a:r>
            <a:r>
              <a:rPr lang="pl-PL" sz="2400" b="1" dirty="0"/>
              <a:t>  RA 43 32 C</a:t>
            </a:r>
          </a:p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b="1" dirty="0"/>
          </a:p>
          <a:p>
            <a:r>
              <a:rPr lang="pl-PL" dirty="0"/>
              <a:t>max siła rozpierania – 16,4 t,</a:t>
            </a:r>
            <a:endParaRPr lang="pl-PL" b="1" dirty="0"/>
          </a:p>
          <a:p>
            <a:r>
              <a:rPr lang="pl-PL" dirty="0"/>
              <a:t>siła ciągnięcia – 5,1 t,</a:t>
            </a:r>
            <a:endParaRPr lang="pl-PL" b="1" dirty="0"/>
          </a:p>
          <a:p>
            <a:r>
              <a:rPr lang="pl-PL" dirty="0"/>
              <a:t>waga – 18 kg,</a:t>
            </a:r>
            <a:endParaRPr lang="pl-PL" b="1" dirty="0"/>
          </a:p>
          <a:p>
            <a:r>
              <a:rPr lang="pl-PL" dirty="0"/>
              <a:t>max długość - 1622 mm  </a:t>
            </a:r>
            <a:endParaRPr lang="pl-PL" b="1" dirty="0"/>
          </a:p>
          <a:p>
            <a:r>
              <a:rPr lang="pl-PL" dirty="0"/>
              <a:t>długość zsuniętego rozpieracza – 942 mm</a:t>
            </a:r>
            <a:endParaRPr lang="pl-PL" b="1" dirty="0"/>
          </a:p>
        </p:txBody>
      </p:sp>
      <p:pic>
        <p:nvPicPr>
          <p:cNvPr id="11" name="Picture 3" descr="k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519" y="4437112"/>
            <a:ext cx="3040141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64647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6" descr="Holmatro - zastosowania 04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14876" y="1785926"/>
            <a:ext cx="4271962" cy="299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Holmatro - zastosowania 06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2910" y="4084638"/>
            <a:ext cx="3697288" cy="27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928662" y="2214554"/>
            <a:ext cx="314327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latin typeface="Times New Roman" pitchFamily="18" charset="0"/>
              </a:rPr>
              <a:t>Rozpieranie elementów konstrukcji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8" descr="Holmatro - zastosowania 07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71612"/>
            <a:ext cx="4248150" cy="3187700"/>
          </a:xfrm>
          <a:prstGeom prst="rect">
            <a:avLst/>
          </a:prstGeom>
          <a:noFill/>
        </p:spPr>
      </p:pic>
      <p:pic>
        <p:nvPicPr>
          <p:cNvPr id="7" name="Picture 5" descr="Holmatro - zastosowania 06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8596" y="2714620"/>
            <a:ext cx="4105275" cy="30797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4348" y="1643050"/>
            <a:ext cx="331945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latin typeface="Times New Roman" pitchFamily="18" charset="0"/>
              </a:rPr>
              <a:t>Podnoszenie, podpieranie elementów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572000" y="5000636"/>
            <a:ext cx="45720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 smtClean="0">
                <a:latin typeface="Times New Roman" pitchFamily="18" charset="0"/>
              </a:rPr>
              <a:t>Jest to bezpieczniejsze niż w przypadku rozpieraczy ramieniowych jednak również nie należy tego traktować jako stałego sposobu stabilizacji</a:t>
            </a:r>
            <a:endParaRPr lang="pl-PL" sz="2000" dirty="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2332037"/>
            <a:ext cx="3970338" cy="4525963"/>
          </a:xfrm>
        </p:spPr>
        <p:txBody>
          <a:bodyPr/>
          <a:lstStyle/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pl-PL" sz="2400" dirty="0">
                <a:latin typeface="Times New Roman" pitchFamily="18" charset="0"/>
              </a:rPr>
              <a:t>Zaletą ich jest możliwość większego rozwarcia (ponad 1,5m) niż rozpieraczy ramieniowych.</a:t>
            </a:r>
          </a:p>
          <a:p>
            <a:pPr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2400" dirty="0">
              <a:latin typeface="Times New Roman" pitchFamily="18" charset="0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4" descr="Holmatro - zastosowania 0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500174"/>
            <a:ext cx="4032250" cy="3027363"/>
          </a:xfrm>
          <a:prstGeom prst="rect">
            <a:avLst/>
          </a:prstGeom>
          <a:noFill/>
        </p:spPr>
      </p:pic>
      <p:pic>
        <p:nvPicPr>
          <p:cNvPr id="17" name="Picture 5" descr="Holmatro - zastosowania 0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571876"/>
            <a:ext cx="4248150" cy="3071812"/>
          </a:xfrm>
          <a:prstGeom prst="rect">
            <a:avLst/>
          </a:prstGeom>
          <a:noFill/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4687858" y="1597015"/>
            <a:ext cx="3887788" cy="24653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dirty="0">
                <a:solidFill>
                  <a:schemeClr val="tx1"/>
                </a:solidFill>
                <a:latin typeface="Times New Roman" pitchFamily="18" charset="0"/>
              </a:rPr>
              <a:t>Rozpieracze kolumnowe to inaczej siłowniki teleskopowe służące do rozpierania, ściągania i podpierania elementów konstrukcji.</a:t>
            </a:r>
          </a:p>
          <a:p>
            <a:pPr>
              <a:spcBef>
                <a:spcPct val="50000"/>
              </a:spcBef>
            </a:pPr>
            <a:endParaRPr lang="pl-PL" sz="2400" dirty="0">
              <a:latin typeface="Times New Roman" pitchFamily="18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Narzędzia ratownicze 0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678"/>
            <a:ext cx="2700891" cy="2286016"/>
          </a:xfrm>
          <a:prstGeom prst="rect">
            <a:avLst/>
          </a:prstGeom>
          <a:noFill/>
        </p:spPr>
      </p:pic>
      <p:sp>
        <p:nvSpPr>
          <p:cNvPr id="18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11560" y="1500174"/>
            <a:ext cx="653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latin typeface="Times New Roman" pitchFamily="18" charset="0"/>
              </a:rPr>
              <a:t>Sprzęt hydrauliczny zasilany jest z  pomp:</a:t>
            </a:r>
          </a:p>
          <a:p>
            <a:endParaRPr lang="pl-PL" sz="2800" dirty="0"/>
          </a:p>
        </p:txBody>
      </p:sp>
      <p:pic>
        <p:nvPicPr>
          <p:cNvPr id="13" name="Picture 6" descr="Narzędzia ratownicze 0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2071678"/>
            <a:ext cx="3595687" cy="23368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4676775"/>
            <a:ext cx="4662480" cy="177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pole tekstowe 14"/>
          <p:cNvSpPr txBox="1"/>
          <p:nvPr/>
        </p:nvSpPr>
        <p:spPr>
          <a:xfrm>
            <a:off x="357158" y="4429132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elektrycznych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643570" y="4143380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spalinowych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2428860" y="6357958"/>
            <a:ext cx="5500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                                  lub ręcznych</a:t>
            </a:r>
            <a:endParaRPr lang="pl-PL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0" name="Symbol zastępczy tekstu 9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972452" cy="828668"/>
          </a:xfrm>
        </p:spPr>
        <p:txBody>
          <a:bodyPr/>
          <a:lstStyle/>
          <a:p>
            <a:pPr algn="ctr">
              <a:buNone/>
            </a:pPr>
            <a:r>
              <a:rPr lang="pl-PL" dirty="0" smtClean="0">
                <a:latin typeface="Times New Roman" pitchFamily="18" charset="0"/>
              </a:rPr>
              <a:t>Narzędzia do wyważania drzwi</a:t>
            </a:r>
          </a:p>
          <a:p>
            <a:pPr algn="ctr"/>
            <a:endParaRPr lang="pl-PL" dirty="0"/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8" descr="Narzędzia ratownicze 0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214554"/>
            <a:ext cx="7650064" cy="3143272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357158" y="5214950"/>
            <a:ext cx="85725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1600" dirty="0" smtClean="0"/>
              <a:t>Narzędzie jednostronnego działania napędzane pompą ręczną, ponieważ małe pojemności cylindrów</a:t>
            </a:r>
          </a:p>
          <a:p>
            <a:pPr>
              <a:defRPr/>
            </a:pPr>
            <a:r>
              <a:rPr lang="pl-PL" sz="1600" dirty="0" smtClean="0"/>
              <a:t>hydraulicznych tego typu narzędzi nie wymagaj dużych wartości ciśnienia.</a:t>
            </a:r>
          </a:p>
          <a:p>
            <a:pPr>
              <a:defRPr/>
            </a:pPr>
            <a:r>
              <a:rPr lang="pl-PL" sz="1600" dirty="0" smtClean="0"/>
              <a:t>Zasilanie pompą ręczną pozwala na powolne i precyzyjne operowanie danym narzędziem.</a:t>
            </a:r>
          </a:p>
          <a:p>
            <a:endParaRPr lang="pl-PL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Przykłady zastosowania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Obraz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0942" y="3429000"/>
            <a:ext cx="4653058" cy="2857496"/>
          </a:xfrm>
          <a:prstGeom prst="rect">
            <a:avLst/>
          </a:prstGeom>
          <a:noFill/>
        </p:spPr>
      </p:pic>
      <p:pic>
        <p:nvPicPr>
          <p:cNvPr id="7" name="Picture 6" descr="Obraz2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00174"/>
            <a:ext cx="4500562" cy="26685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>
                <a:solidFill>
                  <a:srgbClr val="FF0000"/>
                </a:solidFill>
              </a:rPr>
              <a:t>Mininożyce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7" descr="Obraz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3987800"/>
            <a:ext cx="4176713" cy="2870200"/>
          </a:xfrm>
          <a:prstGeom prst="rect">
            <a:avLst/>
          </a:prstGeom>
          <a:noFill/>
        </p:spPr>
      </p:pic>
      <p:pic>
        <p:nvPicPr>
          <p:cNvPr id="7" name="Picture 8" descr="Narzędzia ratownicze 0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1844675"/>
            <a:ext cx="3781425" cy="2098675"/>
          </a:xfrm>
          <a:prstGeom prst="rect">
            <a:avLst/>
          </a:prstGeom>
          <a:noFill/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4348" y="2071678"/>
            <a:ext cx="374332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Times New Roman" pitchFamily="18" charset="0"/>
              </a:rPr>
              <a:t>Służą do przecinania prętów metalowych, pedałów samochodowych, kierownic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Przykłady zastosowania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4" descr="Obraz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857364"/>
            <a:ext cx="3816350" cy="2824163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714487"/>
            <a:ext cx="3500462" cy="472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>
                <a:solidFill>
                  <a:srgbClr val="FF0000"/>
                </a:solidFill>
              </a:rPr>
              <a:t>Zaciskacz do rur</a:t>
            </a:r>
            <a:endParaRPr lang="pl-PL" sz="2800" dirty="0">
              <a:solidFill>
                <a:srgbClr val="FF0000"/>
              </a:solidFill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357158" y="2071678"/>
            <a:ext cx="4643470" cy="38576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Służy do</a:t>
            </a:r>
            <a:r>
              <a:rPr kumimoji="0" lang="pl-PL" sz="2500" b="0" i="0" u="none" strike="noStrike" kern="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uszczelniania rur i przewodów rurowych w celu zatrzymania wypływu oleju, paliwa lub związków chemicznych, palnych lub zanieczyszczających środowisko cieczy i gazów, </a:t>
            </a:r>
          </a:p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tabLst/>
              <a:defRPr/>
            </a:pPr>
            <a:endParaRPr kumimoji="0" lang="pl-PL" sz="2500" b="0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3597" y="2500306"/>
            <a:ext cx="3646878" cy="208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Przykłady zastosowania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00173"/>
            <a:ext cx="4071966" cy="3579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1584" y="3643314"/>
            <a:ext cx="4852416" cy="298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0000"/>
                </a:solidFill>
              </a:rPr>
              <a:t>Hydrauliczny system stabilizacji </a:t>
            </a:r>
            <a:r>
              <a:rPr lang="pl-PL" sz="2800" dirty="0" err="1" smtClean="0">
                <a:solidFill>
                  <a:srgbClr val="FF0000"/>
                </a:solidFill>
              </a:rPr>
              <a:t>PowerShore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ymbol zastępczy zawartości 2"/>
          <p:cNvSpPr txBox="1">
            <a:spLocks/>
          </p:cNvSpPr>
          <p:nvPr/>
        </p:nvSpPr>
        <p:spPr>
          <a:xfrm>
            <a:off x="-214346" y="1643050"/>
            <a:ext cx="4681538" cy="4421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Hydrauliczny system stabilizacji </a:t>
            </a:r>
            <a:r>
              <a:rPr kumimoji="0" lang="pl-PL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PowerShore</a:t>
            </a: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służy do:</a:t>
            </a:r>
          </a:p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stabilizacji: 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pojazdów,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budynków,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wykopów,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innych zastosowań specjalnych.</a:t>
            </a:r>
          </a:p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pic>
        <p:nvPicPr>
          <p:cNvPr id="15" name="Picture 2" descr="http://www.deltaservice.com.pl/mediafolder/prod_zoom/272a-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0238" y="1643050"/>
            <a:ext cx="4703762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sz="2400" b="0" i="0" u="none" strike="noStrike" cap="none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Przemysław Kowalczyk „Hydrauliczny Sprzęt Ratowniczy” </a:t>
            </a:r>
            <a:r>
              <a:rPr lang="pl-PL" sz="2400" dirty="0">
                <a:latin typeface="+mj-lt"/>
                <a:ea typeface="Arial"/>
                <a:cs typeface="Arial"/>
                <a:sym typeface="Arial"/>
              </a:rPr>
              <a:t>Prezentacja </a:t>
            </a:r>
            <a:r>
              <a:rPr lang="pl-PL" sz="2400" dirty="0" smtClean="0">
                <a:latin typeface="+mj-lt"/>
                <a:ea typeface="Arial"/>
                <a:cs typeface="Arial"/>
                <a:sym typeface="Arial"/>
              </a:rPr>
              <a:t>Multimedialna 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Warszawa 2005r.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 smtClean="0">
                <a:latin typeface="+mj-lt"/>
              </a:rPr>
              <a:t>Dariusz </a:t>
            </a:r>
            <a:r>
              <a:rPr lang="pl-PL" sz="2400" dirty="0">
                <a:latin typeface="+mj-lt"/>
              </a:rPr>
              <a:t>Gil „Specjalistyczny Sprzęt Pożarniczy” 2007r. </a:t>
            </a:r>
          </a:p>
          <a:p>
            <a:pPr indent="-324612"/>
            <a:r>
              <a:rPr lang="pl-PL" sz="2400" dirty="0" err="1">
                <a:latin typeface="+mj-lt"/>
              </a:rPr>
              <a:t>Deltaservice</a:t>
            </a:r>
            <a:r>
              <a:rPr lang="pl-PL" sz="2400" dirty="0">
                <a:latin typeface="+mj-lt"/>
              </a:rPr>
              <a:t> „katalog wyrobów sprzętu ratowniczego</a:t>
            </a:r>
            <a:r>
              <a:rPr lang="pl-PL" sz="2400" dirty="0" smtClean="0">
                <a:latin typeface="+mj-lt"/>
              </a:rPr>
              <a:t>”</a:t>
            </a:r>
          </a:p>
          <a:p>
            <a:pPr indent="-324612"/>
            <a:r>
              <a:rPr lang="pl-PL" sz="2400" dirty="0" smtClean="0">
                <a:latin typeface="+mj-lt"/>
              </a:rPr>
              <a:t>Instrukcja obsługi LUKAS „Narzędzia Ratownicze” 2007r.</a:t>
            </a:r>
          </a:p>
          <a:p>
            <a:r>
              <a:rPr lang="pl-PL" sz="2400" smtClean="0"/>
              <a:t>Podręcznik „Szkolenie </a:t>
            </a:r>
            <a:r>
              <a:rPr lang="pl-PL" sz="2400" dirty="0" smtClean="0"/>
              <a:t>z zakresu ratownictwa technicznego dla strażaków </a:t>
            </a:r>
            <a:r>
              <a:rPr lang="pl-PL" sz="2400" smtClean="0"/>
              <a:t>ratowników OSP”, </a:t>
            </a:r>
            <a:r>
              <a:rPr lang="pl-PL" sz="2400" dirty="0" smtClean="0"/>
              <a:t>CNBOP 2009</a:t>
            </a:r>
            <a:endParaRPr lang="pl-PL" sz="2400" dirty="0" smtClean="0">
              <a:latin typeface="+mj-lt"/>
            </a:endParaRPr>
          </a:p>
          <a:p>
            <a:pPr indent="-324612"/>
            <a:r>
              <a:rPr lang="pl-PL" sz="2400" dirty="0" smtClean="0">
                <a:latin typeface="+mj-lt"/>
              </a:rPr>
              <a:t>Materiały </a:t>
            </a:r>
            <a:r>
              <a:rPr lang="pl-PL" sz="2400" dirty="0">
                <a:latin typeface="+mj-lt"/>
              </a:rPr>
              <a:t>własne</a:t>
            </a:r>
          </a:p>
          <a:p>
            <a:pPr indent="-324612"/>
            <a:endParaRPr lang="pl-PL" dirty="0" smtClean="0">
              <a:latin typeface="+mj-lt"/>
            </a:endParaRPr>
          </a:p>
          <a:p>
            <a:pPr indent="-324612"/>
            <a:endParaRPr lang="pl-PL" dirty="0">
              <a:latin typeface="+mj-lt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214282" y="1785926"/>
            <a:ext cx="47149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/>
              <a:t>Wysokociśnieniowe węże hydrauliczne są elementem układu hydraulicznego. Służą do połączenia pompy z narzędziami ratowniczymi. Gumowe lub termoplastyczne zbrojone drutem stalowym, zakończone szybkozłączami.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000240"/>
            <a:ext cx="2844830" cy="260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Picture 8" descr="corema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928802"/>
            <a:ext cx="3342384" cy="248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428736"/>
            <a:ext cx="322093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pole tekstowe 16"/>
          <p:cNvSpPr txBox="1"/>
          <p:nvPr/>
        </p:nvSpPr>
        <p:spPr>
          <a:xfrm>
            <a:off x="0" y="1428736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err="1" smtClean="0">
                <a:latin typeface="Calibri" pitchFamily="34" charset="0"/>
              </a:rPr>
              <a:t>CORE™</a:t>
            </a:r>
            <a:r>
              <a:rPr lang="pl-PL" sz="2400" b="1" dirty="0" smtClean="0">
                <a:latin typeface="Calibri" pitchFamily="34" charset="0"/>
              </a:rPr>
              <a:t> Technology – </a:t>
            </a:r>
            <a:r>
              <a:rPr lang="pl-PL" sz="2400" b="1" dirty="0" err="1" smtClean="0">
                <a:latin typeface="Calibri" pitchFamily="34" charset="0"/>
              </a:rPr>
              <a:t>holmatro</a:t>
            </a:r>
            <a:endParaRPr lang="pl-PL" sz="2400" b="1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3214678" y="1857364"/>
            <a:ext cx="25003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 smtClean="0"/>
              <a:t>umożliwia odłączenie narzędzia od przewodu bez odcinania dopływu cieczy roboczej z agregatu</a:t>
            </a:r>
          </a:p>
          <a:p>
            <a:r>
              <a:rPr lang="pl-PL" sz="1800" dirty="0" smtClean="0"/>
              <a:t>pod wysokim ciśnieniem.</a:t>
            </a:r>
          </a:p>
          <a:p>
            <a:endParaRPr lang="pl-PL" sz="1800" dirty="0"/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1500166" y="4714884"/>
            <a:ext cx="2857488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609600" indent="-609600" algn="ctr">
              <a:spcBef>
                <a:spcPct val="50000"/>
              </a:spcBef>
            </a:pPr>
            <a:r>
              <a:rPr lang="pl-PL" sz="2400" dirty="0">
                <a:latin typeface="Calibri" pitchFamily="34" charset="0"/>
              </a:rPr>
              <a:t>Tradycyjny podwójny system </a:t>
            </a:r>
            <a:r>
              <a:rPr lang="pl-PL" sz="2400" dirty="0" smtClean="0">
                <a:latin typeface="Calibri" pitchFamily="34" charset="0"/>
              </a:rPr>
              <a:t>wężowy</a:t>
            </a:r>
            <a:endParaRPr lang="pl-PL" sz="2400" dirty="0">
              <a:latin typeface="Calibri" pitchFamily="34" charset="0"/>
            </a:endParaRPr>
          </a:p>
        </p:txBody>
      </p:sp>
      <p:pic>
        <p:nvPicPr>
          <p:cNvPr id="21" name="Picture 4" descr="skanuj000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4071941"/>
            <a:ext cx="4183107" cy="278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071538" y="1428736"/>
          <a:ext cx="7072362" cy="34570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Dokument" r:id="rId5" imgW="5753100" imgH="2506980" progId="Word.Document.8">
                  <p:embed/>
                </p:oleObj>
              </mc:Choice>
              <mc:Fallback>
                <p:oleObj name="Dokument" r:id="rId5" imgW="5753100" imgH="2506980" progId="Word.Document.8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1428736"/>
                        <a:ext cx="7072362" cy="34570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14282" y="4500570"/>
          <a:ext cx="4464050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Dokument" r:id="rId8" imgW="5972556" imgH="3505200" progId="Word.Document.8">
                  <p:embed/>
                </p:oleObj>
              </mc:Choice>
              <mc:Fallback>
                <p:oleObj name="Dokument" r:id="rId8" imgW="5972556" imgH="3505200" progId="Word.Document.8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9712" b="40984"/>
                      <a:stretch>
                        <a:fillRect/>
                      </a:stretch>
                    </p:blipFill>
                    <p:spPr bwMode="auto">
                      <a:xfrm>
                        <a:off x="214282" y="4500570"/>
                        <a:ext cx="4464050" cy="251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4643438" y="5129213"/>
          <a:ext cx="3527425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Dokument" r:id="rId11" imgW="5972556" imgH="1635252" progId="Word.Document.8">
                  <p:embed/>
                </p:oleObj>
              </mc:Choice>
              <mc:Fallback>
                <p:oleObj name="Dokument" r:id="rId11" imgW="5972556" imgH="1635252" progId="Word.Document.8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55354"/>
                      <a:stretch>
                        <a:fillRect/>
                      </a:stretch>
                    </p:blipFill>
                    <p:spPr bwMode="auto">
                      <a:xfrm>
                        <a:off x="4643438" y="5129213"/>
                        <a:ext cx="3527425" cy="172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72506" y="1929618"/>
            <a:ext cx="710780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Nożyce </a:t>
            </a:r>
            <a:r>
              <a:rPr lang="pl-PL" sz="2400" b="1" dirty="0" smtClean="0"/>
              <a:t>hydrauliczne </a:t>
            </a:r>
            <a:r>
              <a:rPr lang="pl-PL" sz="2400" b="1" dirty="0" err="1" smtClean="0"/>
              <a:t>holmatro</a:t>
            </a:r>
            <a:r>
              <a:rPr lang="pl-PL" sz="2400" b="1" dirty="0" smtClean="0"/>
              <a:t> CU </a:t>
            </a:r>
            <a:r>
              <a:rPr lang="pl-PL" sz="2400" b="1" dirty="0"/>
              <a:t>4055 </a:t>
            </a:r>
            <a:r>
              <a:rPr lang="pl-PL" sz="2400" b="1" dirty="0" smtClean="0"/>
              <a:t>NTC</a:t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b="1" dirty="0"/>
          </a:p>
          <a:p>
            <a:r>
              <a:rPr lang="pl-PL" dirty="0"/>
              <a:t>rozwarcie ostrzy – 202 mm,</a:t>
            </a:r>
          </a:p>
          <a:p>
            <a:r>
              <a:rPr lang="pl-PL" dirty="0"/>
              <a:t>siła cięcia – 103,8 t,</a:t>
            </a:r>
          </a:p>
          <a:p>
            <a:r>
              <a:rPr lang="pl-PL" dirty="0"/>
              <a:t>waga 19,6 kg</a:t>
            </a:r>
          </a:p>
        </p:txBody>
      </p:sp>
      <p:pic>
        <p:nvPicPr>
          <p:cNvPr id="11" name="Picture 3" descr="n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51" y="2648501"/>
            <a:ext cx="4511402" cy="338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8710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solidFill>
                  <a:srgbClr val="FF0000"/>
                </a:solidFill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Picture 4" descr="Holmatro - zastosowania 0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571612"/>
            <a:ext cx="4438650" cy="333216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642910" y="5072074"/>
            <a:ext cx="3455987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 b="1" dirty="0">
                <a:latin typeface="Times New Roman" pitchFamily="18" charset="0"/>
              </a:rPr>
              <a:t>Cięcie powłok blaszanych (karoserii, kadłubów)</a:t>
            </a:r>
          </a:p>
        </p:txBody>
      </p:sp>
      <p:pic>
        <p:nvPicPr>
          <p:cNvPr id="20" name="Picture 7" descr="Holmatro - zastosowania 0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356100" y="3263900"/>
            <a:ext cx="4787900" cy="359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6588125" y="2852738"/>
            <a:ext cx="277177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 b="1">
                <a:latin typeface="Times New Roman" pitchFamily="18" charset="0"/>
              </a:rPr>
              <a:t>Przecinanie zawiasów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8" descr="Holmatro - zastosowania 0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1500174"/>
            <a:ext cx="4752975" cy="35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Holmatro - zastosowania 0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831690" y="3262313"/>
            <a:ext cx="4312309" cy="323852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857224" y="5143512"/>
            <a:ext cx="2087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>
                <a:latin typeface="Times New Roman" pitchFamily="18" charset="0"/>
              </a:rPr>
              <a:t>Przecinanie prętów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443663" y="2492375"/>
            <a:ext cx="2087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Przecinanie profili stalowych</a:t>
            </a: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zepływ">
  <a:themeElements>
    <a:clrScheme name="Przepły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zepły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rzepły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</TotalTime>
  <Words>726</Words>
  <Application>Microsoft Office PowerPoint</Application>
  <PresentationFormat>Pokaz na ekranie (4:3)</PresentationFormat>
  <Paragraphs>239</Paragraphs>
  <Slides>37</Slides>
  <Notes>35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5" baseType="lpstr">
      <vt:lpstr>Arial</vt:lpstr>
      <vt:lpstr>Wingdings 2</vt:lpstr>
      <vt:lpstr>Constantia</vt:lpstr>
      <vt:lpstr>Noto Sans Symbols</vt:lpstr>
      <vt:lpstr>Calibri</vt:lpstr>
      <vt:lpstr>Times New Roman</vt:lpstr>
      <vt:lpstr>Przepływ</vt:lpstr>
      <vt:lpstr>Dokument</vt:lpstr>
      <vt:lpstr>  Hydrauliczne urządzenia ratownicze </vt:lpstr>
      <vt:lpstr>MATERIAŁ NAUCZANIA</vt:lpstr>
      <vt:lpstr>Rodzaje i budowa ratowniczego  sprzętu hydraulicznego</vt:lpstr>
      <vt:lpstr>Rodzaje i budowa ratowniczego  sprzętu hydraulicznego</vt:lpstr>
      <vt:lpstr>Rodzaje i budowa ratowniczego  sprzętu hydraulicznego</vt:lpstr>
      <vt:lpstr>Rodzaje i budowa ratowniczego  sprzętu hydraulicznego</vt:lpstr>
      <vt:lpstr>Parametry narzędzi i osprzętu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Rodzaje i budowa ratowniczego  sprzętu hydraulicznego</vt:lpstr>
      <vt:lpstr>Parametry narzędzi i osprzętu</vt:lpstr>
      <vt:lpstr>Parametry narzędzi i osprzętu</vt:lpstr>
      <vt:lpstr>Parametry narzędzi i osprzętu</vt:lpstr>
      <vt:lpstr>Parametry narzędzi i osprzętu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Rodzaje rozpieraczy kolumnowych</vt:lpstr>
      <vt:lpstr>Rodzaje i budowa ratowniczego  sprzętu hydraulicznego</vt:lpstr>
      <vt:lpstr>Parametry narzędzi i osprzętu</vt:lpstr>
      <vt:lpstr>Parametry narzędzi i osprzętu</vt:lpstr>
      <vt:lpstr>Obsługa ratowniczych zestawów hydraulicznych</vt:lpstr>
      <vt:lpstr>Obsługa ratowniczych zestawów hydraulicznych</vt:lpstr>
      <vt:lpstr>Obsługa ratowniczych zestawów hydraulicznych</vt:lpstr>
      <vt:lpstr>Rodzaje i budowa ratowniczego  sprzętu hydraulicznego</vt:lpstr>
      <vt:lpstr>Przykłady zastosowania</vt:lpstr>
      <vt:lpstr>Mininożyce</vt:lpstr>
      <vt:lpstr>Przykłady zastosowania</vt:lpstr>
      <vt:lpstr>Zaciskacz do rur</vt:lpstr>
      <vt:lpstr>Przykłady zastosowania</vt:lpstr>
      <vt:lpstr>Hydrauliczny system stabilizacji PowerShore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TEMAT:   Hydrauliczne urządzenia ratownicze</dc:title>
  <dc:creator>Łukasz Zaniewski</dc:creator>
  <cp:lastModifiedBy>PSK-SWD</cp:lastModifiedBy>
  <cp:revision>28</cp:revision>
  <dcterms:modified xsi:type="dcterms:W3CDTF">2016-11-06T08:35:33Z</dcterms:modified>
</cp:coreProperties>
</file>