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3" r:id="rId6"/>
    <p:sldId id="264" r:id="rId7"/>
    <p:sldId id="260" r:id="rId8"/>
    <p:sldId id="261" r:id="rId9"/>
    <p:sldId id="26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pl-PL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987134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braz panoramiczny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789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60951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138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819677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26967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a obraz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795630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72608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3618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6588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917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13124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0279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093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80938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3460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40207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pl-PL"/>
              </a:p>
            </p:txBody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016E10-6972-4EDB-9961-E989DC2D2BE3}" type="datetimeFigureOut">
              <a:rPr lang="pl-PL" smtClean="0"/>
              <a:t>09.04.2026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164431-4A94-4BEA-9E39-829CD5C3C35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206223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15BE01D-5D14-6B37-45C3-8472125A78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l-PL" dirty="0"/>
              <a:t>Cyberbezpieczny Rząd</a:t>
            </a:r>
            <a:br>
              <a:rPr lang="pl-PL" dirty="0"/>
            </a:br>
            <a:r>
              <a:rPr lang="pl-PL" dirty="0"/>
              <a:t>spotkanie </a:t>
            </a:r>
            <a:r>
              <a:rPr lang="pl-PL" dirty="0" err="1"/>
              <a:t>organizcyjne</a:t>
            </a:r>
            <a:br>
              <a:rPr lang="pl-PL" dirty="0"/>
            </a:br>
            <a:r>
              <a:rPr lang="pl-PL" dirty="0"/>
              <a:t>Szkolenia</a:t>
            </a:r>
          </a:p>
        </p:txBody>
      </p:sp>
    </p:spTree>
    <p:extLst>
      <p:ext uri="{BB962C8B-B14F-4D97-AF65-F5344CB8AC3E}">
        <p14:creationId xmlns:p14="http://schemas.microsoft.com/office/powerpoint/2010/main" val="25588065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411BCDA4-175F-BC14-8BD6-37AFE9064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Szkolenia – pracownicy merytoryczni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3BCC3A-ADE9-7823-4B50-D8251A81C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9293"/>
          </a:xfrm>
        </p:spPr>
        <p:txBody>
          <a:bodyPr>
            <a:normAutofit lnSpcReduction="10000"/>
          </a:bodyPr>
          <a:lstStyle/>
          <a:p>
            <a:r>
              <a:rPr lang="pl-PL" dirty="0"/>
              <a:t>Podstawowe szkolenia budujące </a:t>
            </a:r>
          </a:p>
          <a:p>
            <a:pPr marL="0" indent="0">
              <a:buNone/>
            </a:pPr>
            <a:r>
              <a:rPr lang="pl-PL" dirty="0"/>
              <a:t>świadomość cyberzagrożeń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WAŻNE !!! : główny wskaźnik – liczba przeszkolonych osób</a:t>
            </a:r>
          </a:p>
          <a:p>
            <a:r>
              <a:rPr lang="pl-PL" dirty="0"/>
              <a:t>Pytanie: Co jeśli jest więcej/mniej osób niż wskazanych podczas tworzenia wniosku projektowego?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0B8D18CF-F229-0625-2547-54400476B8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1170" y="1690688"/>
            <a:ext cx="3600953" cy="309605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7882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61C3160-B23E-058F-7BD9-85CAE378B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Szkolenia – kadra kierownicza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8FF3611-23F3-328A-9A0B-09D2A6B1F2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766047"/>
            <a:ext cx="9905999" cy="4607859"/>
          </a:xfrm>
        </p:spPr>
        <p:txBody>
          <a:bodyPr>
            <a:normAutofit fontScale="92500"/>
          </a:bodyPr>
          <a:lstStyle/>
          <a:p>
            <a:r>
              <a:rPr lang="pl-PL" dirty="0"/>
              <a:t>Podstawowe szkolenia budujące świadomość cyberzagrożeń</a:t>
            </a:r>
          </a:p>
          <a:p>
            <a:r>
              <a:rPr lang="pl-PL" dirty="0"/>
              <a:t>dodatkowo aspekty prawne/odpowiedzialność/</a:t>
            </a:r>
            <a:r>
              <a:rPr lang="pl-PL" dirty="0" err="1"/>
              <a:t>organizacjne</a:t>
            </a:r>
            <a:r>
              <a:rPr lang="pl-PL" dirty="0"/>
              <a:t> kwestie – NIS2/</a:t>
            </a:r>
            <a:r>
              <a:rPr lang="pl-PL" dirty="0" err="1"/>
              <a:t>uKSC</a:t>
            </a:r>
            <a:endParaRPr lang="pl-PL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Niestety na terminy miało wpływ wiele aspektów (zajęte sale konferencyjne w KPUW, dostępność firmy, wywiązanie się z umowy w terminie, rozliczenie projektu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55A746AB-7733-7C7E-3AFB-47E82C055B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3292" y="3122384"/>
            <a:ext cx="3115110" cy="163852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524292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CF97A66-7697-5563-C244-E7AA9B3D4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Szkolenia - Informatycy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D1BCCE-0872-FCA5-C096-4C1D026876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pl-PL" dirty="0"/>
              <a:t>2 szkolenia w ramach projektu dla każdego z informatyków</a:t>
            </a:r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r>
              <a:rPr lang="pl-PL" dirty="0"/>
              <a:t>Informacja z tego tygodnia z księgowości – wymóg – pracownik zatrudniony na podstawie umowy o pracę (Jeżeli z tego powodu wypadnie kadra IT, można ich zastąpić pracownikami merytorycznymi)</a:t>
            </a: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C2FFA01A-8154-3037-4218-A6ABCBE8C8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624" y="2686703"/>
            <a:ext cx="3000794" cy="2019582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23DF62CF-4617-E59B-3AB7-B61D9199BD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71842" y="2686703"/>
            <a:ext cx="3724795" cy="20576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660005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1460269-D9F2-D3D7-0E3E-809A163E9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Formularze szkoleniowe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64C593C-2DB7-AFDB-F53D-98F20164F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3905717" cy="3541714"/>
          </a:xfrm>
        </p:spPr>
        <p:txBody>
          <a:bodyPr/>
          <a:lstStyle/>
          <a:p>
            <a:r>
              <a:rPr lang="pl-PL" dirty="0"/>
              <a:t>Po spotkaniu podeślę </a:t>
            </a:r>
          </a:p>
          <a:p>
            <a:pPr marL="0" indent="0">
              <a:buNone/>
            </a:pPr>
            <a:r>
              <a:rPr lang="pl-PL" dirty="0"/>
              <a:t>wszystkie formularze, </a:t>
            </a:r>
          </a:p>
          <a:p>
            <a:pPr marL="0" indent="0">
              <a:buNone/>
            </a:pPr>
            <a:r>
              <a:rPr lang="pl-PL" dirty="0"/>
              <a:t>wymagane liczby osób</a:t>
            </a:r>
          </a:p>
          <a:p>
            <a:pPr marL="0" indent="0">
              <a:buNone/>
            </a:pPr>
            <a:endParaRPr lang="pl-PL" dirty="0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84431CDE-00D4-911A-83C1-7E598927E1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7129" y="1926759"/>
            <a:ext cx="2484117" cy="402446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Obraz 6">
            <a:extLst>
              <a:ext uri="{FF2B5EF4-FFF2-40B4-BE49-F238E27FC236}">
                <a16:creationId xmlns:a16="http://schemas.microsoft.com/office/drawing/2014/main" id="{5B36E5F3-E487-E7DE-235A-6CBAB4DFDD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9152" y="1926758"/>
            <a:ext cx="3284900" cy="402446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242214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2A3E126-A197-1ABF-F76D-8A691D2BC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TERMINY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9C4A9218-0346-CCFF-1A39-7052D3B89D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Najważniejsze jest zapisanie Informatyków na szkolenia 14-16.04</a:t>
            </a:r>
          </a:p>
          <a:p>
            <a:endParaRPr lang="pl-PL" dirty="0"/>
          </a:p>
          <a:p>
            <a:r>
              <a:rPr lang="pl-PL" dirty="0"/>
              <a:t>Reszta szkoleń </a:t>
            </a:r>
            <a:r>
              <a:rPr lang="pl-PL"/>
              <a:t>rejestracja otwarta do </a:t>
            </a:r>
            <a:r>
              <a:rPr lang="pl-PL" dirty="0"/>
              <a:t>+- do 24.04.2026 </a:t>
            </a:r>
          </a:p>
          <a:p>
            <a:r>
              <a:rPr lang="pl-PL" dirty="0"/>
              <a:t>Potem tydzień na weryfikację, rozwiązanie problemów, przesłanie linków</a:t>
            </a:r>
          </a:p>
        </p:txBody>
      </p:sp>
    </p:spTree>
    <p:extLst>
      <p:ext uri="{BB962C8B-B14F-4D97-AF65-F5344CB8AC3E}">
        <p14:creationId xmlns:p14="http://schemas.microsoft.com/office/powerpoint/2010/main" val="1295459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D9EA265-FBED-C3C2-0CFF-A11EC7136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NIS2/</a:t>
            </a:r>
            <a:r>
              <a:rPr lang="pl-PL" dirty="0" err="1"/>
              <a:t>uKSC</a:t>
            </a:r>
            <a:r>
              <a:rPr lang="pl-PL" dirty="0"/>
              <a:t> - SZBI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11C5BB8E-C01C-E577-8A25-B6CDC93815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pl-PL" dirty="0"/>
              <a:t>Projekt </a:t>
            </a:r>
            <a:r>
              <a:rPr lang="pl-PL" dirty="0" err="1"/>
              <a:t>Cyberbzpieczny</a:t>
            </a:r>
            <a:r>
              <a:rPr lang="pl-PL" dirty="0"/>
              <a:t> Rząd przedłużony do końca roku – wstrzymanie przetargu</a:t>
            </a:r>
          </a:p>
          <a:p>
            <a:r>
              <a:rPr lang="pl-PL" dirty="0"/>
              <a:t>Czekamy na aneks do umowy (aktualnie obowiązuje termin 30.06.2026) – aktualnie nie możemy operować nowymi terminami w zamówieniach</a:t>
            </a:r>
          </a:p>
          <a:p>
            <a:endParaRPr lang="pl-PL" dirty="0"/>
          </a:p>
          <a:p>
            <a:r>
              <a:rPr lang="pl-PL" dirty="0"/>
              <a:t>Czas wdrażania SZBI/analizy </a:t>
            </a:r>
            <a:r>
              <a:rPr lang="pl-PL" dirty="0" err="1"/>
              <a:t>ryzyk</a:t>
            </a:r>
            <a:r>
              <a:rPr lang="pl-PL" dirty="0"/>
              <a:t> – od 2 do 5 miesięcy (zależne od złożoności jednostki)</a:t>
            </a:r>
          </a:p>
          <a:p>
            <a:r>
              <a:rPr lang="pl-PL" dirty="0"/>
              <a:t>Po wdrożeniu przewidujemy audyt wdrożonego SZBI przez inną firmę w ramach projektu</a:t>
            </a:r>
          </a:p>
          <a:p>
            <a:endParaRPr lang="pl-PL" dirty="0"/>
          </a:p>
          <a:p>
            <a:r>
              <a:rPr lang="pl-PL" dirty="0"/>
              <a:t>Finalnie decyzja o wstrzymaniu do czasu podpisania aneksu</a:t>
            </a:r>
          </a:p>
        </p:txBody>
      </p:sp>
    </p:spTree>
    <p:extLst>
      <p:ext uri="{BB962C8B-B14F-4D97-AF65-F5344CB8AC3E}">
        <p14:creationId xmlns:p14="http://schemas.microsoft.com/office/powerpoint/2010/main" val="20222893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376BD80-42B0-B0CF-024D-76F9E914E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Podsumowanie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923CADD-EC00-89F3-3122-4E69F37D37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Zostanie przesłana liczba osób, która została wprowadzona we wniosku (przypomnienie) dla każdej z jednostek</a:t>
            </a:r>
          </a:p>
          <a:p>
            <a:r>
              <a:rPr lang="pl-PL" dirty="0"/>
              <a:t>Link do szkolenia prześlę do Państwa na podstawie zarejestrowanych terminów (około 3 dni przed szkoleniem)</a:t>
            </a:r>
          </a:p>
          <a:p>
            <a:r>
              <a:rPr lang="pl-PL" dirty="0"/>
              <a:t>Brak wymogu, aby każdy pracownik siedział przy swoim stanowisku – można uczestniczyć grupowo (najważniejsza kwestia – lista obecności, którą Państwo przygotują z podpisami pracowników) – skan należy Nam przesłać do dokumentacji projektowej. </a:t>
            </a:r>
            <a:r>
              <a:rPr lang="pl-PL" b="1" dirty="0"/>
              <a:t>(przygotujemy wzór)</a:t>
            </a:r>
          </a:p>
          <a:p>
            <a:r>
              <a:rPr lang="pl-PL" dirty="0"/>
              <a:t>Firma w ciągu 14 dni przygotuje certyfikaty uczestnictwa dla każdej z osób</a:t>
            </a:r>
          </a:p>
        </p:txBody>
      </p:sp>
    </p:spTree>
    <p:extLst>
      <p:ext uri="{BB962C8B-B14F-4D97-AF65-F5344CB8AC3E}">
        <p14:creationId xmlns:p14="http://schemas.microsoft.com/office/powerpoint/2010/main" val="6989884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185D083-710B-7C1E-A25A-BE8C0B2F3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dirty="0"/>
              <a:t>Pytania?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90786E4-E954-F600-B56D-58A1D5E06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pl-PL" dirty="0"/>
          </a:p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  <a:p>
            <a:r>
              <a:rPr lang="pl-PL" dirty="0"/>
              <a:t>Kontakt:</a:t>
            </a:r>
          </a:p>
          <a:p>
            <a:r>
              <a:rPr lang="pl-PL" dirty="0"/>
              <a:t>Michał Antczak, Pełnomocnik Wojewody ds. Cyberbezpieczeństwa</a:t>
            </a:r>
          </a:p>
          <a:p>
            <a:r>
              <a:rPr lang="pl-PL" dirty="0"/>
              <a:t>52 349 7810, 539 678 152</a:t>
            </a:r>
          </a:p>
          <a:p>
            <a:r>
              <a:rPr lang="pl-PL" dirty="0"/>
              <a:t>antczakm@bydgoszcz.uw.gov.pl</a:t>
            </a:r>
          </a:p>
        </p:txBody>
      </p:sp>
    </p:spTree>
    <p:extLst>
      <p:ext uri="{BB962C8B-B14F-4D97-AF65-F5344CB8AC3E}">
        <p14:creationId xmlns:p14="http://schemas.microsoft.com/office/powerpoint/2010/main" val="12270894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wód">
  <a:themeElements>
    <a:clrScheme name="Obwód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Obwód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bwód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TM04033919[[fn=Obwód]]</Template>
  <TotalTime>8570</TotalTime>
  <Words>357</Words>
  <Application>Microsoft Office PowerPoint</Application>
  <PresentationFormat>Panoramiczny</PresentationFormat>
  <Paragraphs>57</Paragraphs>
  <Slides>9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2" baseType="lpstr">
      <vt:lpstr>Arial</vt:lpstr>
      <vt:lpstr>Tw Cen MT</vt:lpstr>
      <vt:lpstr>Obwód</vt:lpstr>
      <vt:lpstr>Cyberbezpieczny Rząd spotkanie organizcyjne Szkolenia</vt:lpstr>
      <vt:lpstr>Szkolenia – pracownicy merytoryczni</vt:lpstr>
      <vt:lpstr>Szkolenia – kadra kierownicza</vt:lpstr>
      <vt:lpstr>Szkolenia - Informatycy</vt:lpstr>
      <vt:lpstr>Formularze szkoleniowe</vt:lpstr>
      <vt:lpstr>TERMINY</vt:lpstr>
      <vt:lpstr>NIS2/uKSC - SZBI</vt:lpstr>
      <vt:lpstr>Podsumowanie</vt:lpstr>
      <vt:lpstr>Pytania?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Michał Antczak</dc:creator>
  <cp:lastModifiedBy>Michał Antczak</cp:lastModifiedBy>
  <cp:revision>22</cp:revision>
  <dcterms:created xsi:type="dcterms:W3CDTF">2026-04-03T09:41:26Z</dcterms:created>
  <dcterms:modified xsi:type="dcterms:W3CDTF">2026-04-09T11:47:23Z</dcterms:modified>
</cp:coreProperties>
</file>