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56" r:id="rId5"/>
    <p:sldId id="259" r:id="rId6"/>
    <p:sldId id="263" r:id="rId7"/>
    <p:sldId id="260" r:id="rId8"/>
    <p:sldId id="262" r:id="rId9"/>
    <p:sldId id="261" r:id="rId10"/>
    <p:sldId id="258" r:id="rId11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1163" autoAdjust="0"/>
  </p:normalViewPr>
  <p:slideViewPr>
    <p:cSldViewPr snapToGrid="0">
      <p:cViewPr varScale="1">
        <p:scale>
          <a:sx n="65" d="100"/>
          <a:sy n="65" d="100"/>
        </p:scale>
        <p:origin x="150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E98967-9883-4BF0-9CF2-4AC2CFC54F19}" type="datetimeFigureOut">
              <a:rPr lang="pl-PL" smtClean="0"/>
              <a:t>16.12.2020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AF6A3-8C52-4EDE-BE20-FECCFB7C927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0023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pl-PL" i="1" dirty="0" smtClean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8AF6A3-8C52-4EDE-BE20-FECCFB7C927A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00525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pl-PL" i="1" dirty="0" smtClean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8AF6A3-8C52-4EDE-BE20-FECCFB7C927A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56965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endParaRPr lang="pl-PL" i="1" dirty="0">
              <a:solidFill>
                <a:srgbClr val="002060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8AF6A3-8C52-4EDE-BE20-FECCFB7C927A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10050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16.12.2020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16.12.2020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16.12.2020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16.12.2020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16.12.2020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16.12.2020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16.12.2020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83255" y="1320675"/>
            <a:ext cx="10711337" cy="45243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pl-PL" sz="4800" b="1" dirty="0">
                <a:solidFill>
                  <a:schemeClr val="bg1"/>
                </a:solidFill>
              </a:rPr>
              <a:t>Prezentacja założeń projektu </a:t>
            </a:r>
            <a:r>
              <a:rPr lang="pl-PL" sz="4800" b="1" dirty="0" smtClean="0">
                <a:solidFill>
                  <a:schemeClr val="bg1"/>
                </a:solidFill>
              </a:rPr>
              <a:t>pn</a:t>
            </a:r>
            <a:r>
              <a:rPr lang="pl-PL" sz="4800" b="1" dirty="0">
                <a:solidFill>
                  <a:schemeClr val="bg1"/>
                </a:solidFill>
              </a:rPr>
              <a:t>. </a:t>
            </a:r>
            <a:r>
              <a:rPr lang="pl-PL" sz="4800" b="1" dirty="0" smtClean="0">
                <a:solidFill>
                  <a:schemeClr val="bg1"/>
                </a:solidFill>
              </a:rPr>
              <a:t/>
            </a:r>
            <a:br>
              <a:rPr lang="pl-PL" sz="4800" b="1" dirty="0" smtClean="0">
                <a:solidFill>
                  <a:schemeClr val="bg1"/>
                </a:solidFill>
              </a:rPr>
            </a:br>
            <a:r>
              <a:rPr lang="pl-PL" sz="4800" b="1" i="1" dirty="0" smtClean="0">
                <a:solidFill>
                  <a:schemeClr val="bg1"/>
                </a:solidFill>
              </a:rPr>
              <a:t>Poprawa </a:t>
            </a:r>
            <a:r>
              <a:rPr lang="pl-PL" sz="4800" b="1" i="1" dirty="0">
                <a:solidFill>
                  <a:schemeClr val="bg1"/>
                </a:solidFill>
              </a:rPr>
              <a:t>bezpieczeństwa kolejowego </a:t>
            </a:r>
            <a:br>
              <a:rPr lang="pl-PL" sz="4800" b="1" i="1" dirty="0">
                <a:solidFill>
                  <a:schemeClr val="bg1"/>
                </a:solidFill>
              </a:rPr>
            </a:br>
            <a:r>
              <a:rPr lang="pl-PL" sz="4800" b="1" i="1" dirty="0">
                <a:solidFill>
                  <a:schemeClr val="bg1"/>
                </a:solidFill>
              </a:rPr>
              <a:t>poprzez budowę </a:t>
            </a:r>
            <a:br>
              <a:rPr lang="pl-PL" sz="4800" b="1" i="1" dirty="0">
                <a:solidFill>
                  <a:schemeClr val="bg1"/>
                </a:solidFill>
              </a:rPr>
            </a:br>
            <a:r>
              <a:rPr lang="pl-PL" sz="4800" b="1" i="1" dirty="0">
                <a:solidFill>
                  <a:schemeClr val="bg1"/>
                </a:solidFill>
              </a:rPr>
              <a:t>Systemu Egzaminowania </a:t>
            </a:r>
            <a:r>
              <a:rPr lang="pl-PL" sz="4800" b="1" i="1" dirty="0" smtClean="0">
                <a:solidFill>
                  <a:schemeClr val="bg1"/>
                </a:solidFill>
              </a:rPr>
              <a:t/>
            </a:r>
            <a:br>
              <a:rPr lang="pl-PL" sz="4800" b="1" i="1" dirty="0" smtClean="0">
                <a:solidFill>
                  <a:schemeClr val="bg1"/>
                </a:solidFill>
              </a:rPr>
            </a:br>
            <a:r>
              <a:rPr lang="pl-PL" sz="4800" b="1" i="1" dirty="0" smtClean="0">
                <a:solidFill>
                  <a:schemeClr val="bg1"/>
                </a:solidFill>
              </a:rPr>
              <a:t>i </a:t>
            </a:r>
            <a:r>
              <a:rPr lang="pl-PL" sz="4800" b="1" i="1" dirty="0">
                <a:solidFill>
                  <a:schemeClr val="bg1"/>
                </a:solidFill>
              </a:rPr>
              <a:t>Monitorowania Maszynistów</a:t>
            </a:r>
          </a:p>
          <a:p>
            <a:pPr algn="ctr"/>
            <a:endParaRPr lang="pl-PL" sz="4800" b="1" i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2"/>
            <a:ext cx="10758351" cy="4795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 smtClean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Poprawa bezpieczeństwa kolejowego </a:t>
            </a:r>
            <a:r>
              <a:rPr lang="pl-PL" sz="9600" b="1" i="1" dirty="0" smtClean="0">
                <a:solidFill>
                  <a:srgbClr val="002060"/>
                </a:solidFill>
                <a:cs typeface="Times New Roman" pitchFamily="18" charset="0"/>
              </a:rPr>
              <a:t/>
            </a:r>
            <a:br>
              <a:rPr lang="pl-PL" sz="9600" b="1" i="1" dirty="0" smtClean="0">
                <a:solidFill>
                  <a:srgbClr val="002060"/>
                </a:solidFill>
                <a:cs typeface="Times New Roman" pitchFamily="18" charset="0"/>
              </a:rPr>
            </a:br>
            <a:r>
              <a:rPr lang="pl-PL" sz="9600" b="1" i="1" dirty="0" smtClean="0">
                <a:solidFill>
                  <a:srgbClr val="002060"/>
                </a:solidFill>
                <a:cs typeface="Times New Roman" pitchFamily="18" charset="0"/>
              </a:rPr>
              <a:t>poprzez </a:t>
            </a: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budowę </a:t>
            </a:r>
            <a:r>
              <a:rPr lang="pl-PL" sz="9600" b="1" i="1" dirty="0" smtClean="0">
                <a:solidFill>
                  <a:srgbClr val="002060"/>
                </a:solidFill>
                <a:cs typeface="Times New Roman" pitchFamily="18" charset="0"/>
              </a:rPr>
              <a:t/>
            </a:r>
            <a:br>
              <a:rPr lang="pl-PL" sz="9600" b="1" i="1" dirty="0" smtClean="0">
                <a:solidFill>
                  <a:srgbClr val="002060"/>
                </a:solidFill>
                <a:cs typeface="Times New Roman" pitchFamily="18" charset="0"/>
              </a:rPr>
            </a:br>
            <a:r>
              <a:rPr lang="pl-PL" sz="9600" b="1" i="1" dirty="0" smtClean="0">
                <a:solidFill>
                  <a:srgbClr val="002060"/>
                </a:solidFill>
                <a:cs typeface="Times New Roman" pitchFamily="18" charset="0"/>
              </a:rPr>
              <a:t>Systemu </a:t>
            </a: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Egzaminowania i Monitorowania </a:t>
            </a:r>
            <a:r>
              <a:rPr lang="pl-PL" sz="9600" b="1" i="1" dirty="0" smtClean="0">
                <a:solidFill>
                  <a:srgbClr val="002060"/>
                </a:solidFill>
                <a:cs typeface="Times New Roman" pitchFamily="18" charset="0"/>
              </a:rPr>
              <a:t>Maszynistów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pl-PL" sz="62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6200" i="1" dirty="0" smtClean="0">
                <a:solidFill>
                  <a:schemeClr val="accent5">
                    <a:lumMod val="75000"/>
                  </a:schemeClr>
                </a:solidFill>
              </a:rPr>
              <a:t>Wnioskodawca: 		</a:t>
            </a:r>
            <a:r>
              <a:rPr lang="pl-PL" sz="7400" b="1" i="1" dirty="0" smtClean="0">
                <a:solidFill>
                  <a:schemeClr val="accent5">
                    <a:lumMod val="75000"/>
                  </a:schemeClr>
                </a:solidFill>
              </a:rPr>
              <a:t>Minister Infrastruktury</a:t>
            </a:r>
            <a:endParaRPr lang="pl-PL" sz="6200" b="1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6200" i="1" dirty="0" smtClean="0">
                <a:solidFill>
                  <a:schemeClr val="accent5">
                    <a:lumMod val="75000"/>
                  </a:schemeClr>
                </a:solidFill>
              </a:rPr>
              <a:t>Beneficjent: 		</a:t>
            </a:r>
            <a:r>
              <a:rPr lang="pl-PL" sz="7400" b="1" i="1" dirty="0" smtClean="0">
                <a:solidFill>
                  <a:schemeClr val="accent5">
                    <a:lumMod val="75000"/>
                  </a:schemeClr>
                </a:solidFill>
              </a:rPr>
              <a:t>Urząd Transportu Kolejowego</a:t>
            </a:r>
            <a:endParaRPr lang="pl-PL" sz="6200" b="1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6200" i="1" dirty="0" smtClean="0">
                <a:solidFill>
                  <a:schemeClr val="accent5">
                    <a:lumMod val="75000"/>
                  </a:schemeClr>
                </a:solidFill>
              </a:rPr>
              <a:t>Źródło finansowania</a:t>
            </a:r>
            <a:r>
              <a:rPr lang="pl-PL" sz="6200" i="1" dirty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pl-PL" sz="6200" i="1" dirty="0" smtClean="0">
                <a:solidFill>
                  <a:schemeClr val="accent5">
                    <a:lumMod val="75000"/>
                  </a:schemeClr>
                </a:solidFill>
              </a:rPr>
              <a:t>	</a:t>
            </a:r>
            <a:r>
              <a:rPr lang="pl-PL" sz="7400" b="1" i="1" dirty="0" smtClean="0">
                <a:solidFill>
                  <a:schemeClr val="accent5">
                    <a:lumMod val="75000"/>
                  </a:schemeClr>
                </a:solidFill>
              </a:rPr>
              <a:t>Program </a:t>
            </a:r>
            <a:r>
              <a:rPr lang="pl-PL" sz="7400" b="1" i="1" dirty="0">
                <a:solidFill>
                  <a:schemeClr val="accent5">
                    <a:lumMod val="75000"/>
                  </a:schemeClr>
                </a:solidFill>
              </a:rPr>
              <a:t>Operacyjny Infrastruktura i Środowisko </a:t>
            </a:r>
            <a:r>
              <a:rPr lang="pl-PL" sz="7400" b="1" i="1" dirty="0" smtClean="0">
                <a:solidFill>
                  <a:schemeClr val="accent5">
                    <a:lumMod val="75000"/>
                  </a:schemeClr>
                </a:solidFill>
              </a:rPr>
              <a:t>2014-2020</a:t>
            </a:r>
            <a:r>
              <a:rPr lang="pl-PL" sz="7400" b="1" i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pl-PL" sz="7400" b="1" i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pl-PL" sz="7400" b="1" i="1" dirty="0" smtClean="0">
                <a:solidFill>
                  <a:schemeClr val="accent5">
                    <a:lumMod val="75000"/>
                  </a:schemeClr>
                </a:solidFill>
              </a:rPr>
              <a:t>			Oś </a:t>
            </a:r>
            <a:r>
              <a:rPr lang="pl-PL" sz="7400" b="1" i="1" dirty="0">
                <a:solidFill>
                  <a:schemeClr val="accent5">
                    <a:lumMod val="75000"/>
                  </a:schemeClr>
                </a:solidFill>
              </a:rPr>
              <a:t>Priorytetowa V Rozwój transportu kolejowego w </a:t>
            </a:r>
            <a:r>
              <a:rPr lang="pl-PL" sz="7400" b="1" i="1" dirty="0" smtClean="0">
                <a:solidFill>
                  <a:schemeClr val="accent5">
                    <a:lumMod val="75000"/>
                  </a:schemeClr>
                </a:solidFill>
              </a:rPr>
              <a:t>Polsce</a:t>
            </a:r>
            <a:r>
              <a:rPr lang="pl-PL" sz="7400" i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pl-PL" sz="7400" i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pl-PL" sz="6200" i="1" dirty="0" smtClean="0">
                <a:solidFill>
                  <a:schemeClr val="accent5">
                    <a:lumMod val="75000"/>
                  </a:schemeClr>
                </a:solidFill>
              </a:rPr>
              <a:t>			Działanie </a:t>
            </a:r>
            <a:r>
              <a:rPr lang="pl-PL" sz="6200" i="1" dirty="0">
                <a:solidFill>
                  <a:schemeClr val="accent5">
                    <a:lumMod val="75000"/>
                  </a:schemeClr>
                </a:solidFill>
              </a:rPr>
              <a:t>5.2 </a:t>
            </a:r>
            <a:r>
              <a:rPr lang="pl-PL" sz="6200" i="1" dirty="0" smtClean="0">
                <a:solidFill>
                  <a:schemeClr val="accent5">
                    <a:lumMod val="75000"/>
                  </a:schemeClr>
                </a:solidFill>
              </a:rPr>
              <a:t>Rozwój </a:t>
            </a:r>
            <a:r>
              <a:rPr lang="pl-PL" sz="6200" i="1" dirty="0">
                <a:solidFill>
                  <a:schemeClr val="accent5">
                    <a:lumMod val="75000"/>
                  </a:schemeClr>
                </a:solidFill>
              </a:rPr>
              <a:t>transportu kolejowego poza TEN-T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6200" i="1" dirty="0" smtClean="0">
                <a:solidFill>
                  <a:schemeClr val="accent5">
                    <a:lumMod val="75000"/>
                  </a:schemeClr>
                </a:solidFill>
              </a:rPr>
              <a:t>Całkowity koszt projektu: 	</a:t>
            </a:r>
            <a:r>
              <a:rPr lang="pl-PL" sz="7400" b="1" i="1" dirty="0" smtClean="0">
                <a:solidFill>
                  <a:schemeClr val="accent5">
                    <a:lumMod val="75000"/>
                  </a:schemeClr>
                </a:solidFill>
              </a:rPr>
              <a:t>36 620 000,00 zł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6200" i="1" dirty="0" smtClean="0">
                <a:solidFill>
                  <a:schemeClr val="accent5">
                    <a:lumMod val="75000"/>
                  </a:schemeClr>
                </a:solidFill>
              </a:rPr>
              <a:t>Planowany okres realizacji projektu: </a:t>
            </a:r>
            <a:r>
              <a:rPr lang="pl-PL" sz="7400" b="1" i="1" dirty="0" smtClean="0">
                <a:solidFill>
                  <a:schemeClr val="accent5">
                    <a:lumMod val="75000"/>
                  </a:schemeClr>
                </a:solidFill>
              </a:rPr>
              <a:t>I kw. 2018 r. – II kw. 2023 r.</a:t>
            </a:r>
            <a:endParaRPr lang="pl-PL" sz="3100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832333" y="1314691"/>
            <a:ext cx="94446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Stan obecny</a:t>
            </a:r>
            <a:endParaRPr lang="pl-PL" sz="2400" b="1" i="1" dirty="0"/>
          </a:p>
        </p:txBody>
      </p:sp>
      <p:sp>
        <p:nvSpPr>
          <p:cNvPr id="2" name="Prostokąt 1"/>
          <p:cNvSpPr/>
          <p:nvPr/>
        </p:nvSpPr>
        <p:spPr>
          <a:xfrm>
            <a:off x="652272" y="1776356"/>
            <a:ext cx="10924032" cy="40688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2400" dirty="0" smtClean="0"/>
              <a:t>Maszyniści </a:t>
            </a:r>
            <a:r>
              <a:rPr lang="pl-PL" sz="2400" dirty="0"/>
              <a:t>jako jedyna grupa zawodowa spośród osób odpowiedzialnych za prowadzenie pojazdów nie są objęci egzaminem państwowym.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2400" dirty="0"/>
              <a:t>Nie istnieje jednolity standard prowadzenia egzaminów do zawodu maszynisty.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2400" dirty="0"/>
              <a:t>Podczas egzaminów nie jest weryfikowana umiejętność zarządzania sytuacjami </a:t>
            </a:r>
            <a:r>
              <a:rPr lang="pl-PL" sz="2400" dirty="0" smtClean="0"/>
              <a:t>niebezpiecznymi.</a:t>
            </a:r>
            <a:endParaRPr lang="pl-PL" sz="2400" dirty="0"/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2400" dirty="0"/>
              <a:t>Nie istnieje centralny rejestr gromadzący informacje o </a:t>
            </a:r>
            <a:r>
              <a:rPr lang="pl-PL" sz="2400" dirty="0" smtClean="0"/>
              <a:t>kwalifikacjach i uprawnieniach maszynistów.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2400" dirty="0" smtClean="0"/>
              <a:t>Istnieją rozproszone bazy danych prowadzone przez pracodawców.</a:t>
            </a:r>
            <a:endParaRPr lang="pl-PL" sz="2400" dirty="0"/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pl-PL" i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pl-PL" i="1" dirty="0" smtClean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206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832333" y="1314691"/>
            <a:ext cx="94446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Cele projektu</a:t>
            </a:r>
            <a:endParaRPr lang="pl-PL" sz="2400" b="1" i="1" dirty="0"/>
          </a:p>
        </p:txBody>
      </p:sp>
      <p:sp>
        <p:nvSpPr>
          <p:cNvPr id="2" name="Prostokąt 1"/>
          <p:cNvSpPr/>
          <p:nvPr/>
        </p:nvSpPr>
        <p:spPr>
          <a:xfrm>
            <a:off x="652272" y="1776356"/>
            <a:ext cx="10924032" cy="4849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l-PL" i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Cel główny projektu: 	</a:t>
            </a:r>
            <a:r>
              <a:rPr lang="pl-PL" b="1" i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Wprowadzenie </a:t>
            </a:r>
            <a:r>
              <a:rPr lang="pl-PL" b="1" i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państwowego egzaminu na licencję i świadectwo </a:t>
            </a:r>
            <a:r>
              <a:rPr lang="pl-PL" b="1" i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maszynisty </a:t>
            </a:r>
            <a:r>
              <a:rPr lang="pl-PL" b="1" i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oraz </a:t>
            </a:r>
            <a:r>
              <a:rPr lang="pl-PL" b="1" i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		gromadzenie </a:t>
            </a:r>
            <a:r>
              <a:rPr lang="pl-PL" b="1" i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informacji o kwalifikacjach osób </a:t>
            </a:r>
            <a:r>
              <a:rPr lang="pl-PL" b="1" i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uprawnionych </a:t>
            </a:r>
            <a:r>
              <a:rPr lang="pl-PL" b="1" i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do prowadzenia </a:t>
            </a:r>
            <a:r>
              <a:rPr lang="pl-PL" b="1" i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		pojazdów </a:t>
            </a:r>
            <a:r>
              <a:rPr lang="pl-PL" b="1" i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kolejowych</a:t>
            </a:r>
            <a:r>
              <a:rPr lang="pl-PL" sz="1600" i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</a:t>
            </a:r>
            <a:r>
              <a:rPr lang="pl-PL" sz="1400" i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jako </a:t>
            </a:r>
            <a:r>
              <a:rPr lang="pl-PL" sz="1400" i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stanowisk bezpośrednio </a:t>
            </a:r>
            <a:r>
              <a:rPr lang="pl-PL" sz="1400" i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związanych z bezpieczeństwem ruchu kolejowego</a:t>
            </a:r>
            <a:r>
              <a:rPr lang="pl-PL" sz="1400" i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pl-PL" i="1" dirty="0" smtClean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l-PL" i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Cele szczegółowe projektu: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pl-PL" b="1" i="1" dirty="0" smtClean="0">
              <a:solidFill>
                <a:srgbClr val="002060"/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l-PL" b="1" i="1" dirty="0" smtClean="0">
                <a:solidFill>
                  <a:srgbClr val="002060"/>
                </a:solidFill>
                <a:ea typeface="Calibri" panose="020F0502020204030204" pitchFamily="34" charset="0"/>
              </a:rPr>
              <a:t>Utworzenie </a:t>
            </a:r>
            <a:r>
              <a:rPr lang="pl-PL" b="1" i="1" dirty="0">
                <a:solidFill>
                  <a:srgbClr val="002060"/>
                </a:solidFill>
                <a:ea typeface="Calibri" panose="020F0502020204030204" pitchFamily="34" charset="0"/>
              </a:rPr>
              <a:t>Centrum Monitorowania i Egzaminowania Maszynistów, realizującego zadanie prowadzenia procesu egzaminowania na licencję i świadectwo </a:t>
            </a:r>
            <a:r>
              <a:rPr lang="pl-PL" b="1" i="1" dirty="0" smtClean="0">
                <a:solidFill>
                  <a:srgbClr val="002060"/>
                </a:solidFill>
                <a:ea typeface="Calibri" panose="020F0502020204030204" pitchFamily="34" charset="0"/>
              </a:rPr>
              <a:t>maszynisty rozszerzonego o egzamin na symulatorze.</a:t>
            </a:r>
            <a:endParaRPr lang="pl-PL" b="1" i="1" dirty="0">
              <a:solidFill>
                <a:srgbClr val="002060"/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pl-PL" i="1" dirty="0" smtClean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l-PL" b="1" i="1" dirty="0">
                <a:solidFill>
                  <a:srgbClr val="002060"/>
                </a:solidFill>
                <a:ea typeface="Calibri" panose="020F0502020204030204" pitchFamily="34" charset="0"/>
              </a:rPr>
              <a:t>Utworzenie systemu informatycznego - Systemu Egzaminowania i Monitorowania Maszynistów, zapewniającego przekazywanie informacji o procesie kształcenia oraz kompetencjach maszynistów drogą elektroniczną.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pl-PL" i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pl-PL" i="1" dirty="0" smtClean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832333" y="1314691"/>
            <a:ext cx="94446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Projekt w strategiach </a:t>
            </a:r>
            <a:r>
              <a:rPr lang="pl-PL" sz="2400" b="1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unijnych i krajowych</a:t>
            </a:r>
            <a:endParaRPr lang="pl-PL" sz="2400" b="1" i="1" dirty="0"/>
          </a:p>
        </p:txBody>
      </p:sp>
      <p:sp>
        <p:nvSpPr>
          <p:cNvPr id="2" name="Prostokąt 1"/>
          <p:cNvSpPr/>
          <p:nvPr/>
        </p:nvSpPr>
        <p:spPr>
          <a:xfrm>
            <a:off x="832333" y="2098219"/>
            <a:ext cx="1078054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2400" b="1" i="1" dirty="0" smtClean="0">
                <a:solidFill>
                  <a:srgbClr val="002060"/>
                </a:solidFill>
                <a:ea typeface="Calibri" panose="020F0502020204030204" pitchFamily="34" charset="0"/>
              </a:rPr>
              <a:t>Program </a:t>
            </a:r>
            <a:r>
              <a:rPr lang="pl-PL" sz="2400" b="1" i="1" dirty="0">
                <a:solidFill>
                  <a:srgbClr val="002060"/>
                </a:solidFill>
                <a:ea typeface="Calibri" panose="020F0502020204030204" pitchFamily="34" charset="0"/>
              </a:rPr>
              <a:t>Operacyjny Infrastruktura i Środowisko, </a:t>
            </a:r>
            <a:r>
              <a:rPr lang="pl-PL" sz="2400" b="1" i="1" dirty="0" smtClean="0">
                <a:solidFill>
                  <a:srgbClr val="002060"/>
                </a:solidFill>
                <a:ea typeface="Calibri" panose="020F0502020204030204" pitchFamily="34" charset="0"/>
              </a:rPr>
              <a:t/>
            </a:r>
            <a:br>
              <a:rPr lang="pl-PL" sz="2400" b="1" i="1" dirty="0" smtClean="0">
                <a:solidFill>
                  <a:srgbClr val="002060"/>
                </a:solidFill>
                <a:ea typeface="Calibri" panose="020F0502020204030204" pitchFamily="34" charset="0"/>
              </a:rPr>
            </a:br>
            <a:r>
              <a:rPr lang="pl-PL" sz="2000" i="1" dirty="0" smtClean="0">
                <a:solidFill>
                  <a:srgbClr val="002060"/>
                </a:solidFill>
                <a:ea typeface="Calibri" panose="020F0502020204030204" pitchFamily="34" charset="0"/>
              </a:rPr>
              <a:t>Działanie </a:t>
            </a:r>
            <a:r>
              <a:rPr lang="pl-PL" sz="2000" i="1" dirty="0">
                <a:solidFill>
                  <a:srgbClr val="002060"/>
                </a:solidFill>
                <a:ea typeface="Calibri" panose="020F0502020204030204" pitchFamily="34" charset="0"/>
              </a:rPr>
              <a:t>5.2. „Rozwój transportu kolejowego poza TEN-T” </a:t>
            </a:r>
            <a:endParaRPr lang="pl-PL" sz="2000" i="1" dirty="0" smtClean="0">
              <a:solidFill>
                <a:srgbClr val="002060"/>
              </a:solidFill>
              <a:ea typeface="Calibri" panose="020F0502020204030204" pitchFamily="34" charset="0"/>
            </a:endParaRPr>
          </a:p>
          <a:p>
            <a:endParaRPr lang="pl-PL" sz="2400" i="1" dirty="0" smtClean="0">
              <a:solidFill>
                <a:srgbClr val="002060"/>
              </a:solidFill>
              <a:ea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2400" b="1" i="1" dirty="0" smtClean="0">
                <a:solidFill>
                  <a:srgbClr val="002060"/>
                </a:solidFill>
              </a:rPr>
              <a:t>Strategia Rozwoju Transportu do 2030 r. </a:t>
            </a:r>
            <a:r>
              <a:rPr lang="pl-PL" sz="2400" b="1" i="1" dirty="0">
                <a:solidFill>
                  <a:srgbClr val="002060"/>
                </a:solidFill>
              </a:rPr>
              <a:t/>
            </a:r>
            <a:br>
              <a:rPr lang="pl-PL" sz="2400" b="1" i="1" dirty="0">
                <a:solidFill>
                  <a:srgbClr val="002060"/>
                </a:solidFill>
              </a:rPr>
            </a:br>
            <a:r>
              <a:rPr lang="pl-PL" sz="2000" i="1" dirty="0">
                <a:solidFill>
                  <a:srgbClr val="002060"/>
                </a:solidFill>
              </a:rPr>
              <a:t>Kierunek interwencji 2: poprawa sposobu organizacji i zarządzania systemem transportowym</a:t>
            </a:r>
            <a:endParaRPr lang="pl-PL" sz="2000" i="1" dirty="0" smtClean="0">
              <a:solidFill>
                <a:srgbClr val="002060"/>
              </a:solidFill>
            </a:endParaRPr>
          </a:p>
          <a:p>
            <a:endParaRPr lang="pl-PL" sz="2400" b="1" i="1" dirty="0" smtClean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2400" b="1" i="1" dirty="0">
                <a:solidFill>
                  <a:srgbClr val="002060"/>
                </a:solidFill>
              </a:rPr>
              <a:t>Program Zintegrowanej Informatyzacji Państwa </a:t>
            </a:r>
            <a:r>
              <a:rPr lang="pl-PL" sz="2400" b="1" i="1" dirty="0" smtClean="0">
                <a:solidFill>
                  <a:srgbClr val="002060"/>
                </a:solidFill>
              </a:rPr>
              <a:t/>
            </a:r>
            <a:br>
              <a:rPr lang="pl-PL" sz="2400" b="1" i="1" dirty="0" smtClean="0">
                <a:solidFill>
                  <a:srgbClr val="002060"/>
                </a:solidFill>
              </a:rPr>
            </a:br>
            <a:r>
              <a:rPr lang="pl-PL" sz="2400" b="1" i="1" dirty="0" smtClean="0">
                <a:solidFill>
                  <a:srgbClr val="002060"/>
                </a:solidFill>
              </a:rPr>
              <a:t>(</a:t>
            </a:r>
            <a:r>
              <a:rPr lang="pl-PL" sz="2400" b="1" i="1" dirty="0">
                <a:solidFill>
                  <a:srgbClr val="002060"/>
                </a:solidFill>
              </a:rPr>
              <a:t>Program rozwoju na lata 2014-2022</a:t>
            </a:r>
            <a:r>
              <a:rPr lang="pl-PL" sz="2400" b="1" i="1" dirty="0" smtClean="0">
                <a:solidFill>
                  <a:srgbClr val="002060"/>
                </a:solidFill>
              </a:rPr>
              <a:t>)</a:t>
            </a:r>
            <a:r>
              <a:rPr lang="pl-PL" sz="2400" b="1" i="1" dirty="0">
                <a:solidFill>
                  <a:srgbClr val="002060"/>
                </a:solidFill>
              </a:rPr>
              <a:t/>
            </a:r>
            <a:br>
              <a:rPr lang="pl-PL" sz="2400" b="1" i="1" dirty="0">
                <a:solidFill>
                  <a:srgbClr val="002060"/>
                </a:solidFill>
              </a:rPr>
            </a:br>
            <a:r>
              <a:rPr lang="pl-PL" sz="2000" i="1" dirty="0" smtClean="0">
                <a:solidFill>
                  <a:srgbClr val="002060"/>
                </a:solidFill>
              </a:rPr>
              <a:t>Cel: "</a:t>
            </a:r>
            <a:r>
              <a:rPr lang="pl-PL" sz="2000" i="1" dirty="0">
                <a:solidFill>
                  <a:srgbClr val="002060"/>
                </a:solidFill>
              </a:rPr>
              <a:t>Zwiększenie jakości oraz zakresu komunikacji pomiędzy obywatelami i innymi interesariuszami a państwem</a:t>
            </a:r>
            <a:r>
              <a:rPr lang="pl-PL" sz="2000" i="1" dirty="0" smtClean="0">
                <a:solidFill>
                  <a:srgbClr val="002060"/>
                </a:solidFill>
              </a:rPr>
              <a:t>”</a:t>
            </a:r>
            <a:r>
              <a:rPr lang="pl-PL" sz="2000" i="1" dirty="0">
                <a:solidFill>
                  <a:srgbClr val="002060"/>
                </a:solidFill>
              </a:rPr>
              <a:t/>
            </a:r>
            <a:br>
              <a:rPr lang="pl-PL" sz="2000" i="1" dirty="0">
                <a:solidFill>
                  <a:srgbClr val="002060"/>
                </a:solidFill>
              </a:rPr>
            </a:br>
            <a:r>
              <a:rPr lang="pl-PL" sz="2000" i="1" dirty="0" smtClean="0">
                <a:solidFill>
                  <a:srgbClr val="002060"/>
                </a:solidFill>
              </a:rPr>
              <a:t>Cel: </a:t>
            </a:r>
            <a:r>
              <a:rPr lang="pl-PL" sz="2000" i="1" dirty="0">
                <a:solidFill>
                  <a:srgbClr val="002060"/>
                </a:solidFill>
              </a:rPr>
              <a:t>"Wzmocnienie dojrzałości organizacyjnej jednostek administracji publicznej oraz usprawnienie zaplecza elektronicznej administracji (</a:t>
            </a:r>
            <a:r>
              <a:rPr lang="pl-PL" sz="2000" i="1" dirty="0" err="1">
                <a:solidFill>
                  <a:srgbClr val="002060"/>
                </a:solidFill>
              </a:rPr>
              <a:t>back</a:t>
            </a:r>
            <a:r>
              <a:rPr lang="pl-PL" sz="2000" i="1" dirty="0">
                <a:solidFill>
                  <a:srgbClr val="002060"/>
                </a:solidFill>
              </a:rPr>
              <a:t> </a:t>
            </a:r>
            <a:r>
              <a:rPr lang="pl-PL" sz="2000" i="1" dirty="0" err="1">
                <a:solidFill>
                  <a:srgbClr val="002060"/>
                </a:solidFill>
              </a:rPr>
              <a:t>office</a:t>
            </a:r>
            <a:r>
              <a:rPr lang="pl-PL" sz="2000" i="1" dirty="0">
                <a:solidFill>
                  <a:srgbClr val="002060"/>
                </a:solidFill>
              </a:rPr>
              <a:t>)”</a:t>
            </a:r>
          </a:p>
          <a:p>
            <a:endParaRPr lang="pl-PL" b="1" i="1" dirty="0">
              <a:solidFill>
                <a:srgbClr val="002060"/>
              </a:solidFill>
            </a:endParaRPr>
          </a:p>
          <a:p>
            <a:endParaRPr lang="pl-PL" i="1" dirty="0" smtClean="0">
              <a:solidFill>
                <a:srgbClr val="002060"/>
              </a:solidFill>
            </a:endParaRPr>
          </a:p>
          <a:p>
            <a:endParaRPr lang="pl-PL" i="1" dirty="0" smtClean="0">
              <a:solidFill>
                <a:srgbClr val="002060"/>
              </a:solidFill>
            </a:endParaRPr>
          </a:p>
          <a:p>
            <a:pPr algn="just"/>
            <a:endParaRPr lang="pl-PL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686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699629" y="1862357"/>
            <a:ext cx="10432562" cy="2490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2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710" y="1790509"/>
            <a:ext cx="10058400" cy="4827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http://schemas.microsoft.com/office/2006/metadata/properties"/>
    <ds:schemaRef ds:uri="5df3a10b-8748-402e-bef4-aee373db4dbb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purl.org/dc/terms/"/>
    <ds:schemaRef ds:uri="http://www.w3.org/XML/1998/namespace"/>
    <ds:schemaRef ds:uri="9affde3b-50dd-4e74-9e2c-6b9654ae514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353</Words>
  <Application>Microsoft Office PowerPoint</Application>
  <PresentationFormat>Panoramiczny</PresentationFormat>
  <Paragraphs>56</Paragraphs>
  <Slides>7</Slides>
  <Notes>3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Piotr Combik</cp:lastModifiedBy>
  <cp:revision>26</cp:revision>
  <dcterms:created xsi:type="dcterms:W3CDTF">2017-01-27T12:50:17Z</dcterms:created>
  <dcterms:modified xsi:type="dcterms:W3CDTF">2020-12-16T16:05:31Z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