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sldIdLst>
    <p:sldId id="271" r:id="rId6"/>
    <p:sldId id="288" r:id="rId7"/>
    <p:sldId id="437" r:id="rId8"/>
    <p:sldId id="439" r:id="rId9"/>
    <p:sldId id="283" r:id="rId10"/>
    <p:sldId id="440" r:id="rId11"/>
    <p:sldId id="441" r:id="rId12"/>
    <p:sldId id="442" r:id="rId13"/>
    <p:sldId id="268" r:id="rId14"/>
    <p:sldId id="267" r:id="rId15"/>
    <p:sldId id="281" r:id="rId16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7B2"/>
    <a:srgbClr val="1C8AD9"/>
    <a:srgbClr val="0B14C5"/>
    <a:srgbClr val="012966"/>
    <a:srgbClr val="0175CF"/>
    <a:srgbClr val="16838C"/>
    <a:srgbClr val="121029"/>
    <a:srgbClr val="EB5925"/>
    <a:srgbClr val="EB7A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Styl pośredni 3 — 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47" autoAdjust="0"/>
    <p:restoredTop sz="95547" autoAdjust="0"/>
  </p:normalViewPr>
  <p:slideViewPr>
    <p:cSldViewPr snapToGrid="0">
      <p:cViewPr varScale="1">
        <p:scale>
          <a:sx n="59" d="100"/>
          <a:sy n="59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layout>
        <c:manualLayout>
          <c:xMode val="edge"/>
          <c:yMode val="edge"/>
          <c:x val="0.53102091723267419"/>
          <c:y val="0.79178082191780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42306395383783135"/>
          <c:y val="1.0165030741020387E-3"/>
          <c:w val="0.52410109995792509"/>
          <c:h val="0.75240815446014453"/>
        </c:manualLayout>
      </c:layout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Statystyka wniosków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0F-484C-9B49-9AF6249AF650}"/>
              </c:ext>
            </c:extLst>
          </c:dPt>
          <c:dPt>
            <c:idx val="1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0F-484C-9B49-9AF6249AF650}"/>
              </c:ext>
            </c:extLst>
          </c:dPt>
          <c:cat>
            <c:strRef>
              <c:f>Arkusz1!$A$2:$A$3</c:f>
              <c:strCache>
                <c:ptCount val="2"/>
                <c:pt idx="0">
                  <c:v>Pozytywne</c:v>
                </c:pt>
                <c:pt idx="1">
                  <c:v>Negatywne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98</c:v>
                </c:pt>
                <c:pt idx="1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0F-484C-9B49-9AF6249AF6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Arkusz1!$A$2:$A$6</cx:f>
        <cx:lvl ptCount="5">
          <cx:pt idx="0">Krterium 4</cx:pt>
          <cx:pt idx="1">Kryterium 1</cx:pt>
          <cx:pt idx="2">Kryterium 2</cx:pt>
          <cx:pt idx="3">Kryterium 3</cx:pt>
        </cx:lvl>
      </cx:strDim>
      <cx:numDim type="val">
        <cx:f>Arkusz1!$B$2:$B$6</cx:f>
        <cx:lvl ptCount="5" formatCode="Standardowy">
          <cx:pt idx="0">53</cx:pt>
          <cx:pt idx="1">40</cx:pt>
          <cx:pt idx="2">33</cx:pt>
          <cx:pt idx="3">26</cx:pt>
        </cx:lvl>
      </cx:numDim>
    </cx:data>
  </cx:chartData>
  <cx:chart>
    <cx:plotArea>
      <cx:plotAreaRegion>
        <cx:series layoutId="funnel" uniqueId="{8FEF73DD-272E-4673-BCA7-733CB0CCDC13}">
          <cx:tx>
            <cx:txData>
              <cx:f>Arkusz1!$B$1</cx:f>
              <cx:v/>
            </cx:txData>
          </cx:tx>
          <cx:dataLabels>
            <cx:visibility seriesName="0" categoryName="0" value="1"/>
            <cx:separator>, </cx:separator>
          </cx:dataLabels>
          <cx:dataId val="0"/>
        </cx:series>
      </cx:plotAreaRegion>
      <cx:axis id="0">
        <cx:catScaling gapWidth="0.5"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427">
  <cs:axisTitle>
    <cs:lnRef idx="0"/>
    <cs:fillRef idx="0"/>
    <cs:effectRef idx="0"/>
    <cs:fontRef idx="minor">
      <a:schemeClr val="lt1">
        <a:lumMod val="95000"/>
      </a:schemeClr>
    </cs:fontRef>
    <cs:defRPr sz="1197"/>
  </cs:axisTitle>
  <cs:categoryAxis>
    <cs:lnRef idx="0"/>
    <cs:fillRef idx="0"/>
    <cs:effectRef idx="0"/>
    <cs:fontRef idx="minor">
      <a:schemeClr val="lt1">
        <a:lumMod val="9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/>
  </cs:chartArea>
  <cs:dataLabel>
    <cs:lnRef idx="0"/>
    <cs:fillRef idx="0"/>
    <cs:effectRef idx="0"/>
    <cs:fontRef idx="minor">
      <a:schemeClr val="lt1">
        <a:lumMod val="9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lt1"/>
    </cs:fontRef>
    <cs:spPr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  <a:ln>
        <a:solidFill>
          <a:schemeClr val="tx1"/>
        </a:solidFill>
      </a:ln>
    </cs:spPr>
  </cs:dataPoint>
  <cs:dataPoint3D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</cs:spPr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lt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9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10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95000"/>
      </a:schemeClr>
    </cs:fontRef>
    <cs:defRPr sz="1197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9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lt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spc="10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95000"/>
      </a:schemeClr>
    </cs:fontRef>
    <cs:defRPr sz="1197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95000"/>
      </a:schemeClr>
    </cs:fontRef>
    <cs:defRPr sz="1197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321F60-2A24-4A6B-9085-6DD1B0F8267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D906206-0476-4271-90C8-9C897802BBCF}">
      <dgm:prSet phldrT="[Tekst]" phldr="0" custT="1"/>
      <dgm:spPr>
        <a:solidFill>
          <a:srgbClr val="0157B2"/>
        </a:solidFill>
      </dgm:spPr>
      <dgm:t>
        <a:bodyPr/>
        <a:lstStyle/>
        <a:p>
          <a:pPr algn="l"/>
          <a:r>
            <a:rPr lang="pl-PL" sz="1800" dirty="0"/>
            <a:t>Ocenionych negatywnie</a:t>
          </a:r>
        </a:p>
        <a:p>
          <a:pPr algn="l"/>
          <a:r>
            <a:rPr lang="pl-PL" sz="2000" b="1" dirty="0"/>
            <a:t>67</a:t>
          </a:r>
        </a:p>
      </dgm:t>
    </dgm:pt>
    <dgm:pt modelId="{F4F8581A-61D2-4C60-80EA-67ED92154DD2}" type="parTrans" cxnId="{A0221514-B096-4FAA-8555-050042E9CCB1}">
      <dgm:prSet/>
      <dgm:spPr/>
      <dgm:t>
        <a:bodyPr/>
        <a:lstStyle/>
        <a:p>
          <a:endParaRPr lang="pl-PL"/>
        </a:p>
      </dgm:t>
    </dgm:pt>
    <dgm:pt modelId="{A59C9593-2C05-4EE4-B315-9E8469A4928A}" type="sibTrans" cxnId="{A0221514-B096-4FAA-8555-050042E9CCB1}">
      <dgm:prSet/>
      <dgm:spPr/>
      <dgm:t>
        <a:bodyPr/>
        <a:lstStyle/>
        <a:p>
          <a:endParaRPr lang="pl-PL"/>
        </a:p>
      </dgm:t>
    </dgm:pt>
    <dgm:pt modelId="{BD86DC39-B845-4801-AE93-A743E6A9C926}">
      <dgm:prSet phldrT="[Tekst]" phldr="0" custT="1"/>
      <dgm:spPr>
        <a:solidFill>
          <a:srgbClr val="0157B2"/>
        </a:solidFill>
      </dgm:spPr>
      <dgm:t>
        <a:bodyPr/>
        <a:lstStyle/>
        <a:p>
          <a:r>
            <a:rPr lang="pl-PL" sz="3600" b="1" dirty="0"/>
            <a:t>68%</a:t>
          </a:r>
        </a:p>
      </dgm:t>
    </dgm:pt>
    <dgm:pt modelId="{2FC0B5EF-1280-440D-B830-BBB90D0142EC}" type="parTrans" cxnId="{37F82F17-84F8-4E42-8BB0-2D175A5F400D}">
      <dgm:prSet/>
      <dgm:spPr/>
      <dgm:t>
        <a:bodyPr/>
        <a:lstStyle/>
        <a:p>
          <a:endParaRPr lang="pl-PL"/>
        </a:p>
      </dgm:t>
    </dgm:pt>
    <dgm:pt modelId="{30144059-DBB7-49AB-B4E1-E4E7C162FEB2}" type="sibTrans" cxnId="{37F82F17-84F8-4E42-8BB0-2D175A5F400D}">
      <dgm:prSet/>
      <dgm:spPr/>
      <dgm:t>
        <a:bodyPr/>
        <a:lstStyle/>
        <a:p>
          <a:endParaRPr lang="pl-PL"/>
        </a:p>
      </dgm:t>
    </dgm:pt>
    <dgm:pt modelId="{944B33D9-42EF-42C1-B3A3-3E27460DDC9F}">
      <dgm:prSet phldrT="[Tekst]" phldr="0" custT="1"/>
      <dgm:spPr>
        <a:solidFill>
          <a:srgbClr val="0157B2"/>
        </a:solidFill>
      </dgm:spPr>
      <dgm:t>
        <a:bodyPr/>
        <a:lstStyle/>
        <a:p>
          <a:pPr algn="l"/>
          <a:r>
            <a:rPr lang="pl-PL" sz="1800" dirty="0"/>
            <a:t>Ocenionych pozytywnie</a:t>
          </a:r>
        </a:p>
        <a:p>
          <a:pPr algn="l"/>
          <a:r>
            <a:rPr lang="pl-PL" sz="2000" b="1" dirty="0"/>
            <a:t>31</a:t>
          </a:r>
        </a:p>
      </dgm:t>
    </dgm:pt>
    <dgm:pt modelId="{3F47DE2A-E6E5-4479-ADA1-0410A2F1E869}" type="parTrans" cxnId="{DE61F164-EAE2-40A6-BF80-D5B8B72F4AC3}">
      <dgm:prSet/>
      <dgm:spPr/>
      <dgm:t>
        <a:bodyPr/>
        <a:lstStyle/>
        <a:p>
          <a:endParaRPr lang="pl-PL"/>
        </a:p>
      </dgm:t>
    </dgm:pt>
    <dgm:pt modelId="{28FC8697-B9E3-47D1-9272-3B56C04FF4FA}" type="sibTrans" cxnId="{DE61F164-EAE2-40A6-BF80-D5B8B72F4AC3}">
      <dgm:prSet/>
      <dgm:spPr/>
      <dgm:t>
        <a:bodyPr/>
        <a:lstStyle/>
        <a:p>
          <a:endParaRPr lang="pl-PL"/>
        </a:p>
      </dgm:t>
    </dgm:pt>
    <dgm:pt modelId="{A5508A04-FF4C-4601-8FFC-5E66F4200314}">
      <dgm:prSet phldrT="[Tekst]" phldr="0" custT="1"/>
      <dgm:spPr>
        <a:solidFill>
          <a:srgbClr val="0157B2"/>
        </a:solidFill>
      </dgm:spPr>
      <dgm:t>
        <a:bodyPr/>
        <a:lstStyle/>
        <a:p>
          <a:r>
            <a:rPr lang="pl-PL" sz="3600" b="1" dirty="0"/>
            <a:t>32%</a:t>
          </a:r>
        </a:p>
      </dgm:t>
    </dgm:pt>
    <dgm:pt modelId="{51094309-3F3E-4A27-A6C2-C0AC7D0F1794}" type="parTrans" cxnId="{00A87A29-EFDD-4B56-932E-E631983E8B2A}">
      <dgm:prSet/>
      <dgm:spPr/>
      <dgm:t>
        <a:bodyPr/>
        <a:lstStyle/>
        <a:p>
          <a:endParaRPr lang="pl-PL"/>
        </a:p>
      </dgm:t>
    </dgm:pt>
    <dgm:pt modelId="{C81DA695-6D04-4BC8-8C27-9D8909EFABCF}" type="sibTrans" cxnId="{00A87A29-EFDD-4B56-932E-E631983E8B2A}">
      <dgm:prSet/>
      <dgm:spPr/>
      <dgm:t>
        <a:bodyPr/>
        <a:lstStyle/>
        <a:p>
          <a:endParaRPr lang="pl-PL"/>
        </a:p>
      </dgm:t>
    </dgm:pt>
    <dgm:pt modelId="{D226E6BD-0F68-44D5-8144-43E5819DFFE2}" type="pres">
      <dgm:prSet presAssocID="{F1321F60-2A24-4A6B-9085-6DD1B0F82677}" presName="diagram" presStyleCnt="0">
        <dgm:presLayoutVars>
          <dgm:dir/>
          <dgm:resizeHandles val="exact"/>
        </dgm:presLayoutVars>
      </dgm:prSet>
      <dgm:spPr/>
    </dgm:pt>
    <dgm:pt modelId="{DD2246F4-3519-42D0-8364-1138EC910696}" type="pres">
      <dgm:prSet presAssocID="{FD906206-0476-4271-90C8-9C897802BBCF}" presName="node" presStyleLbl="node1" presStyleIdx="0" presStyleCnt="4">
        <dgm:presLayoutVars>
          <dgm:bulletEnabled val="1"/>
        </dgm:presLayoutVars>
      </dgm:prSet>
      <dgm:spPr/>
    </dgm:pt>
    <dgm:pt modelId="{9F024E4C-D742-47F4-B514-1D1562B12CFA}" type="pres">
      <dgm:prSet presAssocID="{A59C9593-2C05-4EE4-B315-9E8469A4928A}" presName="sibTrans" presStyleCnt="0"/>
      <dgm:spPr/>
    </dgm:pt>
    <dgm:pt modelId="{0FB43436-5CFA-4962-871A-F791E3E5D7BA}" type="pres">
      <dgm:prSet presAssocID="{BD86DC39-B845-4801-AE93-A743E6A9C926}" presName="node" presStyleLbl="node1" presStyleIdx="1" presStyleCnt="4">
        <dgm:presLayoutVars>
          <dgm:bulletEnabled val="1"/>
        </dgm:presLayoutVars>
      </dgm:prSet>
      <dgm:spPr/>
    </dgm:pt>
    <dgm:pt modelId="{D9FB9888-B1C7-440E-AB3E-9C7E0A2F08C6}" type="pres">
      <dgm:prSet presAssocID="{30144059-DBB7-49AB-B4E1-E4E7C162FEB2}" presName="sibTrans" presStyleCnt="0"/>
      <dgm:spPr/>
    </dgm:pt>
    <dgm:pt modelId="{63690159-7F20-434F-B0CB-60C49753A756}" type="pres">
      <dgm:prSet presAssocID="{944B33D9-42EF-42C1-B3A3-3E27460DDC9F}" presName="node" presStyleLbl="node1" presStyleIdx="2" presStyleCnt="4">
        <dgm:presLayoutVars>
          <dgm:bulletEnabled val="1"/>
        </dgm:presLayoutVars>
      </dgm:prSet>
      <dgm:spPr/>
    </dgm:pt>
    <dgm:pt modelId="{D1B1FC88-C16C-4155-822E-D4D03766DACF}" type="pres">
      <dgm:prSet presAssocID="{28FC8697-B9E3-47D1-9272-3B56C04FF4FA}" presName="sibTrans" presStyleCnt="0"/>
      <dgm:spPr/>
    </dgm:pt>
    <dgm:pt modelId="{836FDF3B-C547-4AA9-B520-F42A666D51D8}" type="pres">
      <dgm:prSet presAssocID="{A5508A04-FF4C-4601-8FFC-5E66F4200314}" presName="node" presStyleLbl="node1" presStyleIdx="3" presStyleCnt="4" custLinFactNeighborX="-1502" custLinFactNeighborY="1">
        <dgm:presLayoutVars>
          <dgm:bulletEnabled val="1"/>
        </dgm:presLayoutVars>
      </dgm:prSet>
      <dgm:spPr/>
    </dgm:pt>
  </dgm:ptLst>
  <dgm:cxnLst>
    <dgm:cxn modelId="{A0221514-B096-4FAA-8555-050042E9CCB1}" srcId="{F1321F60-2A24-4A6B-9085-6DD1B0F82677}" destId="{FD906206-0476-4271-90C8-9C897802BBCF}" srcOrd="0" destOrd="0" parTransId="{F4F8581A-61D2-4C60-80EA-67ED92154DD2}" sibTransId="{A59C9593-2C05-4EE4-B315-9E8469A4928A}"/>
    <dgm:cxn modelId="{37F82F17-84F8-4E42-8BB0-2D175A5F400D}" srcId="{F1321F60-2A24-4A6B-9085-6DD1B0F82677}" destId="{BD86DC39-B845-4801-AE93-A743E6A9C926}" srcOrd="1" destOrd="0" parTransId="{2FC0B5EF-1280-440D-B830-BBB90D0142EC}" sibTransId="{30144059-DBB7-49AB-B4E1-E4E7C162FEB2}"/>
    <dgm:cxn modelId="{00A87A29-EFDD-4B56-932E-E631983E8B2A}" srcId="{F1321F60-2A24-4A6B-9085-6DD1B0F82677}" destId="{A5508A04-FF4C-4601-8FFC-5E66F4200314}" srcOrd="3" destOrd="0" parTransId="{51094309-3F3E-4A27-A6C2-C0AC7D0F1794}" sibTransId="{C81DA695-6D04-4BC8-8C27-9D8909EFABCF}"/>
    <dgm:cxn modelId="{1A063230-25FE-4368-9F00-E6CE8D6727D3}" type="presOf" srcId="{F1321F60-2A24-4A6B-9085-6DD1B0F82677}" destId="{D226E6BD-0F68-44D5-8144-43E5819DFFE2}" srcOrd="0" destOrd="0" presId="urn:microsoft.com/office/officeart/2005/8/layout/default"/>
    <dgm:cxn modelId="{DE61F164-EAE2-40A6-BF80-D5B8B72F4AC3}" srcId="{F1321F60-2A24-4A6B-9085-6DD1B0F82677}" destId="{944B33D9-42EF-42C1-B3A3-3E27460DDC9F}" srcOrd="2" destOrd="0" parTransId="{3F47DE2A-E6E5-4479-ADA1-0410A2F1E869}" sibTransId="{28FC8697-B9E3-47D1-9272-3B56C04FF4FA}"/>
    <dgm:cxn modelId="{C4536047-B118-40CB-A0E9-BDABB167B593}" type="presOf" srcId="{BD86DC39-B845-4801-AE93-A743E6A9C926}" destId="{0FB43436-5CFA-4962-871A-F791E3E5D7BA}" srcOrd="0" destOrd="0" presId="urn:microsoft.com/office/officeart/2005/8/layout/default"/>
    <dgm:cxn modelId="{194A7A6D-6003-4FBE-8935-ECDC552B5D73}" type="presOf" srcId="{FD906206-0476-4271-90C8-9C897802BBCF}" destId="{DD2246F4-3519-42D0-8364-1138EC910696}" srcOrd="0" destOrd="0" presId="urn:microsoft.com/office/officeart/2005/8/layout/default"/>
    <dgm:cxn modelId="{87B4B87D-8677-4D04-8E6D-BB712C055086}" type="presOf" srcId="{A5508A04-FF4C-4601-8FFC-5E66F4200314}" destId="{836FDF3B-C547-4AA9-B520-F42A666D51D8}" srcOrd="0" destOrd="0" presId="urn:microsoft.com/office/officeart/2005/8/layout/default"/>
    <dgm:cxn modelId="{198DA6B0-8760-4D08-B3BA-54E8CE24BB9C}" type="presOf" srcId="{944B33D9-42EF-42C1-B3A3-3E27460DDC9F}" destId="{63690159-7F20-434F-B0CB-60C49753A756}" srcOrd="0" destOrd="0" presId="urn:microsoft.com/office/officeart/2005/8/layout/default"/>
    <dgm:cxn modelId="{F959E6D4-63B1-4B06-A88C-DA3800385C4D}" type="presParOf" srcId="{D226E6BD-0F68-44D5-8144-43E5819DFFE2}" destId="{DD2246F4-3519-42D0-8364-1138EC910696}" srcOrd="0" destOrd="0" presId="urn:microsoft.com/office/officeart/2005/8/layout/default"/>
    <dgm:cxn modelId="{7E2E9923-6517-47BF-8114-1750EB5DC541}" type="presParOf" srcId="{D226E6BD-0F68-44D5-8144-43E5819DFFE2}" destId="{9F024E4C-D742-47F4-B514-1D1562B12CFA}" srcOrd="1" destOrd="0" presId="urn:microsoft.com/office/officeart/2005/8/layout/default"/>
    <dgm:cxn modelId="{017377EA-24C2-43B7-96EB-E6A53B7265B4}" type="presParOf" srcId="{D226E6BD-0F68-44D5-8144-43E5819DFFE2}" destId="{0FB43436-5CFA-4962-871A-F791E3E5D7BA}" srcOrd="2" destOrd="0" presId="urn:microsoft.com/office/officeart/2005/8/layout/default"/>
    <dgm:cxn modelId="{B8D25A9B-7C91-4764-87F8-672E044DC3AF}" type="presParOf" srcId="{D226E6BD-0F68-44D5-8144-43E5819DFFE2}" destId="{D9FB9888-B1C7-440E-AB3E-9C7E0A2F08C6}" srcOrd="3" destOrd="0" presId="urn:microsoft.com/office/officeart/2005/8/layout/default"/>
    <dgm:cxn modelId="{A94D2AC6-CD63-4423-A223-38AACCE336B7}" type="presParOf" srcId="{D226E6BD-0F68-44D5-8144-43E5819DFFE2}" destId="{63690159-7F20-434F-B0CB-60C49753A756}" srcOrd="4" destOrd="0" presId="urn:microsoft.com/office/officeart/2005/8/layout/default"/>
    <dgm:cxn modelId="{8FB7B015-0B8F-4977-BE2C-57D48620B993}" type="presParOf" srcId="{D226E6BD-0F68-44D5-8144-43E5819DFFE2}" destId="{D1B1FC88-C16C-4155-822E-D4D03766DACF}" srcOrd="5" destOrd="0" presId="urn:microsoft.com/office/officeart/2005/8/layout/default"/>
    <dgm:cxn modelId="{2510CD63-4C64-44FB-9882-39140AA856A7}" type="presParOf" srcId="{D226E6BD-0F68-44D5-8144-43E5819DFFE2}" destId="{836FDF3B-C547-4AA9-B520-F42A666D51D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2246F4-3519-42D0-8364-1138EC910696}">
      <dsp:nvSpPr>
        <dsp:cNvPr id="0" name=""/>
        <dsp:cNvSpPr/>
      </dsp:nvSpPr>
      <dsp:spPr>
        <a:xfrm>
          <a:off x="428160" y="8"/>
          <a:ext cx="2013559" cy="1208135"/>
        </a:xfrm>
        <a:prstGeom prst="rect">
          <a:avLst/>
        </a:prstGeom>
        <a:solidFill>
          <a:srgbClr val="0157B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Ocenionych negatywnie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67</a:t>
          </a:r>
        </a:p>
      </dsp:txBody>
      <dsp:txXfrm>
        <a:off x="428160" y="8"/>
        <a:ext cx="2013559" cy="1208135"/>
      </dsp:txXfrm>
    </dsp:sp>
    <dsp:sp modelId="{0FB43436-5CFA-4962-871A-F791E3E5D7BA}">
      <dsp:nvSpPr>
        <dsp:cNvPr id="0" name=""/>
        <dsp:cNvSpPr/>
      </dsp:nvSpPr>
      <dsp:spPr>
        <a:xfrm>
          <a:off x="2643076" y="8"/>
          <a:ext cx="2013559" cy="1208135"/>
        </a:xfrm>
        <a:prstGeom prst="rect">
          <a:avLst/>
        </a:prstGeom>
        <a:solidFill>
          <a:srgbClr val="0157B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b="1" kern="1200" dirty="0"/>
            <a:t>68%</a:t>
          </a:r>
        </a:p>
      </dsp:txBody>
      <dsp:txXfrm>
        <a:off x="2643076" y="8"/>
        <a:ext cx="2013559" cy="1208135"/>
      </dsp:txXfrm>
    </dsp:sp>
    <dsp:sp modelId="{63690159-7F20-434F-B0CB-60C49753A756}">
      <dsp:nvSpPr>
        <dsp:cNvPr id="0" name=""/>
        <dsp:cNvSpPr/>
      </dsp:nvSpPr>
      <dsp:spPr>
        <a:xfrm>
          <a:off x="428160" y="1409499"/>
          <a:ext cx="2013559" cy="1208135"/>
        </a:xfrm>
        <a:prstGeom prst="rect">
          <a:avLst/>
        </a:prstGeom>
        <a:solidFill>
          <a:srgbClr val="0157B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Ocenionych pozytywnie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31</a:t>
          </a:r>
        </a:p>
      </dsp:txBody>
      <dsp:txXfrm>
        <a:off x="428160" y="1409499"/>
        <a:ext cx="2013559" cy="1208135"/>
      </dsp:txXfrm>
    </dsp:sp>
    <dsp:sp modelId="{836FDF3B-C547-4AA9-B520-F42A666D51D8}">
      <dsp:nvSpPr>
        <dsp:cNvPr id="0" name=""/>
        <dsp:cNvSpPr/>
      </dsp:nvSpPr>
      <dsp:spPr>
        <a:xfrm>
          <a:off x="2612832" y="1409508"/>
          <a:ext cx="2013559" cy="1208135"/>
        </a:xfrm>
        <a:prstGeom prst="rect">
          <a:avLst/>
        </a:prstGeom>
        <a:solidFill>
          <a:srgbClr val="0157B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b="1" kern="1200" dirty="0"/>
            <a:t>32%</a:t>
          </a:r>
        </a:p>
      </dsp:txBody>
      <dsp:txXfrm>
        <a:off x="2612832" y="1409508"/>
        <a:ext cx="2013559" cy="1208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EA3919-A80A-F4C1-2BB7-1ABF6DF4F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57B9A4C-31D1-D6BA-7129-8E1BF8AA5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8750DA3-7E0F-C789-94A5-C1B1EE901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2386-B68A-437E-8E58-F22794A194EF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E7E1EB-1C6D-46A0-FA11-1F51EE7A7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A0F60E-3DBE-8E8C-434F-AA9611EDF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8571-08A7-434D-8424-2D406E94A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6147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F7A017-36A8-5993-7862-1559FC4F3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82ED082-E5AA-4BF7-B5D3-D4F7BC24C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03B0B1E-609B-D084-BCDD-C2164333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2386-B68A-437E-8E58-F22794A194EF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A94B4E5-4D0D-23FD-8406-E349E9E89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43905F7-99C0-FE7E-D7C7-237DC45C4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8571-08A7-434D-8424-2D406E94A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229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6603573-EA0F-6048-5D3F-F43E933199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CA44F21-7FE5-8696-F632-9E16EB27E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C20521-29AA-5C2B-F9BC-096E23B54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2386-B68A-437E-8E58-F22794A194EF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5211B9E-0777-8760-744A-7C8C11E02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3E04E67-B898-3D93-6A5C-1970E087E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8571-08A7-434D-8424-2D406E94A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1190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09" y="1895645"/>
            <a:ext cx="11452085" cy="45426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21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029D1E-743F-567B-8F64-00CF41FDC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1E3C5F-B089-75FE-6911-839A20BD6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71B50DE-37EB-0081-F63C-273F8B516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592D-FFB9-49F8-A08C-B57F985F1C4D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F23974E-D242-4DE8-D222-FB830F066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3AB5241-03E5-4830-4CBB-E64764B03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F8FF-7A60-4E08-AB67-DD027264CB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5367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F19AE1-AA9D-CCF1-4C53-701617A0C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6DA5D9B-C543-9876-7426-978D1C383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498F446-8E3B-55D2-C2F9-49E730362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592D-FFB9-49F8-A08C-B57F985F1C4D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265FBB-1E33-7F9D-FF69-BD108065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33FC367-19B3-98DB-FAE8-1BD415025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F8FF-7A60-4E08-AB67-DD027264CB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035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D76C90-8630-1B6F-8312-4CD2EA40C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C80B8C8-05D2-CD44-99DC-E07A192B1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B024133-5AF0-996A-E715-BF33B0862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592D-FFB9-49F8-A08C-B57F985F1C4D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982A0DE-DE6A-4011-2860-7506CEC2F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471917F-1010-9635-5F63-5852F917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F8FF-7A60-4E08-AB67-DD027264CB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3734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218E20-9D02-ACFE-D362-30D6DBFF7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1DD362-BFAC-C3AA-8BEC-BF38F99843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5D4B79E-CE56-D8EC-588C-9B6E1CA1FC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018E0AD-53CC-5DEA-5D6F-0028DA07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592D-FFB9-49F8-A08C-B57F985F1C4D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8D22400-B165-A4A1-9352-537E7327E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A6E7791-C290-3E96-72FC-AE1B896F7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F8FF-7A60-4E08-AB67-DD027264CB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2948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4C57ED-7FD1-E6C1-A691-CC7D2E0F2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AE8BF02-F0DB-C128-A2E5-5CF54D583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3F75CBA-AF10-B90A-F8D9-B667E8518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FBCF819-779F-279E-1802-9ACACA0B3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A90E6E7-6FC6-A640-2AD9-44FDE7F116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FC84F0B-84FB-5F69-4A9E-A58330EAC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592D-FFB9-49F8-A08C-B57F985F1C4D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455A17D-2B10-8E01-0262-F4380AF8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A219E47-9FD4-C5AF-1F8E-1CDB0F8EF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F8FF-7A60-4E08-AB67-DD027264CB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3261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C5992A-FCC4-2D7D-D987-FE50AD2FC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A9473EF-3811-213A-144A-BC7E8D710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592D-FFB9-49F8-A08C-B57F985F1C4D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CEAD549-D35E-3C9D-10D5-48491CD0F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06D2C0E-1B3C-98C7-A68E-3BFE7F1FD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F8FF-7A60-4E08-AB67-DD027264CB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7245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31692DD-465D-ED0C-61BD-E0DF08B1A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592D-FFB9-49F8-A08C-B57F985F1C4D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DA767EE-6A9B-62B4-88BC-62DE6D5A5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58B254-9132-0649-1136-D80D7500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F8FF-7A60-4E08-AB67-DD027264CB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6277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A88845-67A6-9B5C-99D3-888BC8C3C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893858-8FC9-4C83-B3B2-0F4836D1D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327D65B-4752-15F1-1676-E3BD39A1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2386-B68A-437E-8E58-F22794A194EF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BB6EBC-BF86-2A1A-6777-3174E2F45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7E0FC10-7F6E-5A1C-1A28-A107EB215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8571-08A7-434D-8424-2D406E94A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8918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6FFC11-0E4C-4221-2F75-7AE8F8A3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E21E03-EDE8-1F63-161A-8670099AD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0E7A916-0E4D-F045-49A8-1BA080E55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A2D3B35-68C7-FDF9-3BA4-6C32F0683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592D-FFB9-49F8-A08C-B57F985F1C4D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DEDDD92-8DEA-D135-A5BB-4C4CB14F5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7AC8628-A9A5-F9C2-9E7D-A3F57065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F8FF-7A60-4E08-AB67-DD027264CB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39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6CEBC1-E32B-8F1A-17DE-79A1B141F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7FA325B-14C2-6EE6-F6BB-083217F0D2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93EDCDF-8701-B05E-516A-FF09231DC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AF4B77F-B137-ACCB-E716-7F33AD47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592D-FFB9-49F8-A08C-B57F985F1C4D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A5AA7D6-4CD5-696B-6E54-45EE70B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9CAF268-B307-94D6-86BD-B8F112A8B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F8FF-7A60-4E08-AB67-DD027264CB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6433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D6CA35-2767-A5BA-0C24-BEDDC8751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6CB0D2A-2C9C-013E-28A8-61B6A75BF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1FAFD7F-E394-3C53-9383-A0DEE825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592D-FFB9-49F8-A08C-B57F985F1C4D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9602E24-7C44-241F-B502-560C5E41B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E3AE59-997F-1C04-035A-27A7FE0B2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F8FF-7A60-4E08-AB67-DD027264CB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5926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77B2536-BD5D-4FD1-B0AA-072282BA60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4C0B4F8-5CD4-C9E7-8268-1C2464E38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0EDF259-8E92-E1BD-1773-07ABA9E8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592D-FFB9-49F8-A08C-B57F985F1C4D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DD5A55B-D226-C224-FA55-D79498EC9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661FE87-166B-C304-1868-9FFC14EA8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F8FF-7A60-4E08-AB67-DD027264CB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8550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8F360A-EDBF-18FF-E156-B73828BE1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C284381-17C9-D216-4115-3DF63A0EE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BA69FD9-1563-D637-902D-47F0E0A04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2386-B68A-437E-8E58-F22794A194EF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EC123FD-1515-E9B9-FC13-DEF4C81DE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40A2244-83B7-CAEC-CC13-5FF9B19F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8571-08A7-434D-8424-2D406E94A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3874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583C1E-19C9-BEB0-B654-BAC017C15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A87074-E523-7156-E44B-901C0268E5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C124C25-38D6-A9AC-2AB1-CCB4E610E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91DE983-B728-9AAC-AF8F-DAED677DB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2386-B68A-437E-8E58-F22794A194EF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F5111FD-D742-7214-6409-91DE369F6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F666D13-F907-018D-24CA-901FB119D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8571-08A7-434D-8424-2D406E94A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2563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01D5D6-8DEF-4520-E831-82424329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4F6F1CA-7D53-2645-C7BA-98A3E661A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5549A2F-1526-20A7-D84D-AB2B34E71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A7C44A9-88ED-27F7-0420-A86F11E67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1ECF028-E778-704E-C7C1-75938BECB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0467567-11A8-C8D2-5BD0-1FDE80D69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2386-B68A-437E-8E58-F22794A194EF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5451E27-25F9-0EA9-86BE-F79DE6F8D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BEEC649-654C-9247-2BC9-1A5FF47B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8571-08A7-434D-8424-2D406E94A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8440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500CEF-EA4F-A312-6437-DC0ED386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B05A9A9-6BC2-53BB-D6E5-AF00024EF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2386-B68A-437E-8E58-F22794A194EF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A68DA7F-6E04-8F4F-929D-7E9A86635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92224DC-DBB2-251C-2C2F-70689A7D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8571-08A7-434D-8424-2D406E94A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9010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505B881-EC24-722D-490D-45D75A905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2386-B68A-437E-8E58-F22794A194EF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25123D4-731F-40DF-2D29-896816DA1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83D5F16-E9A8-782F-2A29-600D65447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8571-08A7-434D-8424-2D406E94A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840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977367-84E8-F3B4-F4ED-9862E2C0C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2EC972-5281-7D2E-AF67-53311D86B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543D294-3CA7-BBEF-BB9B-4F7C9FEAF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F0CCB7-E430-61F3-5752-815F369B4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2386-B68A-437E-8E58-F22794A194EF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CBE31B4-E41A-ADD8-E65F-31EE2DC42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C2F1114-525B-3FC5-7159-405791E14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8571-08A7-434D-8424-2D406E94A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8177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42A881-4D86-8D7C-4ADA-22769A46F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FE50610-0EDE-915B-B396-60015657A4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CF85B21-CAFD-2061-985F-9504A57A6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F7A64C7-74C1-9A6B-76F0-A3ED41CA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2386-B68A-437E-8E58-F22794A194EF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DDAFDB0-65D2-D4E7-8FAD-18A38BCC9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043137D-3EE4-B9A4-9527-F0186A3E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8571-08A7-434D-8424-2D406E94A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713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3CCED8C-06E6-3B8F-7A86-03A5F7D30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A6E2D54-30F0-83ED-DDCD-5A19036FB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1DF7407-5C91-C22A-84C7-07EA32C1DB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422386-B68A-437E-8E58-F22794A194EF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CF05C79-95AD-7D7B-54E2-D70DF3AA2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4B0888C-0777-09BB-C6F5-33B89B99A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428571-08A7-434D-8424-2D406E94A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154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E139F41-7C46-B535-AB49-A2A294C80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2A90274-0E78-106E-905C-8608DA06A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C1F974E-80CA-0467-4BEE-238AA0841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F592D-FFB9-49F8-A08C-B57F985F1C4D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42ED564-B931-7D80-2FBE-F3DF363A2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C2F6B9-5E6B-6570-EA4C-62BBAF6D7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0F8FF-7A60-4E08-AB67-DD027264CB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891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A89DD75D-BF17-ABAB-89CE-8539DDF49C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159555"/>
              </p:ext>
            </p:extLst>
          </p:nvPr>
        </p:nvGraphicFramePr>
        <p:xfrm>
          <a:off x="-115199" y="-518342"/>
          <a:ext cx="12330026" cy="7376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2100230" imgH="19198481" progId="">
                  <p:embed/>
                </p:oleObj>
              </mc:Choice>
              <mc:Fallback>
                <p:oleObj r:id="rId2" imgW="32100230" imgH="19198481" progId="">
                  <p:embed/>
                  <p:pic>
                    <p:nvPicPr>
                      <p:cNvPr id="15" name="Obiekt 14">
                        <a:extLst>
                          <a:ext uri="{FF2B5EF4-FFF2-40B4-BE49-F238E27FC236}">
                            <a16:creationId xmlns:a16="http://schemas.microsoft.com/office/drawing/2014/main" id="{A89DD75D-BF17-ABAB-89CE-8539DDF49C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15199" y="-518342"/>
                        <a:ext cx="12330026" cy="73763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rostokąt 7">
            <a:extLst>
              <a:ext uri="{FF2B5EF4-FFF2-40B4-BE49-F238E27FC236}">
                <a16:creationId xmlns:a16="http://schemas.microsoft.com/office/drawing/2014/main" id="{282873DF-6966-8984-085F-FEAF060F9E18}"/>
              </a:ext>
            </a:extLst>
          </p:cNvPr>
          <p:cNvSpPr/>
          <p:nvPr/>
        </p:nvSpPr>
        <p:spPr>
          <a:xfrm>
            <a:off x="705151" y="2052174"/>
            <a:ext cx="1571812" cy="519696"/>
          </a:xfrm>
          <a:prstGeom prst="rect">
            <a:avLst/>
          </a:prstGeom>
          <a:solidFill>
            <a:srgbClr val="0129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ymbol zastępczy numeru slajdu 1">
            <a:extLst>
              <a:ext uri="{FF2B5EF4-FFF2-40B4-BE49-F238E27FC236}">
                <a16:creationId xmlns:a16="http://schemas.microsoft.com/office/drawing/2014/main" id="{65B08777-BA58-394E-A3BD-755C1DDE7BBF}"/>
              </a:ext>
            </a:extLst>
          </p:cNvPr>
          <p:cNvSpPr txBox="1">
            <a:spLocks/>
          </p:cNvSpPr>
          <p:nvPr/>
        </p:nvSpPr>
        <p:spPr>
          <a:xfrm>
            <a:off x="14714537" y="8077459"/>
            <a:ext cx="457199" cy="457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29928-69CF-4CD4-AA50-C7139EE0EE92}" type="slidenum">
              <a:rPr lang="pl-PL" smtClean="0"/>
              <a:pPr/>
              <a:t>1</a:t>
            </a:fld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E8A5113-6ABB-8280-F4A5-CE6819B9D820}"/>
              </a:ext>
            </a:extLst>
          </p:cNvPr>
          <p:cNvSpPr txBox="1"/>
          <p:nvPr/>
        </p:nvSpPr>
        <p:spPr>
          <a:xfrm>
            <a:off x="4866451" y="766916"/>
            <a:ext cx="4161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kern="1200" dirty="0">
                <a:solidFill>
                  <a:srgbClr val="012966"/>
                </a:solidFill>
                <a:latin typeface="IBM Plex Sans" panose="020B0503050203000203" pitchFamily="34" charset="0"/>
                <a:ea typeface="+mj-ea"/>
                <a:cs typeface="+mj-cs"/>
              </a:rPr>
              <a:t>Przyszłość </a:t>
            </a:r>
          </a:p>
          <a:p>
            <a:r>
              <a:rPr lang="pl-PL" sz="1400" kern="1200" dirty="0">
                <a:solidFill>
                  <a:srgbClr val="012966"/>
                </a:solidFill>
                <a:latin typeface="IBM Plex Sans" panose="020B0503050203000203" pitchFamily="34" charset="0"/>
                <a:ea typeface="+mj-ea"/>
                <a:cs typeface="+mj-cs"/>
              </a:rPr>
              <a:t>dzieje się u nas!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45A472B-7B9F-9839-9573-785883F767A0}"/>
              </a:ext>
            </a:extLst>
          </p:cNvPr>
          <p:cNvSpPr txBox="1"/>
          <p:nvPr/>
        </p:nvSpPr>
        <p:spPr>
          <a:xfrm>
            <a:off x="606276" y="3568051"/>
            <a:ext cx="61277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kern="1200" dirty="0">
                <a:solidFill>
                  <a:srgbClr val="012966"/>
                </a:solidFill>
                <a:latin typeface="IBM Plex Sans" panose="020B0503050203000203" pitchFamily="34" charset="0"/>
                <a:ea typeface="+mj-ea"/>
                <a:cs typeface="+mj-cs"/>
              </a:rPr>
              <a:t>Ocena </a:t>
            </a:r>
            <a:r>
              <a:rPr lang="pl-PL" sz="2800" b="1" dirty="0">
                <a:solidFill>
                  <a:srgbClr val="012966"/>
                </a:solidFill>
                <a:latin typeface="IBM Plex Sans" panose="020B0503050203000203" pitchFamily="34" charset="0"/>
                <a:ea typeface="+mj-ea"/>
                <a:cs typeface="+mj-cs"/>
              </a:rPr>
              <a:t>Merytoryczna</a:t>
            </a:r>
            <a:r>
              <a:rPr lang="pl-PL" sz="2800" b="1" kern="1200" dirty="0">
                <a:solidFill>
                  <a:srgbClr val="012966"/>
                </a:solidFill>
                <a:latin typeface="IBM Plex Sans" panose="020B0503050203000203" pitchFamily="34" charset="0"/>
                <a:ea typeface="+mj-ea"/>
                <a:cs typeface="+mj-cs"/>
              </a:rPr>
              <a:t> - podsumowanie</a:t>
            </a:r>
            <a:endParaRPr lang="pl-PL" sz="2800" dirty="0">
              <a:solidFill>
                <a:srgbClr val="012966"/>
              </a:solidFill>
              <a:latin typeface="IBM Plex Sans" panose="020B0503050203000203" pitchFamily="34" charset="0"/>
            </a:endParaRPr>
          </a:p>
        </p:txBody>
      </p:sp>
      <p:cxnSp>
        <p:nvCxnSpPr>
          <p:cNvPr id="3" name="Straight Connector 31">
            <a:extLst>
              <a:ext uri="{FF2B5EF4-FFF2-40B4-BE49-F238E27FC236}">
                <a16:creationId xmlns:a16="http://schemas.microsoft.com/office/drawing/2014/main" id="{C9AA58C9-BCBA-7DB5-7A8C-E1C5095C44DE}"/>
              </a:ext>
            </a:extLst>
          </p:cNvPr>
          <p:cNvCxnSpPr>
            <a:cxnSpLocks/>
          </p:cNvCxnSpPr>
          <p:nvPr/>
        </p:nvCxnSpPr>
        <p:spPr>
          <a:xfrm>
            <a:off x="4678780" y="819141"/>
            <a:ext cx="0" cy="418773"/>
          </a:xfrm>
          <a:prstGeom prst="line">
            <a:avLst/>
          </a:prstGeom>
          <a:ln w="12700" cmpd="sng">
            <a:solidFill>
              <a:srgbClr val="0129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19FB2FE-B52A-FC7F-F64E-C3090F749F0F}"/>
              </a:ext>
            </a:extLst>
          </p:cNvPr>
          <p:cNvSpPr txBox="1"/>
          <p:nvPr/>
        </p:nvSpPr>
        <p:spPr>
          <a:xfrm>
            <a:off x="606945" y="2655775"/>
            <a:ext cx="42316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0" b="1" spc="300" dirty="0" err="1">
                <a:gradFill>
                  <a:gsLst>
                    <a:gs pos="0">
                      <a:srgbClr val="1C8AD9"/>
                    </a:gs>
                    <a:gs pos="100000">
                      <a:srgbClr val="012966"/>
                    </a:gs>
                  </a:gsLst>
                  <a:path path="circle">
                    <a:fillToRect t="100000" r="100000"/>
                  </a:path>
                </a:gradFill>
                <a:latin typeface="IBM Plex Sans" panose="020B0503050203000203" pitchFamily="34" charset="0"/>
                <a:ea typeface="+mj-ea"/>
                <a:cs typeface="+mj-cs"/>
              </a:rPr>
              <a:t>I</a:t>
            </a:r>
            <a:r>
              <a:rPr lang="pl-PL" sz="6000" b="1" kern="1200" spc="300" dirty="0" err="1">
                <a:gradFill>
                  <a:gsLst>
                    <a:gs pos="0">
                      <a:srgbClr val="1C8AD9"/>
                    </a:gs>
                    <a:gs pos="100000">
                      <a:srgbClr val="012966"/>
                    </a:gs>
                  </a:gsLst>
                  <a:path path="circle">
                    <a:fillToRect t="100000" r="100000"/>
                  </a:path>
                </a:gradFill>
                <a:latin typeface="IBM Plex Sans" panose="020B0503050203000203" pitchFamily="34" charset="0"/>
                <a:ea typeface="+mj-ea"/>
                <a:cs typeface="+mj-cs"/>
              </a:rPr>
              <a:t>nnostart</a:t>
            </a:r>
            <a:endParaRPr lang="pl-PL" sz="6000" spc="300" dirty="0">
              <a:gradFill>
                <a:gsLst>
                  <a:gs pos="0">
                    <a:srgbClr val="1C8AD9"/>
                  </a:gs>
                  <a:gs pos="100000">
                    <a:srgbClr val="012966"/>
                  </a:gs>
                </a:gsLst>
                <a:path path="circle">
                  <a:fillToRect t="100000" r="100000"/>
                </a:path>
              </a:gradFill>
              <a:latin typeface="IBM Plex Sans" panose="020B0503050203000203" pitchFamily="34" charset="0"/>
            </a:endParaRPr>
          </a:p>
        </p:txBody>
      </p:sp>
      <p:pic>
        <p:nvPicPr>
          <p:cNvPr id="14" name="Obraz 13" descr="Obraz zawierający zrzut ekranu, krąg, Grafika, design&#10;&#10;Zawartość wygenerowana przez AI może być niepoprawna.">
            <a:extLst>
              <a:ext uri="{FF2B5EF4-FFF2-40B4-BE49-F238E27FC236}">
                <a16:creationId xmlns:a16="http://schemas.microsoft.com/office/drawing/2014/main" id="{3F1D2F8E-76E4-6A4B-9F2C-5CCE52DFF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0" t="40480" r="24138" b="35820"/>
          <a:stretch>
            <a:fillRect/>
          </a:stretch>
        </p:blipFill>
        <p:spPr>
          <a:xfrm>
            <a:off x="606276" y="766916"/>
            <a:ext cx="2116508" cy="51969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4FD50053-8113-D359-030A-AAA8EA6E2F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70" y="863219"/>
            <a:ext cx="1301889" cy="330615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D8126608-570F-CD14-350F-A28E60D72B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7"/>
          <a:stretch>
            <a:fillRect/>
          </a:stretch>
        </p:blipFill>
        <p:spPr>
          <a:xfrm>
            <a:off x="0" y="4474632"/>
            <a:ext cx="12192000" cy="23833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B8EC799-6F01-DD3C-99E1-12479A2D3730}"/>
              </a:ext>
            </a:extLst>
          </p:cNvPr>
          <p:cNvSpPr txBox="1"/>
          <p:nvPr/>
        </p:nvSpPr>
        <p:spPr>
          <a:xfrm>
            <a:off x="800775" y="2136079"/>
            <a:ext cx="76446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2000" dirty="0">
                <a:solidFill>
                  <a:schemeClr val="bg1"/>
                </a:solidFill>
                <a:latin typeface="IBM Plex Sans" panose="020B0503050203000203" pitchFamily="34" charset="0"/>
              </a:rPr>
              <a:t>NABÓR 1</a:t>
            </a:r>
          </a:p>
        </p:txBody>
      </p:sp>
    </p:spTree>
    <p:extLst>
      <p:ext uri="{BB962C8B-B14F-4D97-AF65-F5344CB8AC3E}">
        <p14:creationId xmlns:p14="http://schemas.microsoft.com/office/powerpoint/2010/main" val="998613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0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ECF28EDC-2C47-DBB9-7FB7-9044AD612830}"/>
              </a:ext>
            </a:extLst>
          </p:cNvPr>
          <p:cNvSpPr/>
          <p:nvPr/>
        </p:nvSpPr>
        <p:spPr>
          <a:xfrm>
            <a:off x="9234163" y="4895138"/>
            <a:ext cx="365677" cy="365677"/>
          </a:xfrm>
          <a:custGeom>
            <a:avLst/>
            <a:gdLst/>
            <a:ahLst/>
            <a:cxnLst/>
            <a:rect l="l" t="t" r="r" b="b"/>
            <a:pathLst>
              <a:path w="548515" h="548515">
                <a:moveTo>
                  <a:pt x="0" y="0"/>
                </a:moveTo>
                <a:lnTo>
                  <a:pt x="548515" y="0"/>
                </a:lnTo>
                <a:lnTo>
                  <a:pt x="548515" y="548515"/>
                </a:lnTo>
                <a:lnTo>
                  <a:pt x="0" y="548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F15A53DD-6E37-EBB8-4603-518CC2E4AA22}"/>
              </a:ext>
            </a:extLst>
          </p:cNvPr>
          <p:cNvSpPr/>
          <p:nvPr/>
        </p:nvSpPr>
        <p:spPr>
          <a:xfrm flipH="1">
            <a:off x="5579613" y="397778"/>
            <a:ext cx="8443428" cy="7801328"/>
          </a:xfrm>
          <a:custGeom>
            <a:avLst/>
            <a:gdLst/>
            <a:ahLst/>
            <a:cxnLst/>
            <a:rect l="l" t="t" r="r" b="b"/>
            <a:pathLst>
              <a:path w="12665142" h="11701992">
                <a:moveTo>
                  <a:pt x="12665142" y="0"/>
                </a:moveTo>
                <a:lnTo>
                  <a:pt x="0" y="0"/>
                </a:lnTo>
                <a:lnTo>
                  <a:pt x="0" y="11701992"/>
                </a:lnTo>
                <a:lnTo>
                  <a:pt x="12665142" y="11701992"/>
                </a:lnTo>
                <a:lnTo>
                  <a:pt x="12665142" y="0"/>
                </a:lnTo>
                <a:close/>
              </a:path>
            </a:pathLst>
          </a:custGeom>
          <a:blipFill>
            <a:blip r:embed="rId3"/>
            <a:stretch>
              <a:fillRect r="-22175"/>
            </a:stretch>
          </a:blipFill>
        </p:spPr>
        <p:txBody>
          <a:bodyPr/>
          <a:lstStyle/>
          <a:p>
            <a:endParaRPr lang="pl-PL" sz="1200" dirty="0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AED4FD2F-D808-A3C3-85F3-A2949D16D69C}"/>
              </a:ext>
            </a:extLst>
          </p:cNvPr>
          <p:cNvSpPr/>
          <p:nvPr/>
        </p:nvSpPr>
        <p:spPr>
          <a:xfrm>
            <a:off x="2112745" y="2326070"/>
            <a:ext cx="2709420" cy="2709420"/>
          </a:xfrm>
          <a:custGeom>
            <a:avLst/>
            <a:gdLst/>
            <a:ahLst/>
            <a:cxnLst/>
            <a:rect l="l" t="t" r="r" b="b"/>
            <a:pathLst>
              <a:path w="4791412" h="4791412">
                <a:moveTo>
                  <a:pt x="0" y="0"/>
                </a:moveTo>
                <a:lnTo>
                  <a:pt x="4791412" y="0"/>
                </a:lnTo>
                <a:lnTo>
                  <a:pt x="4791412" y="4791412"/>
                </a:lnTo>
                <a:lnTo>
                  <a:pt x="0" y="4791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156E6E2E-7F91-FA98-4E4A-270A963AC9F2}"/>
              </a:ext>
            </a:extLst>
          </p:cNvPr>
          <p:cNvSpPr txBox="1"/>
          <p:nvPr/>
        </p:nvSpPr>
        <p:spPr>
          <a:xfrm>
            <a:off x="2248757" y="1328671"/>
            <a:ext cx="2496592" cy="574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8"/>
              </a:lnSpc>
            </a:pPr>
            <a:r>
              <a:rPr lang="en-US" sz="3456" b="1" dirty="0" err="1">
                <a:solidFill>
                  <a:srgbClr val="FFFFFF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Subskrybuj</a:t>
            </a:r>
            <a:r>
              <a:rPr lang="en-US" sz="3456" b="1" dirty="0">
                <a:solidFill>
                  <a:srgbClr val="FFFFFF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! 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9EED1DE0-280F-F685-276B-26E23134449F}"/>
              </a:ext>
            </a:extLst>
          </p:cNvPr>
          <p:cNvSpPr txBox="1"/>
          <p:nvPr/>
        </p:nvSpPr>
        <p:spPr>
          <a:xfrm>
            <a:off x="2039989" y="5437739"/>
            <a:ext cx="2766487" cy="382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7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NEWSLETTER NCBR</a:t>
            </a:r>
          </a:p>
        </p:txBody>
      </p:sp>
    </p:spTree>
    <p:extLst>
      <p:ext uri="{BB962C8B-B14F-4D97-AF65-F5344CB8AC3E}">
        <p14:creationId xmlns:p14="http://schemas.microsoft.com/office/powerpoint/2010/main" val="188100618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280511" y="2848882"/>
            <a:ext cx="418201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600" b="1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Przyszłość</a:t>
            </a:r>
            <a:r>
              <a:rPr lang="en-US" sz="3600" b="1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</a:t>
            </a:r>
            <a:endParaRPr lang="pl-PL" sz="3600" b="1" dirty="0">
              <a:solidFill>
                <a:srgbClr val="FFFFFF"/>
              </a:solidFill>
              <a:latin typeface="IBM Plex Sans Bold"/>
              <a:ea typeface="IBM Plex Sans Bold"/>
              <a:cs typeface="IBM Plex Sans Bold"/>
              <a:sym typeface="IBM Plex Sans Bold"/>
            </a:endParaRPr>
          </a:p>
          <a:p>
            <a:pPr algn="l"/>
            <a:r>
              <a:rPr lang="en-US" sz="3600" dirty="0" err="1">
                <a:solidFill>
                  <a:srgbClr val="FFFFFF"/>
                </a:solidFill>
                <a:latin typeface="IBM Plex Sans" panose="020B0503050203000203" pitchFamily="34" charset="0"/>
                <a:ea typeface="IBM Plex Sans Bold"/>
                <a:cs typeface="IBM Plex Sans Bold"/>
                <a:sym typeface="IBM Plex Sans Bold"/>
              </a:rPr>
              <a:t>dzieje</a:t>
            </a:r>
            <a:r>
              <a:rPr lang="en-US" sz="3600" dirty="0">
                <a:solidFill>
                  <a:srgbClr val="FFFFFF"/>
                </a:solidFill>
                <a:latin typeface="IBM Plex Sans" panose="020B0503050203000203" pitchFamily="34" charset="0"/>
                <a:ea typeface="IBM Plex Sans Bold"/>
                <a:cs typeface="IBM Plex Sans Bold"/>
                <a:sym typeface="IBM Plex Sans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IBM Plex Sans" panose="020B0503050203000203" pitchFamily="34" charset="0"/>
                <a:ea typeface="IBM Plex Sans Bold"/>
                <a:cs typeface="IBM Plex Sans Bold"/>
                <a:sym typeface="IBM Plex Sans Bold"/>
              </a:rPr>
              <a:t>się</a:t>
            </a:r>
            <a:r>
              <a:rPr lang="en-US" sz="3600" dirty="0">
                <a:solidFill>
                  <a:srgbClr val="FFFFFF"/>
                </a:solidFill>
                <a:latin typeface="IBM Plex Sans" panose="020B0503050203000203" pitchFamily="34" charset="0"/>
                <a:ea typeface="IBM Plex Sans Bold"/>
                <a:cs typeface="IBM Plex Sans Bold"/>
                <a:sym typeface="IBM Plex Sans Bold"/>
              </a:rPr>
              <a:t> u </a:t>
            </a:r>
            <a:r>
              <a:rPr lang="en-US" sz="3600" dirty="0" err="1">
                <a:solidFill>
                  <a:srgbClr val="FFFFFF"/>
                </a:solidFill>
                <a:latin typeface="IBM Plex Sans" panose="020B0503050203000203" pitchFamily="34" charset="0"/>
                <a:ea typeface="IBM Plex Sans Bold"/>
                <a:cs typeface="IBM Plex Sans Bold"/>
                <a:sym typeface="IBM Plex Sans Bold"/>
              </a:rPr>
              <a:t>nas</a:t>
            </a:r>
            <a:r>
              <a:rPr lang="pl-PL" sz="3600" dirty="0">
                <a:solidFill>
                  <a:srgbClr val="FFFFFF"/>
                </a:solidFill>
                <a:latin typeface="IBM Plex Sans" panose="020B0503050203000203" pitchFamily="34" charset="0"/>
                <a:ea typeface="IBM Plex Sans Bold"/>
                <a:cs typeface="IBM Plex Sans Bold"/>
                <a:sym typeface="IBM Plex Sans Bold"/>
              </a:rPr>
              <a:t>!</a:t>
            </a:r>
            <a:endParaRPr lang="en-US" sz="3600" dirty="0">
              <a:solidFill>
                <a:srgbClr val="FFFFFF"/>
              </a:solidFill>
              <a:latin typeface="IBM Plex Sans" panose="020B0503050203000203" pitchFamily="34" charset="0"/>
              <a:ea typeface="IBM Plex Sans Bold"/>
              <a:cs typeface="IBM Plex Sans Bold"/>
              <a:sym typeface="IBM Plex Sans Bold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3762366" y="2843708"/>
            <a:ext cx="0" cy="1113170"/>
          </a:xfrm>
          <a:prstGeom prst="line">
            <a:avLst/>
          </a:prstGeom>
          <a:ln w="254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 sz="120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832B26B-77A0-1A5B-7FF6-1D72F3FE9DD7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66" y="3162300"/>
            <a:ext cx="2450483" cy="62230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A48BA49-EC23-5075-B132-93E24B4E1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67A1D9-1F66-3E2A-767B-AA9178FE6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: jeden zaokrąglony róg 10">
            <a:extLst>
              <a:ext uri="{FF2B5EF4-FFF2-40B4-BE49-F238E27FC236}">
                <a16:creationId xmlns:a16="http://schemas.microsoft.com/office/drawing/2014/main" id="{2AF41CC6-2EE6-68D9-CCBC-189D0AB2EA40}"/>
              </a:ext>
            </a:extLst>
          </p:cNvPr>
          <p:cNvSpPr/>
          <p:nvPr/>
        </p:nvSpPr>
        <p:spPr>
          <a:xfrm>
            <a:off x="944282" y="1899208"/>
            <a:ext cx="4977220" cy="1871281"/>
          </a:xfrm>
          <a:prstGeom prst="round1Rect">
            <a:avLst>
              <a:gd name="adj" fmla="val 10566"/>
            </a:avLst>
          </a:prstGeom>
          <a:gradFill flip="none" rotWithShape="1">
            <a:gsLst>
              <a:gs pos="99067">
                <a:srgbClr val="012966"/>
              </a:gs>
              <a:gs pos="0">
                <a:srgbClr val="1C8AD9"/>
              </a:gs>
              <a:gs pos="38000">
                <a:srgbClr val="0157B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BM Plex Sans" panose="020B0503050203000203" pitchFamily="34" charset="0"/>
            </a:endParaRPr>
          </a:p>
        </p:txBody>
      </p:sp>
      <p:graphicFrame>
        <p:nvGraphicFramePr>
          <p:cNvPr id="4" name="Symbol zastępczy zawartości 14">
            <a:extLst>
              <a:ext uri="{FF2B5EF4-FFF2-40B4-BE49-F238E27FC236}">
                <a16:creationId xmlns:a16="http://schemas.microsoft.com/office/drawing/2014/main" id="{7C0D9C2E-9DC6-8218-87C7-A1B0CEC89E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0829550"/>
              </p:ext>
            </p:extLst>
          </p:nvPr>
        </p:nvGraphicFramePr>
        <p:xfrm>
          <a:off x="4920344" y="1977838"/>
          <a:ext cx="6571010" cy="4586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ymbol zastępczy tekstu 9">
            <a:extLst>
              <a:ext uri="{FF2B5EF4-FFF2-40B4-BE49-F238E27FC236}">
                <a16:creationId xmlns:a16="http://schemas.microsoft.com/office/drawing/2014/main" id="{16AC1B78-D7CB-F516-EB91-D880D9CFE799}"/>
              </a:ext>
            </a:extLst>
          </p:cNvPr>
          <p:cNvSpPr txBox="1">
            <a:spLocks/>
          </p:cNvSpPr>
          <p:nvPr/>
        </p:nvSpPr>
        <p:spPr>
          <a:xfrm>
            <a:off x="1189692" y="2107826"/>
            <a:ext cx="4002794" cy="10047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800" b="1" dirty="0">
                <a:solidFill>
                  <a:schemeClr val="bg1"/>
                </a:solidFill>
                <a:latin typeface="IBM Plex Sans" panose="020B0503050203000203" pitchFamily="34" charset="0"/>
              </a:rPr>
              <a:t>Liczba wniosków podlegająca ocenia merytorycznej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AC1F683-B7F6-9DF4-9047-382714A0A304}"/>
              </a:ext>
            </a:extLst>
          </p:cNvPr>
          <p:cNvSpPr txBox="1"/>
          <p:nvPr/>
        </p:nvSpPr>
        <p:spPr>
          <a:xfrm>
            <a:off x="836705" y="480454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012966"/>
                </a:solidFill>
                <a:latin typeface="IBM Plex Sans" panose="020B0503050203000203" pitchFamily="34" charset="0"/>
              </a:rPr>
              <a:t>Statystyki wniosków </a:t>
            </a:r>
          </a:p>
          <a:p>
            <a:r>
              <a:rPr lang="pl-PL" sz="3200" b="1" dirty="0">
                <a:solidFill>
                  <a:srgbClr val="1C8AD9"/>
                </a:solidFill>
                <a:latin typeface="IBM Plex Sans" panose="020B0503050203000203" pitchFamily="34" charset="0"/>
              </a:rPr>
              <a:t>ogólne</a:t>
            </a:r>
          </a:p>
        </p:txBody>
      </p: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02E80CDD-9E40-EA93-A12B-9CE64245A28F}"/>
              </a:ext>
            </a:extLst>
          </p:cNvPr>
          <p:cNvSpPr txBox="1">
            <a:spLocks/>
          </p:cNvSpPr>
          <p:nvPr/>
        </p:nvSpPr>
        <p:spPr>
          <a:xfrm>
            <a:off x="1231527" y="2941739"/>
            <a:ext cx="2760755" cy="10047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600" b="1" dirty="0">
                <a:solidFill>
                  <a:schemeClr val="bg1"/>
                </a:solidFill>
                <a:latin typeface="IBM Plex Sans" panose="020B0503050203000203" pitchFamily="34" charset="0"/>
              </a:rPr>
              <a:t>98</a:t>
            </a:r>
          </a:p>
        </p:txBody>
      </p:sp>
      <p:graphicFrame>
        <p:nvGraphicFramePr>
          <p:cNvPr id="35" name="Diagram 34">
            <a:extLst>
              <a:ext uri="{FF2B5EF4-FFF2-40B4-BE49-F238E27FC236}">
                <a16:creationId xmlns:a16="http://schemas.microsoft.com/office/drawing/2014/main" id="{531E8A72-2D55-1146-8FFC-5497FBF820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0667577"/>
              </p:ext>
            </p:extLst>
          </p:nvPr>
        </p:nvGraphicFramePr>
        <p:xfrm>
          <a:off x="836705" y="3946441"/>
          <a:ext cx="5084797" cy="2617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0881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321">
              <a:srgbClr val="656EC7"/>
            </a:gs>
            <a:gs pos="0">
              <a:srgbClr val="11142C"/>
            </a:gs>
            <a:gs pos="55000">
              <a:srgbClr val="2A3172"/>
            </a:gs>
          </a:gsLst>
          <a:lin ang="189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027B1-E179-A760-DA4F-A4B2BD3DF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768984C8-4C85-59AC-DF7E-1B7C33642ECD}"/>
              </a:ext>
            </a:extLst>
          </p:cNvPr>
          <p:cNvSpPr txBox="1"/>
          <p:nvPr/>
        </p:nvSpPr>
        <p:spPr>
          <a:xfrm>
            <a:off x="1823227" y="4206064"/>
            <a:ext cx="3561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marL="285750" indent="-285750" defTabSz="753923">
              <a:buClr>
                <a:srgbClr val="11142C"/>
              </a:buClr>
              <a:buFont typeface="Wingdings" panose="05000000000000000000" pitchFamily="2" charset="2"/>
              <a:buChar char="Ø"/>
              <a:defRPr sz="1600" b="1">
                <a:solidFill>
                  <a:srgbClr val="11142C"/>
                </a:solidFill>
                <a:effectLst/>
                <a:latin typeface="IBM Plex Sans" panose="020B0503050203000203" pitchFamily="34" charset="0"/>
              </a:defRPr>
            </a:lvl1pPr>
          </a:lstStyle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42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pl-PL" sz="1200" dirty="0">
                <a:solidFill>
                  <a:prstClr val="white"/>
                </a:solidFill>
              </a:rPr>
              <a:t>Projektów odrzucone ze względu na niespełnienie dwóch kryteriów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BD44A89-EE79-5286-51E6-5676384D7530}"/>
              </a:ext>
            </a:extLst>
          </p:cNvPr>
          <p:cNvSpPr txBox="1"/>
          <p:nvPr/>
        </p:nvSpPr>
        <p:spPr>
          <a:xfrm>
            <a:off x="1823227" y="2837803"/>
            <a:ext cx="30572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defTabSz="753923">
              <a:buClr>
                <a:prstClr val="white"/>
              </a:buClr>
              <a:defRPr sz="1400" b="0">
                <a:solidFill>
                  <a:prstClr val="white"/>
                </a:solidFill>
                <a:effectLst/>
                <a:latin typeface="IBM Plex Sans" panose="020B0503050203000203" pitchFamily="34" charset="0"/>
              </a:defRPr>
            </a:lvl1pPr>
          </a:lstStyle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42C"/>
              </a:buClr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Projekty odrzucone ze względu na niespełnienie jednego kryterium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71B5F3E-CBE8-B92C-9A9F-FAA98F900D9F}"/>
              </a:ext>
            </a:extLst>
          </p:cNvPr>
          <p:cNvSpPr txBox="1"/>
          <p:nvPr/>
        </p:nvSpPr>
        <p:spPr>
          <a:xfrm>
            <a:off x="7179279" y="4206064"/>
            <a:ext cx="3942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defTabSz="753923">
              <a:buClr>
                <a:prstClr val="white"/>
              </a:buClr>
              <a:defRPr sz="1400" b="0">
                <a:solidFill>
                  <a:prstClr val="white"/>
                </a:solidFill>
                <a:effectLst/>
                <a:latin typeface="IBM Plex Sans" panose="020B0503050203000203" pitchFamily="34" charset="0"/>
              </a:defRPr>
            </a:lvl1pPr>
          </a:lstStyle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42C"/>
              </a:buClr>
              <a:buSzTx/>
              <a:buFontTx/>
              <a:buNone/>
              <a:tabLst/>
              <a:defRPr/>
            </a:pPr>
            <a:r>
              <a:rPr lang="pl-PL" sz="1200" b="1" dirty="0"/>
              <a:t>Projektów odrzuconych ze względu na niespełnienie czterech kryteriów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544D87B-0E70-9BE0-28BF-A96956E31447}"/>
              </a:ext>
            </a:extLst>
          </p:cNvPr>
          <p:cNvSpPr txBox="1"/>
          <p:nvPr/>
        </p:nvSpPr>
        <p:spPr>
          <a:xfrm>
            <a:off x="7179279" y="2837803"/>
            <a:ext cx="3865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defTabSz="753923">
              <a:buClr>
                <a:prstClr val="white"/>
              </a:buClr>
              <a:defRPr sz="1400" b="0">
                <a:solidFill>
                  <a:prstClr val="white"/>
                </a:solidFill>
                <a:effectLst/>
                <a:latin typeface="IBM Plex Sans" panose="020B0503050203000203" pitchFamily="34" charset="0"/>
              </a:defRPr>
            </a:lvl1pPr>
          </a:lstStyle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42C"/>
              </a:buClr>
              <a:buSzTx/>
              <a:buFontTx/>
              <a:buNone/>
              <a:tabLst/>
              <a:defRPr/>
            </a:pPr>
            <a:r>
              <a:rPr lang="pl-PL" sz="1200" b="1" dirty="0"/>
              <a:t>Projektów odrzuconych ze względu na niespełnienie trzech kryteriów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816A44F-B936-2920-2A9B-33DD325DBB02}"/>
              </a:ext>
            </a:extLst>
          </p:cNvPr>
          <p:cNvSpPr txBox="1"/>
          <p:nvPr/>
        </p:nvSpPr>
        <p:spPr>
          <a:xfrm>
            <a:off x="1158696" y="1014094"/>
            <a:ext cx="567425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Statystyki wniosków</a:t>
            </a:r>
          </a:p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pl-PL" b="1" dirty="0">
                <a:solidFill>
                  <a:srgbClr val="00B0F0"/>
                </a:solidFill>
                <a:latin typeface="IBM Plex Sans" panose="020B0503050203000203" pitchFamily="34" charset="0"/>
              </a:rPr>
              <a:t>Negatywne kryteria na wniosek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42ED31D-D748-8E18-C777-99CE3BF56861}"/>
              </a:ext>
            </a:extLst>
          </p:cNvPr>
          <p:cNvSpPr txBox="1"/>
          <p:nvPr/>
        </p:nvSpPr>
        <p:spPr>
          <a:xfrm>
            <a:off x="837587" y="2720805"/>
            <a:ext cx="8833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prstClr val="white"/>
                </a:solidFill>
                <a:latin typeface="IBM Plex Sans" panose="020B0503050203000203" pitchFamily="34" charset="0"/>
              </a:rPr>
              <a:t>22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23A08F3D-A0BA-999B-ABB9-05062DFC8388}"/>
              </a:ext>
            </a:extLst>
          </p:cNvPr>
          <p:cNvSpPr txBox="1"/>
          <p:nvPr/>
        </p:nvSpPr>
        <p:spPr>
          <a:xfrm>
            <a:off x="6150398" y="2720805"/>
            <a:ext cx="8833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prstClr val="white"/>
                </a:solidFill>
                <a:latin typeface="IBM Plex Sans" panose="020B0503050203000203" pitchFamily="34" charset="0"/>
              </a:rPr>
              <a:t>11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DB7B78C-10AA-EC16-03A4-0BA4D1E03DA2}"/>
              </a:ext>
            </a:extLst>
          </p:cNvPr>
          <p:cNvSpPr txBox="1"/>
          <p:nvPr/>
        </p:nvSpPr>
        <p:spPr>
          <a:xfrm>
            <a:off x="837587" y="4082953"/>
            <a:ext cx="8833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prstClr val="white"/>
                </a:solidFill>
                <a:latin typeface="IBM Plex Sans" panose="020B0503050203000203" pitchFamily="34" charset="0"/>
              </a:rPr>
              <a:t>19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386C4473-050B-D610-7D3B-844C72654F34}"/>
              </a:ext>
            </a:extLst>
          </p:cNvPr>
          <p:cNvSpPr txBox="1"/>
          <p:nvPr/>
        </p:nvSpPr>
        <p:spPr>
          <a:xfrm>
            <a:off x="6150398" y="4082954"/>
            <a:ext cx="8833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prstClr val="white"/>
                </a:solidFill>
                <a:latin typeface="IBM Plex Sans" panose="020B0503050203000203" pitchFamily="34" charset="0"/>
              </a:rPr>
              <a:t>15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p:cxnSp>
        <p:nvCxnSpPr>
          <p:cNvPr id="27" name="Łącznik: łamany 26">
            <a:extLst>
              <a:ext uri="{FF2B5EF4-FFF2-40B4-BE49-F238E27FC236}">
                <a16:creationId xmlns:a16="http://schemas.microsoft.com/office/drawing/2014/main" id="{BB842B7B-2CC4-AD2D-7764-953593AECBB4}"/>
              </a:ext>
            </a:extLst>
          </p:cNvPr>
          <p:cNvCxnSpPr>
            <a:cxnSpLocks/>
          </p:cNvCxnSpPr>
          <p:nvPr/>
        </p:nvCxnSpPr>
        <p:spPr>
          <a:xfrm>
            <a:off x="1407111" y="838940"/>
            <a:ext cx="5548544" cy="1040800"/>
          </a:xfrm>
          <a:prstGeom prst="bentConnector3">
            <a:avLst>
              <a:gd name="adj1" fmla="val 99920"/>
            </a:avLst>
          </a:prstGeom>
          <a:ln w="15875">
            <a:solidFill>
              <a:schemeClr val="bg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: łamany 31">
            <a:extLst>
              <a:ext uri="{FF2B5EF4-FFF2-40B4-BE49-F238E27FC236}">
                <a16:creationId xmlns:a16="http://schemas.microsoft.com/office/drawing/2014/main" id="{FE7BDFD0-878E-BAB7-7211-26F8568CA6C9}"/>
              </a:ext>
            </a:extLst>
          </p:cNvPr>
          <p:cNvCxnSpPr>
            <a:cxnSpLocks/>
          </p:cNvCxnSpPr>
          <p:nvPr/>
        </p:nvCxnSpPr>
        <p:spPr>
          <a:xfrm>
            <a:off x="1438183" y="838940"/>
            <a:ext cx="4469906" cy="1238435"/>
          </a:xfrm>
          <a:prstGeom prst="bentConnector3">
            <a:avLst>
              <a:gd name="adj1" fmla="val -11668"/>
            </a:avLst>
          </a:prstGeom>
          <a:ln w="15875">
            <a:solidFill>
              <a:schemeClr val="bg1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54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656EC7"/>
            </a:gs>
            <a:gs pos="0">
              <a:srgbClr val="11142C"/>
            </a:gs>
            <a:gs pos="55000">
              <a:srgbClr val="2A3172"/>
            </a:gs>
          </a:gsLst>
          <a:lin ang="189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9DB84E-D8B2-A565-E8E7-361EDFF2E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117085B8-F61C-C229-3031-5EDAD9491670}"/>
              </a:ext>
            </a:extLst>
          </p:cNvPr>
          <p:cNvSpPr txBox="1"/>
          <p:nvPr/>
        </p:nvSpPr>
        <p:spPr>
          <a:xfrm>
            <a:off x="1823227" y="4098018"/>
            <a:ext cx="3561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marL="285750" indent="-285750" defTabSz="753923">
              <a:buClr>
                <a:srgbClr val="11142C"/>
              </a:buClr>
              <a:buFont typeface="Wingdings" panose="05000000000000000000" pitchFamily="2" charset="2"/>
              <a:buChar char="Ø"/>
              <a:defRPr sz="1600" b="1">
                <a:solidFill>
                  <a:srgbClr val="11142C"/>
                </a:solidFill>
                <a:effectLst/>
                <a:latin typeface="IBM Plex Sans" panose="020B0503050203000203" pitchFamily="34" charset="0"/>
              </a:defRPr>
            </a:lvl1pPr>
          </a:lstStyle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42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pl-PL" sz="1200" dirty="0">
                <a:solidFill>
                  <a:prstClr val="white"/>
                </a:solidFill>
              </a:rPr>
              <a:t>Projektów nie spełniło Kryterium 3 – Zespół projektowy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3690A6D-7F06-DED8-14FF-EC2B7934BC30}"/>
              </a:ext>
            </a:extLst>
          </p:cNvPr>
          <p:cNvSpPr txBox="1"/>
          <p:nvPr/>
        </p:nvSpPr>
        <p:spPr>
          <a:xfrm>
            <a:off x="1823227" y="2491918"/>
            <a:ext cx="3057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defTabSz="753923">
              <a:buClr>
                <a:prstClr val="white"/>
              </a:buClr>
              <a:defRPr sz="1400" b="0">
                <a:solidFill>
                  <a:prstClr val="white"/>
                </a:solidFill>
                <a:effectLst/>
                <a:latin typeface="IBM Plex Sans" panose="020B0503050203000203" pitchFamily="34" charset="0"/>
              </a:defRPr>
            </a:lvl1pPr>
          </a:lstStyle>
          <a:p>
            <a:pPr>
              <a:buClr>
                <a:srgbClr val="11142C"/>
              </a:buClr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Projektów  nie spełniło </a:t>
            </a:r>
            <a:r>
              <a:rPr lang="pl-PL" sz="1200" b="1" dirty="0"/>
              <a:t>Kryterium 1 – Istota projektu</a:t>
            </a:r>
          </a:p>
          <a:p>
            <a:pPr>
              <a:buClr>
                <a:srgbClr val="11142C"/>
              </a:buClr>
              <a:defRPr/>
            </a:pPr>
            <a:endParaRPr lang="pl-PL" sz="1200" b="1" dirty="0"/>
          </a:p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42C"/>
              </a:buClr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33B20B6-91C1-31F2-B865-815C67017F7A}"/>
              </a:ext>
            </a:extLst>
          </p:cNvPr>
          <p:cNvSpPr txBox="1"/>
          <p:nvPr/>
        </p:nvSpPr>
        <p:spPr>
          <a:xfrm>
            <a:off x="1784399" y="4966489"/>
            <a:ext cx="3942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defTabSz="753923">
              <a:buClr>
                <a:prstClr val="white"/>
              </a:buClr>
              <a:defRPr sz="1400" b="0">
                <a:solidFill>
                  <a:prstClr val="white"/>
                </a:solidFill>
                <a:effectLst/>
                <a:latin typeface="IBM Plex Sans" panose="020B0503050203000203" pitchFamily="34" charset="0"/>
              </a:defRPr>
            </a:lvl1pPr>
          </a:lstStyle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42C"/>
              </a:buClr>
              <a:buSzTx/>
              <a:buFontTx/>
              <a:buNone/>
              <a:tabLst/>
              <a:defRPr/>
            </a:pPr>
            <a:r>
              <a:rPr lang="pl-PL" sz="1200" b="1" dirty="0"/>
              <a:t>Projekty nie spełniły Kryterium 4 – Harmonogram, budżet, wskaźniki</a:t>
            </a:r>
          </a:p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42C"/>
              </a:buClr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4625B43-A28A-B4A1-D677-4FC10AA78524}"/>
              </a:ext>
            </a:extLst>
          </p:cNvPr>
          <p:cNvSpPr txBox="1"/>
          <p:nvPr/>
        </p:nvSpPr>
        <p:spPr>
          <a:xfrm>
            <a:off x="1823227" y="3299696"/>
            <a:ext cx="38652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defTabSz="753923">
              <a:buClr>
                <a:prstClr val="white"/>
              </a:buClr>
              <a:defRPr sz="1400" b="0">
                <a:solidFill>
                  <a:prstClr val="white"/>
                </a:solidFill>
                <a:effectLst/>
                <a:latin typeface="IBM Plex Sans" panose="020B0503050203000203" pitchFamily="34" charset="0"/>
              </a:defRPr>
            </a:lvl1pPr>
          </a:lstStyle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42C"/>
              </a:buClr>
              <a:buSzTx/>
              <a:buFontTx/>
              <a:buNone/>
              <a:tabLst/>
              <a:defRPr/>
            </a:pPr>
            <a:r>
              <a:rPr lang="pl-PL" sz="1200" b="1" dirty="0"/>
              <a:t>Projekty  nie spełniły Kryterium 2 – Potencjał komercyjny</a:t>
            </a:r>
          </a:p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42C"/>
              </a:buClr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570A060-EF3B-2970-80C0-5FF9216BC14A}"/>
              </a:ext>
            </a:extLst>
          </p:cNvPr>
          <p:cNvSpPr txBox="1"/>
          <p:nvPr/>
        </p:nvSpPr>
        <p:spPr>
          <a:xfrm>
            <a:off x="1158696" y="1014094"/>
            <a:ext cx="567425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Statystyki wniosków</a:t>
            </a:r>
          </a:p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Poszczególne kryteria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5DEF9C9-1A77-2F10-0C75-59598C78B74B}"/>
              </a:ext>
            </a:extLst>
          </p:cNvPr>
          <p:cNvSpPr txBox="1"/>
          <p:nvPr/>
        </p:nvSpPr>
        <p:spPr>
          <a:xfrm>
            <a:off x="794346" y="2372278"/>
            <a:ext cx="8833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A954A8E-8FF6-7F8F-B3BC-B608474875DE}"/>
              </a:ext>
            </a:extLst>
          </p:cNvPr>
          <p:cNvSpPr txBox="1"/>
          <p:nvPr/>
        </p:nvSpPr>
        <p:spPr>
          <a:xfrm>
            <a:off x="794346" y="3160968"/>
            <a:ext cx="8833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33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345DE12-508E-6230-D7CD-91B4B8D85B40}"/>
              </a:ext>
            </a:extLst>
          </p:cNvPr>
          <p:cNvSpPr txBox="1"/>
          <p:nvPr/>
        </p:nvSpPr>
        <p:spPr>
          <a:xfrm>
            <a:off x="794346" y="4011185"/>
            <a:ext cx="8833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26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C877CD0E-6EF6-A9ED-059E-4301552AE158}"/>
              </a:ext>
            </a:extLst>
          </p:cNvPr>
          <p:cNvSpPr txBox="1"/>
          <p:nvPr/>
        </p:nvSpPr>
        <p:spPr>
          <a:xfrm>
            <a:off x="794346" y="4888163"/>
            <a:ext cx="8833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53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53</a:t>
            </a:r>
          </a:p>
        </p:txBody>
      </p:sp>
      <p:cxnSp>
        <p:nvCxnSpPr>
          <p:cNvPr id="27" name="Łącznik: łamany 26">
            <a:extLst>
              <a:ext uri="{FF2B5EF4-FFF2-40B4-BE49-F238E27FC236}">
                <a16:creationId xmlns:a16="http://schemas.microsoft.com/office/drawing/2014/main" id="{F12CBACF-18BC-CD17-DE09-26D86E4A37C5}"/>
              </a:ext>
            </a:extLst>
          </p:cNvPr>
          <p:cNvCxnSpPr>
            <a:cxnSpLocks/>
          </p:cNvCxnSpPr>
          <p:nvPr/>
        </p:nvCxnSpPr>
        <p:spPr>
          <a:xfrm>
            <a:off x="1407111" y="838940"/>
            <a:ext cx="5548544" cy="1040800"/>
          </a:xfrm>
          <a:prstGeom prst="bentConnector3">
            <a:avLst>
              <a:gd name="adj1" fmla="val 99920"/>
            </a:avLst>
          </a:prstGeom>
          <a:ln w="15875">
            <a:solidFill>
              <a:schemeClr val="bg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: łamany 31">
            <a:extLst>
              <a:ext uri="{FF2B5EF4-FFF2-40B4-BE49-F238E27FC236}">
                <a16:creationId xmlns:a16="http://schemas.microsoft.com/office/drawing/2014/main" id="{0E725051-3A8D-9803-9C6E-0EEA81347F41}"/>
              </a:ext>
            </a:extLst>
          </p:cNvPr>
          <p:cNvCxnSpPr>
            <a:cxnSpLocks/>
          </p:cNvCxnSpPr>
          <p:nvPr/>
        </p:nvCxnSpPr>
        <p:spPr>
          <a:xfrm>
            <a:off x="1438183" y="838940"/>
            <a:ext cx="4469906" cy="1238435"/>
          </a:xfrm>
          <a:prstGeom prst="bentConnector3">
            <a:avLst>
              <a:gd name="adj1" fmla="val -11668"/>
            </a:avLst>
          </a:prstGeom>
          <a:ln w="15875">
            <a:solidFill>
              <a:schemeClr val="bg1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cx2="http://schemas.microsoft.com/office/drawing/2015/10/21/chartex">
        <mc:Choice Requires="cx2">
          <p:graphicFrame>
            <p:nvGraphicFramePr>
              <p:cNvPr id="9" name="Wykres 8">
                <a:extLst>
                  <a:ext uri="{FF2B5EF4-FFF2-40B4-BE49-F238E27FC236}">
                    <a16:creationId xmlns:a16="http://schemas.microsoft.com/office/drawing/2014/main" id="{EE483567-FC08-E193-93FC-58DFC603997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641936801"/>
                  </p:ext>
                </p:extLst>
              </p:nvPr>
            </p:nvGraphicFramePr>
            <p:xfrm>
              <a:off x="7311499" y="2059783"/>
              <a:ext cx="4669514" cy="479821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9" name="Wykres 8">
                <a:extLst>
                  <a:ext uri="{FF2B5EF4-FFF2-40B4-BE49-F238E27FC236}">
                    <a16:creationId xmlns:a16="http://schemas.microsoft.com/office/drawing/2014/main" id="{EE483567-FC08-E193-93FC-58DFC60399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11499" y="2059783"/>
                <a:ext cx="4669514" cy="47982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531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1D84E-C53B-E6F8-555E-7F7D4B86B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997561-640A-8E3E-B0B6-5EFE81CC1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70082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3200" b="1" dirty="0">
                <a:solidFill>
                  <a:srgbClr val="012966"/>
                </a:solidFill>
                <a:latin typeface="IBM Plex Sans" panose="020B0503050203000203" pitchFamily="34" charset="0"/>
              </a:rPr>
              <a:t>Błędy związane z kryteriami </a:t>
            </a:r>
            <a:br>
              <a:rPr lang="pl-PL" sz="3200" b="1" dirty="0">
                <a:solidFill>
                  <a:srgbClr val="012966"/>
                </a:solidFill>
                <a:latin typeface="IBM Plex Sans" panose="020B0503050203000203" pitchFamily="34" charset="0"/>
              </a:rPr>
            </a:br>
            <a:r>
              <a:rPr lang="pl-PL" sz="2800" b="1" dirty="0">
                <a:solidFill>
                  <a:srgbClr val="1C8AD9"/>
                </a:solidFill>
                <a:latin typeface="IBM Plex Sans" panose="020B0503050203000203" pitchFamily="34" charset="0"/>
              </a:rPr>
              <a:t>Kryterium 1 – Istota projektu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2C7570-3224-A82E-0D63-780E76E73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110798"/>
            <a:ext cx="11452085" cy="4542660"/>
          </a:xfrm>
        </p:spPr>
        <p:txBody>
          <a:bodyPr>
            <a:normAutofit fontScale="92500" lnSpcReduction="10000"/>
          </a:bodyPr>
          <a:lstStyle/>
          <a:p>
            <a:pPr marL="0" indent="0" fontAlgn="base">
              <a:buNone/>
            </a:pPr>
            <a:r>
              <a:rPr lang="pl-PL" sz="1800" b="1" u="sng" dirty="0">
                <a:solidFill>
                  <a:srgbClr val="1C8AD9"/>
                </a:solidFill>
                <a:latin typeface="IBM Plex Sans" panose="020B0503050203000203" pitchFamily="34" charset="0"/>
              </a:rPr>
              <a:t>Najczęstsze błędy zidentyfikowane w toku oceny:</a:t>
            </a:r>
            <a:endParaRPr lang="pl-PL" sz="1800" u="sng" dirty="0">
              <a:solidFill>
                <a:srgbClr val="1C8AD9"/>
              </a:solidFill>
              <a:latin typeface="IBM Plex Sans" panose="020B0503050203000203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Zaplanowane zadania w ramach prac B+R nie zostały właściwie przypisane do kategorii badań (badania przemysłowe / prace rozwojowe). </a:t>
            </a:r>
          </a:p>
          <a:p>
            <a:pPr fontAlgn="base">
              <a:lnSpc>
                <a:spcPct val="15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Nie wykazano innowacyjności lub została ona opisana w sposób ogólny, bez odniesienia do stanu techniki lub rozwiązań konkurencyjnych. </a:t>
            </a:r>
          </a:p>
          <a:p>
            <a:pPr fontAlgn="base">
              <a:lnSpc>
                <a:spcPct val="15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Cel projektu był jedynie częściowo zgodny z rekomendacją </a:t>
            </a:r>
            <a:r>
              <a:rPr lang="pl-PL" sz="1600" dirty="0" err="1">
                <a:solidFill>
                  <a:srgbClr val="012966"/>
                </a:solidFill>
                <a:latin typeface="IBM Plex Sans" panose="020B0503050203000203" pitchFamily="34" charset="0"/>
              </a:rPr>
              <a:t>Innovation</a:t>
            </a: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 </a:t>
            </a:r>
            <a:r>
              <a:rPr lang="pl-PL" sz="1600" dirty="0" err="1">
                <a:solidFill>
                  <a:srgbClr val="012966"/>
                </a:solidFill>
                <a:latin typeface="IBM Plex Sans" panose="020B0503050203000203" pitchFamily="34" charset="0"/>
              </a:rPr>
              <a:t>Coach</a:t>
            </a: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 lub brakowało jednoznacznego powiązania. </a:t>
            </a:r>
          </a:p>
          <a:p>
            <a:pPr fontAlgn="base">
              <a:lnSpc>
                <a:spcPct val="15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Faza projektu (</a:t>
            </a:r>
            <a:r>
              <a:rPr lang="pl-PL" sz="1600" dirty="0" err="1">
                <a:solidFill>
                  <a:srgbClr val="012966"/>
                </a:solidFill>
                <a:latin typeface="IBM Plex Sans" panose="020B0503050203000203" pitchFamily="34" charset="0"/>
              </a:rPr>
              <a:t>PoP</a:t>
            </a: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/</a:t>
            </a:r>
            <a:r>
              <a:rPr lang="pl-PL" sz="1600" dirty="0" err="1">
                <a:solidFill>
                  <a:srgbClr val="012966"/>
                </a:solidFill>
                <a:latin typeface="IBM Plex Sans" panose="020B0503050203000203" pitchFamily="34" charset="0"/>
              </a:rPr>
              <a:t>PoC</a:t>
            </a: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) była określona nieprecyzyjnie lub błędnie. </a:t>
            </a:r>
          </a:p>
          <a:p>
            <a:pPr fontAlgn="base">
              <a:lnSpc>
                <a:spcPct val="15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Występowały wątpliwości, czy projekt w ogóle spełnia definicję projektu B+R (np. dominacja prac implementacyjnych lub rutynowych). </a:t>
            </a:r>
          </a:p>
          <a:p>
            <a:pPr fontAlgn="base">
              <a:lnSpc>
                <a:spcPct val="15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Nie doprecyzowano, czy projekt dotyczy innowacji produktowej czy procesowej. </a:t>
            </a:r>
          </a:p>
          <a:p>
            <a:pPr fontAlgn="base">
              <a:lnSpc>
                <a:spcPct val="15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Opis zadań był zbyt ogólny, bez jednoznacznego wskazania zakresu prac badawczych.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F00FDAD-BDEE-3F79-804F-183FDCDBB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>
                <a:solidFill>
                  <a:srgbClr val="012966"/>
                </a:solidFill>
                <a:latin typeface="IBM Plex Sans" panose="020B0503050203000203" pitchFamily="34" charset="0"/>
              </a:rPr>
              <a:t>5</a:t>
            </a:fld>
            <a:endParaRPr lang="pl-PL">
              <a:solidFill>
                <a:srgbClr val="012966"/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1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7C340-53FE-583F-8C76-EC73643B4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66E225-95FB-E452-E0E4-C802AB0ED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9" y="136526"/>
            <a:ext cx="10689771" cy="175912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3200" b="1" dirty="0">
                <a:solidFill>
                  <a:srgbClr val="012966"/>
                </a:solidFill>
                <a:latin typeface="IBM Plex Sans" panose="020B0503050203000203" pitchFamily="34" charset="0"/>
              </a:rPr>
              <a:t>Błędy związane z kryteriami </a:t>
            </a:r>
            <a:br>
              <a:rPr lang="pl-PL" sz="3200" b="1" dirty="0">
                <a:solidFill>
                  <a:srgbClr val="012966"/>
                </a:solidFill>
                <a:latin typeface="IBM Plex Sans" panose="020B0503050203000203" pitchFamily="34" charset="0"/>
              </a:rPr>
            </a:br>
            <a:r>
              <a:rPr lang="pl-PL" sz="2800" b="1" dirty="0">
                <a:solidFill>
                  <a:srgbClr val="1C8AD9"/>
                </a:solidFill>
                <a:latin typeface="IBM Plex Sans" panose="020B0503050203000203" pitchFamily="34" charset="0"/>
              </a:rPr>
              <a:t>Kryterium 2 – Potencjał komercyjny i potencjał wzrostu wartości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13D61C-81D6-293F-F364-AF0D01E60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86" y="1796143"/>
            <a:ext cx="11441199" cy="4857315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pl-PL" sz="1800" b="1" u="sng" dirty="0">
                <a:solidFill>
                  <a:srgbClr val="1C8AD9"/>
                </a:solidFill>
                <a:latin typeface="IBM Plex Sans" panose="020B0503050203000203" pitchFamily="34" charset="0"/>
              </a:rPr>
              <a:t>Najczęstsze błędy zidentyfikowane w toku oceny:</a:t>
            </a:r>
            <a:endParaRPr lang="pl-PL" sz="1800" u="sng" dirty="0">
              <a:solidFill>
                <a:srgbClr val="1C8AD9"/>
              </a:solidFill>
              <a:latin typeface="IBM Plex Sans" panose="020B0503050203000203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Nie wykazano, że projekt ma potencjał przyciągnięcia inwestora lub partnera biznesowego. </a:t>
            </a:r>
          </a:p>
          <a:p>
            <a:pPr fontAlgn="base">
              <a:lnSpc>
                <a:spcPct val="15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Opis rynku był zbyt ogólny, bez odniesienia do konkretnych danych rynkowych. </a:t>
            </a:r>
          </a:p>
          <a:p>
            <a:pPr fontAlgn="base">
              <a:lnSpc>
                <a:spcPct val="15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Opis przewag konkurencyjnych był powierzchowny lub deklaratywny. </a:t>
            </a:r>
          </a:p>
          <a:p>
            <a:pPr fontAlgn="base">
              <a:lnSpc>
                <a:spcPct val="15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Brak analizy konkurencji oraz brak odniesienia do konkretnych produktów rynkowych. </a:t>
            </a:r>
          </a:p>
          <a:p>
            <a:pPr fontAlgn="base">
              <a:lnSpc>
                <a:spcPct val="15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Brak informacji o rzeczywistej skali rynku, modelu kosztowym lub strategii wejścia na rynek. </a:t>
            </a:r>
          </a:p>
          <a:p>
            <a:pPr fontAlgn="base">
              <a:lnSpc>
                <a:spcPct val="15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Założenia dotyczące komercjalizacji i wzrostu wartości miały charakter deklaratywny i nie były oparte na danych.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3E7FE56-8B10-8245-1A51-592A1D7C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>
                <a:solidFill>
                  <a:srgbClr val="012966"/>
                </a:solidFill>
                <a:latin typeface="IBM Plex Sans" panose="020B0503050203000203" pitchFamily="34" charset="0"/>
              </a:rPr>
              <a:t>6</a:t>
            </a:fld>
            <a:endParaRPr lang="pl-PL">
              <a:solidFill>
                <a:srgbClr val="012966"/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29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86314-E25C-EEE5-58D1-2E81D0E92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72FC25-2724-ACDB-D561-CB89213B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70082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3200" b="1" dirty="0">
                <a:solidFill>
                  <a:srgbClr val="012966"/>
                </a:solidFill>
                <a:latin typeface="IBM Plex Sans" panose="020B0503050203000203" pitchFamily="34" charset="0"/>
              </a:rPr>
              <a:t>Błędy związane z kryteriami </a:t>
            </a:r>
            <a:br>
              <a:rPr lang="pl-PL" sz="3200" b="1" dirty="0">
                <a:solidFill>
                  <a:srgbClr val="012966"/>
                </a:solidFill>
                <a:latin typeface="IBM Plex Sans" panose="020B0503050203000203" pitchFamily="34" charset="0"/>
              </a:rPr>
            </a:br>
            <a:r>
              <a:rPr lang="pl-PL" sz="2800" b="1" dirty="0">
                <a:solidFill>
                  <a:srgbClr val="1C8AD9"/>
                </a:solidFill>
                <a:latin typeface="IBM Plex Sans" panose="020B0503050203000203" pitchFamily="34" charset="0"/>
              </a:rPr>
              <a:t>Kryterium 3 – Zespół projektowy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F44CBF-C669-4C26-0EE2-790371D54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362200"/>
            <a:ext cx="11452085" cy="429125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pl-PL" sz="1800" b="1" u="sng" dirty="0">
                <a:solidFill>
                  <a:srgbClr val="1C8AD9"/>
                </a:solidFill>
                <a:latin typeface="IBM Plex Sans" panose="020B0503050203000203" pitchFamily="34" charset="0"/>
              </a:rPr>
              <a:t>Najczęstsze błędy zidentyfikowane w toku oceny:</a:t>
            </a:r>
            <a:endParaRPr lang="pl-PL" sz="1800" u="sng" dirty="0">
              <a:solidFill>
                <a:srgbClr val="1C8AD9"/>
              </a:solidFill>
              <a:latin typeface="IBM Plex Sans" panose="020B0503050203000203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Kompetencje zespołu były opisane ogólnie i nieprecyzyjnie. </a:t>
            </a:r>
          </a:p>
          <a:p>
            <a:pPr fontAlgn="base">
              <a:lnSpc>
                <a:spcPct val="15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Brak było jednoznacznych informacji o doświadczeniu w realizacji projektów B+R. </a:t>
            </a:r>
          </a:p>
          <a:p>
            <a:pPr fontAlgn="base">
              <a:lnSpc>
                <a:spcPct val="15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Zasoby kadrowe nie były w pełni dopasowane do zakresu prac projektowych. </a:t>
            </a:r>
          </a:p>
          <a:p>
            <a:pPr fontAlgn="base">
              <a:lnSpc>
                <a:spcPct val="15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Nie wykazano jednoznacznie, kto odpowiada za kluczowe elementy projektu. </a:t>
            </a:r>
          </a:p>
          <a:p>
            <a:pPr fontAlgn="base">
              <a:lnSpc>
                <a:spcPct val="15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Występowały niespójności pomiędzy opisem zespołu, HRF oraz dokumentacją współpracy (np. zakres zaangażowania ekspertów). </a:t>
            </a:r>
          </a:p>
          <a:p>
            <a:pPr fontAlgn="base">
              <a:lnSpc>
                <a:spcPct val="15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W wielu przypadkach zaplanowane zasoby były niewystarczające dla zakresu prac, w szczególności przy projektach jednoosobowych.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12964B5-523E-1116-B295-D616CEAA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>
                <a:solidFill>
                  <a:srgbClr val="012966"/>
                </a:solidFill>
                <a:latin typeface="IBM Plex Sans" panose="020B0503050203000203" pitchFamily="34" charset="0"/>
              </a:rPr>
              <a:t>7</a:t>
            </a:fld>
            <a:endParaRPr lang="pl-PL">
              <a:solidFill>
                <a:srgbClr val="012966"/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2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04A29-0DD7-DE75-2B04-D13061646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3C54A5-36E2-E7FA-F71F-63B7ED3B3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0"/>
            <a:ext cx="10613571" cy="166551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3200" b="1" dirty="0">
                <a:solidFill>
                  <a:srgbClr val="012966"/>
                </a:solidFill>
                <a:latin typeface="IBM Plex Sans" panose="020B0503050203000203" pitchFamily="34" charset="0"/>
              </a:rPr>
              <a:t>Błędy związane z kryteriami </a:t>
            </a:r>
            <a:br>
              <a:rPr lang="pl-PL" sz="3200" b="1" dirty="0">
                <a:solidFill>
                  <a:srgbClr val="012966"/>
                </a:solidFill>
                <a:latin typeface="IBM Plex Sans" panose="020B0503050203000203" pitchFamily="34" charset="0"/>
              </a:rPr>
            </a:br>
            <a:r>
              <a:rPr lang="pl-PL" sz="2800" b="1" dirty="0">
                <a:solidFill>
                  <a:srgbClr val="1C8AD9"/>
                </a:solidFill>
                <a:latin typeface="IBM Plex Sans" panose="020B0503050203000203" pitchFamily="34" charset="0"/>
              </a:rPr>
              <a:t>Kryterium 4 – Harmonogram, Budżet Projektu B+R, Wskaźniki           w Projekcie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437B95-9B1C-9B65-0A0D-12917B143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0" y="1665514"/>
            <a:ext cx="11550056" cy="4920343"/>
          </a:xfrm>
        </p:spPr>
        <p:txBody>
          <a:bodyPr>
            <a:normAutofit fontScale="92500" lnSpcReduction="10000"/>
          </a:bodyPr>
          <a:lstStyle/>
          <a:p>
            <a:pPr marL="0" indent="0" fontAlgn="base">
              <a:buNone/>
            </a:pPr>
            <a:r>
              <a:rPr lang="pl-PL" sz="1800" b="1" u="sng" dirty="0">
                <a:solidFill>
                  <a:srgbClr val="1C8AD9"/>
                </a:solidFill>
                <a:latin typeface="IBM Plex Sans" panose="020B0503050203000203" pitchFamily="34" charset="0"/>
              </a:rPr>
              <a:t>Najczęstsze błędy zidentyfikowane w toku oceny:</a:t>
            </a:r>
            <a:endParaRPr lang="pl-PL" sz="1800" u="sng" dirty="0">
              <a:solidFill>
                <a:srgbClr val="1C8AD9"/>
              </a:solidFill>
              <a:latin typeface="IBM Plex Sans" panose="020B0503050203000203" pitchFamily="34" charset="0"/>
            </a:endParaRPr>
          </a:p>
          <a:p>
            <a:pPr fontAlgn="base">
              <a:lnSpc>
                <a:spcPct val="12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Kamienie milowe nie były mierzalne ani obiektywnie weryfikowalne. </a:t>
            </a:r>
          </a:p>
          <a:p>
            <a:pPr fontAlgn="base">
              <a:lnSpc>
                <a:spcPct val="12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Kamienie milowe miały charakter opisowy zamiast wynikowego. </a:t>
            </a:r>
          </a:p>
          <a:p>
            <a:pPr fontAlgn="base">
              <a:lnSpc>
                <a:spcPct val="12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Zaplanowane prace B+R nie były dobrze rozpisane w czasie lub były nierealistyczne. </a:t>
            </a:r>
          </a:p>
          <a:p>
            <a:pPr fontAlgn="base">
              <a:lnSpc>
                <a:spcPct val="12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Brak uzasadnienia kosztów lub ich ogólnikowy opis. </a:t>
            </a:r>
          </a:p>
          <a:p>
            <a:pPr fontAlgn="base">
              <a:lnSpc>
                <a:spcPct val="12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Budżet nie był rozbity na poszczególne kategorie kosztów ani nie były wykazywane szczegółowe wydatki (nazwy </a:t>
            </a:r>
            <a:r>
              <a:rPr lang="pl-PL" sz="1600">
                <a:solidFill>
                  <a:srgbClr val="012966"/>
                </a:solidFill>
                <a:latin typeface="IBM Plex Sans" panose="020B0503050203000203" pitchFamily="34" charset="0"/>
              </a:rPr>
              <a:t>wydatków były </a:t>
            </a: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ogólne – trudne do identyfikacji). </a:t>
            </a:r>
          </a:p>
          <a:p>
            <a:pPr fontAlgn="base">
              <a:lnSpc>
                <a:spcPct val="12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Nie wszystkie koszty były kwalifikowalne lub ich kwalifikowalność była wątpliwa. </a:t>
            </a:r>
          </a:p>
          <a:p>
            <a:pPr fontAlgn="base">
              <a:lnSpc>
                <a:spcPct val="12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Występowały nieprawidłowości w przypisaniu kosztów do zadań. </a:t>
            </a:r>
          </a:p>
          <a:p>
            <a:pPr fontAlgn="base">
              <a:lnSpc>
                <a:spcPct val="12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Zadania zawierały prace rutynowe lub przedwdrożeniowe, niekwalifikowalne jako B+R. </a:t>
            </a:r>
          </a:p>
          <a:p>
            <a:pPr fontAlgn="base">
              <a:lnSpc>
                <a:spcPct val="12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Zasoby techniczne i infrastruktura były opisane nieprecyzyjnie. </a:t>
            </a:r>
          </a:p>
          <a:p>
            <a:pPr fontAlgn="base">
              <a:lnSpc>
                <a:spcPct val="12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Nie identyfikowano kluczowych </a:t>
            </a:r>
            <a:r>
              <a:rPr lang="pl-PL" sz="1600" dirty="0" err="1">
                <a:solidFill>
                  <a:srgbClr val="012966"/>
                </a:solidFill>
                <a:latin typeface="IBM Plex Sans" panose="020B0503050203000203" pitchFamily="34" charset="0"/>
              </a:rPr>
              <a:t>ryzyk</a:t>
            </a: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 lub brakowało planu zarządzania ryzykiem.   </a:t>
            </a:r>
          </a:p>
          <a:p>
            <a:pPr fontAlgn="base">
              <a:lnSpc>
                <a:spcPct val="120000"/>
              </a:lnSpc>
            </a:pPr>
            <a:r>
              <a:rPr lang="pl-PL" sz="1600" dirty="0">
                <a:solidFill>
                  <a:srgbClr val="012966"/>
                </a:solidFill>
                <a:latin typeface="IBM Plex Sans" panose="020B0503050203000203" pitchFamily="34" charset="0"/>
              </a:rPr>
              <a:t>Wartość bazowa i docelowa wskaźników błędnie wykazywana.</a:t>
            </a:r>
          </a:p>
          <a:p>
            <a:pPr fontAlgn="base">
              <a:lnSpc>
                <a:spcPct val="120000"/>
              </a:lnSpc>
            </a:pPr>
            <a:endParaRPr lang="pl-PL" sz="1600" dirty="0">
              <a:solidFill>
                <a:srgbClr val="012966"/>
              </a:solidFill>
              <a:latin typeface="IBM Plex Sans" panose="020B0503050203000203" pitchFamily="34" charset="0"/>
            </a:endParaRPr>
          </a:p>
          <a:p>
            <a:pPr fontAlgn="base">
              <a:lnSpc>
                <a:spcPct val="120000"/>
              </a:lnSpc>
            </a:pPr>
            <a:endParaRPr lang="pl-PL" sz="1600" dirty="0">
              <a:solidFill>
                <a:srgbClr val="012966"/>
              </a:solidFill>
              <a:latin typeface="IBM Plex Sans" panose="020B0503050203000203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77B4FFF-699D-3C78-CB05-CB032E1A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>
                <a:solidFill>
                  <a:srgbClr val="012966"/>
                </a:solidFill>
                <a:latin typeface="IBM Plex Sans" panose="020B0503050203000203" pitchFamily="34" charset="0"/>
              </a:rPr>
              <a:t>8</a:t>
            </a:fld>
            <a:endParaRPr lang="pl-PL">
              <a:solidFill>
                <a:srgbClr val="012966"/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67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ostokąt: jeden zaokrąglony róg 21">
            <a:extLst>
              <a:ext uri="{FF2B5EF4-FFF2-40B4-BE49-F238E27FC236}">
                <a16:creationId xmlns:a16="http://schemas.microsoft.com/office/drawing/2014/main" id="{DBD83D1A-CDA3-94D5-A3BC-C8704DFCD4C7}"/>
              </a:ext>
            </a:extLst>
          </p:cNvPr>
          <p:cNvSpPr/>
          <p:nvPr/>
        </p:nvSpPr>
        <p:spPr>
          <a:xfrm>
            <a:off x="64478" y="752459"/>
            <a:ext cx="3411855" cy="671955"/>
          </a:xfrm>
          <a:prstGeom prst="round1Rect">
            <a:avLst>
              <a:gd name="adj" fmla="val 30128"/>
            </a:avLst>
          </a:prstGeom>
          <a:gradFill flip="none" rotWithShape="1">
            <a:gsLst>
              <a:gs pos="99067">
                <a:srgbClr val="012966"/>
              </a:gs>
              <a:gs pos="0">
                <a:srgbClr val="1C8AD9"/>
              </a:gs>
              <a:gs pos="38000">
                <a:srgbClr val="0157B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dirty="0">
                <a:solidFill>
                  <a:prstClr val="white"/>
                </a:solidFill>
                <a:latin typeface="IBM Plex Sans" panose="020B0503050203000203" pitchFamily="34" charset="0"/>
              </a:rPr>
              <a:t>Podsumowanie oceny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51DD9809-B236-D32C-5F42-8CF136639FAE}"/>
              </a:ext>
            </a:extLst>
          </p:cNvPr>
          <p:cNvSpPr txBox="1">
            <a:spLocks/>
          </p:cNvSpPr>
          <p:nvPr/>
        </p:nvSpPr>
        <p:spPr>
          <a:xfrm>
            <a:off x="428810" y="1189033"/>
            <a:ext cx="4731833" cy="8034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rgbClr val="012966"/>
              </a:solidFill>
              <a:effectLst/>
              <a:uLnTx/>
              <a:uFillTx/>
              <a:latin typeface="IBM Plex Sans" panose="020B0503050203000203" pitchFamily="34" charset="0"/>
              <a:ea typeface="+mj-ea"/>
              <a:cs typeface="+mj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69AEB7D-403F-08D6-BEEB-C0FD3D4203A5}"/>
              </a:ext>
            </a:extLst>
          </p:cNvPr>
          <p:cNvSpPr txBox="1"/>
          <p:nvPr/>
        </p:nvSpPr>
        <p:spPr>
          <a:xfrm>
            <a:off x="305596" y="1992474"/>
            <a:ext cx="702049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012966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Analiza ocen wskazuje, że najczęstsze problemy nie dotyczyły samej idei projektów, lecz sposobu ich przełożenia na operacyjny plan realizacji. Największe trudności zostały zidentyfikowane w kryterium dotyczącym harmonogramu, budżetu i wskaźników, co wskazuje na problemy w zakresie: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i="0" u="none" strike="noStrike" kern="1200" cap="none" spc="0" normalizeH="0" baseline="0" noProof="0" dirty="0">
              <a:ln>
                <a:noFill/>
              </a:ln>
              <a:solidFill>
                <a:srgbClr val="012966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012966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definiowania mierzalnych kamieni milowych,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012966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uzasadniania kosztów i ich przypisania do zadań,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012966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planowania realistycznego harmonogramu.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1600" i="0" u="none" strike="noStrike" kern="1200" cap="none" spc="0" normalizeH="0" baseline="0" noProof="0" dirty="0">
              <a:ln>
                <a:noFill/>
              </a:ln>
              <a:solidFill>
                <a:srgbClr val="012966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012966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Problemy w zakresie potencjału komercjalizacji występowały często, jednak miały głównie charakter jakościowy (ogólność i deklaratywność opisów). Oznacza to, że główną barierą dla wnioskodawców było nie tyle określenie potencjału rynkowego projektu, co przełożenie koncepcji na spójny, mierzalny i operacyjny model realizacji projektu B+R.</a:t>
            </a:r>
            <a:endParaRPr kumimoji="0" lang="pl-PL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p:pic>
        <p:nvPicPr>
          <p:cNvPr id="21" name="Obraz 20" descr="Wykresy i wykresy">
            <a:extLst>
              <a:ext uri="{FF2B5EF4-FFF2-40B4-BE49-F238E27FC236}">
                <a16:creationId xmlns:a16="http://schemas.microsoft.com/office/drawing/2014/main" id="{BA4BF28D-8C11-6FC5-43A6-C5A1074E2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7" r="5673"/>
          <a:stretch>
            <a:fillRect/>
          </a:stretch>
        </p:blipFill>
        <p:spPr>
          <a:xfrm>
            <a:off x="7692389" y="-1"/>
            <a:ext cx="4499613" cy="688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5283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Motyw pakietu Office">
  <a:themeElements>
    <a:clrScheme name="NCBR">
      <a:dk1>
        <a:srgbClr val="121029"/>
      </a:dk1>
      <a:lt1>
        <a:sysClr val="window" lastClr="FFFFFF"/>
      </a:lt1>
      <a:dk2>
        <a:srgbClr val="44546A"/>
      </a:dk2>
      <a:lt2>
        <a:srgbClr val="E7E6E6"/>
      </a:lt2>
      <a:accent1>
        <a:srgbClr val="5CBDE5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3B61342C6818946BD4A6FE7B343BFE1" ma:contentTypeVersion="15" ma:contentTypeDescription="Utwórz nowy dokument." ma:contentTypeScope="" ma:versionID="6b6b65eb942fe8b325d05c16a0af6499">
  <xsd:schema xmlns:xsd="http://www.w3.org/2001/XMLSchema" xmlns:xs="http://www.w3.org/2001/XMLSchema" xmlns:p="http://schemas.microsoft.com/office/2006/metadata/properties" xmlns:ns3="8f34df2a-000b-4e5b-ba91-c3279abd197b" xmlns:ns4="1806c403-7e9a-440e-bcec-85a486946fa7" targetNamespace="http://schemas.microsoft.com/office/2006/metadata/properties" ma:root="true" ma:fieldsID="33e39b5e463b86365ef8c03de7632ec8" ns3:_="" ns4:_="">
    <xsd:import namespace="8f34df2a-000b-4e5b-ba91-c3279abd197b"/>
    <xsd:import namespace="1806c403-7e9a-440e-bcec-85a486946fa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_activity" minOccurs="0"/>
                <xsd:element ref="ns4:MediaServiceMetadata" minOccurs="0"/>
                <xsd:element ref="ns4:MediaServiceFastMetadata" minOccurs="0"/>
                <xsd:element ref="ns4:MediaServiceObjectDetectorVersion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SystemTags" minOccurs="0"/>
                <xsd:element ref="ns4:MediaServiceSearchProperties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34df2a-000b-4e5b-ba91-c3279abd197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06c403-7e9a-440e-bcec-85a486946fa7" elementFormDefault="qualified">
    <xsd:import namespace="http://schemas.microsoft.com/office/2006/documentManagement/types"/>
    <xsd:import namespace="http://schemas.microsoft.com/office/infopath/2007/PartnerControls"/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806c403-7e9a-440e-bcec-85a486946fa7" xsi:nil="true"/>
  </documentManagement>
</p:properties>
</file>

<file path=customXml/itemProps1.xml><?xml version="1.0" encoding="utf-8"?>
<ds:datastoreItem xmlns:ds="http://schemas.openxmlformats.org/officeDocument/2006/customXml" ds:itemID="{AE7468CC-248B-4729-AEAE-B44EE01EE6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AA66CD-B4B7-4F59-933F-589B59FD62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34df2a-000b-4e5b-ba91-c3279abd197b"/>
    <ds:schemaRef ds:uri="1806c403-7e9a-440e-bcec-85a486946f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97CBB8-CEEA-4702-805E-19694390D3AE}">
  <ds:schemaRefs>
    <ds:schemaRef ds:uri="1806c403-7e9a-440e-bcec-85a486946fa7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www.w3.org/XML/1998/namespace"/>
    <ds:schemaRef ds:uri="8f34df2a-000b-4e5b-ba91-c3279abd197b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2111</TotalTime>
  <Words>719</Words>
  <Application>Microsoft Office PowerPoint</Application>
  <PresentationFormat>Panoramiczny</PresentationFormat>
  <Paragraphs>91</Paragraphs>
  <Slides>11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11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Calibri Light</vt:lpstr>
      <vt:lpstr>IBM Plex Sans</vt:lpstr>
      <vt:lpstr>IBM Plex Sans Bold</vt:lpstr>
      <vt:lpstr>IBM Plex Sans Medium</vt:lpstr>
      <vt:lpstr>Wingdings</vt:lpstr>
      <vt:lpstr>Motyw pakietu Office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Błędy związane z kryteriami  Kryterium 1 – Istota projektu</vt:lpstr>
      <vt:lpstr>Błędy związane z kryteriami  Kryterium 2 – Potencjał komercyjny i potencjał wzrostu wartości</vt:lpstr>
      <vt:lpstr>Błędy związane z kryteriami  Kryterium 3 – Zespół projektowy</vt:lpstr>
      <vt:lpstr>Błędy związane z kryteriami  Kryterium 4 – Harmonogram, Budżet Projektu B+R, Wskaźniki           w Projekcie</vt:lpstr>
      <vt:lpstr>Prezentacja programu PowerPoint</vt:lpstr>
      <vt:lpstr>Prezentacja programu PowerPoint</vt:lpstr>
      <vt:lpstr>Prezentacja programu PowerPoint</vt:lpstr>
    </vt:vector>
  </TitlesOfParts>
  <Company>NCBR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 Biała</dc:creator>
  <cp:lastModifiedBy>Krystyna Kamińska</cp:lastModifiedBy>
  <cp:revision>13</cp:revision>
  <cp:lastPrinted>2026-06-16T07:32:13Z</cp:lastPrinted>
  <dcterms:created xsi:type="dcterms:W3CDTF">2025-12-01T13:55:54Z</dcterms:created>
  <dcterms:modified xsi:type="dcterms:W3CDTF">2026-06-19T13:41:07Z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1e939cc-945f-447d-b5c0-f5a8e3aaa77b_Enabled">
    <vt:lpwstr>true</vt:lpwstr>
  </property>
  <property fmtid="{D5CDD505-2E9C-101B-9397-08002B2CF9AE}" pid="3" name="MSIP_Label_91e939cc-945f-447d-b5c0-f5a8e3aaa77b_SetDate">
    <vt:lpwstr>2025-12-02T07:41:56Z</vt:lpwstr>
  </property>
  <property fmtid="{D5CDD505-2E9C-101B-9397-08002B2CF9AE}" pid="4" name="MSIP_Label_91e939cc-945f-447d-b5c0-f5a8e3aaa77b_Method">
    <vt:lpwstr>Privileged</vt:lpwstr>
  </property>
  <property fmtid="{D5CDD505-2E9C-101B-9397-08002B2CF9AE}" pid="5" name="MSIP_Label_91e939cc-945f-447d-b5c0-f5a8e3aaa77b_Name">
    <vt:lpwstr>K1 - Publiczna bez oznakowania</vt:lpwstr>
  </property>
  <property fmtid="{D5CDD505-2E9C-101B-9397-08002B2CF9AE}" pid="6" name="MSIP_Label_91e939cc-945f-447d-b5c0-f5a8e3aaa77b_SiteId">
    <vt:lpwstr>114511be-be5b-44a7-b2ab-a51e832dea9d</vt:lpwstr>
  </property>
  <property fmtid="{D5CDD505-2E9C-101B-9397-08002B2CF9AE}" pid="7" name="MSIP_Label_91e939cc-945f-447d-b5c0-f5a8e3aaa77b_ActionId">
    <vt:lpwstr>c9c82ce8-a28d-4f76-a03b-a1eb2e8c864a</vt:lpwstr>
  </property>
  <property fmtid="{D5CDD505-2E9C-101B-9397-08002B2CF9AE}" pid="8" name="MSIP_Label_91e939cc-945f-447d-b5c0-f5a8e3aaa77b_ContentBits">
    <vt:lpwstr>0</vt:lpwstr>
  </property>
  <property fmtid="{D5CDD505-2E9C-101B-9397-08002B2CF9AE}" pid="9" name="MSIP_Label_91e939cc-945f-447d-b5c0-f5a8e3aaa77b_Tag">
    <vt:lpwstr>10, 0, 1, 1</vt:lpwstr>
  </property>
  <property fmtid="{D5CDD505-2E9C-101B-9397-08002B2CF9AE}" pid="10" name="ContentTypeId">
    <vt:lpwstr>0x01010023B61342C6818946BD4A6FE7B343BFE1</vt:lpwstr>
  </property>
</Properties>
</file>