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0"/>
  </p:notesMasterIdLst>
  <p:sldIdLst>
    <p:sldId id="335" r:id="rId2"/>
    <p:sldId id="308" r:id="rId3"/>
    <p:sldId id="400" r:id="rId4"/>
    <p:sldId id="508" r:id="rId5"/>
    <p:sldId id="503" r:id="rId6"/>
    <p:sldId id="504" r:id="rId7"/>
    <p:sldId id="505" r:id="rId8"/>
    <p:sldId id="507" r:id="rId9"/>
    <p:sldId id="413" r:id="rId10"/>
    <p:sldId id="419" r:id="rId11"/>
    <p:sldId id="420" r:id="rId12"/>
    <p:sldId id="485" r:id="rId13"/>
    <p:sldId id="487" r:id="rId14"/>
    <p:sldId id="414" r:id="rId15"/>
    <p:sldId id="488" r:id="rId16"/>
    <p:sldId id="416" r:id="rId17"/>
    <p:sldId id="509" r:id="rId18"/>
    <p:sldId id="526" r:id="rId19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podstawowe infrormacje o naborze" id="{0E285AB0-7CE7-4836-AB89-B16D4DA3141C}">
          <p14:sldIdLst>
            <p14:sldId id="335"/>
            <p14:sldId id="308"/>
            <p14:sldId id="400"/>
            <p14:sldId id="508"/>
            <p14:sldId id="503"/>
            <p14:sldId id="504"/>
            <p14:sldId id="505"/>
            <p14:sldId id="507"/>
            <p14:sldId id="413"/>
            <p14:sldId id="419"/>
            <p14:sldId id="420"/>
            <p14:sldId id="485"/>
            <p14:sldId id="487"/>
            <p14:sldId id="414"/>
            <p14:sldId id="488"/>
            <p14:sldId id="416"/>
            <p14:sldId id="509"/>
            <p14:sldId id="5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7033"/>
    <a:srgbClr val="93C67B"/>
    <a:srgbClr val="8B12B6"/>
    <a:srgbClr val="554B97"/>
    <a:srgbClr val="FFFFFF"/>
    <a:srgbClr val="002073"/>
    <a:srgbClr val="FA8606"/>
    <a:srgbClr val="FDABFF"/>
    <a:srgbClr val="3C3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88FCC-AE64-40DB-A46A-554777F32D83}" v="10" dt="2026-03-02T20:51:35.53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96144" autoAdjust="0"/>
  </p:normalViewPr>
  <p:slideViewPr>
    <p:cSldViewPr>
      <p:cViewPr varScale="1">
        <p:scale>
          <a:sx n="67" d="100"/>
          <a:sy n="67" d="100"/>
        </p:scale>
        <p:origin x="350" y="67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2026-03-03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028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 dirty="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945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6073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482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0896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519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367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985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86785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F54BB-6727-475F-9FD5-ED33A44F2811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4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599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632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A2425-2A3D-AA84-3886-6A5CEB9B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983FDDF-BEFB-C8F4-15EC-460DF8B19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5F2934A-7C04-3434-6719-7E2430E2E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21F7AF-77BC-82D9-740B-09397B702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476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5F40-B4AF-1041-5F73-BCCF67B9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0932468-B791-FDB3-71C8-4C733E1F65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DC9B02D-B619-8F72-A42F-D0AF6DDAE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3D3EB3-2B4A-BD25-1BBA-4FDA5F5E7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2653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D0AFA-DB85-BA5D-8E30-0C449492D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02D4A35-27AD-F36F-6282-C30EA9024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37D21B4-CB6C-7DA6-65BA-E6B501919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F61AFE-AF64-3273-DD18-90A9CF60B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098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6757F-28DB-DB17-B067-69554DA0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4A543FE-118B-201C-7CC0-E827B4A05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6DC3FCA-8B99-EBA0-2339-A7D7CAD26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95A838-B318-0052-4BC6-E8F9AC3AA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3615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A869D-DA90-3E6D-FCFC-AEB7CAE87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48AE27-F778-D052-5CCA-C55A7074F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214BDC3-7729-0C0E-80D6-5FF99A51E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8FB05E-8292-CDB4-4956-672B91C0F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385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54BB-6727-475F-9FD5-ED33A44F281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25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2026-03-03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fosigw/fenx0103-iw01-002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hyperlink" Target="mailto:wodkanfeniks@nfosigw.gov.pl" TargetMode="External"/><Relationship Id="rId4" Type="http://schemas.openxmlformats.org/officeDocument/2006/relationships/hyperlink" Target="https://www.gov.pl/web/nfosigw/szkolenie-dla-wnioskodawcow-w-zakresie-przygotowania-wniosku-o-dofinansowanie-dla-dzialania-fenx010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075981"/>
            <a:ext cx="94330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pl-PL" altLang="pl-PL" sz="2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Podstawowe informacje o naborze FENX.01.03-IW.01-002/25 </a:t>
            </a:r>
            <a:endParaRPr lang="pl-PL" altLang="pl-PL" sz="2400" b="0" dirty="0">
              <a:solidFill>
                <a:srgbClr val="FF0000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</a:pPr>
            <a:r>
              <a:rPr lang="pl-PL" altLang="pl-PL" sz="20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Działanie FENX.01.03 Gospodarka wodno-ściekowa</a:t>
            </a:r>
          </a:p>
          <a:p>
            <a:pPr algn="ctr" eaLnBrk="1" hangingPunct="1">
              <a:lnSpc>
                <a:spcPct val="100000"/>
              </a:lnSpc>
            </a:pPr>
            <a:endParaRPr lang="pl-PL" altLang="pl-PL" sz="24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781782" y="6300117"/>
            <a:ext cx="9433048" cy="51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Agnieszka Knap</a:t>
            </a:r>
          </a:p>
          <a:p>
            <a:pPr algn="ctr" eaLnBrk="1" hangingPunct="1">
              <a:lnSpc>
                <a:spcPct val="100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05.03.2026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864096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składania wniosków o dofinansowanie - § 8 Regulaminu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331565"/>
            <a:ext cx="9071322" cy="54478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Zgodnie z Regulaminem wyboru projektów: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Wnioski o dofinansowanie należy składać </a:t>
            </a:r>
            <a:r>
              <a:rPr lang="pl-PL" sz="2000" b="1" dirty="0"/>
              <a:t>wyłącznie w postaci elektronicznej przy użyciu systemu CST2021, za pośrednictwem aplikacji WOD2021</a:t>
            </a:r>
            <a:endParaRPr lang="pl-PL" sz="20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Wniosek o dofinansowanie należy sporządzić zgodnie z </a:t>
            </a:r>
            <a:r>
              <a:rPr lang="pl-PL" sz="2000" b="1" dirty="0"/>
              <a:t>Instrukcją wypełniania wniosku o dofinansowanie projektu</a:t>
            </a:r>
            <a:r>
              <a:rPr lang="pl-PL" sz="2000" dirty="0"/>
              <a:t>, stanowiącą załącznik nr 4 do Regulaminu oraz ze szczegółowymi informacjami dostępnymi w ogłoszeniu o naborze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Załączniki stanowią integralną część wniosku o dofinansowanie i są uzupełnieniem lub potwierdzeniem danych zawartych we wniosku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Lista i zakres wymaganych załączników jest określona w Instrukcji wypełniania wniosku o dofinansowanie dla działania FENX.01.03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Wzory niektórych wymaganych zestawień i oświadczeń zamieszczono w ogłoszeniu o naborze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575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 fontScale="90000"/>
          </a:bodyPr>
          <a:lstStyle/>
          <a:p>
            <a:r>
              <a:rPr lang="pl-PL" dirty="0"/>
              <a:t>Zasady poprawiania wniosku- § 9 Regulaminu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043533"/>
            <a:ext cx="9071322" cy="590465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Zasady uzupełniania i poprawiania wniosku: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IW może dwukrotnie </a:t>
            </a:r>
            <a:r>
              <a:rPr lang="pl-PL" sz="2000" b="1" dirty="0"/>
              <a:t>wezwać wnioskodawcę do poprawy lub uzupełnienia wniosku o dofinansowanie</a:t>
            </a:r>
            <a:r>
              <a:rPr lang="pl-PL" sz="2000" dirty="0"/>
              <a:t>, w zakresie podlegającym ocenie spełnienia kryteriów wyboru projektu (dotyczy każdego kryterium ocenianego na danym etapie oceny).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W przypadku wezwania do złożenia wyjaśnień lub poprawy wniosku – wraz z poprawionym wnioskiem w WOD2021 należy złożyć komplet załączników oraz odniesienie do uwag IW zawierające wyjaśnienia wraz z informacją o zakresie wprowadzonych zmian.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Komunikacja z Wnioskodawcą będzie odbywać się za pomocą środków komunikacji elektronicznej na wskazany we wniosku przez Wnioskodawcę </a:t>
            </a:r>
            <a:r>
              <a:rPr lang="pl-PL" sz="2000" b="1" dirty="0"/>
              <a:t>adres e-Doręczeń oraz poprzez system CST</a:t>
            </a:r>
            <a:r>
              <a:rPr lang="pl-PL" sz="2000" dirty="0"/>
              <a:t>.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308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539477"/>
            <a:ext cx="9071322" cy="576064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altLang="pl-PL" dirty="0"/>
              <a:t>Etapy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475581"/>
            <a:ext cx="9071322" cy="511256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/>
              <a:t>Projekty oceniane są kryteriami  horyzontalnymi i specyficznymi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b="1" dirty="0"/>
              <a:t>Etapy oceny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 dirty="0"/>
              <a:t>I etap – ocena techniczna, strategiczna oraz środowiskowa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 dirty="0"/>
              <a:t>II etap – ocena finansowa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dirty="0"/>
              <a:t>Podział kryteriów pomiędzy etapy oceny to zał. 2 do Regulaminu wyboru projektów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pl-PL" sz="1250" b="1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7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dirty="0"/>
              <a:t>I etap oceny wniosku o dofinansowanie (1/2)</a:t>
            </a:r>
            <a:endParaRPr lang="pl-PL" alt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99517"/>
            <a:ext cx="9071322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Etapy oceny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b="1" dirty="0"/>
              <a:t>I etap – ocena techniczna, strategiczna oraz środowiskowa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dirty="0"/>
              <a:t>W trakcie oceny projektu wg kryteriów obligatoryjnych i rankingujących dopuszczalne jest </a:t>
            </a:r>
            <a:r>
              <a:rPr lang="pl-PL" b="1" dirty="0"/>
              <a:t>dwukrotne</a:t>
            </a:r>
            <a:r>
              <a:rPr lang="pl-PL" dirty="0"/>
              <a:t> wezwanie wnioskodawcy do poprawy lub uzupełnienia wniosku.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Obraz 8" descr="Tabela prezentująca terminy w trakcie poprawy wniosku na I etapie ocen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7" y="2483693"/>
            <a:ext cx="5166259" cy="32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I etap oceny wniosku o dofinansowanie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99517"/>
            <a:ext cx="8965627" cy="5616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ocena wniosków wg wskazanych </a:t>
            </a:r>
            <a:r>
              <a:rPr lang="pl-PL" sz="2200" b="1" dirty="0"/>
              <a:t>horyzontalnych i specyficznych  kryteriów obligatoryjnych I stopnia oraz rankingujących (równolegle)</a:t>
            </a:r>
            <a:r>
              <a:rPr lang="pl-PL" sz="2200" dirty="0"/>
              <a:t>;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zatwierdzenie przez IW wyników I etapu oceny projektów złożonych w ramach naboru i poinformowanie wnioskodawców o zakwalifikowaniu (lub nie) do II etapu oceny;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do II etapu oceny przechodzą wszystkie projekty, które spełniły kryteria obligatoryjne I stopnia i uzyskały minimum punktów wg kryteriów rankingujących;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publikacja informacji o wynikach I etapu oceny projektów złożonych w ramach naboru na stronie internetowej IW oraz portalu Funduszy Europejskich;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/>
              <a:t>projekt otrzymuje negatywną ocenę w przypadku, gdy chociaż jedno kryterium obligatoryjne I stopnia nie zostanie spełnione lub gdy w wyniku przeprowadzenia oceny wg kryteriów rankingujących projekt nie uzyska </a:t>
            </a:r>
            <a:r>
              <a:rPr lang="pl-PL" sz="2200" b="1" dirty="0"/>
              <a:t>minimum 117 punktów</a:t>
            </a:r>
            <a:endParaRPr lang="pl-PL" sz="2200" dirty="0"/>
          </a:p>
          <a:p>
            <a:pPr marL="0" indent="0">
              <a:spcBef>
                <a:spcPts val="600"/>
              </a:spcBef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1726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/>
          </a:bodyPr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l-PL" dirty="0"/>
              <a:t>II etap oceny wniosku o dofinansowanie (1/2)</a:t>
            </a:r>
            <a:endParaRPr lang="pl-PL" alt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043533"/>
            <a:ext cx="9071322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Etapy oceny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b="1" dirty="0"/>
              <a:t>II etap – ocena finansowa</a:t>
            </a:r>
          </a:p>
          <a:p>
            <a:pPr marL="0" lvl="0" indent="0">
              <a:buClr>
                <a:srgbClr val="003399"/>
              </a:buClr>
              <a:buNone/>
            </a:pPr>
            <a:r>
              <a:rPr lang="pl-PL" dirty="0"/>
              <a:t>W wyniku oceny projektu wg kryteriów obligatoryjnych II stopnia dopuszczalne jest </a:t>
            </a:r>
            <a:r>
              <a:rPr lang="pl-PL" b="1" dirty="0"/>
              <a:t>dwukrotne</a:t>
            </a:r>
            <a:r>
              <a:rPr lang="pl-PL" dirty="0"/>
              <a:t> wezwanie wnioskodawcy do poprawy lub uzupełnienia wniosku.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500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  <a:p>
            <a:pPr marL="0" indent="0">
              <a:spcBef>
                <a:spcPts val="600"/>
              </a:spcBef>
              <a:buNone/>
            </a:pPr>
            <a:endParaRPr lang="pl-PL" sz="1500" b="1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alt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 descr="Tabela prezentująca terminy w trakcie poprawy wniosku na II etapie ocen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8" y="2555701"/>
            <a:ext cx="5443577" cy="33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41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II etap oceny wniosku o dofinansowanie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899517"/>
            <a:ext cx="9071322" cy="5879852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ocena wniosków wg horyzontalnych kryteriów obligatoryjnych II stopnia;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projekt uzyskuje ocenę negatywną w przypadku gdy nie spełni chociaż jednego kryterium obligatoryjnego II stopnia;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utworzenie listy projektów wybranych do dofinansowania oraz projektów, które otrzymały negatywną ocenę, zatwierdzenie ww. list przez IW oraz ich przekazanie do IP;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o miejscu na liście decydować będzie liczba punktów uzyskana w ramach oceny kryteriami rankingującymi na I etapie oceny projektu;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po zatwierdzeniu wyniku oceny, przesłanie informacji do wnioskodawców o wyborze projektu do dofinansowania (lub o niewybraniu) oraz publikacja informacji na stronie internetowej IW oraz na Portalu Funduszy Europejskich;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/>
              <a:t>III etap - zawieranie umów o dofinansowanie (uwaga: czynności wymagane przed zawarciem umowy o dofinansowanie zgodnie z art. 51 ust. pkt 10 ustawy wdrożeniowej)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88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DB1076-D5B7-607E-B53E-126C8B82A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zagadnienia dotyczące </a:t>
            </a:r>
            <a:r>
              <a:rPr lang="pl-PL" dirty="0" err="1"/>
              <a:t>WoD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10D3A-3414-C12A-B05A-C0B7EAFB8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8640763" cy="5651724"/>
          </a:xfrm>
        </p:spPr>
        <p:txBody>
          <a:bodyPr/>
          <a:lstStyle/>
          <a:p>
            <a:r>
              <a:rPr lang="pl-PL" sz="2400" dirty="0"/>
              <a:t>Zasady równościowe: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Zgodność projektu z zasadami równości szans, włączenia społecznego i niedyskryminacji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Karta Praw Podstawowych Unii Europejskiej z dnia 26 października 2012 r. służy ochronie praw podstawowych przysługujących ludziom w Unii Europejskiej (UE).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Konwencja o Prawach Osób Niepełnosprawnych z dnia 13 grudnia 2006 r.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Działania edukacyjne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Wskazane we </a:t>
            </a:r>
            <a:r>
              <a:rPr lang="pl-PL" sz="2400" dirty="0" err="1"/>
              <a:t>WoD</a:t>
            </a:r>
            <a:r>
              <a:rPr lang="pl-PL" sz="2400" dirty="0"/>
              <a:t> = rozliczane w </a:t>
            </a:r>
            <a:r>
              <a:rPr lang="pl-PL" sz="2400" dirty="0" err="1"/>
              <a:t>UoD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1BC7BA-E941-F066-78DF-D8384F3EE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pic>
        <p:nvPicPr>
          <p:cNvPr id="5" name="Obraz 4" descr="Wybrane zagadnienia dotyczące WoD">
            <a:extLst>
              <a:ext uri="{FF2B5EF4-FFF2-40B4-BE49-F238E27FC236}">
                <a16:creationId xmlns:a16="http://schemas.microsoft.com/office/drawing/2014/main" id="{B1B14519-C255-9478-271D-D2B0E652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37" y="6780406"/>
            <a:ext cx="6663506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4DC3EC-B013-4090-3790-197E086C9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250427-7F1E-2B42-9A3A-DA903F6896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6BE7B-80CB-4926-B646-E23E8BCBFE23}" type="slidenum">
              <a:rPr kumimoji="0" lang="pl-PL" altLang="pl-PL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altLang="pl-PL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015A7C9-2885-9040-984E-5DF32379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" y="0"/>
            <a:ext cx="9810372" cy="69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25525" y="360362"/>
            <a:ext cx="8640763" cy="1619251"/>
          </a:xfrm>
        </p:spPr>
        <p:txBody>
          <a:bodyPr/>
          <a:lstStyle/>
          <a:p>
            <a:r>
              <a:rPr lang="pl-PL" dirty="0"/>
              <a:t>FENX.01.03 Gospodarka wodno-ściekowa</a:t>
            </a:r>
            <a:br>
              <a:rPr lang="pl-PL" dirty="0"/>
            </a:br>
            <a:r>
              <a:rPr lang="pl-PL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DA37B94-D69E-4778-362F-9CA42162589C}"/>
              </a:ext>
            </a:extLst>
          </p:cNvPr>
          <p:cNvSpPr txBox="1">
            <a:spLocks/>
          </p:cNvSpPr>
          <p:nvPr/>
        </p:nvSpPr>
        <p:spPr bwMode="auto">
          <a:xfrm>
            <a:off x="4769842" y="900113"/>
            <a:ext cx="5921971" cy="59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600" b="0" dirty="0"/>
              <a:t>Przedsięwzięcia związane </a:t>
            </a:r>
            <a:r>
              <a:rPr lang="pl-PL" sz="1600" b="0" u="sng" dirty="0"/>
              <a:t>z: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b="0" u="sng" dirty="0"/>
              <a:t>budową nowej infrastruktury </a:t>
            </a:r>
            <a:r>
              <a:rPr lang="pl-PL" sz="1600" b="0" dirty="0"/>
              <a:t>komunalnej do zbierania ścieków komunalnych oraz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600" b="0" u="sng" dirty="0"/>
              <a:t>budową, przebudową, rozbudową i remontem istniejącej infrastruktury komunalnej </a:t>
            </a:r>
            <a:r>
              <a:rPr lang="pl-PL" sz="1600" b="0" dirty="0"/>
              <a:t>do ich oczyszczania, </a:t>
            </a:r>
          </a:p>
          <a:p>
            <a:pPr>
              <a:lnSpc>
                <a:spcPct val="150000"/>
              </a:lnSpc>
            </a:pPr>
            <a:r>
              <a:rPr lang="pl-PL" sz="1600" b="0" dirty="0"/>
              <a:t>niezbędne do zrealizowania zobowiązań wynikających </a:t>
            </a:r>
            <a:r>
              <a:rPr lang="pl-PL" sz="1600" b="0" u="sng" dirty="0"/>
              <a:t>z Dyrektywy Rady 91/271/EWG</a:t>
            </a:r>
            <a:r>
              <a:rPr lang="pl-PL" sz="1600" b="0" dirty="0"/>
              <a:t> dotyczącej oczyszczania ścieków komunalnych (zwanej dalej: dyrektywą ściekową), realizowane wyłącznie w aglomeracjach o wielkości </a:t>
            </a:r>
            <a:r>
              <a:rPr lang="pl-PL" sz="1600" b="0" u="sng" dirty="0"/>
              <a:t>co najmniej 15 000 RLM</a:t>
            </a:r>
            <a:r>
              <a:rPr lang="pl-PL" sz="1600" b="0" dirty="0"/>
              <a:t>, wskazanych w obowiązującym w dniu złożenia wniosku </a:t>
            </a:r>
            <a:r>
              <a:rPr lang="pl-PL" sz="1600" b="0" u="sng" dirty="0"/>
              <a:t>Krajowym Programie Oczyszczania Ścieków Komunalnych (KPOŚK) jako niespełniające wymaganych warunków zgodności z “dyrektywą ściekową”.</a:t>
            </a:r>
          </a:p>
        </p:txBody>
      </p:sp>
      <p:pic>
        <p:nvPicPr>
          <p:cNvPr id="6" name="Symbol zastępczy zawartości 6" descr="Zdjęcia pokazujące polską przyrodę.">
            <a:extLst>
              <a:ext uri="{FF2B5EF4-FFF2-40B4-BE49-F238E27FC236}">
                <a16:creationId xmlns:a16="http://schemas.microsoft.com/office/drawing/2014/main" id="{152573FF-AFD6-67F2-92B5-01ECA4A7127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22106"/>
            <a:ext cx="4697833" cy="5378012"/>
          </a:xfrm>
        </p:spPr>
      </p:pic>
      <p:pic>
        <p:nvPicPr>
          <p:cNvPr id="3" name="Obraz 2" descr="Pięć ilustracji pokazujących polskie krajobrazy.">
            <a:extLst>
              <a:ext uri="{FF2B5EF4-FFF2-40B4-BE49-F238E27FC236}">
                <a16:creationId xmlns:a16="http://schemas.microsoft.com/office/drawing/2014/main" id="{FB583A0D-7E8D-591B-CDE4-2F127EAD3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23453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>
                <a:latin typeface="Open Sans" panose="020F0502020204030204" pitchFamily="34" charset="0"/>
                <a:ea typeface="Open Sans" panose="020F0502020204030204" pitchFamily="34" charset="0"/>
                <a:cs typeface="Open Sans" panose="020F0502020204030204" pitchFamily="34" charset="0"/>
                <a:sym typeface="Source Sans Pro Semibold"/>
              </a:rPr>
              <a:t>Najważniejsze akty prawne i dokumenty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019323"/>
            <a:ext cx="9071322" cy="564023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pl-PL" sz="2400" dirty="0"/>
              <a:t>Nabór przeprowadzany jest zgodnie z następującymi regulacjami:</a:t>
            </a:r>
          </a:p>
          <a:p>
            <a:pPr>
              <a:lnSpc>
                <a:spcPct val="114000"/>
              </a:lnSpc>
            </a:pPr>
            <a:r>
              <a:rPr lang="pl-PL" sz="2000" dirty="0"/>
              <a:t>Ustawa z dnia 28 kwietnia 2022 r. o zasadach realizacji zadań finansowanych ze środków europejskich w perspektywie finansowej 2021-2027 (Dz. U. poz. 1079), zwana „ustawą wdrożeniową”</a:t>
            </a:r>
          </a:p>
          <a:p>
            <a:pPr>
              <a:lnSpc>
                <a:spcPct val="114000"/>
              </a:lnSpc>
            </a:pPr>
            <a:r>
              <a:rPr lang="pl-PL" sz="2000" dirty="0"/>
              <a:t>System oceny i wyboru projektów w ramach programu Fundusze Europejskie na Infrastrukturę, Klimat, Środowisko 2021-2027</a:t>
            </a:r>
          </a:p>
          <a:p>
            <a:pPr>
              <a:lnSpc>
                <a:spcPct val="114000"/>
              </a:lnSpc>
            </a:pPr>
            <a:r>
              <a:rPr lang="pl-PL" sz="2000" dirty="0"/>
              <a:t>Program Fundusze Europejskie na Infrastrukturę, Klimat, Środowisko 2021-2027</a:t>
            </a:r>
          </a:p>
          <a:p>
            <a:pPr>
              <a:lnSpc>
                <a:spcPct val="114000"/>
              </a:lnSpc>
            </a:pPr>
            <a:r>
              <a:rPr lang="pl-PL" sz="2000" dirty="0"/>
              <a:t>Szczegółowy Opis Priorytetów Programu Fundusze Europejskie na Infrastrukturę, Klimat, Środowisko 2021-2027, zwany „SZOP”</a:t>
            </a:r>
          </a:p>
          <a:p>
            <a:pPr>
              <a:lnSpc>
                <a:spcPct val="114000"/>
              </a:lnSpc>
            </a:pPr>
            <a:r>
              <a:rPr lang="pl-PL" sz="2000" dirty="0"/>
              <a:t>Regulamin wyboru projektów w ramach programu Fundusze Europejskie na Infrastrukturę, Klimat, Środowisko 2021-2027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2469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83F9F-888A-88FD-E41D-21B84F301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2BB8C-9A5C-4C41-61A9-CF70B417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411353"/>
            <a:ext cx="8640763" cy="597016"/>
          </a:xfrm>
        </p:spPr>
        <p:txBody>
          <a:bodyPr/>
          <a:lstStyle/>
          <a:p>
            <a:r>
              <a:rPr lang="pl-PL" dirty="0"/>
              <a:t>Nabór FENX.01.03-IW.01-002/25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EB391-2FD1-0AF3-69B2-EF7662D3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08" y="1008369"/>
            <a:ext cx="8893894" cy="6011556"/>
          </a:xfrm>
        </p:spPr>
        <p:txBody>
          <a:bodyPr/>
          <a:lstStyle/>
          <a:p>
            <a:r>
              <a:rPr lang="pl-PL" sz="2400" dirty="0"/>
              <a:t>Ogłoszenie o naborze zamieszczone zostało na stronie: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https://www.gov.pl/web/nfosigw/fenx0103-iw01-00225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C8ED06A6-ACB6-1D03-07AD-CD70F49A4E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15C13C-3953-A6FC-0E9C-C3C8A1624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pic>
        <p:nvPicPr>
          <p:cNvPr id="7" name="Obraz 6" descr="Informacja o miejscu opublikowania ogłoszenia o naborze">
            <a:extLst>
              <a:ext uri="{FF2B5EF4-FFF2-40B4-BE49-F238E27FC236}">
                <a16:creationId xmlns:a16="http://schemas.microsoft.com/office/drawing/2014/main" id="{E587510A-C8B0-BC13-3FA3-BEBA023C7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40" y="1987629"/>
            <a:ext cx="8131958" cy="45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C1A99-E10F-18BD-0596-5DEF2F7F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9443F-D6F0-F83B-85FE-A20FA8CA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06224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Link do szkoleń dla Wnioskodawców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A2848-EBBC-1E20-6682-BB2D7B52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779710"/>
            <a:ext cx="9071322" cy="5879852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Tryb naboru: </a:t>
            </a:r>
            <a:r>
              <a:rPr lang="pl-PL" b="1" dirty="0"/>
              <a:t>konkurencyjny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600DDFC9-10CC-6CDF-BE88-09024AB7F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20EE39-F0B8-CBB3-4080-3113F2722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pic>
        <p:nvPicPr>
          <p:cNvPr id="7" name="Obraz 6" descr="Informacja o miejscu opublikowania linku do szkoleń dla Wnioskodawców">
            <a:extLst>
              <a:ext uri="{FF2B5EF4-FFF2-40B4-BE49-F238E27FC236}">
                <a16:creationId xmlns:a16="http://schemas.microsoft.com/office/drawing/2014/main" id="{06B4ED53-47AB-70BE-FA3F-4E24BCC3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276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7AB3-051C-19FA-6AD7-8D5A15258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F343B-931B-67B0-A32B-2721A25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06224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Szkolenie z marca 2025 dla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FENX.01.03-IW.01-001/26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84913B-82FE-4C94-727C-DC7129E5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779710"/>
            <a:ext cx="9071322" cy="5879852"/>
          </a:xfrm>
        </p:spPr>
        <p:txBody>
          <a:bodyPr>
            <a:noAutofit/>
          </a:bodyPr>
          <a:lstStyle/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Tryb naboru: </a:t>
            </a:r>
            <a:r>
              <a:rPr lang="pl-PL" b="1" dirty="0"/>
              <a:t>konkurencyjny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86EAEF7A-CB7F-4039-A2AB-FA55152FD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79E468-1D87-45AC-AAB2-89E07E23B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8" name="Obraz 7" descr="Informacja o miejscu opublikowania materiałów szkoleniowych">
            <a:extLst>
              <a:ext uri="{FF2B5EF4-FFF2-40B4-BE49-F238E27FC236}">
                <a16:creationId xmlns:a16="http://schemas.microsoft.com/office/drawing/2014/main" id="{806EB6C8-5EA4-B98A-7B8E-24CBDA0D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276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68193-8BAA-F910-7E66-C3897FF76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A4C6F-2409-6B8C-D6E6-BC99131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20" y="611484"/>
            <a:ext cx="9071322" cy="73636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Szkolenie z marca 2025 r.  </a:t>
            </a:r>
            <a:br>
              <a:rPr lang="pl-PL" dirty="0"/>
            </a:br>
            <a:r>
              <a:rPr lang="pl-PL" dirty="0"/>
              <a:t>dla naboru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FENX.01.03-IW.01-001/25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3A1D48-EC28-E6BF-F124-7A8436C7E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02856"/>
            <a:ext cx="9071322" cy="5193095"/>
          </a:xfrm>
        </p:spPr>
        <p:txBody>
          <a:bodyPr>
            <a:noAutofit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Zakres omówiony w zamieszczonych na stronie www prezentacjach:</a:t>
            </a:r>
          </a:p>
          <a:p>
            <a:pPr>
              <a:lnSpc>
                <a:spcPct val="114000"/>
              </a:lnSpc>
              <a:buClr>
                <a:srgbClr val="003399"/>
              </a:buClr>
              <a:defRPr/>
            </a:pPr>
            <a:r>
              <a:rPr lang="pl-PL" dirty="0"/>
              <a:t>Kryteria horyzontalne i specyficzne (aspekt techniczny, środowiskowy, strategiczny)</a:t>
            </a:r>
          </a:p>
          <a:p>
            <a:pPr>
              <a:lnSpc>
                <a:spcPct val="114000"/>
              </a:lnSpc>
              <a:buClr>
                <a:srgbClr val="003399"/>
              </a:buClr>
              <a:defRPr/>
            </a:pPr>
            <a:r>
              <a:rPr lang="pl-PL" dirty="0"/>
              <a:t>Formularz wniosku</a:t>
            </a:r>
          </a:p>
          <a:p>
            <a:pPr marL="250825" marR="0" lvl="0" indent="-250825" algn="l" defTabSz="1006475" rtl="0" eaLnBrk="0" fontAlgn="base" latinLnBrk="0" hangingPunct="0">
              <a:lnSpc>
                <a:spcPct val="1140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pl-PL" dirty="0"/>
              <a:t>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cena finansowa oraz analiza finansowa w perspektywie finansowej 2021 2027, działanie FENX.01.03</a:t>
            </a:r>
          </a:p>
          <a:p>
            <a:pPr marL="250825" marR="0" lvl="0" indent="-250825" algn="l" defTabSz="1006475" rtl="0" eaLnBrk="0" fontAlgn="base" latinLnBrk="0" hangingPunct="0">
              <a:lnSpc>
                <a:spcPct val="1140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Obowiązki wnioskodawcy w zakresie informacji i promocji </a:t>
            </a:r>
          </a:p>
          <a:p>
            <a:pPr>
              <a:lnSpc>
                <a:spcPct val="114000"/>
              </a:lnSpc>
              <a:buClr>
                <a:srgbClr val="003399"/>
              </a:buClr>
              <a:defRPr/>
            </a:pPr>
            <a:r>
              <a:rPr lang="pl-PL" sz="2000" dirty="0">
                <a:solidFill>
                  <a:srgbClr val="000000"/>
                </a:solidFill>
              </a:rPr>
              <a:t>Pomoc publiczna</a:t>
            </a:r>
          </a:p>
          <a:p>
            <a:pPr marL="0" indent="0">
              <a:lnSpc>
                <a:spcPct val="114000"/>
              </a:lnSpc>
              <a:buClr>
                <a:srgbClr val="003399"/>
              </a:buClr>
              <a:buNone/>
              <a:defRPr/>
            </a:pPr>
            <a:endParaRPr lang="pl-PL" sz="2000" dirty="0">
              <a:solidFill>
                <a:srgbClr val="000000"/>
              </a:solidFill>
            </a:endParaRP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>
                <a:hlinkClick r:id="rId4"/>
              </a:rPr>
              <a:t>https://www.gov.pl/web/nfosigw/szkolenie-dla-wnioskodawcow-w-zakresie-przygotowania-wniosku-o-dofinansowanie-dla-dzialania-fenx0103</a:t>
            </a:r>
            <a:endParaRPr lang="pl-PL" b="1" dirty="0"/>
          </a:p>
          <a:p>
            <a:pPr marL="0" marR="0" lvl="0" indent="0" algn="l" defTabSz="1006475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  <a:hlinkClick r:id="rId5"/>
              </a:rPr>
              <a:t>wodkanfeniks@nfosigw.gov.pl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b="1" dirty="0"/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pl-PL" b="1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705AE878-13FD-4948-659B-FBEE42111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49CA61-B4F2-19F1-9C56-EA76FC4E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252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2479-9827-1433-51B5-F50762651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7CBBB9-7FA5-6928-19A0-DA0C908E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06224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Szczegóły naboru nr FENX.01.03-IW.01-002/25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487E1E-B3EE-0B2E-0D14-CF088DCE0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779710"/>
            <a:ext cx="9071322" cy="5879852"/>
          </a:xfrm>
        </p:spPr>
        <p:txBody>
          <a:bodyPr>
            <a:noAutofit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Zgodnie z Regulaminem wyboru projektów (dalej: Regulamin):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Tryb naboru: </a:t>
            </a:r>
            <a:r>
              <a:rPr lang="pl-PL" b="1" dirty="0"/>
              <a:t>konkurencyjny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Początek naboru: </a:t>
            </a:r>
            <a:r>
              <a:rPr lang="pl-PL" b="1" dirty="0"/>
              <a:t>01 grudnia 2025 r. 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Koniec naboru: </a:t>
            </a:r>
            <a:r>
              <a:rPr lang="pl-PL" b="1" dirty="0"/>
              <a:t>31 marca 2026 r. </a:t>
            </a:r>
            <a:r>
              <a:rPr lang="pl-PL" dirty="0"/>
              <a:t>(do godz. 23:59).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Rozstrzygnięcie naboru – </a:t>
            </a:r>
            <a:r>
              <a:rPr lang="pl-PL" b="1" dirty="0"/>
              <a:t>IV kw. 2026 r. 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/>
              <a:t>Kwota środków przeznaczonych na dofinansowanie projektów: 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           720 000 000,00 PLN </a:t>
            </a:r>
            <a:r>
              <a:rPr lang="pl-PL" dirty="0"/>
              <a:t>(środki Funduszu Spójności).</a:t>
            </a:r>
          </a:p>
          <a:p>
            <a:pPr>
              <a:spcBef>
                <a:spcPts val="0"/>
              </a:spcBef>
            </a:pPr>
            <a:r>
              <a:rPr lang="pl-PL" b="1" dirty="0"/>
              <a:t>Cel naboru</a:t>
            </a:r>
            <a:r>
              <a:rPr lang="pl-PL" dirty="0"/>
              <a:t> - wybór do dofinansowania projektów: </a:t>
            </a:r>
          </a:p>
          <a:p>
            <a:pPr lvl="1">
              <a:spcBef>
                <a:spcPts val="0"/>
              </a:spcBef>
            </a:pPr>
            <a:r>
              <a:rPr lang="pl-PL" dirty="0"/>
              <a:t>spełniających obligatoryjne kryteria wyboru projektów (horyzontalne i specyficzne dla działania FENX.01.03), </a:t>
            </a:r>
          </a:p>
          <a:p>
            <a:pPr lvl="1">
              <a:spcBef>
                <a:spcPts val="0"/>
              </a:spcBef>
            </a:pPr>
            <a:r>
              <a:rPr lang="pl-PL" dirty="0"/>
              <a:t>które dodatkowo w ocenie kryteriami rankingującymi (horyzontalnymi i specyficznymi dla działania FENX.01.03) uzyskały:</a:t>
            </a:r>
          </a:p>
          <a:p>
            <a:pPr lvl="2">
              <a:spcBef>
                <a:spcPts val="0"/>
              </a:spcBef>
            </a:pPr>
            <a:r>
              <a:rPr lang="pl-PL" dirty="0"/>
              <a:t>minimalną wymaganą liczbę punktów (117 pkt) oraz </a:t>
            </a:r>
          </a:p>
          <a:p>
            <a:pPr lvl="2">
              <a:spcBef>
                <a:spcPts val="0"/>
              </a:spcBef>
            </a:pPr>
            <a:r>
              <a:rPr lang="pl-PL" dirty="0"/>
              <a:t>kolejno największą liczbę punktów - aż do wyczerpania kwoty środków przeznaczonych na dofinansowanie projektów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A61F6050-8844-56E4-97C1-2EA405296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490ABB-F2C7-7E92-ABD6-375E75F53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18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551853"/>
            <a:ext cx="9071322" cy="576064"/>
          </a:xfrm>
        </p:spPr>
        <p:txBody>
          <a:bodyPr>
            <a:normAutofit/>
          </a:bodyPr>
          <a:lstStyle/>
          <a:p>
            <a:r>
              <a:rPr lang="pl-PL" dirty="0"/>
              <a:t>Zasady finansowania projektu – § 6 Regulaminu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350472"/>
            <a:ext cx="9071322" cy="523767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Maksymalny poziom dofinansowania projektu wynosi </a:t>
            </a:r>
            <a:r>
              <a:rPr lang="pl-PL" sz="2000" b="1" dirty="0"/>
              <a:t>70% wydatków kwalifikowalnych </a:t>
            </a:r>
            <a:r>
              <a:rPr lang="pl-PL" sz="2000" dirty="0"/>
              <a:t>(pozostałe 30% wydatków kwalifikowalnych to minimalny wkład własny wnioskodawcy)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Podatek od towarów i usług (VAT) jest </a:t>
            </a:r>
            <a:r>
              <a:rPr lang="pl-PL" sz="2000" b="1" dirty="0"/>
              <a:t>wydatkiem niekwalifikowalnym </a:t>
            </a:r>
            <a:r>
              <a:rPr lang="pl-PL" sz="2000" dirty="0"/>
              <a:t>w działaniu FENX.01.03, niezależnie od wartości projektu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Koszty pośrednie niezbędne do realizacji projektu, ale nie związane bezpośrednio z celem projektu, będą rozliczane uproszczoną metodą rozliczania wydatków, tj. stawką ryczałtową w wysokości </a:t>
            </a:r>
            <a:r>
              <a:rPr lang="pl-PL" sz="2000" b="1" dirty="0"/>
              <a:t>4 % kwalifikowalnych kosztów bezpośrednich projektu</a:t>
            </a:r>
            <a:endParaRPr lang="pl-PL" sz="2000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6322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0</TotalTime>
  <Words>1260</Words>
  <Application>Microsoft Office PowerPoint</Application>
  <PresentationFormat>Niestandardowy</PresentationFormat>
  <Paragraphs>158</Paragraphs>
  <Slides>18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Motyw pakietu Office</vt:lpstr>
      <vt:lpstr>Slajd tytułowy</vt:lpstr>
      <vt:lpstr>FENX.01.03 Gospodarka wodno-ściekowa e</vt:lpstr>
      <vt:lpstr>Najważniejsze akty prawne i dokumenty</vt:lpstr>
      <vt:lpstr>Nabór FENX.01.03-IW.01-002/25</vt:lpstr>
      <vt:lpstr>Link do szkoleń dla Wnioskodawców</vt:lpstr>
      <vt:lpstr>Szkolenie z marca 2025 dla FENX.01.03-IW.01-001/26</vt:lpstr>
      <vt:lpstr>Szkolenie z marca 2025 r.   dla naboru FENX.01.03-IW.01-001/25</vt:lpstr>
      <vt:lpstr>Szczegóły naboru nr FENX.01.03-IW.01-002/25</vt:lpstr>
      <vt:lpstr>Zasady finansowania projektu – § 6 Regulaminu</vt:lpstr>
      <vt:lpstr>Zasady składania wniosków o dofinansowanie - § 8 Regulaminu</vt:lpstr>
      <vt:lpstr>Zasady poprawiania wniosku- § 9 Regulaminu </vt:lpstr>
      <vt:lpstr>Etapy oceny</vt:lpstr>
      <vt:lpstr>I etap oceny wniosku o dofinansowanie (1/2)</vt:lpstr>
      <vt:lpstr>I etap oceny wniosku o dofinansowanie (2/2)</vt:lpstr>
      <vt:lpstr>II etap oceny wniosku o dofinansowanie (1/2)</vt:lpstr>
      <vt:lpstr>II etap oceny wniosku o dofinansowanie (2/2)</vt:lpstr>
      <vt:lpstr>Wybrane zagadnienia dotyczące WoD</vt:lpstr>
      <vt:lpstr>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informacje o naborze FENX.01.03-IW.01-001/25 i wzór wniosku o dofinansowanie</dc:title>
  <dc:creator/>
  <cp:lastModifiedBy/>
  <cp:revision>1</cp:revision>
  <dcterms:created xsi:type="dcterms:W3CDTF">2023-09-15T11:09:44Z</dcterms:created>
  <dcterms:modified xsi:type="dcterms:W3CDTF">2026-03-03T10:42:16Z</dcterms:modified>
</cp:coreProperties>
</file>