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8" r:id="rId1"/>
  </p:sldMasterIdLst>
  <p:notesMasterIdLst>
    <p:notesMasterId r:id="rId20"/>
  </p:notesMasterIdLst>
  <p:sldIdLst>
    <p:sldId id="335" r:id="rId2"/>
    <p:sldId id="308" r:id="rId3"/>
    <p:sldId id="400" r:id="rId4"/>
    <p:sldId id="508" r:id="rId5"/>
    <p:sldId id="503" r:id="rId6"/>
    <p:sldId id="504" r:id="rId7"/>
    <p:sldId id="505" r:id="rId8"/>
    <p:sldId id="507" r:id="rId9"/>
    <p:sldId id="413" r:id="rId10"/>
    <p:sldId id="419" r:id="rId11"/>
    <p:sldId id="420" r:id="rId12"/>
    <p:sldId id="485" r:id="rId13"/>
    <p:sldId id="487" r:id="rId14"/>
    <p:sldId id="414" r:id="rId15"/>
    <p:sldId id="488" r:id="rId16"/>
    <p:sldId id="416" r:id="rId17"/>
    <p:sldId id="509" r:id="rId18"/>
    <p:sldId id="526" r:id="rId19"/>
  </p:sldIdLst>
  <p:sldSz cx="10691813" cy="7559675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podstawowe infrormacje o naborze" id="{0E285AB0-7CE7-4836-AB89-B16D4DA3141C}">
          <p14:sldIdLst>
            <p14:sldId id="335"/>
            <p14:sldId id="308"/>
            <p14:sldId id="400"/>
            <p14:sldId id="508"/>
            <p14:sldId id="503"/>
            <p14:sldId id="504"/>
            <p14:sldId id="505"/>
            <p14:sldId id="507"/>
            <p14:sldId id="413"/>
            <p14:sldId id="419"/>
            <p14:sldId id="420"/>
            <p14:sldId id="485"/>
            <p14:sldId id="487"/>
            <p14:sldId id="414"/>
            <p14:sldId id="488"/>
            <p14:sldId id="416"/>
            <p14:sldId id="509"/>
            <p14:sldId id="52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2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007033"/>
    <a:srgbClr val="93C67B"/>
    <a:srgbClr val="8B12B6"/>
    <a:srgbClr val="554B97"/>
    <a:srgbClr val="FFFFFF"/>
    <a:srgbClr val="002073"/>
    <a:srgbClr val="FA8606"/>
    <a:srgbClr val="FDABFF"/>
    <a:srgbClr val="3C3C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788FCC-AE64-40DB-A46A-554777F32D83}" v="10" dt="2026-03-02T20:51:35.537"/>
  </p1510:revLst>
</p1510:revInfo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220" autoAdjust="0"/>
    <p:restoredTop sz="96144" autoAdjust="0"/>
  </p:normalViewPr>
  <p:slideViewPr>
    <p:cSldViewPr>
      <p:cViewPr varScale="1">
        <p:scale>
          <a:sx n="67" d="100"/>
          <a:sy n="67" d="100"/>
        </p:scale>
        <p:origin x="350" y="67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2BD582C5-ACA9-CC8D-C41D-073980717C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D93768C-B02D-7F18-9C81-BB43B658072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72EB538-6020-4ED0-A450-9F2F49113206}" type="datetimeFigureOut">
              <a:rPr lang="pl-PL"/>
              <a:pPr>
                <a:defRPr/>
              </a:pPr>
              <a:t>2026-03-03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4FFC6629-C316-4010-5541-56707C89A5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D0ACA120-1CF5-761A-4E21-402E84E044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C0CF1FA-2B93-9410-D13E-2E54130A4D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E5D39FE-5CE1-5B3A-B556-F64301F07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B0F54BB-6727-475F-9FD5-ED33A44F281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028372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 dirty="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094508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760733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24824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908963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45196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36736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798505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867852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0F54BB-6727-475F-9FD5-ED33A44F2811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l-PL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042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15994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96320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A2425-2A3D-AA84-3886-6A5CEB9B6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983FDDF-BEFB-C8F4-15EC-460DF8B195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5F2934A-7C04-3434-6719-7E2430E2E3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B21F7AF-77BC-82D9-740B-09397B7026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94762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65F40-B4AF-1041-5F73-BCCF67B96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0932468-B791-FDB3-71C8-4C733E1F65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DC9B02D-B619-8F72-A42F-D0AF6DDAEE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13D3EB3-2B4A-BD25-1BBA-4FDA5F5E70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26534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D0AFA-DB85-BA5D-8E30-0C449492D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02D4A35-27AD-F36F-6282-C30EA9024D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37D21B4-CB6C-7DA6-65BA-E6B501919D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8F61AFE-AF64-3273-DD18-90A9CF60B1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409896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6757F-28DB-DB17-B067-69554DA0B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4A543FE-118B-201C-7CC0-E827B4A054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6DC3FCA-8B99-EBA0-2339-A7D7CAD268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95A838-B318-0052-4BC6-E8F9AC3AA9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63615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A869D-DA90-3E6D-FCFC-AEB7CAE87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448AE27-F778-D052-5CCA-C55A7074FE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214BDC3-7729-0C0E-80D6-5FF99A51E8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48FB05E-8292-CDB4-4956-672B91C0FA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13850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1254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730D38-E5A9-7471-3D54-D6038BF6D7C7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7D55CA3-7F74-5CB7-CE0D-4EE6B5B4DDBB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006C04D2-107A-BCE9-C207-DB50E5B4CC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32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970A86B6-99C4-5470-920D-CE74DB0595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977419B7-7FF6-E590-F5D9-3364AF12E5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AB949CE0-C342-20F2-6EE5-F75136DEBB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C00CCD4E-465C-9EC5-39E6-478597F131E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B460CF82-7A62-361F-0E2F-3A88B69147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E59F1ED2-80D3-A4AB-30CC-717E9020540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6E19FAB3-F003-8736-E7CD-E490AA03D7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8A6B2964-CF72-417C-92A5-962D14C2EA66}" type="datetime1">
              <a:rPr lang="pl-PL"/>
              <a:pPr>
                <a:defRPr/>
              </a:pPr>
              <a:t>2026-03-03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59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6E2C80A2-9629-695F-723F-E8BE4BCD0B54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A8C071A-B719-ECA3-A9BC-3D1C1DFCAD4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BE31E0A-2CB3-78E2-8774-31A64E5F053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FC1BAB0-3474-D04B-02ED-E2A0408D42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AACD4-1935-4594-B09B-D604099FBDC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9790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EE699A-F706-7E17-10A2-58E398FBC02C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8DD9EDF-CB7F-FF5C-25AA-FC99C843CAB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4AB7ECF7-5F2A-8E43-E254-7C13376942FB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7" name="Symbol zastępczy obrazu 6"/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C2649F0-26E5-6853-C3EE-9A371F7C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DC56F-5EC6-4779-B8AE-9F497CE5691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06987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E3E37C2E-F500-C5C4-5C95-EF85C157471A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1F0E33A-13B1-E7B3-25B6-AB01A5D4489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0BE43D26-630A-3E41-1D96-9E719EE2F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42D27-7C08-42B2-A660-8D480D28AFF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00552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226233A-7F78-0743-7F6B-B3BF691AC1C8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9B2FFA07-704C-E982-2705-4DF055D156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E51C2-DA85-4B3F-89E1-1C82D2A3FFF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6660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A82A406C-573A-C610-465C-38169DCFDD13}"/>
              </a:ext>
            </a:extLst>
          </p:cNvPr>
          <p:cNvSpPr/>
          <p:nvPr userDrawn="1"/>
        </p:nvSpPr>
        <p:spPr>
          <a:xfrm>
            <a:off x="2465388" y="4500563"/>
            <a:ext cx="8226425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315CB2AE-2B66-AE8F-4815-9EC616DE08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E477DB40-0FEF-3C81-9CEF-5187356751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1B726731-63E0-A81F-D896-1E09C1C413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>
            <a:extLst>
              <a:ext uri="{FF2B5EF4-FFF2-40B4-BE49-F238E27FC236}">
                <a16:creationId xmlns:a16="http://schemas.microsoft.com/office/drawing/2014/main" id="{8FA6312E-1CC0-9BB3-1E4F-677250C76D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ymbol zastępczy obrazu 10"/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816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739F1ED-ECE2-D191-9258-C6FE98463726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065CE1F-0983-5DCC-E24D-77F25B68CC5A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C4BDA65C-130D-0D60-CF03-1DADB1F0BA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4C85B052-953A-9BCB-8B58-F809AA5D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3FAD5608-FF65-DC91-879D-4866ECDF02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3CDD25EB-514E-A9AE-C292-DE1F55ED1D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E6F0C523-F2B3-52D1-F411-90D4B466AF4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CF400E4D-E34F-EE58-FAED-971EECF222B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5419653-40A8-3651-FE69-AC65DB32BB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0A5C0BFC-F57E-4854-AD2F-52CCD1599EE5}" type="datetime1">
              <a:rPr lang="pl-PL"/>
              <a:pPr>
                <a:defRPr/>
              </a:pPr>
              <a:t>2026-03-03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369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DEB7DBC-94F2-0B41-A20A-11275D7FD93D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EB7AEFB-0090-A071-EA2C-6B65F0A7E1FF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3666C197-55EB-9ABC-30A1-81A835AC5E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9613"/>
            <a:ext cx="3959225" cy="720725"/>
          </a:xfrm>
          <a:prstGeom prst="rect">
            <a:avLst/>
          </a:prstGeom>
          <a:solidFill>
            <a:srgbClr val="3E3EBC">
              <a:alpha val="9215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73A4532A-5772-D0F1-6DD1-06F2078E50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CAF41E-C15B-4EDF-03E1-31DFB856AB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1FEFF701-4926-852F-FB23-8B77605F63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5C330585-DA52-62F3-83DA-70646840519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0EA20B0F-6411-9B54-FCC1-98C13C4F5CC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69F8F5F6-916A-CA74-60C9-68A751F538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C8C6158B-5D62-A78C-494D-A14A365A766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7682056-F133-D32D-D76E-BD0C221E84B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5EEE5BB7-EB35-B5F6-63F3-451BEC71E23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CBD4D9A4-4773-AE82-C0E5-D2E8AA804A0D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05566B2F-329C-CECA-0F9E-06A9CF7D3FE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B94E0A31-970C-D0B2-2865-59DD3EA035E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0B1D8062-2078-F5AF-4E1A-E6807AEC95A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BC55E75C-C8D9-E700-7CE7-4BA5FC84FDE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Obraz 26">
            <a:extLst>
              <a:ext uri="{FF2B5EF4-FFF2-40B4-BE49-F238E27FC236}">
                <a16:creationId xmlns:a16="http://schemas.microsoft.com/office/drawing/2014/main" id="{1D4F2F74-8710-11CB-383A-EBE0EF7FCB93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B0923844-C53D-0DEE-3A07-AE42B974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30955AA-06E6-4C04-A951-CDEFB0C61620}" type="datetime1">
              <a:rPr lang="pl-PL"/>
              <a:pPr>
                <a:defRPr/>
              </a:pPr>
              <a:t>2026-03-03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1608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711244B-4F40-0B97-CE65-6790B8B5D82E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3BE7D14-95B9-BF15-DB72-D2BA92C040B2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E7D8ACD8-BAF2-5C2D-E943-269919EC7F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6377412B-EB3E-069B-D451-02D9406485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29BDBD-3525-175E-0E51-F677A1CAC9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C1808DC0-571A-1069-664E-C9683FEBD9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8442D7DB-1DC0-791B-2CB9-5021F52514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366017A6-4D80-DF11-23AC-7FA4C3561E8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1AEDEC54-1976-47B1-00C7-7F3FD3F2836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50A51F08-0EEB-0B47-E6BD-854E76E48AD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F1A7A94-0449-EAFA-A83B-A007548AB81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F348E6CD-5191-DC34-655B-5074431ABAB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360C72B7-5169-5E45-0100-440E68B795A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1C4A0A19-673D-145F-6DFC-40B600258BF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A877BC93-4E60-144A-78AD-D6F9D9D4B5E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4F4873E9-C79E-B261-04BE-CA28065C46E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FE70FD2E-EA85-554B-1232-3BC065FB7D6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EF9AE2F3-97CD-D842-8A32-447D365CB1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FCADBE59-3A8D-4B60-B132-C38BCB58B296}" type="datetime1">
              <a:rPr lang="pl-PL"/>
              <a:pPr>
                <a:defRPr/>
              </a:pPr>
              <a:t>2026-03-03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40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38F80E62-F779-E75A-3EDA-9B9408D9FE1E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2DC8FB52-1049-0B90-AC4A-4E1E63F930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9F58DD2E-7804-923E-46BD-CF87938385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49A5FB3C-3E55-982C-261C-5D59E85CD2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 descr="Obraz zawierający tekst&#10;&#10;Opis wygenerowany automatycznie">
            <a:extLst>
              <a:ext uri="{FF2B5EF4-FFF2-40B4-BE49-F238E27FC236}">
                <a16:creationId xmlns:a16="http://schemas.microsoft.com/office/drawing/2014/main" id="{5EFDB916-5D59-5F95-71B4-A6775E636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EA56248-3DCF-5D60-E274-18657B84ED3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B22F03D3-40A2-4AD9-B377-A57BF4766CB0}" type="datetime1">
              <a:rPr lang="pl-PL"/>
              <a:pPr>
                <a:defRPr/>
              </a:pPr>
              <a:t>2026-03-03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2253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422F9659-3B01-4348-6479-4947BD64F93C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7983F097-BEE9-5A41-A0DB-7F02C8599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49DC1EF5-CF40-A829-92AF-216354CA4B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CA88542B-6973-162C-5C1D-2D1AC1145A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FA50DA2-8251-5626-1298-E9495E7D081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F55F772-CAF8-4F5B-A4F7-962CF19BD0E5}" type="datetime1">
              <a:rPr lang="pl-PL"/>
              <a:pPr>
                <a:defRPr/>
              </a:pPr>
              <a:t>2026-03-03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670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7C8AB4D1-D460-526B-486B-2EBD71191A67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101D7CB-EEA7-3455-0F03-6165F8CD9F28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DA6FE23-B704-FEAB-5BE1-8CC21435C722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051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B13A8E0C-031B-8985-8EF3-DB846745240A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A6A260E-A839-124D-B089-35E13250A7DA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52803FC-5BFA-9B59-D454-AB3015658CD9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 dirty="0"/>
              <a:t>Kliknij ikonę, aby dodać obraz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63324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B256C58C-0B91-7112-00B5-45BA5613D379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7" name="Symbol zastępczy numeru slajdu 4">
            <a:extLst>
              <a:ext uri="{FF2B5EF4-FFF2-40B4-BE49-F238E27FC236}">
                <a16:creationId xmlns:a16="http://schemas.microsoft.com/office/drawing/2014/main" id="{ED18D69B-C12C-D036-BE07-68C1F325B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6BE7B-80CB-4926-B646-E23E8BCBFE2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4004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F838251-A90A-E97D-BC8F-B58CBB8A8B9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25525" y="900113"/>
            <a:ext cx="86407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689E6D8-A678-E7D5-D127-C805F2C575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25525" y="1979613"/>
            <a:ext cx="86407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  <a:endParaRPr lang="en-US" alt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16D459C-06A4-70A3-97CA-25CE224F0982}"/>
              </a:ext>
            </a:extLst>
          </p:cNvPr>
          <p:cNvSpPr/>
          <p:nvPr userDrawn="1"/>
        </p:nvSpPr>
        <p:spPr>
          <a:xfrm>
            <a:off x="1025525" y="0"/>
            <a:ext cx="1081088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427F517-131B-CB47-FB7B-08410CF6CFF6}"/>
              </a:ext>
            </a:extLst>
          </p:cNvPr>
          <p:cNvSpPr/>
          <p:nvPr userDrawn="1"/>
        </p:nvSpPr>
        <p:spPr>
          <a:xfrm>
            <a:off x="2106613" y="0"/>
            <a:ext cx="7559675" cy="179388"/>
          </a:xfrm>
          <a:prstGeom prst="rect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BAE3DA0-9E47-9E1A-3A63-2F550208A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925"/>
            <a:ext cx="1079500" cy="179388"/>
          </a:xfrm>
          <a:prstGeom prst="rect">
            <a:avLst/>
          </a:prstGeom>
          <a:noFill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fld id="{B6149208-B9E7-43D3-8F68-4BAE28D468F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1DCC141-D514-6954-7992-D59F5F8620D3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rgbClr val="93C6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51" r:id="rId1"/>
    <p:sldLayoutId id="2147486752" r:id="rId2"/>
    <p:sldLayoutId id="2147486753" r:id="rId3"/>
    <p:sldLayoutId id="2147486754" r:id="rId4"/>
    <p:sldLayoutId id="2147486755" r:id="rId5"/>
    <p:sldLayoutId id="2147486756" r:id="rId6"/>
    <p:sldLayoutId id="2147486757" r:id="rId7"/>
    <p:sldLayoutId id="2147486758" r:id="rId8"/>
    <p:sldLayoutId id="2147486759" r:id="rId9"/>
    <p:sldLayoutId id="2147486760" r:id="rId10"/>
    <p:sldLayoutId id="2147486761" r:id="rId11"/>
    <p:sldLayoutId id="2147486762" r:id="rId12"/>
    <p:sldLayoutId id="2147486763" r:id="rId13"/>
    <p:sldLayoutId id="2147486764" r:id="rId14"/>
  </p:sldLayoutIdLst>
  <p:hf hdr="0" ftr="0"/>
  <p:txStyles>
    <p:titleStyle>
      <a:lvl1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4572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9144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7pPr>
      <a:lvl8pPr marL="13716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8pPr>
      <a:lvl9pPr marL="18288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9pPr>
    </p:titleStyle>
    <p:bodyStyle>
      <a:lvl1pPr marL="250825" indent="-250825" algn="l" defTabSz="1006475" rtl="0" eaLnBrk="0" fontAlgn="base" hangingPunct="0">
        <a:lnSpc>
          <a:spcPts val="2400"/>
        </a:lnSpc>
        <a:spcBef>
          <a:spcPts val="1100"/>
        </a:spcBef>
        <a:spcAft>
          <a:spcPct val="0"/>
        </a:spcAft>
        <a:buClr>
          <a:schemeClr val="accent1"/>
        </a:buClr>
        <a:buBlip>
          <a:blip r:embed="rId16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6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8888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8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713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69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fenx0103-iw01-00225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openxmlformats.org/officeDocument/2006/relationships/hyperlink" Target="mailto:wodkanfeniks@nfosigw.gov.pl" TargetMode="External"/><Relationship Id="rId4" Type="http://schemas.openxmlformats.org/officeDocument/2006/relationships/hyperlink" Target="https://www.gov.pl/web/nfosigw/szkolenie-dla-wnioskodawcow-w-zakresie-przygotowania-wniosku-o-dofinansowanie-dla-dzialania-fenx010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/>
          </p:cNvSpPr>
          <p:nvPr/>
        </p:nvSpPr>
        <p:spPr bwMode="auto">
          <a:xfrm>
            <a:off x="629382" y="5075981"/>
            <a:ext cx="9433048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600"/>
              </a:spcBef>
            </a:pPr>
            <a:r>
              <a:rPr lang="pl-PL" altLang="pl-PL" sz="2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Podstawowe informacje o naborze FENX.01.03-IW.01-002/25 </a:t>
            </a:r>
            <a:endParaRPr lang="pl-PL" altLang="pl-PL" sz="2400" b="0" dirty="0">
              <a:solidFill>
                <a:srgbClr val="FF0000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ts val="600"/>
              </a:spcBef>
            </a:pPr>
            <a:r>
              <a:rPr lang="pl-PL" altLang="pl-PL" sz="20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Działanie FENX.01.03 Gospodarka wodno-ściekowa</a:t>
            </a:r>
          </a:p>
          <a:p>
            <a:pPr algn="ctr" eaLnBrk="1" hangingPunct="1">
              <a:lnSpc>
                <a:spcPct val="100000"/>
              </a:lnSpc>
            </a:pPr>
            <a:endParaRPr lang="pl-PL" altLang="pl-PL" sz="24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16" name="Tytuł 15">
            <a:extLst>
              <a:ext uri="{FF2B5EF4-FFF2-40B4-BE49-F238E27FC236}">
                <a16:creationId xmlns:a16="http://schemas.microsoft.com/office/drawing/2014/main" id="{787170AE-D786-C4B8-1BF9-CCE382B959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179437"/>
            <a:ext cx="2736205" cy="287436"/>
          </a:xfrm>
        </p:spPr>
        <p:txBody>
          <a:bodyPr/>
          <a:lstStyle/>
          <a:p>
            <a:r>
              <a:rPr lang="pl-PL" sz="1800" dirty="0">
                <a:solidFill>
                  <a:srgbClr val="FFFFFF"/>
                </a:solidFill>
              </a:rPr>
              <a:t>Slajd tytułowy</a:t>
            </a:r>
          </a:p>
        </p:txBody>
      </p:sp>
      <p:sp>
        <p:nvSpPr>
          <p:cNvPr id="17411" name="Symbol zastępczy numeru slajdu 3">
            <a:extLst>
              <a:ext uri="{FF2B5EF4-FFF2-40B4-BE49-F238E27FC236}">
                <a16:creationId xmlns:a16="http://schemas.microsoft.com/office/drawing/2014/main" id="{8DAD59DD-94E0-2873-3ED3-462EDA8BB8A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7652ED6-1A5F-41C8-8CF9-EFF1C693D102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781782" y="6300117"/>
            <a:ext cx="9433048" cy="512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Agnieszka Knap</a:t>
            </a:r>
          </a:p>
          <a:p>
            <a:pPr algn="ctr" eaLnBrk="1" hangingPunct="1">
              <a:lnSpc>
                <a:spcPct val="100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05.03.2026 r.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308229"/>
            <a:ext cx="10691813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8" y="323453"/>
            <a:ext cx="9071322" cy="864096"/>
          </a:xfrm>
        </p:spPr>
        <p:txBody>
          <a:bodyPr>
            <a:normAutofit fontScale="90000"/>
          </a:bodyPr>
          <a:lstStyle/>
          <a:p>
            <a:r>
              <a:rPr lang="pl-PL" dirty="0"/>
              <a:t>Zasady składania wniosków o dofinansowanie - § 8 Regulaminu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8" y="1331565"/>
            <a:ext cx="9071322" cy="544780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000" dirty="0"/>
              <a:t>Zgodnie z Regulaminem wyboru projektów: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Wnioski o dofinansowanie należy składać </a:t>
            </a:r>
            <a:r>
              <a:rPr lang="pl-PL" sz="2000" b="1" dirty="0"/>
              <a:t>wyłącznie w postaci elektronicznej przy użyciu systemu CST2021, za pośrednictwem aplikacji WOD2021</a:t>
            </a:r>
            <a:endParaRPr lang="pl-PL" sz="2000" dirty="0"/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Wniosek o dofinansowanie należy sporządzić zgodnie z </a:t>
            </a:r>
            <a:r>
              <a:rPr lang="pl-PL" sz="2000" b="1" dirty="0"/>
              <a:t>Instrukcją wypełniania wniosku o dofinansowanie projektu</a:t>
            </a:r>
            <a:r>
              <a:rPr lang="pl-PL" sz="2000" dirty="0"/>
              <a:t>, stanowiącą załącznik nr 4 do Regulaminu oraz ze szczegółowymi informacjami dostępnymi w ogłoszeniu o naborze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Załączniki stanowią integralną część wniosku o dofinansowanie i są uzupełnieniem lub potwierdzeniem danych zawartych we wniosku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Lista i zakres wymaganych załączników jest określona w Instrukcji wypełniania wniosku o dofinansowanie dla działania FENX.01.03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Wzory niektórych wymaganych zestawień i oświadczeń zamieszczono w ogłoszeniu o naborze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75758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8" y="323453"/>
            <a:ext cx="9071322" cy="576064"/>
          </a:xfrm>
        </p:spPr>
        <p:txBody>
          <a:bodyPr>
            <a:normAutofit fontScale="90000"/>
          </a:bodyPr>
          <a:lstStyle/>
          <a:p>
            <a:r>
              <a:rPr lang="pl-PL" dirty="0"/>
              <a:t>Zasady poprawiania wniosku- § 9 Regulaminu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8" y="1043533"/>
            <a:ext cx="9071322" cy="5904656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000" dirty="0"/>
              <a:t>Zasady uzupełniania i poprawiania wniosku: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IW może dwukrotnie </a:t>
            </a:r>
            <a:r>
              <a:rPr lang="pl-PL" sz="2000" b="1" dirty="0"/>
              <a:t>wezwać wnioskodawcę do poprawy lub uzupełnienia wniosku o dofinansowanie</a:t>
            </a:r>
            <a:r>
              <a:rPr lang="pl-PL" sz="2000" dirty="0"/>
              <a:t>, w zakresie podlegającym ocenie spełnienia kryteriów wyboru projektu (dotyczy każdego kryterium ocenianego na danym etapie oceny). 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W przypadku wezwania do złożenia wyjaśnień lub poprawy wniosku – wraz z poprawionym wnioskiem w WOD2021 należy złożyć komplet załączników oraz odniesienie do uwag IW zawierające wyjaśnienia wraz z informacją o zakresie wprowadzonych zmian. 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Komunikacja z Wnioskodawcą będzie odbywać się za pomocą środków komunikacji elektronicznej na wskazany we wniosku przez Wnioskodawcę </a:t>
            </a:r>
            <a:r>
              <a:rPr lang="pl-PL" sz="2000" b="1" dirty="0"/>
              <a:t>adres e-Doręczeń oraz poprzez system CST</a:t>
            </a:r>
            <a:r>
              <a:rPr lang="pl-PL" sz="2000" dirty="0"/>
              <a:t>.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83083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8" y="539477"/>
            <a:ext cx="9071322" cy="576064"/>
          </a:xfrm>
        </p:spPr>
        <p:txBody>
          <a:bodyPr>
            <a:normAutofit/>
          </a:bodyPr>
          <a:lstStyle/>
          <a:p>
            <a:pPr lvl="1" eaLnBrk="1" hangingPunct="1">
              <a:spcBef>
                <a:spcPts val="600"/>
              </a:spcBef>
              <a:defRPr/>
            </a:pPr>
            <a:r>
              <a:rPr lang="pl-PL" altLang="pl-PL" dirty="0"/>
              <a:t>Etapy oceny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8" y="1475581"/>
            <a:ext cx="9071322" cy="5112568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dirty="0"/>
              <a:t>Projekty oceniane są kryteriami  horyzontalnymi i specyficznymi </a:t>
            </a:r>
          </a:p>
          <a:p>
            <a:pPr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b="1" dirty="0"/>
              <a:t>Etapy oceny</a:t>
            </a:r>
          </a:p>
          <a:p>
            <a:pPr marL="0" indent="0"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b="1" dirty="0"/>
              <a:t>I etap – ocena techniczna, strategiczna oraz środowiskowa</a:t>
            </a:r>
          </a:p>
          <a:p>
            <a:pPr marL="0" indent="0"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b="1" dirty="0"/>
              <a:t>II etap – ocena finansowa</a:t>
            </a:r>
          </a:p>
          <a:p>
            <a:pPr marL="0" indent="0"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dirty="0"/>
              <a:t>Podział kryteriów pomiędzy etapy oceny to zał. 2 do Regulaminu wyboru projektów</a:t>
            </a:r>
          </a:p>
          <a:p>
            <a:pPr marL="0" indent="0"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pl-PL" sz="1250" b="1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373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8" y="323453"/>
            <a:ext cx="9071322" cy="576064"/>
          </a:xfrm>
        </p:spPr>
        <p:txBody>
          <a:bodyPr>
            <a:normAutofit/>
          </a:bodyPr>
          <a:lstStyle/>
          <a:p>
            <a:pPr lvl="1" eaLnBrk="1" hangingPunct="1">
              <a:spcBef>
                <a:spcPts val="600"/>
              </a:spcBef>
              <a:defRPr/>
            </a:pPr>
            <a:r>
              <a:rPr lang="pl-PL" dirty="0"/>
              <a:t>I etap oceny wniosku o dofinansowanie (1/2)</a:t>
            </a:r>
            <a:endParaRPr lang="pl-PL" alt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8" y="899517"/>
            <a:ext cx="9071322" cy="532859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pl-PL" b="1" dirty="0"/>
              <a:t>Etapy oceny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l-PL" b="1" dirty="0"/>
              <a:t>I etap – ocena techniczna, strategiczna oraz środowiskowa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l-PL" dirty="0"/>
              <a:t>W trakcie oceny projektu wg kryteriów obligatoryjnych i rankingujących dopuszczalne jest </a:t>
            </a:r>
            <a:r>
              <a:rPr lang="pl-PL" b="1" dirty="0"/>
              <a:t>dwukrotne</a:t>
            </a:r>
            <a:r>
              <a:rPr lang="pl-PL" dirty="0"/>
              <a:t> wezwanie wnioskodawcy do poprawy lub uzupełnienia wniosku. </a:t>
            </a:r>
          </a:p>
          <a:p>
            <a:pPr marL="0" indent="0">
              <a:spcBef>
                <a:spcPts val="600"/>
              </a:spcBef>
              <a:buNone/>
            </a:pPr>
            <a:endParaRPr lang="pl-PL" sz="1500" b="1" dirty="0"/>
          </a:p>
          <a:p>
            <a:pPr marL="0" indent="0">
              <a:spcBef>
                <a:spcPts val="600"/>
              </a:spcBef>
              <a:buNone/>
            </a:pPr>
            <a:endParaRPr lang="pl-PL" sz="1500" b="1" dirty="0"/>
          </a:p>
          <a:p>
            <a:pPr marL="0" indent="0">
              <a:spcBef>
                <a:spcPts val="600"/>
              </a:spcBef>
              <a:buNone/>
            </a:pPr>
            <a:endParaRPr lang="pl-PL" sz="1500" b="1" dirty="0"/>
          </a:p>
          <a:p>
            <a:pPr marL="0" indent="0">
              <a:spcBef>
                <a:spcPts val="600"/>
              </a:spcBef>
              <a:buNone/>
            </a:pPr>
            <a:endParaRPr lang="pl-PL" sz="1500" b="1" dirty="0"/>
          </a:p>
          <a:p>
            <a:pPr marL="0" indent="0">
              <a:spcBef>
                <a:spcPts val="600"/>
              </a:spcBef>
              <a:buNone/>
            </a:pPr>
            <a:endParaRPr lang="pl-PL" sz="1500" b="1" dirty="0"/>
          </a:p>
          <a:p>
            <a:pPr marL="0" indent="0">
              <a:spcBef>
                <a:spcPts val="600"/>
              </a:spcBef>
              <a:buNone/>
            </a:pPr>
            <a:endParaRPr lang="pl-PL" sz="1500" b="1" dirty="0"/>
          </a:p>
          <a:p>
            <a:pPr marL="0" indent="0">
              <a:spcBef>
                <a:spcPts val="600"/>
              </a:spcBef>
              <a:buNone/>
            </a:pPr>
            <a:endParaRPr lang="pl-PL" sz="1500" b="1" dirty="0"/>
          </a:p>
          <a:p>
            <a:pPr marL="0" indent="0">
              <a:spcBef>
                <a:spcPts val="600"/>
              </a:spcBef>
              <a:buNone/>
            </a:pPr>
            <a:endParaRPr lang="pl-PL" sz="1500" b="1" dirty="0"/>
          </a:p>
          <a:p>
            <a:pPr marL="0" indent="0">
              <a:spcBef>
                <a:spcPts val="600"/>
              </a:spcBef>
              <a:buNone/>
            </a:pPr>
            <a:endParaRPr lang="pl-PL" sz="1500" b="1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Obraz 8" descr="Tabela prezentująca terminy w trakcie poprawy wniosku na I etapie ocen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127" y="2483693"/>
            <a:ext cx="5166259" cy="320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94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8" y="323453"/>
            <a:ext cx="9071322" cy="576064"/>
          </a:xfrm>
        </p:spPr>
        <p:txBody>
          <a:bodyPr>
            <a:normAutofit/>
          </a:bodyPr>
          <a:lstStyle/>
          <a:p>
            <a:r>
              <a:rPr lang="pl-PL" dirty="0"/>
              <a:t>I etap oceny wniosku o dofinansowanie (2/2)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8" y="899517"/>
            <a:ext cx="8965627" cy="561662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200" dirty="0"/>
              <a:t>ocena wniosków wg wskazanych </a:t>
            </a:r>
            <a:r>
              <a:rPr lang="pl-PL" sz="2200" b="1" dirty="0"/>
              <a:t>horyzontalnych i specyficznych  kryteriów obligatoryjnych I stopnia oraz rankingujących (równolegle)</a:t>
            </a:r>
            <a:r>
              <a:rPr lang="pl-PL" sz="2200" dirty="0"/>
              <a:t>;</a:t>
            </a:r>
          </a:p>
          <a:p>
            <a:pPr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200" dirty="0"/>
              <a:t>zatwierdzenie przez IW wyników I etapu oceny projektów złożonych w ramach naboru i poinformowanie wnioskodawców o zakwalifikowaniu (lub nie) do II etapu oceny;</a:t>
            </a:r>
          </a:p>
          <a:p>
            <a:pPr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200" dirty="0"/>
              <a:t>do II etapu oceny przechodzą wszystkie projekty, które spełniły kryteria obligatoryjne I stopnia i uzyskały minimum punktów wg kryteriów rankingujących;</a:t>
            </a:r>
          </a:p>
          <a:p>
            <a:pPr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200" dirty="0"/>
              <a:t>publikacja informacji o wynikach I etapu oceny projektów złożonych w ramach naboru na stronie internetowej IW oraz portalu Funduszy Europejskich;</a:t>
            </a:r>
          </a:p>
          <a:p>
            <a:pPr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200" dirty="0"/>
              <a:t>projekt otrzymuje negatywną ocenę w przypadku, gdy chociaż jedno kryterium obligatoryjne I stopnia nie zostanie spełnione lub gdy w wyniku przeprowadzenia oceny wg kryteriów rankingujących projekt nie uzyska </a:t>
            </a:r>
            <a:r>
              <a:rPr lang="pl-PL" sz="2200" b="1" dirty="0"/>
              <a:t>minimum 117 punktów</a:t>
            </a:r>
            <a:endParaRPr lang="pl-PL" sz="2200" dirty="0"/>
          </a:p>
          <a:p>
            <a:pPr marL="0" indent="0">
              <a:spcBef>
                <a:spcPts val="600"/>
              </a:spcBef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17265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8" y="323453"/>
            <a:ext cx="9071322" cy="576064"/>
          </a:xfrm>
        </p:spPr>
        <p:txBody>
          <a:bodyPr>
            <a:normAutofit/>
          </a:bodyPr>
          <a:lstStyle/>
          <a:p>
            <a:pPr lvl="1" eaLnBrk="1" hangingPunct="1">
              <a:spcBef>
                <a:spcPts val="600"/>
              </a:spcBef>
              <a:defRPr/>
            </a:pPr>
            <a:r>
              <a:rPr lang="pl-PL" dirty="0"/>
              <a:t>II etap oceny wniosku o dofinansowanie (1/2)</a:t>
            </a:r>
            <a:endParaRPr lang="pl-PL" alt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8" y="1043533"/>
            <a:ext cx="9071322" cy="504056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pl-PL" b="1" dirty="0"/>
              <a:t>Etapy oceny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l-PL" b="1" dirty="0"/>
              <a:t>II etap – ocena finansowa</a:t>
            </a:r>
          </a:p>
          <a:p>
            <a:pPr marL="0" lvl="0" indent="0">
              <a:buClr>
                <a:srgbClr val="003399"/>
              </a:buClr>
              <a:buNone/>
            </a:pPr>
            <a:r>
              <a:rPr lang="pl-PL" dirty="0"/>
              <a:t>W wyniku oceny projektu wg kryteriów obligatoryjnych II stopnia dopuszczalne jest </a:t>
            </a:r>
            <a:r>
              <a:rPr lang="pl-PL" b="1" dirty="0"/>
              <a:t>dwukrotne</a:t>
            </a:r>
            <a:r>
              <a:rPr lang="pl-PL" dirty="0"/>
              <a:t> wezwanie wnioskodawcy do poprawy lub uzupełnienia wniosku. </a:t>
            </a:r>
          </a:p>
          <a:p>
            <a:pPr marL="0" indent="0">
              <a:spcBef>
                <a:spcPts val="600"/>
              </a:spcBef>
              <a:buNone/>
            </a:pPr>
            <a:endParaRPr lang="pl-PL" sz="1500" dirty="0"/>
          </a:p>
          <a:p>
            <a:pPr marL="0" indent="0">
              <a:spcBef>
                <a:spcPts val="600"/>
              </a:spcBef>
              <a:buNone/>
            </a:pPr>
            <a:endParaRPr lang="pl-PL" sz="1500" b="1" dirty="0"/>
          </a:p>
          <a:p>
            <a:pPr marL="0" indent="0">
              <a:spcBef>
                <a:spcPts val="600"/>
              </a:spcBef>
              <a:buNone/>
            </a:pPr>
            <a:endParaRPr lang="pl-PL" sz="1500" b="1" dirty="0"/>
          </a:p>
          <a:p>
            <a:pPr marL="0" indent="0">
              <a:spcBef>
                <a:spcPts val="600"/>
              </a:spcBef>
              <a:buNone/>
            </a:pPr>
            <a:endParaRPr lang="pl-PL" sz="1500" b="1" dirty="0"/>
          </a:p>
          <a:p>
            <a:pPr marL="0" indent="0">
              <a:spcBef>
                <a:spcPts val="600"/>
              </a:spcBef>
              <a:buNone/>
            </a:pPr>
            <a:endParaRPr lang="pl-PL" sz="1500" b="1" dirty="0"/>
          </a:p>
          <a:p>
            <a:pPr marL="0" indent="0">
              <a:spcBef>
                <a:spcPts val="600"/>
              </a:spcBef>
              <a:buNone/>
            </a:pPr>
            <a:endParaRPr lang="pl-PL" sz="1500" b="1" dirty="0"/>
          </a:p>
          <a:p>
            <a:pPr marL="0" indent="0">
              <a:spcBef>
                <a:spcPts val="600"/>
              </a:spcBef>
              <a:buNone/>
            </a:pPr>
            <a:endParaRPr lang="pl-PL" sz="1500" b="1" dirty="0"/>
          </a:p>
          <a:p>
            <a:pPr marL="0" indent="0">
              <a:spcBef>
                <a:spcPts val="600"/>
              </a:spcBef>
              <a:buNone/>
            </a:pPr>
            <a:endParaRPr lang="pl-PL" sz="1500" b="1" dirty="0"/>
          </a:p>
          <a:p>
            <a:pPr marL="0" indent="0">
              <a:spcBef>
                <a:spcPts val="600"/>
              </a:spcBef>
              <a:buNone/>
            </a:pPr>
            <a:endParaRPr lang="pl-PL" sz="1500" b="1" dirty="0"/>
          </a:p>
          <a:p>
            <a:pPr marL="0" indent="0">
              <a:spcBef>
                <a:spcPts val="600"/>
              </a:spcBef>
              <a:buNone/>
            </a:pPr>
            <a:endParaRPr lang="pl-PL" sz="1500" b="1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Obraz 4" descr="Tabela prezentująca terminy w trakcie poprawy wniosku na II etapie ocen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378" y="2555701"/>
            <a:ext cx="5443577" cy="337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341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8" y="323453"/>
            <a:ext cx="9071322" cy="576064"/>
          </a:xfrm>
        </p:spPr>
        <p:txBody>
          <a:bodyPr>
            <a:normAutofit/>
          </a:bodyPr>
          <a:lstStyle/>
          <a:p>
            <a:r>
              <a:rPr lang="pl-PL" dirty="0"/>
              <a:t>II etap oceny wniosku o dofinansowanie (2/2)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8" y="899517"/>
            <a:ext cx="9071322" cy="5879852"/>
          </a:xfrm>
        </p:spPr>
        <p:txBody>
          <a:bodyPr>
            <a:normAutofit lnSpcReduction="10000"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ocena wniosków wg horyzontalnych kryteriów obligatoryjnych II stopnia;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projekt uzyskuje ocenę negatywną w przypadku gdy nie spełni chociaż jednego kryterium obligatoryjnego II stopnia;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utworzenie listy projektów wybranych do dofinansowania oraz projektów, które otrzymały negatywną ocenę, zatwierdzenie ww. list przez IW oraz ich przekazanie do IP;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o miejscu na liście decydować będzie liczba punktów uzyskana w ramach oceny kryteriami rankingującymi na I etapie oceny projektu;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po zatwierdzeniu wyniku oceny, przesłanie informacji do wnioskodawców o wyborze projektu do dofinansowania (lub o niewybraniu) oraz publikacja informacji na stronie internetowej IW oraz na Portalu Funduszy Europejskich;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000" dirty="0"/>
              <a:t>III etap - zawieranie umów o dofinansowanie (uwaga: czynności wymagane przed zawarciem umowy o dofinansowanie zgodnie z art. 51 ust. pkt 10 ustawy wdrożeniowej)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888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DB1076-D5B7-607E-B53E-126C8B82A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Wybrane zagadnienia dotyczące </a:t>
            </a:r>
            <a:r>
              <a:rPr lang="pl-PL" dirty="0" err="1"/>
              <a:t>WoD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7C10D3A-3414-C12A-B05A-C0B7EAFB8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02" y="1547589"/>
            <a:ext cx="8640763" cy="5651724"/>
          </a:xfrm>
        </p:spPr>
        <p:txBody>
          <a:bodyPr/>
          <a:lstStyle/>
          <a:p>
            <a:r>
              <a:rPr lang="pl-PL" sz="2400" dirty="0"/>
              <a:t>Zasady równościowe: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dirty="0"/>
              <a:t>Zgodność projektu z zasadami równości szans, włączenia społecznego i niedyskryminacji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dirty="0"/>
              <a:t>Karta Praw Podstawowych Unii Europejskiej z dnia 26 października 2012 r. służy ochronie praw podstawowych przysługujących ludziom w Unii Europejskiej (UE).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dirty="0"/>
              <a:t>Konwencja o Prawach Osób Niepełnosprawnych z dnia 13 grudnia 2006 r.</a:t>
            </a:r>
          </a:p>
          <a:p>
            <a:pPr marL="0" indent="0">
              <a:buNone/>
            </a:pPr>
            <a:endParaRPr lang="pl-PL" sz="2400" dirty="0"/>
          </a:p>
          <a:p>
            <a:r>
              <a:rPr lang="pl-PL" sz="2400" dirty="0"/>
              <a:t>Działania edukacyjne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pl-PL" sz="2400" dirty="0"/>
              <a:t>Wskazane we </a:t>
            </a:r>
            <a:r>
              <a:rPr lang="pl-PL" sz="2400" dirty="0" err="1"/>
              <a:t>WoD</a:t>
            </a:r>
            <a:r>
              <a:rPr lang="pl-PL" sz="2400" dirty="0"/>
              <a:t> = rozliczane w </a:t>
            </a:r>
            <a:r>
              <a:rPr lang="pl-PL" sz="2400" dirty="0" err="1"/>
              <a:t>UoD</a:t>
            </a:r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81BC7BA-E941-F066-78DF-D8384F3EE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17</a:t>
            </a:fld>
            <a:endParaRPr lang="pl-PL" altLang="pl-PL"/>
          </a:p>
        </p:txBody>
      </p:sp>
      <p:pic>
        <p:nvPicPr>
          <p:cNvPr id="5" name="Obraz 4" descr="Wybrane zagadnienia dotyczące WoD">
            <a:extLst>
              <a:ext uri="{FF2B5EF4-FFF2-40B4-BE49-F238E27FC236}">
                <a16:creationId xmlns:a16="http://schemas.microsoft.com/office/drawing/2014/main" id="{B1B14519-C255-9478-271D-D2B0E6523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737" y="6780406"/>
            <a:ext cx="666350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74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4DC3EC-B013-4090-3790-197E086C9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9250427-7F1E-2B42-9A3A-DA903F6896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585200" y="7019925"/>
            <a:ext cx="1079500" cy="1793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l-PL" altLang="pl-PL" sz="1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015A7C9-2885-9040-984E-5DF32379C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" y="0"/>
            <a:ext cx="9810372" cy="693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132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/>
              <a:t>FENX.01.03 Gospodarka wodno-ściekowa</a:t>
            </a:r>
            <a:br>
              <a:rPr lang="pl-PL" dirty="0"/>
            </a:br>
            <a:r>
              <a:rPr lang="pl-PL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4769842" y="900113"/>
            <a:ext cx="5921971" cy="5976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pl-PL" sz="1600" b="0" dirty="0"/>
              <a:t>Przedsięwzięcia związane </a:t>
            </a:r>
            <a:r>
              <a:rPr lang="pl-PL" sz="1600" b="0" u="sng" dirty="0"/>
              <a:t>z: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l-PL" sz="1600" b="0" u="sng" dirty="0"/>
              <a:t>budową nowej infrastruktury </a:t>
            </a:r>
            <a:r>
              <a:rPr lang="pl-PL" sz="1600" b="0" dirty="0"/>
              <a:t>komunalnej do zbierania ścieków komunalnych oraz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l-PL" sz="1600" b="0" u="sng" dirty="0"/>
              <a:t>budową, przebudową, rozbudową i remontem istniejącej infrastruktury komunalnej </a:t>
            </a:r>
            <a:r>
              <a:rPr lang="pl-PL" sz="1600" b="0" dirty="0"/>
              <a:t>do ich oczyszczania, </a:t>
            </a:r>
          </a:p>
          <a:p>
            <a:pPr>
              <a:lnSpc>
                <a:spcPct val="150000"/>
              </a:lnSpc>
            </a:pPr>
            <a:r>
              <a:rPr lang="pl-PL" sz="1600" b="0" dirty="0"/>
              <a:t>niezbędne do zrealizowania zobowiązań wynikających </a:t>
            </a:r>
            <a:r>
              <a:rPr lang="pl-PL" sz="1600" b="0" u="sng" dirty="0"/>
              <a:t>z Dyrektywy Rady 91/271/EWG</a:t>
            </a:r>
            <a:r>
              <a:rPr lang="pl-PL" sz="1600" b="0" dirty="0"/>
              <a:t> dotyczącej oczyszczania ścieków komunalnych (zwanej dalej: dyrektywą ściekową), realizowane wyłącznie w aglomeracjach o wielkości </a:t>
            </a:r>
            <a:r>
              <a:rPr lang="pl-PL" sz="1600" b="0" u="sng" dirty="0"/>
              <a:t>co najmniej 15 000 RLM</a:t>
            </a:r>
            <a:r>
              <a:rPr lang="pl-PL" sz="1600" b="0" dirty="0"/>
              <a:t>, wskazanych w obowiązującym w dniu złożenia wniosku </a:t>
            </a:r>
            <a:r>
              <a:rPr lang="pl-PL" sz="1600" b="0" u="sng" dirty="0"/>
              <a:t>Krajowym Programie Oczyszczania Ścieków Komunalnych (KPOŚK) jako niespełniające wymaganych warunków zgodności z “dyrektywą ściekową”.</a:t>
            </a:r>
          </a:p>
        </p:txBody>
      </p:sp>
      <p:pic>
        <p:nvPicPr>
          <p:cNvPr id="6" name="Symbol zastępczy zawartości 6" descr="Zdjęcia pokazujące polską przyrodę.">
            <a:extLst>
              <a:ext uri="{FF2B5EF4-FFF2-40B4-BE49-F238E27FC236}">
                <a16:creationId xmlns:a16="http://schemas.microsoft.com/office/drawing/2014/main" id="{152573FF-AFD6-67F2-92B5-01ECA4A7127C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22106"/>
            <a:ext cx="4697833" cy="5378012"/>
          </a:xfrm>
        </p:spPr>
      </p:pic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8" y="323453"/>
            <a:ext cx="9071322" cy="576064"/>
          </a:xfrm>
        </p:spPr>
        <p:txBody>
          <a:bodyPr>
            <a:normAutofit/>
          </a:bodyPr>
          <a:lstStyle/>
          <a:p>
            <a:r>
              <a:rPr lang="pl-PL" dirty="0">
                <a:latin typeface="Open Sans" panose="020F0502020204030204" pitchFamily="34" charset="0"/>
                <a:ea typeface="Open Sans" panose="020F0502020204030204" pitchFamily="34" charset="0"/>
                <a:cs typeface="Open Sans" panose="020F0502020204030204" pitchFamily="34" charset="0"/>
                <a:sym typeface="Source Sans Pro Semibold"/>
              </a:rPr>
              <a:t>Najważniejsze akty prawne i dokumenty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8" y="1019323"/>
            <a:ext cx="9071322" cy="5640237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pl-PL" sz="2400" dirty="0"/>
              <a:t>Nabór przeprowadzany jest zgodnie z następującymi regulacjami:</a:t>
            </a:r>
          </a:p>
          <a:p>
            <a:pPr>
              <a:lnSpc>
                <a:spcPct val="114000"/>
              </a:lnSpc>
            </a:pPr>
            <a:r>
              <a:rPr lang="pl-PL" sz="2000" dirty="0"/>
              <a:t>Ustawa z dnia 28 kwietnia 2022 r. o zasadach realizacji zadań finansowanych ze środków europejskich w perspektywie finansowej 2021-2027 (Dz. U. poz. 1079), zwana „ustawą wdrożeniową”</a:t>
            </a:r>
          </a:p>
          <a:p>
            <a:pPr>
              <a:lnSpc>
                <a:spcPct val="114000"/>
              </a:lnSpc>
            </a:pPr>
            <a:r>
              <a:rPr lang="pl-PL" sz="2000" dirty="0"/>
              <a:t>System oceny i wyboru projektów w ramach programu Fundusze Europejskie na Infrastrukturę, Klimat, Środowisko 2021-2027</a:t>
            </a:r>
          </a:p>
          <a:p>
            <a:pPr>
              <a:lnSpc>
                <a:spcPct val="114000"/>
              </a:lnSpc>
            </a:pPr>
            <a:r>
              <a:rPr lang="pl-PL" sz="2000" dirty="0"/>
              <a:t>Program Fundusze Europejskie na Infrastrukturę, Klimat, Środowisko 2021-2027</a:t>
            </a:r>
          </a:p>
          <a:p>
            <a:pPr>
              <a:lnSpc>
                <a:spcPct val="114000"/>
              </a:lnSpc>
            </a:pPr>
            <a:r>
              <a:rPr lang="pl-PL" sz="2000" dirty="0"/>
              <a:t>Szczegółowy Opis Priorytetów Programu Fundusze Europejskie na Infrastrukturę, Klimat, Środowisko 2021-2027, zwany „SZOP”</a:t>
            </a:r>
          </a:p>
          <a:p>
            <a:pPr>
              <a:lnSpc>
                <a:spcPct val="114000"/>
              </a:lnSpc>
            </a:pPr>
            <a:r>
              <a:rPr lang="pl-PL" sz="2000" dirty="0"/>
              <a:t>Regulamin wyboru projektów w ramach programu Fundusze Europejskie na Infrastrukturę, Klimat, Środowisko 2021-2027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24694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83F9F-888A-88FD-E41D-21B84F301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E2BB8C-9A5C-4C41-61A9-CF70B417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937" y="411353"/>
            <a:ext cx="8640763" cy="597016"/>
          </a:xfrm>
        </p:spPr>
        <p:txBody>
          <a:bodyPr/>
          <a:lstStyle/>
          <a:p>
            <a:r>
              <a:rPr lang="pl-PL" dirty="0"/>
              <a:t>Nabór FENX.01.03-IW.01-002/25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0EB391-2FD1-0AF3-69B2-EF7662D3A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508" y="1008369"/>
            <a:ext cx="8893894" cy="6011556"/>
          </a:xfrm>
        </p:spPr>
        <p:txBody>
          <a:bodyPr/>
          <a:lstStyle/>
          <a:p>
            <a:r>
              <a:rPr lang="pl-PL" sz="2400" dirty="0"/>
              <a:t>Ogłoszenie o naborze zamieszczone zostało na stronie:</a:t>
            </a:r>
          </a:p>
          <a:p>
            <a:pPr marL="0" indent="0">
              <a:buNone/>
            </a:pPr>
            <a:r>
              <a:rPr lang="pl-PL" dirty="0">
                <a:hlinkClick r:id="rId3"/>
              </a:rPr>
              <a:t>https://www.gov.pl/web/nfosigw/fenx0103-iw01-00225</a:t>
            </a:r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C8ED06A6-ACB6-1D03-07AD-CD70F49A4E2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115C13C-3953-A6FC-0E9C-C3C8A16240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</a:t>
            </a:fld>
            <a:endParaRPr lang="pl-PL" altLang="pl-PL"/>
          </a:p>
        </p:txBody>
      </p:sp>
      <p:pic>
        <p:nvPicPr>
          <p:cNvPr id="7" name="Obraz 6" descr="Informacja o miejscu opublikowania ogłoszenia o naborze">
            <a:extLst>
              <a:ext uri="{FF2B5EF4-FFF2-40B4-BE49-F238E27FC236}">
                <a16:creationId xmlns:a16="http://schemas.microsoft.com/office/drawing/2014/main" id="{E587510A-C8B0-BC13-3FA3-BEBA023C79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340" y="1987629"/>
            <a:ext cx="8131958" cy="457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488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C1A99-E10F-18BD-0596-5DEF2F7FD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59443F-D6F0-F83B-85FE-A20FA8CAD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8" y="206224"/>
            <a:ext cx="9071322" cy="576064"/>
          </a:xfrm>
        </p:spPr>
        <p:txBody>
          <a:bodyPr>
            <a:normAutofit/>
          </a:bodyPr>
          <a:lstStyle/>
          <a:p>
            <a:r>
              <a:rPr lang="pl-PL" dirty="0"/>
              <a:t>Link do szkoleń dla Wnioskodawców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73A2848-EBBC-1E20-6682-BB2D7B52A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8" y="779710"/>
            <a:ext cx="9071322" cy="5879852"/>
          </a:xfrm>
        </p:spPr>
        <p:txBody>
          <a:bodyPr>
            <a:noAutofit/>
          </a:bodyPr>
          <a:lstStyle/>
          <a:p>
            <a:pPr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/>
              <a:t>Tryb naboru: </a:t>
            </a:r>
            <a:r>
              <a:rPr lang="pl-PL" b="1" dirty="0"/>
              <a:t>konkurencyjny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600DDFC9-10CC-6CDF-BE88-09024AB7FC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120EE39-F0B8-CBB3-4080-3113F27221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5</a:t>
            </a:fld>
            <a:endParaRPr lang="pl-PL" altLang="pl-PL"/>
          </a:p>
        </p:txBody>
      </p:sp>
      <p:pic>
        <p:nvPicPr>
          <p:cNvPr id="7" name="Obraz 6" descr="Informacja o miejscu opublikowania linku do szkoleń dla Wnioskodawców">
            <a:extLst>
              <a:ext uri="{FF2B5EF4-FFF2-40B4-BE49-F238E27FC236}">
                <a16:creationId xmlns:a16="http://schemas.microsoft.com/office/drawing/2014/main" id="{06B4ED53-47AB-70BE-FA3F-4E24BCC30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72765"/>
            <a:ext cx="10691813" cy="601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252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07AB3-051C-19FA-6AD7-8D5A15258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EF343B-931B-67B0-A32B-2721A25B3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8" y="206224"/>
            <a:ext cx="9071322" cy="576064"/>
          </a:xfrm>
        </p:spPr>
        <p:txBody>
          <a:bodyPr>
            <a:normAutofit/>
          </a:bodyPr>
          <a:lstStyle/>
          <a:p>
            <a:r>
              <a:rPr lang="pl-PL" dirty="0"/>
              <a:t>Szkolenie z marca 2025 dla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FENX.01.03-IW.01-001/26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84913B-82FE-4C94-727C-DC7129E5E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8" y="779710"/>
            <a:ext cx="9071322" cy="5879852"/>
          </a:xfrm>
        </p:spPr>
        <p:txBody>
          <a:bodyPr>
            <a:noAutofit/>
          </a:bodyPr>
          <a:lstStyle/>
          <a:p>
            <a:pPr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/>
              <a:t>Tryb naboru: </a:t>
            </a:r>
            <a:r>
              <a:rPr lang="pl-PL" b="1" dirty="0"/>
              <a:t>konkurencyjny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86EAEF7A-CB7F-4039-A2AB-FA55152FD8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A79E468-1D87-45AC-AAB2-89E07E23BC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6</a:t>
            </a:fld>
            <a:endParaRPr lang="pl-PL" altLang="pl-PL"/>
          </a:p>
        </p:txBody>
      </p:sp>
      <p:pic>
        <p:nvPicPr>
          <p:cNvPr id="8" name="Obraz 7" descr="Informacja o miejscu opublikowania materiałów szkoleniowych">
            <a:extLst>
              <a:ext uri="{FF2B5EF4-FFF2-40B4-BE49-F238E27FC236}">
                <a16:creationId xmlns:a16="http://schemas.microsoft.com/office/drawing/2014/main" id="{806EB6C8-5EA4-B98A-7B8E-24CBDA0D16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72765"/>
            <a:ext cx="10691813" cy="601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930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68193-8BAA-F910-7E66-C3897FF76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1A4C6F-2409-6B8C-D6E6-BC99131C7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820" y="611484"/>
            <a:ext cx="9071322" cy="736365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Szkolenie z marca 2025 r.  </a:t>
            </a:r>
            <a:br>
              <a:rPr lang="pl-PL" dirty="0"/>
            </a:br>
            <a:r>
              <a:rPr lang="pl-PL" dirty="0"/>
              <a:t>dla naboru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FENX.01.03-IW.01-001/25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33A1D48-EC28-E6BF-F124-7A8436C7E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8" y="1602856"/>
            <a:ext cx="9071322" cy="5193095"/>
          </a:xfrm>
        </p:spPr>
        <p:txBody>
          <a:bodyPr>
            <a:noAutofit/>
          </a:bodyPr>
          <a:lstStyle/>
          <a:p>
            <a:pPr marL="0" indent="0"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b="1" dirty="0"/>
              <a:t>Zakres omówiony w zamieszczonych na stronie www prezentacjach:</a:t>
            </a:r>
          </a:p>
          <a:p>
            <a:pPr>
              <a:lnSpc>
                <a:spcPct val="114000"/>
              </a:lnSpc>
              <a:buClr>
                <a:srgbClr val="003399"/>
              </a:buClr>
              <a:defRPr/>
            </a:pPr>
            <a:r>
              <a:rPr lang="pl-PL" dirty="0"/>
              <a:t>Kryteria horyzontalne i specyficzne (aspekt techniczny, środowiskowy, strategiczny)</a:t>
            </a:r>
          </a:p>
          <a:p>
            <a:pPr>
              <a:lnSpc>
                <a:spcPct val="114000"/>
              </a:lnSpc>
              <a:buClr>
                <a:srgbClr val="003399"/>
              </a:buClr>
              <a:defRPr/>
            </a:pPr>
            <a:r>
              <a:rPr lang="pl-PL" dirty="0"/>
              <a:t>Formularz wniosku</a:t>
            </a:r>
          </a:p>
          <a:p>
            <a:pPr marL="250825" marR="0" lvl="0" indent="-250825" algn="l" defTabSz="1006475" rtl="0" eaLnBrk="0" fontAlgn="base" latinLnBrk="0" hangingPunct="0">
              <a:lnSpc>
                <a:spcPct val="1140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Blip>
                <a:blip r:embed="rId3"/>
              </a:buBlip>
              <a:tabLst/>
              <a:defRPr/>
            </a:pPr>
            <a:r>
              <a:rPr lang="pl-PL" dirty="0"/>
              <a:t>O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cena finansowa oraz analiza finansowa w perspektywie finansowej 2021 2027, działanie FENX.01.03</a:t>
            </a:r>
          </a:p>
          <a:p>
            <a:pPr marL="250825" marR="0" lvl="0" indent="-250825" algn="l" defTabSz="1006475" rtl="0" eaLnBrk="0" fontAlgn="base" latinLnBrk="0" hangingPunct="0">
              <a:lnSpc>
                <a:spcPct val="1140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Blip>
                <a:blip r:embed="rId3"/>
              </a:buBlip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Obowiązki wnioskodawcy w zakresie informacji i promocji </a:t>
            </a:r>
          </a:p>
          <a:p>
            <a:pPr>
              <a:lnSpc>
                <a:spcPct val="114000"/>
              </a:lnSpc>
              <a:buClr>
                <a:srgbClr val="003399"/>
              </a:buClr>
              <a:defRPr/>
            </a:pPr>
            <a:r>
              <a:rPr lang="pl-PL" sz="2000" dirty="0">
                <a:solidFill>
                  <a:srgbClr val="000000"/>
                </a:solidFill>
              </a:rPr>
              <a:t>Pomoc publiczna</a:t>
            </a:r>
          </a:p>
          <a:p>
            <a:pPr marL="0" indent="0">
              <a:lnSpc>
                <a:spcPct val="114000"/>
              </a:lnSpc>
              <a:buClr>
                <a:srgbClr val="003399"/>
              </a:buClr>
              <a:buNone/>
              <a:defRPr/>
            </a:pPr>
            <a:endParaRPr lang="pl-PL" sz="2000" dirty="0">
              <a:solidFill>
                <a:srgbClr val="000000"/>
              </a:solidFill>
            </a:endParaRPr>
          </a:p>
          <a:p>
            <a:pPr marL="0" indent="0"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b="1" dirty="0">
                <a:hlinkClick r:id="rId4"/>
              </a:rPr>
              <a:t>https://www.gov.pl/web/nfosigw/szkolenie-dla-wnioskodawcow-w-zakresie-przygotowania-wniosku-o-dofinansowanie-dla-dzialania-fenx0103</a:t>
            </a:r>
            <a:endParaRPr lang="pl-PL" b="1" dirty="0"/>
          </a:p>
          <a:p>
            <a:pPr marL="0" marR="0" lvl="0" indent="0" algn="l" defTabSz="1006475" rtl="0" eaLnBrk="0" fontAlgn="base" latinLnBrk="0" hangingPunct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hlinkClick r:id="rId5"/>
              </a:rPr>
              <a:t>wodkanfeniks@nfosigw.gov.pl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</a:p>
          <a:p>
            <a:pPr marL="0" indent="0"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l-PL" b="1" dirty="0"/>
          </a:p>
          <a:p>
            <a:pPr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endParaRPr lang="pl-PL" b="1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705AE878-13FD-4948-659B-FBEE421114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349CA61-B4F2-19F1-9C56-EA76FC4ED6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12524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E2479-9827-1433-51B5-F50762651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7CBBB9-7FA5-6928-19A0-DA0C908E0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8" y="206224"/>
            <a:ext cx="9071322" cy="576064"/>
          </a:xfrm>
        </p:spPr>
        <p:txBody>
          <a:bodyPr>
            <a:normAutofit/>
          </a:bodyPr>
          <a:lstStyle/>
          <a:p>
            <a:r>
              <a:rPr lang="pl-PL" dirty="0"/>
              <a:t>Szczegóły naboru nr FENX.01.03-IW.01-002/25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B487E1E-B3EE-0B2E-0D14-CF088DCE0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8" y="779710"/>
            <a:ext cx="9071322" cy="5879852"/>
          </a:xfrm>
        </p:spPr>
        <p:txBody>
          <a:bodyPr>
            <a:noAutofit/>
          </a:bodyPr>
          <a:lstStyle/>
          <a:p>
            <a:pPr marL="0" indent="0"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dirty="0"/>
              <a:t>Zgodnie z Regulaminem wyboru projektów (dalej: Regulamin):</a:t>
            </a:r>
          </a:p>
          <a:p>
            <a:pPr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/>
              <a:t>Tryb naboru: </a:t>
            </a:r>
            <a:r>
              <a:rPr lang="pl-PL" b="1" dirty="0"/>
              <a:t>konkurencyjny</a:t>
            </a:r>
          </a:p>
          <a:p>
            <a:pPr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/>
              <a:t>Początek naboru: </a:t>
            </a:r>
            <a:r>
              <a:rPr lang="pl-PL" b="1" dirty="0"/>
              <a:t>01 grudnia 2025 r. </a:t>
            </a:r>
          </a:p>
          <a:p>
            <a:pPr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/>
              <a:t>Koniec naboru: </a:t>
            </a:r>
            <a:r>
              <a:rPr lang="pl-PL" b="1" dirty="0"/>
              <a:t>31 marca 2026 r. </a:t>
            </a:r>
            <a:r>
              <a:rPr lang="pl-PL" dirty="0"/>
              <a:t>(do godz. 23:59).</a:t>
            </a:r>
          </a:p>
          <a:p>
            <a:pPr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/>
              <a:t>Rozstrzygnięcie naboru – </a:t>
            </a:r>
            <a:r>
              <a:rPr lang="pl-PL" b="1" dirty="0"/>
              <a:t>IV kw. 2026 r. </a:t>
            </a:r>
          </a:p>
          <a:p>
            <a:pPr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/>
              <a:t>Kwota środków przeznaczonych na dofinansowanie projektów: </a:t>
            </a:r>
          </a:p>
          <a:p>
            <a:pPr marL="0" indent="0"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b="1" dirty="0"/>
              <a:t>           720 000 000,00 PLN </a:t>
            </a:r>
            <a:r>
              <a:rPr lang="pl-PL" dirty="0"/>
              <a:t>(środki Funduszu Spójności).</a:t>
            </a:r>
          </a:p>
          <a:p>
            <a:pPr>
              <a:spcBef>
                <a:spcPts val="0"/>
              </a:spcBef>
            </a:pPr>
            <a:r>
              <a:rPr lang="pl-PL" b="1" dirty="0"/>
              <a:t>Cel naboru</a:t>
            </a:r>
            <a:r>
              <a:rPr lang="pl-PL" dirty="0"/>
              <a:t> - wybór do dofinansowania projektów: </a:t>
            </a:r>
          </a:p>
          <a:p>
            <a:pPr lvl="1">
              <a:spcBef>
                <a:spcPts val="0"/>
              </a:spcBef>
            </a:pPr>
            <a:r>
              <a:rPr lang="pl-PL" dirty="0"/>
              <a:t>spełniających obligatoryjne kryteria wyboru projektów (horyzontalne i specyficzne dla działania FENX.01.03), </a:t>
            </a:r>
          </a:p>
          <a:p>
            <a:pPr lvl="1">
              <a:spcBef>
                <a:spcPts val="0"/>
              </a:spcBef>
            </a:pPr>
            <a:r>
              <a:rPr lang="pl-PL" dirty="0"/>
              <a:t>które dodatkowo w ocenie kryteriami rankingującymi (horyzontalnymi i specyficznymi dla działania FENX.01.03) uzyskały:</a:t>
            </a:r>
          </a:p>
          <a:p>
            <a:pPr lvl="2">
              <a:spcBef>
                <a:spcPts val="0"/>
              </a:spcBef>
            </a:pPr>
            <a:r>
              <a:rPr lang="pl-PL" dirty="0"/>
              <a:t>minimalną wymaganą liczbę punktów (117 pkt) oraz </a:t>
            </a:r>
          </a:p>
          <a:p>
            <a:pPr lvl="2">
              <a:spcBef>
                <a:spcPts val="0"/>
              </a:spcBef>
            </a:pPr>
            <a:r>
              <a:rPr lang="pl-PL" dirty="0"/>
              <a:t>kolejno największą liczbę punktów - aż do wyczerpania kwoty środków przeznaczonych na dofinansowanie projektów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A61F6050-8844-56E4-97C1-2EA405296F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F490ABB-F2C7-7E92-ABD6-375E75F531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7184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8" y="551853"/>
            <a:ext cx="9071322" cy="576064"/>
          </a:xfrm>
        </p:spPr>
        <p:txBody>
          <a:bodyPr>
            <a:normAutofit/>
          </a:bodyPr>
          <a:lstStyle/>
          <a:p>
            <a:r>
              <a:rPr lang="pl-PL" dirty="0"/>
              <a:t>Zasady finansowania projektu – § 6 Regulaminu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8" y="1350472"/>
            <a:ext cx="9071322" cy="5237678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sz="2000" dirty="0"/>
              <a:t>Maksymalny poziom dofinansowania projektu wynosi </a:t>
            </a:r>
            <a:r>
              <a:rPr lang="pl-PL" sz="2000" b="1" dirty="0"/>
              <a:t>70% wydatków kwalifikowalnych </a:t>
            </a:r>
            <a:r>
              <a:rPr lang="pl-PL" sz="2000" dirty="0"/>
              <a:t>(pozostałe 30% wydatków kwalifikowalnych to minimalny wkład własny wnioskodawcy)</a:t>
            </a:r>
          </a:p>
          <a:p>
            <a:pPr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sz="2000" dirty="0"/>
              <a:t>Podatek od towarów i usług (VAT) jest </a:t>
            </a:r>
            <a:r>
              <a:rPr lang="pl-PL" sz="2000" b="1" dirty="0"/>
              <a:t>wydatkiem niekwalifikowalnym </a:t>
            </a:r>
            <a:r>
              <a:rPr lang="pl-PL" sz="2000" dirty="0"/>
              <a:t>w działaniu FENX.01.03, niezależnie od wartości projektu</a:t>
            </a:r>
          </a:p>
          <a:p>
            <a:pPr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sz="2000" dirty="0"/>
              <a:t>Koszty pośrednie niezbędne do realizacji projektu, ale nie związane bezpośrednio z celem projektu, będą rozliczane uproszczoną metodą rozliczania wydatków, tj. stawką ryczałtową w wysokości </a:t>
            </a:r>
            <a:r>
              <a:rPr lang="pl-PL" sz="2000" b="1" dirty="0"/>
              <a:t>4 % kwalifikowalnych kosztów bezpośrednich projektu</a:t>
            </a:r>
            <a:endParaRPr lang="pl-PL" sz="2000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1632225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0</TotalTime>
  <Words>1260</Words>
  <Application>Microsoft Office PowerPoint</Application>
  <PresentationFormat>Niestandardowy</PresentationFormat>
  <Paragraphs>158</Paragraphs>
  <Slides>18</Slides>
  <Notes>17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3" baseType="lpstr">
      <vt:lpstr>Arial</vt:lpstr>
      <vt:lpstr>Calibri</vt:lpstr>
      <vt:lpstr>Open Sans</vt:lpstr>
      <vt:lpstr>Wingdings</vt:lpstr>
      <vt:lpstr>Motyw pakietu Office</vt:lpstr>
      <vt:lpstr>Slajd tytułowy</vt:lpstr>
      <vt:lpstr>FENX.01.03 Gospodarka wodno-ściekowa e</vt:lpstr>
      <vt:lpstr>Najważniejsze akty prawne i dokumenty</vt:lpstr>
      <vt:lpstr>Nabór FENX.01.03-IW.01-002/25</vt:lpstr>
      <vt:lpstr>Link do szkoleń dla Wnioskodawców</vt:lpstr>
      <vt:lpstr>Szkolenie z marca 2025 dla FENX.01.03-IW.01-001/26</vt:lpstr>
      <vt:lpstr>Szkolenie z marca 2025 r.   dla naboru FENX.01.03-IW.01-001/25</vt:lpstr>
      <vt:lpstr>Szczegóły naboru nr FENX.01.03-IW.01-002/25</vt:lpstr>
      <vt:lpstr>Zasady finansowania projektu – § 6 Regulaminu</vt:lpstr>
      <vt:lpstr>Zasady składania wniosków o dofinansowanie - § 8 Regulaminu</vt:lpstr>
      <vt:lpstr>Zasady poprawiania wniosku- § 9 Regulaminu </vt:lpstr>
      <vt:lpstr>Etapy oceny</vt:lpstr>
      <vt:lpstr>I etap oceny wniosku o dofinansowanie (1/2)</vt:lpstr>
      <vt:lpstr>I etap oceny wniosku o dofinansowanie (2/2)</vt:lpstr>
      <vt:lpstr>II etap oceny wniosku o dofinansowanie (1/2)</vt:lpstr>
      <vt:lpstr>II etap oceny wniosku o dofinansowanie (2/2)</vt:lpstr>
      <vt:lpstr>Wybrane zagadnienia dotyczące WoD</vt:lpstr>
      <vt:lpstr>18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Podstawowe informacje o naborze FENX.01.03-IW.01-001/25 i wzór wniosku o dofinansowanie</dc:title>
  <dc:creator/>
  <cp:lastModifiedBy/>
  <cp:revision>1</cp:revision>
  <dcterms:created xsi:type="dcterms:W3CDTF">2023-09-15T11:09:44Z</dcterms:created>
  <dcterms:modified xsi:type="dcterms:W3CDTF">2026-03-03T10:42:16Z</dcterms:modified>
</cp:coreProperties>
</file>