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65" r:id="rId3"/>
    <p:sldId id="335" r:id="rId4"/>
    <p:sldId id="330" r:id="rId5"/>
    <p:sldId id="336" r:id="rId6"/>
    <p:sldId id="277" r:id="rId7"/>
    <p:sldId id="337" r:id="rId8"/>
    <p:sldId id="312" r:id="rId9"/>
    <p:sldId id="293" r:id="rId10"/>
    <p:sldId id="314" r:id="rId11"/>
    <p:sldId id="325" r:id="rId12"/>
    <p:sldId id="333" r:id="rId13"/>
    <p:sldId id="318" r:id="rId14"/>
    <p:sldId id="328" r:id="rId15"/>
    <p:sldId id="302" r:id="rId16"/>
    <p:sldId id="3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D6295"/>
    <a:srgbClr val="114C9C"/>
    <a:srgbClr val="A3E5FF"/>
    <a:srgbClr val="017D96"/>
    <a:srgbClr val="CF9F6F"/>
    <a:srgbClr val="9A57CD"/>
    <a:srgbClr val="FF3399"/>
    <a:srgbClr val="A4DEF4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3612" autoAdjust="0"/>
  </p:normalViewPr>
  <p:slideViewPr>
    <p:cSldViewPr snapToGrid="0">
      <p:cViewPr varScale="1">
        <p:scale>
          <a:sx n="86" d="100"/>
          <a:sy n="86" d="100"/>
        </p:scale>
        <p:origin x="102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 smtClean="0">
                <a:solidFill>
                  <a:schemeClr val="tx1"/>
                </a:solidFill>
              </a:rPr>
              <a:t>Wydajność spalarni na 1 mieszkańca  </a:t>
            </a:r>
            <a:endParaRPr lang="pl-PL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0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50535483450215E-2"/>
          <c:y val="7.4726833855823113E-2"/>
          <c:w val="0.91074912137269459"/>
          <c:h val="0.867486060942117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wydajność w mln [Mg/a]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9733671956587707E-3"/>
                  <c:y val="2.5098531498755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6A-49D1-B42E-7B0346AA4FD5}"/>
                </c:ext>
              </c:extLst>
            </c:dLbl>
            <c:dLbl>
              <c:idx val="1"/>
              <c:layout>
                <c:manualLayout>
                  <c:x val="-1.116271407392228E-2"/>
                  <c:y val="4.7687209847636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6A-49D1-B42E-7B0346AA4FD5}"/>
                </c:ext>
              </c:extLst>
            </c:dLbl>
            <c:dLbl>
              <c:idx val="6"/>
              <c:layout>
                <c:manualLayout>
                  <c:x val="-6.3786937565271339E-3"/>
                  <c:y val="2.4472110561527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670-493C-AFE7-9BC3589EA1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Niemcy</c:v>
                </c:pt>
                <c:pt idx="1">
                  <c:v>Francja</c:v>
                </c:pt>
                <c:pt idx="2">
                  <c:v>Szwecja</c:v>
                </c:pt>
                <c:pt idx="3">
                  <c:v>Holandia</c:v>
                </c:pt>
                <c:pt idx="4">
                  <c:v>Portugalia</c:v>
                </c:pt>
                <c:pt idx="5">
                  <c:v>Austria</c:v>
                </c:pt>
                <c:pt idx="6">
                  <c:v>Polska 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26.8</c:v>
                </c:pt>
                <c:pt idx="1">
                  <c:v>14.4</c:v>
                </c:pt>
                <c:pt idx="2">
                  <c:v>6.1</c:v>
                </c:pt>
                <c:pt idx="3">
                  <c:v>7.6</c:v>
                </c:pt>
                <c:pt idx="4">
                  <c:v>1.1000000000000001</c:v>
                </c:pt>
                <c:pt idx="5">
                  <c:v>2.9</c:v>
                </c:pt>
                <c:pt idx="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B-4D4F-A33E-436D9FA9361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ludności w mln</c:v>
                </c:pt>
              </c:strCache>
            </c:strRef>
          </c:tx>
          <c:spPr>
            <a:solidFill>
              <a:srgbClr val="9A57CD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Arkusz1!$A$2:$A$8</c:f>
              <c:strCache>
                <c:ptCount val="7"/>
                <c:pt idx="0">
                  <c:v>Niemcy</c:v>
                </c:pt>
                <c:pt idx="1">
                  <c:v>Francja</c:v>
                </c:pt>
                <c:pt idx="2">
                  <c:v>Szwecja</c:v>
                </c:pt>
                <c:pt idx="3">
                  <c:v>Holandia</c:v>
                </c:pt>
                <c:pt idx="4">
                  <c:v>Portugalia</c:v>
                </c:pt>
                <c:pt idx="5">
                  <c:v>Austria</c:v>
                </c:pt>
                <c:pt idx="6">
                  <c:v>Polska 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82.1</c:v>
                </c:pt>
                <c:pt idx="1">
                  <c:v>68.3</c:v>
                </c:pt>
                <c:pt idx="2">
                  <c:v>10</c:v>
                </c:pt>
                <c:pt idx="3">
                  <c:v>10.3</c:v>
                </c:pt>
                <c:pt idx="4">
                  <c:v>10.1</c:v>
                </c:pt>
                <c:pt idx="5">
                  <c:v>8.9</c:v>
                </c:pt>
                <c:pt idx="6">
                  <c:v>37.549999999999997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BB-4D4F-A33E-436D9FA9361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wydajność instalacji na 1 mieszkańca w mln [Mg/a]</c:v>
                </c:pt>
              </c:strCache>
            </c:strRef>
          </c:tx>
          <c:spPr>
            <a:solidFill>
              <a:schemeClr val="accent3"/>
            </a:solidFill>
            <a:ln w="38100">
              <a:solidFill>
                <a:srgbClr val="C00000"/>
              </a:solidFill>
            </a:ln>
            <a:effectLst/>
            <a:sp3d contourW="38100">
              <a:contourClr>
                <a:srgbClr val="C00000"/>
              </a:contourClr>
            </a:sp3d>
          </c:spPr>
          <c:invertIfNegative val="0"/>
          <c:dLbls>
            <c:dLbl>
              <c:idx val="0"/>
              <c:layout>
                <c:manualLayout>
                  <c:x val="3.8131792731986004E-2"/>
                  <c:y val="-0.15466796048697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06A-49D1-B42E-7B0346AA4FD5}"/>
                </c:ext>
              </c:extLst>
            </c:dLbl>
            <c:dLbl>
              <c:idx val="1"/>
              <c:layout>
                <c:manualLayout>
                  <c:x val="4.6085127349815048E-2"/>
                  <c:y val="-0.159687574211919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06A-49D1-B42E-7B0346AA4FD5}"/>
                </c:ext>
              </c:extLst>
            </c:dLbl>
            <c:dLbl>
              <c:idx val="2"/>
              <c:layout>
                <c:manualLayout>
                  <c:x val="5.4138642714541101E-2"/>
                  <c:y val="-0.154877410904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06A-49D1-B42E-7B0346AA4FD5}"/>
                </c:ext>
              </c:extLst>
            </c:dLbl>
            <c:dLbl>
              <c:idx val="3"/>
              <c:layout>
                <c:manualLayout>
                  <c:x val="4.6245565328137818E-2"/>
                  <c:y val="-0.16219757045090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06A-49D1-B42E-7B0346AA4FD5}"/>
                </c:ext>
              </c:extLst>
            </c:dLbl>
            <c:dLbl>
              <c:idx val="4"/>
              <c:layout>
                <c:manualLayout>
                  <c:x val="3.8051573742824502E-2"/>
                  <c:y val="-0.16742682397036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06A-49D1-B42E-7B0346AA4FD5}"/>
                </c:ext>
              </c:extLst>
            </c:dLbl>
            <c:dLbl>
              <c:idx val="5"/>
              <c:layout>
                <c:manualLayout>
                  <c:x val="3.6677436096958102E-2"/>
                  <c:y val="-0.16972699103832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06A-49D1-B42E-7B0346AA4FD5}"/>
                </c:ext>
              </c:extLst>
            </c:dLbl>
            <c:dLbl>
              <c:idx val="6"/>
              <c:layout>
                <c:manualLayout>
                  <c:x val="4.465085645859572E-2"/>
                  <c:y val="-0.17715187579325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6A-49D1-B42E-7B0346AA4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Niemcy</c:v>
                </c:pt>
                <c:pt idx="1">
                  <c:v>Francja</c:v>
                </c:pt>
                <c:pt idx="2">
                  <c:v>Szwecja</c:v>
                </c:pt>
                <c:pt idx="3">
                  <c:v>Holandia</c:v>
                </c:pt>
                <c:pt idx="4">
                  <c:v>Portugalia</c:v>
                </c:pt>
                <c:pt idx="5">
                  <c:v>Austria</c:v>
                </c:pt>
                <c:pt idx="6">
                  <c:v>Polska </c:v>
                </c:pt>
              </c:strCache>
            </c:strRef>
          </c:cat>
          <c:val>
            <c:numRef>
              <c:f>Arkusz1!$D$2:$D$8</c:f>
              <c:numCache>
                <c:formatCode>#\ ##0.000</c:formatCode>
                <c:ptCount val="7"/>
                <c:pt idx="0">
                  <c:v>0.32643118148599271</c:v>
                </c:pt>
                <c:pt idx="1">
                  <c:v>0.21083455344070279</c:v>
                </c:pt>
                <c:pt idx="2">
                  <c:v>0.61</c:v>
                </c:pt>
                <c:pt idx="3">
                  <c:v>0.73786407766990281</c:v>
                </c:pt>
                <c:pt idx="4">
                  <c:v>0.10891089108910892</c:v>
                </c:pt>
                <c:pt idx="5">
                  <c:v>0.32584269662921345</c:v>
                </c:pt>
                <c:pt idx="6">
                  <c:v>2.9294274300932094E-2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BB-4D4F-A33E-436D9FA93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907488"/>
        <c:axId val="162904160"/>
        <c:axId val="0"/>
      </c:bar3DChart>
      <c:catAx>
        <c:axId val="16290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62904160"/>
        <c:crosses val="autoZero"/>
        <c:auto val="1"/>
        <c:lblAlgn val="ctr"/>
        <c:lblOffset val="100"/>
        <c:noMultiLvlLbl val="0"/>
      </c:catAx>
      <c:valAx>
        <c:axId val="16290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290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>
      <a:softEdge rad="12700"/>
    </a:effectLst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2022-06-21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2022-06-21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80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002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6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7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67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42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43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80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2507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17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CA4A4-B721-4292-A674-4FDA46DB758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34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Miejscowość, dzień miesiąc rok</a:t>
            </a:r>
          </a:p>
        </p:txBody>
      </p:sp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945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51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17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676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1254838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5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Miejscowość, dzień miesiąc rok</a:t>
            </a:r>
          </a:p>
        </p:txBody>
      </p:sp>
    </p:spTree>
    <p:extLst>
      <p:ext uri="{BB962C8B-B14F-4D97-AF65-F5344CB8AC3E}">
        <p14:creationId xmlns:p14="http://schemas.microsoft.com/office/powerpoint/2010/main" val="106477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04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65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0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CF98D122-A9CB-4D03-BFEE-7F475489F2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0764" y="375184"/>
            <a:ext cx="6918796" cy="483891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3200" b="1" dirty="0" smtClean="0"/>
              <a:t>Ciepłownia na odpady – inwestycja bezpieczna i zrównoważona</a:t>
            </a:r>
            <a:br>
              <a:rPr lang="pl-PL" sz="3200" b="1" dirty="0" smtClean="0"/>
            </a:b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/>
              <a:t>Oferta NFOŚiGW</a:t>
            </a:r>
            <a:r>
              <a:rPr lang="pl-PL" sz="3200" b="1" dirty="0" smtClean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3200" b="1" dirty="0" smtClean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b="0" dirty="0" smtClean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800" b="0" dirty="0" smtClean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8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 smtClean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800" dirty="0" smtClean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8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4000" dirty="0" smtClean="0"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4000" dirty="0" smtClean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b="1" dirty="0" smtClean="0"/>
              <a:t> </a:t>
            </a:r>
            <a:br>
              <a:rPr lang="pl-PL" sz="1800" b="1" dirty="0" smtClean="0"/>
            </a:br>
            <a:r>
              <a:rPr lang="pl-PL" sz="1800" b="1" dirty="0" smtClean="0"/>
              <a:t>		</a:t>
            </a:r>
            <a:r>
              <a:rPr lang="pl-PL" sz="1800" b="1" dirty="0" smtClean="0">
                <a:solidFill>
                  <a:schemeClr val="bg1"/>
                </a:solidFill>
              </a:rPr>
              <a:t>Jarosław Roliński</a:t>
            </a:r>
            <a:br>
              <a:rPr lang="pl-PL" sz="1800" b="1" dirty="0" smtClean="0">
                <a:solidFill>
                  <a:schemeClr val="bg1"/>
                </a:solidFill>
              </a:rPr>
            </a:br>
            <a:r>
              <a:rPr lang="pl-PL" sz="1800" b="1" dirty="0" smtClean="0">
                <a:solidFill>
                  <a:schemeClr val="bg1"/>
                </a:solidFill>
              </a:rPr>
              <a:t>		Dyrektor Departamentu Ochrony Ziemi</a:t>
            </a:r>
            <a:br>
              <a:rPr lang="pl-PL" sz="1800" b="1" dirty="0" smtClean="0">
                <a:solidFill>
                  <a:schemeClr val="bg1"/>
                </a:solidFill>
              </a:rPr>
            </a:br>
            <a:r>
              <a:rPr lang="pl-PL" sz="1800" b="1" dirty="0" smtClean="0">
                <a:solidFill>
                  <a:schemeClr val="bg1"/>
                </a:solidFill>
              </a:rPr>
              <a:t>		NFOŚiGW</a:t>
            </a:r>
            <a:endParaRPr lang="pl-PL" sz="3200" b="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756210" y="6278137"/>
            <a:ext cx="667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Warszawa, 22 czerwca 2022 r.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39678" y="543653"/>
            <a:ext cx="9995605" cy="6858000"/>
          </a:xfrm>
          <a:prstGeom prst="rect">
            <a:avLst/>
          </a:prstGeom>
          <a:effectLst/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600" y="1335543"/>
            <a:ext cx="11394218" cy="5274220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indent="0">
              <a:buNone/>
              <a:defRPr/>
            </a:pPr>
            <a:endParaRPr lang="pl-PL" sz="500" b="1" dirty="0">
              <a:solidFill>
                <a:schemeClr val="accent4"/>
              </a:solidFill>
            </a:endParaRPr>
          </a:p>
          <a:p>
            <a:pPr marL="268288" lvl="0" indent="-268288"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rgbClr val="1D6295"/>
                </a:solidFill>
              </a:rPr>
              <a:t>Pożyczka</a:t>
            </a:r>
            <a:r>
              <a:rPr lang="pl-PL" sz="1800" b="1" dirty="0">
                <a:solidFill>
                  <a:srgbClr val="002060"/>
                </a:solidFill>
              </a:rPr>
              <a:t> </a:t>
            </a:r>
            <a:r>
              <a:rPr lang="pl-PL" sz="1800" kern="0" dirty="0"/>
              <a:t>do 100% kosztów kwalifikowanych, nie więcej niż 400 mln zł,:</a:t>
            </a:r>
          </a:p>
          <a:p>
            <a:pPr marL="540562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800" kern="0" dirty="0"/>
              <a:t>oprocentowanie – </a:t>
            </a:r>
            <a:r>
              <a:rPr lang="pl-PL" sz="1800" b="1" kern="0" dirty="0"/>
              <a:t>WIBOR 3M</a:t>
            </a:r>
            <a:r>
              <a:rPr lang="pl-PL" sz="1800" b="1" dirty="0"/>
              <a:t> nie</a:t>
            </a:r>
            <a:r>
              <a:rPr lang="pl-PL" sz="1800" b="1" kern="0" dirty="0"/>
              <a:t> mniej niż 1,5% (w skali roku) </a:t>
            </a:r>
            <a:r>
              <a:rPr lang="pl-PL" sz="1800" kern="0" dirty="0"/>
              <a:t>lub</a:t>
            </a:r>
          </a:p>
          <a:p>
            <a:pPr marL="540562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800" kern="0" dirty="0"/>
              <a:t>na warunkach rynkowych – nie stanowiąca pomocy publicznej;</a:t>
            </a:r>
          </a:p>
          <a:p>
            <a:pPr marL="540562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800" kern="0" dirty="0"/>
              <a:t>okres finansowania – do 20 lat.</a:t>
            </a:r>
          </a:p>
          <a:p>
            <a:pPr marL="254812" indent="0">
              <a:lnSpc>
                <a:spcPct val="100000"/>
              </a:lnSpc>
              <a:buNone/>
              <a:defRPr/>
            </a:pPr>
            <a:endParaRPr lang="pl-PL" sz="500" kern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68288" indent="-268288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rgbClr val="1D6295"/>
                </a:solidFill>
              </a:rPr>
              <a:t>Dotacja:</a:t>
            </a:r>
          </a:p>
          <a:p>
            <a:pPr marL="534988" indent="-280988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800" kern="0" dirty="0"/>
              <a:t>do 50% kosztów kwalifikowanych, nie więcej niż 100 mln zł, </a:t>
            </a:r>
            <a:endParaRPr lang="pl-PL" sz="1800" kern="0" dirty="0" smtClean="0"/>
          </a:p>
          <a:p>
            <a:pPr marL="534988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800" kern="0" dirty="0" smtClean="0"/>
              <a:t>z </a:t>
            </a:r>
            <a:r>
              <a:rPr lang="pl-PL" sz="1800" kern="0" dirty="0"/>
              <a:t>zastrzeżeniem, że kwota dotacji nie może przekroczyć kwoty </a:t>
            </a:r>
            <a:endParaRPr lang="pl-PL" sz="1800" kern="0" dirty="0" smtClean="0"/>
          </a:p>
          <a:p>
            <a:pPr marL="534988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800" kern="0" dirty="0" smtClean="0"/>
              <a:t>pożyczki udzielonej </a:t>
            </a:r>
            <a:r>
              <a:rPr lang="pl-PL" sz="1800" kern="0" dirty="0"/>
              <a:t>przez NFOŚiGW, na to samo przedsięwzięcie</a:t>
            </a:r>
            <a:r>
              <a:rPr lang="pl-PL" sz="1800" kern="0" dirty="0" smtClean="0"/>
              <a:t>.;</a:t>
            </a:r>
          </a:p>
          <a:p>
            <a:pPr marL="0" indent="2540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pl-PL" sz="1000" kern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68288" indent="-2682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2000" b="1" dirty="0" smtClean="0">
                <a:solidFill>
                  <a:srgbClr val="1D6295"/>
                </a:solidFill>
              </a:rPr>
              <a:t>Okres </a:t>
            </a:r>
            <a:r>
              <a:rPr lang="pl-PL" sz="2000" b="1" dirty="0">
                <a:solidFill>
                  <a:srgbClr val="1D6295"/>
                </a:solidFill>
              </a:rPr>
              <a:t>kwalifikowania kosztów </a:t>
            </a:r>
            <a:r>
              <a:rPr lang="pl-PL" sz="2000" dirty="0">
                <a:solidFill>
                  <a:srgbClr val="1D6295"/>
                </a:solidFill>
              </a:rPr>
              <a:t>-</a:t>
            </a:r>
            <a:r>
              <a:rPr lang="pl-PL" sz="2000" dirty="0"/>
              <a:t> od 01.01.2021 r. do 31.12.2030 </a:t>
            </a:r>
            <a:r>
              <a:rPr lang="pl-PL" sz="2400" dirty="0"/>
              <a:t>r</a:t>
            </a:r>
            <a:r>
              <a:rPr lang="pl-PL" sz="24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300" b="1" i="1" dirty="0" smtClean="0"/>
          </a:p>
          <a:p>
            <a:pPr marL="3603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i="1" dirty="0" smtClean="0"/>
              <a:t>Program realizowany w latach 2015 - 2030 </a:t>
            </a:r>
          </a:p>
          <a:p>
            <a:pPr marL="3603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i="1" dirty="0" smtClean="0"/>
              <a:t>zobowiązania </a:t>
            </a:r>
            <a:r>
              <a:rPr lang="pl-PL" sz="1200" i="1" dirty="0"/>
              <a:t>(rozumiane jako podpisywanie umów) podejmowane będą do 2027 r. </a:t>
            </a:r>
            <a:endParaRPr lang="pl-PL" sz="1200" i="1" dirty="0" smtClean="0"/>
          </a:p>
          <a:p>
            <a:pPr marL="3603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i="1" dirty="0" smtClean="0"/>
              <a:t>(</a:t>
            </a:r>
            <a:r>
              <a:rPr lang="pl-PL" sz="1200" i="1" dirty="0"/>
              <a:t>środki wydatkowane będą do 2030 r.)</a:t>
            </a:r>
            <a:endParaRPr lang="pl-PL" sz="1200" dirty="0"/>
          </a:p>
          <a:p>
            <a:pPr marL="268288" indent="-268288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l-PL" sz="2000" b="1" dirty="0">
                <a:solidFill>
                  <a:srgbClr val="1D6295"/>
                </a:solidFill>
              </a:rPr>
              <a:t>Wybrane uwarunkowania</a:t>
            </a:r>
            <a:r>
              <a:rPr lang="pl-PL" sz="2000" b="1" dirty="0" smtClean="0">
                <a:solidFill>
                  <a:srgbClr val="1D6295"/>
                </a:solidFill>
              </a:rPr>
              <a:t>:</a:t>
            </a:r>
            <a:endParaRPr lang="pl-PL" sz="2000" b="1" dirty="0">
              <a:solidFill>
                <a:srgbClr val="1D6295"/>
              </a:solidFill>
            </a:endParaRPr>
          </a:p>
          <a:p>
            <a:pPr marL="540562" indent="-285750">
              <a:lnSpc>
                <a:spcPct val="100000"/>
              </a:lnSpc>
              <a:spcBef>
                <a:spcPts val="0"/>
              </a:spcBef>
              <a:tabLst>
                <a:tab pos="534988" algn="l"/>
              </a:tabLst>
              <a:defRPr/>
            </a:pPr>
            <a:r>
              <a:rPr lang="pl-PL" sz="1800" kern="0" dirty="0" smtClean="0"/>
              <a:t>„decyzja </a:t>
            </a:r>
            <a:r>
              <a:rPr lang="pl-PL" sz="1800" kern="0" dirty="0"/>
              <a:t>środowiskowa” - nie później niż w terminie 1 roku od dnia zawarcia umowy o dofinansowanie,</a:t>
            </a:r>
          </a:p>
          <a:p>
            <a:pPr marL="540562" indent="-285750">
              <a:lnSpc>
                <a:spcPct val="100000"/>
              </a:lnSpc>
              <a:spcBef>
                <a:spcPts val="0"/>
              </a:spcBef>
              <a:tabLst>
                <a:tab pos="534988" algn="l"/>
              </a:tabLst>
              <a:defRPr/>
            </a:pPr>
            <a:r>
              <a:rPr lang="pl-PL" sz="1800" kern="0" dirty="0"/>
              <a:t>Nie mniej niż 70% ciepła użytkowego, które nie będzie wykorzystane na potrzeby własne wprowadzane do publicznej sieci ciepłowniczej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8006075" y="2680676"/>
            <a:ext cx="4460478" cy="2755334"/>
            <a:chOff x="7973418" y="2668885"/>
            <a:chExt cx="4460478" cy="2755334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3418" y="2668885"/>
              <a:ext cx="4460478" cy="27069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pole tekstowe 13"/>
            <p:cNvSpPr txBox="1"/>
            <p:nvPr/>
          </p:nvSpPr>
          <p:spPr>
            <a:xfrm>
              <a:off x="9545749" y="5170303"/>
              <a:ext cx="15654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50" dirty="0" smtClean="0"/>
                <a:t>ZTPO w Krakowie</a:t>
              </a:r>
              <a:endParaRPr lang="pl-PL" sz="1050" dirty="0"/>
            </a:p>
          </p:txBody>
        </p:sp>
      </p:grpSp>
      <p:sp>
        <p:nvSpPr>
          <p:cNvPr id="12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2" y="239446"/>
            <a:ext cx="8949407" cy="9765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2.1. Racjonalna gospodarka odpadami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Część 3) Wykorzystanie paliw alternatywnych na cele energetyczne 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8325569" y="1752349"/>
            <a:ext cx="3492454" cy="928327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pl-PL" sz="2400" b="1" kern="0" dirty="0">
                <a:solidFill>
                  <a:srgbClr val="002060"/>
                </a:solidFill>
                <a:latin typeface="+mj-lt"/>
              </a:rPr>
              <a:t>NFOŚiGW pomaga … nie zastępuje</a:t>
            </a:r>
          </a:p>
        </p:txBody>
      </p:sp>
    </p:spTree>
    <p:extLst>
      <p:ext uri="{BB962C8B-B14F-4D97-AF65-F5344CB8AC3E}">
        <p14:creationId xmlns:p14="http://schemas.microsoft.com/office/powerpoint/2010/main" val="3638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690" y="1565509"/>
            <a:ext cx="10900128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342900" lvl="0" indent="-342900" fontAlgn="base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800" b="1" u="sng" dirty="0" smtClean="0"/>
              <a:t>INTENSYWNOŚĆ DOFINANSOWANIA</a:t>
            </a:r>
            <a:endParaRPr lang="pl-PL" sz="1800" kern="0" dirty="0">
              <a:solidFill>
                <a:srgbClr val="006600"/>
              </a:solidFill>
              <a:latin typeface="Arial"/>
            </a:endParaRPr>
          </a:p>
          <a:p>
            <a:pPr marL="26212" lv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l-PL" sz="1800" kern="0" dirty="0">
                <a:latin typeface="Arial"/>
              </a:rPr>
              <a:t>Jeżeli w instalacji będącej przedmiotem wniosku przetwarzane będą również paliwa lub odpady inne niż </a:t>
            </a:r>
            <a:r>
              <a:rPr lang="pl-PL" sz="1800" u="sng" kern="0" dirty="0">
                <a:latin typeface="Arial"/>
              </a:rPr>
              <a:t>paliwa alternatywne</a:t>
            </a:r>
            <a:r>
              <a:rPr lang="pl-PL" sz="1800" u="sng" kern="0" dirty="0">
                <a:solidFill>
                  <a:srgbClr val="FF0000"/>
                </a:solidFill>
                <a:latin typeface="Arial"/>
              </a:rPr>
              <a:t>*</a:t>
            </a:r>
            <a:r>
              <a:rPr lang="pl-PL" sz="1800" u="sng" kern="0" dirty="0">
                <a:latin typeface="Arial"/>
              </a:rPr>
              <a:t> wytworzone z odpadów komunalnych lub komunalnych osadów ściekowych</a:t>
            </a:r>
            <a:r>
              <a:rPr lang="pl-PL" sz="1800" kern="0" dirty="0">
                <a:latin typeface="Arial"/>
              </a:rPr>
              <a:t> lub odpady niebezpieczne intensywność dofinansowania zmniejszona jest proporcjonalnie do udziału sumy mas przetwarzanych paliw alternatywnych wytworzonych z odpadów komunalnych lub komunalnych osadów ściekowych i odpadów niebezpiecznych w łącznej masie przetwarzanych termicznie odpadów i paliw.</a:t>
            </a:r>
          </a:p>
          <a:p>
            <a:pPr marL="26212" lvl="0" indent="0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l-PL" sz="1800" kern="0" dirty="0">
                <a:solidFill>
                  <a:srgbClr val="FF0000"/>
                </a:solidFill>
                <a:latin typeface="Arial"/>
              </a:rPr>
              <a:t>*</a:t>
            </a: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>jako </a:t>
            </a:r>
            <a:r>
              <a:rPr lang="pl-PL" sz="1800" kern="0" dirty="0">
                <a:solidFill>
                  <a:srgbClr val="FF0000"/>
                </a:solidFill>
                <a:latin typeface="Arial"/>
              </a:rPr>
              <a:t>paliwa alternatywne uznaje się wszystkie materiały i substancje, </a:t>
            </a: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/>
            </a:r>
            <a:br>
              <a:rPr lang="pl-PL" sz="1800" kern="0" dirty="0" smtClean="0">
                <a:solidFill>
                  <a:srgbClr val="FF0000"/>
                </a:solidFill>
                <a:latin typeface="Arial"/>
              </a:rPr>
            </a:b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>które </a:t>
            </a:r>
            <a:r>
              <a:rPr lang="pl-PL" sz="1800" kern="0" dirty="0">
                <a:solidFill>
                  <a:srgbClr val="FF0000"/>
                </a:solidFill>
                <a:latin typeface="Arial"/>
              </a:rPr>
              <a:t>mogą zostać wykorzystane jako paliwo (inne, niż paliwa </a:t>
            </a: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/>
            </a:r>
            <a:br>
              <a:rPr lang="pl-PL" sz="1800" kern="0" dirty="0" smtClean="0">
                <a:solidFill>
                  <a:srgbClr val="FF0000"/>
                </a:solidFill>
                <a:latin typeface="Arial"/>
              </a:rPr>
            </a:b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>konwencjonalne</a:t>
            </a:r>
            <a:r>
              <a:rPr lang="pl-PL" sz="1800" kern="0" dirty="0">
                <a:solidFill>
                  <a:srgbClr val="FF0000"/>
                </a:solidFill>
                <a:latin typeface="Arial"/>
              </a:rPr>
              <a:t>) wytworzone wyłącznie bądź w przeważającym </a:t>
            </a: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/>
            </a:r>
            <a:br>
              <a:rPr lang="pl-PL" sz="1800" kern="0" dirty="0" smtClean="0">
                <a:solidFill>
                  <a:srgbClr val="FF0000"/>
                </a:solidFill>
                <a:latin typeface="Arial"/>
              </a:rPr>
            </a:br>
            <a:r>
              <a:rPr lang="pl-PL" sz="1800" kern="0" dirty="0" smtClean="0">
                <a:solidFill>
                  <a:srgbClr val="FF0000"/>
                </a:solidFill>
                <a:latin typeface="Arial"/>
              </a:rPr>
              <a:t>stopniu </a:t>
            </a:r>
            <a:r>
              <a:rPr lang="pl-PL" sz="1800" kern="0" dirty="0">
                <a:solidFill>
                  <a:srgbClr val="FF0000"/>
                </a:solidFill>
                <a:latin typeface="Arial"/>
              </a:rPr>
              <a:t>z odpadów komunalnych lub komunalnych osadów ściekowych</a:t>
            </a:r>
          </a:p>
          <a:p>
            <a:pPr marL="0" indent="0">
              <a:lnSpc>
                <a:spcPct val="100000"/>
              </a:lnSpc>
              <a:buNone/>
            </a:pP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1800" dirty="0"/>
          </a:p>
          <a:p>
            <a:pPr marL="0" indent="0">
              <a:lnSpc>
                <a:spcPct val="100000"/>
              </a:lnSpc>
              <a:buNone/>
            </a:pPr>
            <a:endParaRPr lang="pl-PL" altLang="pl-PL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417216" y="-3635829"/>
            <a:ext cx="9995605" cy="6858000"/>
          </a:xfrm>
          <a:prstGeom prst="rect">
            <a:avLst/>
          </a:prstGeom>
          <a:effectLst/>
        </p:spPr>
      </p:pic>
      <p:sp>
        <p:nvSpPr>
          <p:cNvPr id="12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2" y="239446"/>
            <a:ext cx="8949407" cy="9765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2.1. Racjonalna gospodarka odpadami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Część 3) Wykorzystanie paliw alternatywnych na cele energetyczne </a:t>
            </a: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50" y="3537807"/>
            <a:ext cx="3729849" cy="3237434"/>
          </a:xfrm>
          <a:prstGeom prst="hexagon">
            <a:avLst>
              <a:gd name="adj" fmla="val 29173"/>
              <a:gd name="vf" fmla="val 115470"/>
            </a:avLst>
          </a:prstGeom>
          <a:effectLst>
            <a:glow rad="127000">
              <a:srgbClr val="1D6295">
                <a:alpha val="14000"/>
              </a:srgb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75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8472" y="1523455"/>
            <a:ext cx="10900128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lvl="0" indent="0">
              <a:buNone/>
              <a:defRPr/>
            </a:pPr>
            <a:r>
              <a:rPr lang="pl-PL" sz="2000" b="1" dirty="0" smtClean="0"/>
              <a:t>Wybrane warunki i kryteria: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pl-PL" sz="1800" b="1" u="sng" dirty="0" smtClean="0">
                <a:solidFill>
                  <a:srgbClr val="1D6295"/>
                </a:solidFill>
              </a:rPr>
              <a:t>dla złożenia wniosku o dofinansowanie wymagane:</a:t>
            </a:r>
          </a:p>
          <a:p>
            <a:pPr marL="800100" lvl="1" indent="-342900">
              <a:buFont typeface="+mj-lt"/>
              <a:buAutoNum type="alphaLcParenR"/>
              <a:defRPr/>
            </a:pPr>
            <a:r>
              <a:rPr lang="pl-PL" sz="1800" dirty="0" smtClean="0">
                <a:solidFill>
                  <a:srgbClr val="FF0000"/>
                </a:solidFill>
              </a:rPr>
              <a:t>potwierdzenie </a:t>
            </a:r>
            <a:r>
              <a:rPr lang="pl-PL" sz="1800" dirty="0">
                <a:solidFill>
                  <a:srgbClr val="FF0000"/>
                </a:solidFill>
              </a:rPr>
              <a:t>zgodności z </a:t>
            </a:r>
            <a:r>
              <a:rPr lang="pl-PL" sz="1800" dirty="0" err="1">
                <a:solidFill>
                  <a:srgbClr val="FF0000"/>
                </a:solidFill>
              </a:rPr>
              <a:t>mpzp</a:t>
            </a:r>
            <a:r>
              <a:rPr lang="pl-PL" sz="1800" dirty="0">
                <a:solidFill>
                  <a:srgbClr val="FF0000"/>
                </a:solidFill>
              </a:rPr>
              <a:t> lub decyzja o warunkach zabudowy albo o ustaleniu lokalizacji przedsięwzięcia celu publicznego,</a:t>
            </a:r>
          </a:p>
          <a:p>
            <a:pPr marL="800100" lvl="1" indent="-342900">
              <a:buFont typeface="+mj-lt"/>
              <a:buAutoNum type="alphaLcParenR"/>
              <a:defRPr/>
            </a:pPr>
            <a:r>
              <a:rPr lang="pl-PL" sz="1800" dirty="0"/>
              <a:t>ostateczna  decyzja o środowiskowych uwarunkowaniach,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pl-PL" sz="1800" i="1" dirty="0" smtClean="0"/>
              <a:t>Beneficjent nie później niż w terminie 1 roku od dnia zawarcia umowy o dofinansowanie przedstawi ostateczną decyzję o środowiskowych uwarunkowaniach dotyczącą przedsięwzięcia będącego przedmiotem dofinansowania </a:t>
            </a:r>
            <a:r>
              <a:rPr lang="pl-PL" sz="1800" i="1" dirty="0" smtClean="0">
                <a:solidFill>
                  <a:srgbClr val="C00000"/>
                </a:solidFill>
              </a:rPr>
              <a:t>(dot. przedsięwzięć ITPO)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pl-PL" sz="1800" dirty="0" smtClean="0"/>
              <a:t>c) pozwolenie na budowę lub potwierdzenie złożenia wniosku o wydanie pozwolenia na budowę (nie dotyczy „zaprojektuj i wybuduj”)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1" u="sng" dirty="0" smtClean="0">
                <a:solidFill>
                  <a:srgbClr val="1D6295"/>
                </a:solidFill>
              </a:rPr>
              <a:t>przed </a:t>
            </a:r>
            <a:r>
              <a:rPr lang="pl-PL" sz="1800" b="1" u="sng" dirty="0">
                <a:solidFill>
                  <a:srgbClr val="1D6295"/>
                </a:solidFill>
              </a:rPr>
              <a:t>pierwszą wypłatą </a:t>
            </a:r>
            <a:r>
              <a:rPr lang="pl-PL" sz="1800" dirty="0"/>
              <a:t>- ostateczna decyzja pozwolenie na budowę;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1" u="sng" dirty="0">
                <a:solidFill>
                  <a:srgbClr val="1D6295"/>
                </a:solidFill>
              </a:rPr>
              <a:t>osiągnięcie efektu rzeczowego potwierdza m.in.:</a:t>
            </a:r>
          </a:p>
          <a:p>
            <a:pPr marL="800100" lvl="1" indent="-342900">
              <a:buFont typeface="+mj-lt"/>
              <a:buAutoNum type="alphaLcParenR"/>
              <a:defRPr/>
            </a:pPr>
            <a:r>
              <a:rPr lang="pl-PL" sz="1800" dirty="0"/>
              <a:t>ostateczna decyzja – pozwolenie na użytkowanie,</a:t>
            </a:r>
          </a:p>
          <a:p>
            <a:pPr marL="800100" lvl="1" indent="-342900">
              <a:buFont typeface="+mj-lt"/>
              <a:buAutoNum type="alphaLcParenR"/>
              <a:defRPr/>
            </a:pPr>
            <a:r>
              <a:rPr lang="pl-PL" sz="1800" dirty="0"/>
              <a:t>ostateczna decyzja – pozwolenie zintegrowane.</a:t>
            </a:r>
          </a:p>
          <a:p>
            <a:endParaRPr lang="pl-P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2" y="239446"/>
            <a:ext cx="8949407" cy="9765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2.1. Racjonalna gospodarka odpadami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Część 3) Wykorzystanie paliw alternatywnych na cele energetyczne 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62995" y="0"/>
            <a:ext cx="9995605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37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8947" y="1554644"/>
            <a:ext cx="10900128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lvl="0" algn="just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pl-PL" sz="1800" b="1" dirty="0" smtClean="0"/>
              <a:t>bo </a:t>
            </a:r>
            <a:r>
              <a:rPr lang="pl-PL" sz="1800" b="1" dirty="0"/>
              <a:t>zgodne z prawem i bezpieczne dla środowiska zagospodarowanie odpadów palnych 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/>
              <a:t>i </a:t>
            </a:r>
            <a:r>
              <a:rPr lang="pl-PL" sz="1800" b="1" dirty="0"/>
              <a:t>niebezpiecznych bez spalarni jest niemożliwe!</a:t>
            </a:r>
          </a:p>
          <a:p>
            <a:pPr marL="0" lvl="0" indent="0"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pl-PL" sz="1800" b="1" u="sng" dirty="0">
                <a:solidFill>
                  <a:srgbClr val="1D6295"/>
                </a:solidFill>
              </a:rPr>
              <a:t>Brak spalarni pożywką dla szarej strefy!</a:t>
            </a:r>
          </a:p>
          <a:p>
            <a:pPr lvl="0" algn="just">
              <a:lnSpc>
                <a:spcPct val="107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pl-PL" sz="1800" b="1" dirty="0" smtClean="0"/>
              <a:t>bo </a:t>
            </a:r>
            <a:r>
              <a:rPr lang="pl-PL" sz="1800" b="1" dirty="0"/>
              <a:t>potencjał energetyczny odpadów nienadających się do recyklingu trzeba wykorzystać! Energia z odpadów może zaspokajać nawet do 10% zapotrzebowania na ciepło sieciowe!</a:t>
            </a:r>
          </a:p>
          <a:p>
            <a:pPr marL="0" lvl="0" indent="0"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pl-PL" sz="1800" b="1" u="sng" dirty="0">
                <a:solidFill>
                  <a:srgbClr val="1D6295"/>
                </a:solidFill>
              </a:rPr>
              <a:t>Termiczne przetwarzanie komponentem GOZ</a:t>
            </a:r>
          </a:p>
          <a:p>
            <a:pPr lvl="0" algn="just">
              <a:lnSpc>
                <a:spcPct val="107000"/>
              </a:lnSpc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pl-PL" sz="1800" b="1" dirty="0" smtClean="0"/>
              <a:t>bo </a:t>
            </a:r>
            <a:r>
              <a:rPr lang="pl-PL" sz="1800" b="1" dirty="0"/>
              <a:t>ograniczenie składowania do 10% masy wytwarzanych odpadów komunalnych bez ich przetwarzania termicznego </a:t>
            </a:r>
            <a:r>
              <a:rPr lang="pl-PL" sz="1800" b="1" dirty="0" smtClean="0"/>
              <a:t>jest </a:t>
            </a:r>
            <a:r>
              <a:rPr lang="pl-PL" sz="1800" b="1" dirty="0"/>
              <a:t>niemożliwe! </a:t>
            </a:r>
          </a:p>
          <a:p>
            <a:pPr marL="0" lvl="0" indent="0"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pl-PL" sz="1800" b="1" u="sng" dirty="0">
                <a:solidFill>
                  <a:srgbClr val="1D6295"/>
                </a:solidFill>
              </a:rPr>
              <a:t>Termiczne przetwarzanie konkurencją dla </a:t>
            </a:r>
            <a:r>
              <a:rPr lang="pl-PL" sz="1800" b="1" u="sng" dirty="0" smtClean="0">
                <a:solidFill>
                  <a:srgbClr val="1D6295"/>
                </a:solidFill>
              </a:rPr>
              <a:t>składowania </a:t>
            </a:r>
            <a:r>
              <a:rPr lang="pl-PL" sz="1800" b="1" u="sng" dirty="0">
                <a:solidFill>
                  <a:srgbClr val="1D6295"/>
                </a:solidFill>
              </a:rPr>
              <a:t>a nie dla racjonalnego </a:t>
            </a:r>
            <a:r>
              <a:rPr lang="pl-PL" sz="1800" b="1" u="sng" dirty="0" smtClean="0">
                <a:solidFill>
                  <a:srgbClr val="1D6295"/>
                </a:solidFill>
              </a:rPr>
              <a:t>recyklingu!</a:t>
            </a:r>
          </a:p>
          <a:p>
            <a:pPr lvl="0" algn="ctr">
              <a:lnSpc>
                <a:spcPct val="150000"/>
              </a:lnSpc>
              <a:spcBef>
                <a:spcPts val="1400"/>
              </a:spcBef>
              <a:buFont typeface="Wingdings" panose="05000000000000000000" pitchFamily="2" charset="2"/>
              <a:buChar char="Ø"/>
              <a:defRPr/>
            </a:pPr>
            <a:r>
              <a:rPr lang="pl-PL" sz="1800" b="1" dirty="0"/>
              <a:t>b</a:t>
            </a:r>
            <a:r>
              <a:rPr lang="pl-PL" sz="1800" b="1" dirty="0" smtClean="0"/>
              <a:t>o brak spalarni generuje spekulacyjne ceny za odbiór odpadów palnych za co płacą mieszkańcy. </a:t>
            </a:r>
          </a:p>
          <a:p>
            <a:pPr marL="0" lvl="0" indent="0" algn="ctr">
              <a:lnSpc>
                <a:spcPct val="107000"/>
              </a:lnSpc>
              <a:spcBef>
                <a:spcPts val="1200"/>
              </a:spcBef>
              <a:buNone/>
              <a:defRPr/>
            </a:pPr>
            <a:r>
              <a:rPr lang="pl-PL" sz="1800" b="1" u="sng" dirty="0" smtClean="0">
                <a:solidFill>
                  <a:srgbClr val="1D6295"/>
                </a:solidFill>
              </a:rPr>
              <a:t>Brak instalacji odzysku energii z odpadów impulsem inflacjogennym!</a:t>
            </a:r>
            <a:endParaRPr lang="pl-PL" sz="1800" b="1" u="sng" dirty="0">
              <a:solidFill>
                <a:srgbClr val="1D629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75137" y="316965"/>
            <a:ext cx="8770751" cy="9702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b="1" kern="0" dirty="0">
                <a:solidFill>
                  <a:schemeClr val="bg1"/>
                </a:solidFill>
              </a:rPr>
              <a:t>Ambitne cele </a:t>
            </a:r>
            <a:r>
              <a:rPr lang="pl-PL" b="1" kern="0" dirty="0" smtClean="0">
                <a:solidFill>
                  <a:schemeClr val="bg1"/>
                </a:solidFill>
              </a:rPr>
              <a:t>dla </a:t>
            </a:r>
            <a:r>
              <a:rPr lang="pl-PL" b="1" kern="0" dirty="0">
                <a:solidFill>
                  <a:schemeClr val="bg1"/>
                </a:solidFill>
              </a:rPr>
              <a:t>lepszej przyszłości nierealne </a:t>
            </a:r>
            <a:r>
              <a:rPr lang="pl-PL" b="1" kern="0" dirty="0" smtClean="0">
                <a:solidFill>
                  <a:schemeClr val="bg1"/>
                </a:solidFill>
              </a:rPr>
              <a:t/>
            </a:r>
            <a:br>
              <a:rPr lang="pl-PL" b="1" kern="0" dirty="0" smtClean="0">
                <a:solidFill>
                  <a:schemeClr val="bg1"/>
                </a:solidFill>
              </a:rPr>
            </a:br>
            <a:r>
              <a:rPr lang="pl-PL" b="1" kern="0" dirty="0" smtClean="0">
                <a:solidFill>
                  <a:schemeClr val="bg1"/>
                </a:solidFill>
              </a:rPr>
              <a:t>bez </a:t>
            </a:r>
            <a:r>
              <a:rPr lang="pl-PL" b="1" dirty="0">
                <a:solidFill>
                  <a:schemeClr val="bg1"/>
                </a:solidFill>
              </a:rPr>
              <a:t>instalacji odzysku energii </a:t>
            </a:r>
            <a:r>
              <a:rPr lang="pl-PL" b="1" dirty="0" smtClean="0">
                <a:solidFill>
                  <a:schemeClr val="bg1"/>
                </a:solidFill>
              </a:rPr>
              <a:t>z odpadów</a:t>
            </a:r>
            <a:r>
              <a:rPr lang="pl-PL" sz="3200" b="1" dirty="0">
                <a:solidFill>
                  <a:schemeClr val="bg1"/>
                </a:solidFill>
              </a:rPr>
              <a:t/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 smtClean="0">
                <a:solidFill>
                  <a:schemeClr val="bg1"/>
                </a:solidFill>
              </a:rPr>
              <a:t>z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407091" y="0"/>
            <a:ext cx="9995605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87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570660" y="213881"/>
            <a:ext cx="9995605" cy="6858000"/>
          </a:xfrm>
          <a:prstGeom prst="rect">
            <a:avLst/>
          </a:prstGeom>
          <a:effectLst/>
        </p:spPr>
      </p:pic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1975" y="1445092"/>
            <a:ext cx="11410951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indent="0" algn="ctr">
              <a:buNone/>
              <a:defRPr/>
            </a:pPr>
            <a:r>
              <a:rPr lang="pl-PL" sz="2000" b="1" dirty="0" smtClean="0">
                <a:solidFill>
                  <a:srgbClr val="002060"/>
                </a:solidFill>
              </a:rPr>
              <a:t>                                  </a:t>
            </a:r>
            <a:endParaRPr lang="pl-PL" sz="2000" b="1" u="sng" dirty="0" smtClean="0">
              <a:solidFill>
                <a:srgbClr val="002060"/>
              </a:solidFill>
            </a:endParaRPr>
          </a:p>
          <a:p>
            <a:pPr marL="2865438" indent="0" algn="ctr">
              <a:spcBef>
                <a:spcPts val="600"/>
              </a:spcBef>
              <a:buNone/>
              <a:defRPr/>
            </a:pPr>
            <a:r>
              <a:rPr lang="pl-PL" sz="2000" b="1" dirty="0">
                <a:solidFill>
                  <a:srgbClr val="002060"/>
                </a:solidFill>
              </a:rPr>
              <a:t>ZAPRASZAMY DO SKŁADANIA WNIOSKÓW O DOFINANSOWANIE 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W RAMACH OFERTY NFOŚIGW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pl-PL" sz="2000" b="1" dirty="0" smtClean="0">
                <a:solidFill>
                  <a:srgbClr val="002060"/>
                </a:solidFill>
              </a:rPr>
              <a:t>	</a:t>
            </a:r>
            <a:endParaRPr lang="pl-PL" sz="12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65438" indent="0" algn="ctr">
              <a:lnSpc>
                <a:spcPct val="100000"/>
              </a:lnSpc>
              <a:buNone/>
            </a:pPr>
            <a:r>
              <a:rPr lang="pl-PL" sz="2200" b="1" u="sng" dirty="0">
                <a:solidFill>
                  <a:srgbClr val="C00000"/>
                </a:solidFill>
                <a:cs typeface="Arial" panose="020B0604020202020204" pitchFamily="34" charset="0"/>
              </a:rPr>
              <a:t>Nabór trwa do 30.12.2022 r</a:t>
            </a:r>
            <a:r>
              <a:rPr lang="pl-PL" sz="22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  <a:p>
            <a:pPr marL="2865438" indent="0" algn="ctr">
              <a:lnSpc>
                <a:spcPct val="100000"/>
              </a:lnSpc>
              <a:buNone/>
            </a:pPr>
            <a:endParaRPr lang="pl-PL" sz="22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65438" indent="0" algn="ctr">
              <a:lnSpc>
                <a:spcPct val="100000"/>
              </a:lnSpc>
              <a:buNone/>
            </a:pPr>
            <a:r>
              <a:rPr lang="pl-PL" sz="22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Lepszych warunków … już nie będzie!</a:t>
            </a:r>
            <a:endParaRPr lang="pl-PL" sz="22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                                   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l-PL" sz="2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pl-PL" sz="2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Za </a:t>
            </a:r>
            <a:r>
              <a:rPr lang="pl-PL" sz="2200" b="1" dirty="0">
                <a:solidFill>
                  <a:srgbClr val="C00000"/>
                </a:solidFill>
                <a:cs typeface="Arial" panose="020B0604020202020204" pitchFamily="34" charset="0"/>
              </a:rPr>
              <a:t>wszystkie zaniechania zapłacą mieszkańcy, </a:t>
            </a:r>
            <a:endParaRPr lang="pl-PL" sz="2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 </a:t>
            </a:r>
            <a:r>
              <a:rPr lang="pl-PL" sz="2200" b="1" dirty="0">
                <a:solidFill>
                  <a:srgbClr val="C00000"/>
                </a:solidFill>
                <a:cs typeface="Arial" panose="020B0604020202020204" pitchFamily="34" charset="0"/>
              </a:rPr>
              <a:t>ich pieniądze mogą </a:t>
            </a:r>
            <a:r>
              <a:rPr lang="pl-PL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powędrować </a:t>
            </a:r>
            <a:r>
              <a:rPr lang="pl-PL" sz="2200" b="1" dirty="0">
                <a:solidFill>
                  <a:srgbClr val="C00000"/>
                </a:solidFill>
                <a:cs typeface="Arial" panose="020B0604020202020204" pitchFamily="34" charset="0"/>
              </a:rPr>
              <a:t>poza granice </a:t>
            </a:r>
            <a:r>
              <a:rPr lang="pl-PL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Polski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l-PL" altLang="pl-PL" sz="2000" b="1" u="sng" kern="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pl-PL" altLang="pl-PL" sz="2000" b="1" u="sng" kern="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pl-PL" altLang="pl-PL" sz="2000" b="1" u="sng" kern="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pl-PL" altLang="pl-PL" sz="2000" b="1" u="sng" kern="0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pl-PL" altLang="pl-PL" sz="1800" b="1" kern="0" dirty="0">
              <a:solidFill>
                <a:srgbClr val="1D6295"/>
              </a:solidFill>
            </a:endParaRPr>
          </a:p>
          <a:p>
            <a:pPr algn="ctr">
              <a:defRPr/>
            </a:pPr>
            <a:endParaRPr lang="pl-PL" sz="1800" b="1" u="sng" dirty="0">
              <a:solidFill>
                <a:srgbClr val="1D629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75137" y="316965"/>
            <a:ext cx="8770751" cy="9702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b="1" dirty="0" smtClean="0">
                <a:solidFill>
                  <a:schemeClr val="bg1"/>
                </a:solidFill>
              </a:rPr>
              <a:t>Czas na działanie!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3093" r="2910"/>
          <a:stretch/>
        </p:blipFill>
        <p:spPr>
          <a:xfrm>
            <a:off x="409575" y="1485900"/>
            <a:ext cx="3457575" cy="28765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43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C397249-AD64-44D7-938D-B0AE302C065D}"/>
              </a:ext>
            </a:extLst>
          </p:cNvPr>
          <p:cNvSpPr txBox="1"/>
          <p:nvPr/>
        </p:nvSpPr>
        <p:spPr>
          <a:xfrm>
            <a:off x="424027" y="647807"/>
            <a:ext cx="1098191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Narodowy Fundusz Ochrony Środowiska i Gospodarki Wodnej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ul. Konstruktorska 3a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02-673 Warszawa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1D6295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Infolinia: 22 45 90 800 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godziny 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pracy infolinii 7.30-15.00)</a:t>
            </a:r>
            <a:b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e-mail: fundusz@nfosigw.gov.pl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1D6295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ytuł 6">
            <a:extLst>
              <a:ext uri="{FF2B5EF4-FFF2-40B4-BE49-F238E27FC236}">
                <a16:creationId xmlns:a16="http://schemas.microsoft.com/office/drawing/2014/main" id="{8BCD496C-A092-7442-AAF9-7DBF358BB910}"/>
              </a:ext>
            </a:extLst>
          </p:cNvPr>
          <p:cNvSpPr txBox="1">
            <a:spLocks/>
          </p:cNvSpPr>
          <p:nvPr/>
        </p:nvSpPr>
        <p:spPr>
          <a:xfrm>
            <a:off x="509814" y="4696075"/>
            <a:ext cx="11068505" cy="830997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50000"/>
                <a:alpha val="54000"/>
              </a:schemeClr>
            </a:outerShdw>
          </a:effectLst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ZAINWESTUJMY RAZEM W ŚRODOWISKO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90B6AA-518B-6047-BD55-348AFF19B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5444" y="-204578"/>
            <a:ext cx="2289716" cy="2289716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BB3535A4-0EA3-D44E-B503-B1C76A8D727B}"/>
              </a:ext>
            </a:extLst>
          </p:cNvPr>
          <p:cNvSpPr txBox="1">
            <a:spLocks/>
          </p:cNvSpPr>
          <p:nvPr/>
        </p:nvSpPr>
        <p:spPr>
          <a:xfrm>
            <a:off x="744349" y="2118137"/>
            <a:ext cx="8410484" cy="1568492"/>
          </a:xfrm>
          <a:prstGeom prst="rect">
            <a:avLst/>
          </a:prstGeom>
          <a:effectLst/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NarodowyFunduszOchronySrodowiskaiGospodarkiWodnej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EBB3D6-07B2-F640-AFF3-10852C7D1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814" y="2142138"/>
            <a:ext cx="234535" cy="2345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5DBF08-133A-F645-9CD1-D321EF125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1731" y="2432740"/>
            <a:ext cx="270701" cy="2325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497F99E-A28D-B845-91B0-5B5D7212C2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950" y="2728912"/>
            <a:ext cx="258263" cy="2582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D9EBD3B-558B-324A-A692-29126B5F4C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329" y="3048000"/>
            <a:ext cx="281878" cy="21354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C397249-AD64-44D7-938D-B0AE302C065D}"/>
              </a:ext>
            </a:extLst>
          </p:cNvPr>
          <p:cNvSpPr txBox="1"/>
          <p:nvPr/>
        </p:nvSpPr>
        <p:spPr>
          <a:xfrm>
            <a:off x="5338714" y="1407177"/>
            <a:ext cx="554929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Dziękuję</a:t>
            </a: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srgbClr val="1D6295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za uwagę!</a:t>
            </a:r>
          </a:p>
        </p:txBody>
      </p:sp>
    </p:spTree>
    <p:extLst>
      <p:ext uri="{BB962C8B-B14F-4D97-AF65-F5344CB8AC3E}">
        <p14:creationId xmlns:p14="http://schemas.microsoft.com/office/powerpoint/2010/main" val="429099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463E06-3316-0D43-A11F-DD2AD93D0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196394" y="2677931"/>
            <a:ext cx="9995605" cy="6858000"/>
          </a:xfrm>
          <a:prstGeom prst="rect">
            <a:avLst/>
          </a:prstGeom>
          <a:effectLst/>
        </p:spPr>
      </p:pic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AF10EDDC-9EE3-479D-99AB-16D11A195E80}"/>
              </a:ext>
            </a:extLst>
          </p:cNvPr>
          <p:cNvSpPr txBox="1">
            <a:spLocks/>
          </p:cNvSpPr>
          <p:nvPr/>
        </p:nvSpPr>
        <p:spPr>
          <a:xfrm>
            <a:off x="753450" y="1549700"/>
            <a:ext cx="7695225" cy="4281006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l-PL" sz="1800" dirty="0">
              <a:solidFill>
                <a:schemeClr val="tx1">
                  <a:lumMod val="90000"/>
                  <a:lumOff val="10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5D680-239B-D440-921A-02C29C028E8C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AB023BE9-62C7-314A-8CB3-16BD01239B39}"/>
              </a:ext>
            </a:extLst>
          </p:cNvPr>
          <p:cNvSpPr txBox="1">
            <a:spLocks/>
          </p:cNvSpPr>
          <p:nvPr/>
        </p:nvSpPr>
        <p:spPr>
          <a:xfrm>
            <a:off x="465612" y="346525"/>
            <a:ext cx="8373587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3200" b="1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Gospodarka odpadami dla ludzi</a:t>
            </a:r>
            <a:endParaRPr lang="pl-PL" sz="32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77707EBB-F972-094D-9AA0-34C00EF2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D52BCA00-8CB4-4517-84DF-60F6FCF6BDFB}"/>
              </a:ext>
            </a:extLst>
          </p:cNvPr>
          <p:cNvSpPr txBox="1">
            <a:spLocks/>
          </p:cNvSpPr>
          <p:nvPr/>
        </p:nvSpPr>
        <p:spPr>
          <a:xfrm>
            <a:off x="3661057" y="1902287"/>
            <a:ext cx="1984360" cy="1280638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 dirty="0">
              <a:solidFill>
                <a:schemeClr val="accent1"/>
              </a:solidFill>
              <a:cs typeface="Calibri Light" panose="020F0302020204030204" pitchFamily="34" charset="0"/>
            </a:endParaRPr>
          </a:p>
        </p:txBody>
      </p:sp>
      <p:pic>
        <p:nvPicPr>
          <p:cNvPr id="23" name="Obraz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94" y="1547084"/>
            <a:ext cx="3085388" cy="2218382"/>
          </a:xfrm>
          <a:prstGeom prst="rect">
            <a:avLst/>
          </a:prstGeom>
          <a:effectLst>
            <a:glow rad="63500">
              <a:schemeClr val="bg1">
                <a:alpha val="28000"/>
              </a:schemeClr>
            </a:glow>
            <a:softEdge rad="63500"/>
          </a:effectLst>
        </p:spPr>
      </p:pic>
      <p:sp>
        <p:nvSpPr>
          <p:cNvPr id="22" name="Symbol zastępczy tekstu 2"/>
          <p:cNvSpPr txBox="1">
            <a:spLocks/>
          </p:cNvSpPr>
          <p:nvPr/>
        </p:nvSpPr>
        <p:spPr>
          <a:xfrm>
            <a:off x="601633" y="1971983"/>
            <a:ext cx="8237566" cy="3858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Zaspokaja potrzeby mieszkańców w zakresie pozbywania się wytwarzanych odpadów.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Nie sięga do kieszeni mieszkańców oraz nie utrudnia im życia … więcej niż to niezbędne.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000" dirty="0" smtClean="0"/>
              <a:t>Oszczędza środowisko (bo w nim żyjemy) w najwyższym … racjonalnie uzasadnionym stopniu. </a:t>
            </a:r>
            <a:endParaRPr lang="pl-PL" sz="2000" dirty="0"/>
          </a:p>
        </p:txBody>
      </p:sp>
      <p:sp>
        <p:nvSpPr>
          <p:cNvPr id="24" name="Prostokąt zaokrąglony 23"/>
          <p:cNvSpPr/>
          <p:nvPr/>
        </p:nvSpPr>
        <p:spPr>
          <a:xfrm>
            <a:off x="327891" y="4858087"/>
            <a:ext cx="11536218" cy="1199030"/>
          </a:xfrm>
          <a:prstGeom prst="roundRect">
            <a:avLst/>
          </a:prstGeom>
          <a:solidFill>
            <a:srgbClr val="FFFF99">
              <a:alpha val="38000"/>
            </a:srgb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Gospodarka odpadami odpowiada potrzebom, </a:t>
            </a:r>
          </a:p>
          <a:p>
            <a:pPr algn="ctr"/>
            <a:r>
              <a:rPr lang="pl-PL" sz="3200" b="1" dirty="0">
                <a:solidFill>
                  <a:srgbClr val="C00000"/>
                </a:solidFill>
              </a:rPr>
              <a:t>nie modom lub fobiom!</a:t>
            </a:r>
            <a:endParaRPr lang="pl-PL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77447" y="328752"/>
            <a:ext cx="8697437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>
                <a:solidFill>
                  <a:schemeClr val="bg1"/>
                </a:solidFill>
              </a:rPr>
              <a:t>Kompleksowa gospodarka odpadami </a:t>
            </a:r>
            <a:r>
              <a:rPr lang="pl-PL" sz="3200" b="1" dirty="0" smtClean="0">
                <a:solidFill>
                  <a:schemeClr val="bg1"/>
                </a:solidFill>
              </a:rPr>
              <a:t>komunalnymi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814538" y="199811"/>
            <a:ext cx="9995605" cy="6858000"/>
          </a:xfrm>
          <a:prstGeom prst="rect">
            <a:avLst/>
          </a:prstGeom>
          <a:effectLst/>
        </p:spPr>
      </p:pic>
      <p:sp>
        <p:nvSpPr>
          <p:cNvPr id="32" name="Prostokąt zaokrąglony 31"/>
          <p:cNvSpPr/>
          <p:nvPr/>
        </p:nvSpPr>
        <p:spPr>
          <a:xfrm>
            <a:off x="616575" y="5854803"/>
            <a:ext cx="9043163" cy="916404"/>
          </a:xfrm>
          <a:prstGeom prst="roundRect">
            <a:avLst/>
          </a:prstGeom>
          <a:solidFill>
            <a:srgbClr val="FFFF99">
              <a:alpha val="38000"/>
            </a:srgb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Spalarnie odpadów niezbędnym komponentem kompleksowej gospodarki odpadami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89B3584D-606D-4E99-B952-66539D613D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4249">
            <a:off x="8977699" y="3303355"/>
            <a:ext cx="3707832" cy="384663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535" y="1425053"/>
            <a:ext cx="6669484" cy="42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0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463E06-3316-0D43-A11F-DD2AD93D0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208587" y="2706506"/>
            <a:ext cx="9995605" cy="6858000"/>
          </a:xfrm>
          <a:prstGeom prst="rect">
            <a:avLst/>
          </a:prstGeom>
          <a:effectLst/>
        </p:spPr>
      </p:pic>
      <p:sp>
        <p:nvSpPr>
          <p:cNvPr id="20" name="Symbol zastępczy tekstu 4">
            <a:extLst>
              <a:ext uri="{FF2B5EF4-FFF2-40B4-BE49-F238E27FC236}">
                <a16:creationId xmlns:a16="http://schemas.microsoft.com/office/drawing/2014/main" id="{AF10EDDC-9EE3-479D-99AB-16D11A195E80}"/>
              </a:ext>
            </a:extLst>
          </p:cNvPr>
          <p:cNvSpPr txBox="1">
            <a:spLocks/>
          </p:cNvSpPr>
          <p:nvPr/>
        </p:nvSpPr>
        <p:spPr>
          <a:xfrm>
            <a:off x="683643" y="1549700"/>
            <a:ext cx="5704049" cy="3975999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pl-PL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5D680-239B-D440-921A-02C29C028E8C}"/>
              </a:ext>
            </a:extLst>
          </p:cNvPr>
          <p:cNvSpPr/>
          <p:nvPr/>
        </p:nvSpPr>
        <p:spPr>
          <a:xfrm>
            <a:off x="0" y="36576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AB023BE9-62C7-314A-8CB3-16BD01239B39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796401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Polska versus wybrane kraje </a:t>
            </a:r>
            <a:r>
              <a:rPr lang="pl-PL" sz="3200" b="1" dirty="0" smtClean="0">
                <a:solidFill>
                  <a:schemeClr val="bg1"/>
                </a:solidFill>
              </a:rPr>
              <a:t>UE 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77707EBB-F972-094D-9AA0-34C00EF2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7" name="Wykres 16"/>
          <p:cNvGraphicFramePr/>
          <p:nvPr>
            <p:extLst/>
          </p:nvPr>
        </p:nvGraphicFramePr>
        <p:xfrm>
          <a:off x="593024" y="1441327"/>
          <a:ext cx="8065422" cy="4680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7668881" y="1563208"/>
            <a:ext cx="98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mln [Mg/a]</a:t>
            </a:r>
            <a:endParaRPr lang="pl-PL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8"/>
          <a:srcRect l="55631" t="32875" r="28533" b="49808"/>
          <a:stretch/>
        </p:blipFill>
        <p:spPr>
          <a:xfrm>
            <a:off x="8946206" y="4643349"/>
            <a:ext cx="2868817" cy="1764700"/>
          </a:xfrm>
          <a:prstGeom prst="rect">
            <a:avLst/>
          </a:prstGeom>
        </p:spPr>
      </p:pic>
      <p:pic>
        <p:nvPicPr>
          <p:cNvPr id="16" name="Obraz 15"/>
          <p:cNvPicPr/>
          <p:nvPr/>
        </p:nvPicPr>
        <p:blipFill rotWithShape="1">
          <a:blip r:embed="rId9"/>
          <a:srcRect l="58212" t="30233" r="14971" b="12209"/>
          <a:stretch/>
        </p:blipFill>
        <p:spPr bwMode="auto">
          <a:xfrm>
            <a:off x="9263447" y="1602830"/>
            <a:ext cx="2232371" cy="2773773"/>
          </a:xfrm>
          <a:prstGeom prst="rect">
            <a:avLst/>
          </a:prstGeom>
          <a:ln>
            <a:noFill/>
          </a:ln>
          <a:effectLst>
            <a:glow rad="165100">
              <a:schemeClr val="accent2">
                <a:lumMod val="20000"/>
                <a:lumOff val="80000"/>
                <a:alpha val="65000"/>
              </a:schemeClr>
            </a:glo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98905" y="6204737"/>
            <a:ext cx="75647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l-PL" sz="2200" b="1" kern="0" dirty="0">
                <a:solidFill>
                  <a:srgbClr val="C00000"/>
                </a:solidFill>
              </a:rPr>
              <a:t>Czy spalanie odpadów szkodzi tylko w Polsce?</a:t>
            </a:r>
          </a:p>
        </p:txBody>
      </p:sp>
    </p:spTree>
    <p:extLst>
      <p:ext uri="{BB962C8B-B14F-4D97-AF65-F5344CB8AC3E}">
        <p14:creationId xmlns:p14="http://schemas.microsoft.com/office/powerpoint/2010/main" val="2035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Kto zapłaci?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68884" y="0"/>
            <a:ext cx="9995605" cy="6858000"/>
          </a:xfrm>
          <a:prstGeom prst="rect">
            <a:avLst/>
          </a:prstGeom>
          <a:effectLst/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300" y="1339000"/>
            <a:ext cx="7773425" cy="4613366"/>
          </a:xfrm>
          <a:prstGeom prst="rect">
            <a:avLst/>
          </a:prstGeom>
        </p:spPr>
      </p:pic>
      <p:sp>
        <p:nvSpPr>
          <p:cNvPr id="12" name="Prostokąt zaokrąglony 11"/>
          <p:cNvSpPr/>
          <p:nvPr/>
        </p:nvSpPr>
        <p:spPr>
          <a:xfrm>
            <a:off x="631625" y="6004172"/>
            <a:ext cx="10184774" cy="581413"/>
          </a:xfrm>
          <a:prstGeom prst="roundRect">
            <a:avLst/>
          </a:prstGeom>
          <a:solidFill>
            <a:srgbClr val="FFFF99">
              <a:alpha val="38000"/>
            </a:srgb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pl-PL" sz="2400" b="1" dirty="0">
                <a:solidFill>
                  <a:srgbClr val="C00000"/>
                </a:solidFill>
              </a:rPr>
              <a:t>System musi się bilansować – „braki” pokryją mieszkańcy w </a:t>
            </a:r>
            <a:r>
              <a:rPr lang="pl-PL" sz="2400" b="1" dirty="0" smtClean="0">
                <a:solidFill>
                  <a:srgbClr val="C00000"/>
                </a:solidFill>
              </a:rPr>
              <a:t>opłatach</a:t>
            </a: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61" y="2612572"/>
            <a:ext cx="1959944" cy="1307650"/>
          </a:xfrm>
          <a:prstGeom prst="rect">
            <a:avLst/>
          </a:prstGeom>
          <a:ln>
            <a:noFill/>
          </a:ln>
          <a:effectLst>
            <a:glow>
              <a:srgbClr val="1D6295">
                <a:alpha val="14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164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3" y="346525"/>
            <a:ext cx="6253162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Ile </a:t>
            </a:r>
            <a:r>
              <a:rPr lang="pl-PL" sz="3200" b="1" dirty="0" smtClean="0">
                <a:solidFill>
                  <a:schemeClr val="bg1"/>
                </a:solidFill>
              </a:rPr>
              <a:t>zapłaci?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68884" y="0"/>
            <a:ext cx="9995605" cy="6858000"/>
          </a:xfrm>
          <a:prstGeom prst="rect">
            <a:avLst/>
          </a:prstGeom>
          <a:effectLst/>
        </p:spPr>
      </p:pic>
      <p:sp>
        <p:nvSpPr>
          <p:cNvPr id="12" name="Prostokąt zaokrąglony 11"/>
          <p:cNvSpPr/>
          <p:nvPr/>
        </p:nvSpPr>
        <p:spPr>
          <a:xfrm>
            <a:off x="500468" y="1523619"/>
            <a:ext cx="10184774" cy="581413"/>
          </a:xfrm>
          <a:prstGeom prst="roundRect">
            <a:avLst/>
          </a:prstGeom>
          <a:solidFill>
            <a:srgbClr val="FFFF99">
              <a:alpha val="38000"/>
            </a:srgb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pl-PL" sz="2400" b="1" dirty="0" smtClean="0">
                <a:solidFill>
                  <a:srgbClr val="C00000"/>
                </a:solidFill>
              </a:rPr>
              <a:t>Więcej – jeżeli zabraknie ciepłowni na odpady!</a:t>
            </a: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61" y="2612572"/>
            <a:ext cx="1959944" cy="1307650"/>
          </a:xfrm>
          <a:prstGeom prst="rect">
            <a:avLst/>
          </a:prstGeom>
          <a:ln>
            <a:noFill/>
          </a:ln>
          <a:effectLst>
            <a:glow>
              <a:srgbClr val="1D6295">
                <a:alpha val="14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" name="pole tekstowe 1"/>
          <p:cNvSpPr txBox="1"/>
          <p:nvPr/>
        </p:nvSpPr>
        <p:spPr>
          <a:xfrm>
            <a:off x="500468" y="2612572"/>
            <a:ext cx="9022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Bo</a:t>
            </a:r>
          </a:p>
          <a:p>
            <a:pPr marL="642938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Zmarnotrawiony zostanie potencjał energetyczny tkwiący w nienadających się do recyklingu odpadach,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Bo</a:t>
            </a:r>
          </a:p>
          <a:p>
            <a:pPr marL="642938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Zapłaci dwa razy:</a:t>
            </a:r>
          </a:p>
          <a:p>
            <a:pPr marL="1349375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za zagospodarowanie (</a:t>
            </a:r>
            <a:r>
              <a:rPr lang="pl-PL" b="1" u="sng" dirty="0" smtClean="0"/>
              <a:t>składowanie</a:t>
            </a:r>
            <a:r>
              <a:rPr lang="pl-PL" dirty="0" smtClean="0"/>
              <a:t>) odpadów z którymi nie ma co zrobić,</a:t>
            </a:r>
          </a:p>
          <a:p>
            <a:pPr marL="1349375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za zakup potrzebnej energii elektrycznej i cieplnej z innych źródeł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9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06731" y="469971"/>
            <a:ext cx="9995605" cy="6858000"/>
          </a:xfrm>
          <a:prstGeom prst="rect">
            <a:avLst/>
          </a:prstGeom>
          <a:effectLst/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850" y="2996312"/>
            <a:ext cx="8210085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altLang="pl-PL" sz="4400" b="1" dirty="0">
                <a:solidFill>
                  <a:srgbClr val="C00000"/>
                </a:solidFill>
              </a:rPr>
              <a:t>3 mld zł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l-PL" altLang="pl-PL" sz="4400" b="1" dirty="0">
                <a:solidFill>
                  <a:srgbClr val="C00000"/>
                </a:solidFill>
              </a:rPr>
              <a:t> z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l-PL" altLang="pl-PL" sz="4400" b="1" dirty="0">
                <a:solidFill>
                  <a:srgbClr val="C00000"/>
                </a:solidFill>
              </a:rPr>
              <a:t>Funduszu </a:t>
            </a:r>
            <a:r>
              <a:rPr lang="pl-PL" altLang="pl-PL" sz="4400" b="1" dirty="0">
                <a:solidFill>
                  <a:srgbClr val="C00000"/>
                </a:solidFill>
              </a:rPr>
              <a:t>Modernizacyjnego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-2" y="-2844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62850" y="401215"/>
            <a:ext cx="9289317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NFOŚiGW odpowiada na realne potrzeby</a:t>
            </a:r>
            <a:endParaRPr lang="pl-PL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ześciokąt 3"/>
          <p:cNvSpPr/>
          <p:nvPr/>
        </p:nvSpPr>
        <p:spPr>
          <a:xfrm>
            <a:off x="4745620" y="3623456"/>
            <a:ext cx="124214" cy="45719"/>
          </a:xfrm>
          <a:prstGeom prst="hexagon">
            <a:avLst/>
          </a:prstGeom>
          <a:blipFill rotWithShape="1">
            <a:blip r:embed="rId8"/>
            <a:srcRect/>
            <a:stretch>
              <a:fillRect l="-27000" r="-2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01" y="2341458"/>
            <a:ext cx="4166248" cy="3288741"/>
          </a:xfrm>
          <a:prstGeom prst="hexagon">
            <a:avLst/>
          </a:prstGeom>
          <a:ln>
            <a:noFill/>
          </a:ln>
          <a:effectLst>
            <a:glow rad="63500">
              <a:srgbClr val="1D6295">
                <a:alpha val="1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91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797" y="1529970"/>
            <a:ext cx="10813425" cy="4925694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2000" b="1" dirty="0">
                <a:solidFill>
                  <a:srgbClr val="1D6295"/>
                </a:solidFill>
              </a:rPr>
              <a:t>Fundusz Modernizacyjny (FM</a:t>
            </a:r>
            <a:r>
              <a:rPr lang="pl-PL" sz="2000" b="1" dirty="0" smtClean="0">
                <a:solidFill>
                  <a:srgbClr val="1D6295"/>
                </a:solidFill>
              </a:rPr>
              <a:t>)</a:t>
            </a:r>
            <a:r>
              <a:rPr lang="pl-PL" sz="2000" dirty="0"/>
              <a:t> </a:t>
            </a:r>
            <a:r>
              <a:rPr lang="pl-PL" sz="1800" dirty="0"/>
              <a:t>– nowy instrument</a:t>
            </a:r>
            <a:r>
              <a:rPr lang="pl-PL" sz="1800" b="1" dirty="0" smtClean="0">
                <a:solidFill>
                  <a:srgbClr val="1D6295"/>
                </a:solidFill>
              </a:rPr>
              <a:t> </a:t>
            </a:r>
            <a:r>
              <a:rPr lang="pl-PL" sz="1800" dirty="0" smtClean="0"/>
              <a:t>wspierający modernizację </a:t>
            </a:r>
            <a:r>
              <a:rPr lang="pl-PL" sz="1800" dirty="0"/>
              <a:t>sektora energii </a:t>
            </a:r>
            <a:r>
              <a:rPr lang="pl-PL" sz="1800" dirty="0" smtClean="0"/>
              <a:t>                  w </a:t>
            </a:r>
            <a:r>
              <a:rPr lang="pl-PL" sz="1800" dirty="0"/>
              <a:t>państwach </a:t>
            </a:r>
            <a:r>
              <a:rPr lang="pl-PL" sz="1800" dirty="0" smtClean="0"/>
              <a:t>UE o </a:t>
            </a:r>
            <a:r>
              <a:rPr lang="pl-PL" sz="1800" dirty="0"/>
              <a:t>największych wyzwaniach związanych z realizacją unijnych celów redukcji emisji CO2. </a:t>
            </a:r>
            <a:r>
              <a:rPr lang="pl-PL" sz="1800" dirty="0" smtClean="0"/>
              <a:t>Dedykowany dla 10 krajów, będzie </a:t>
            </a:r>
            <a:r>
              <a:rPr lang="pl-PL" sz="1800" dirty="0"/>
              <a:t>zasilany ze sprzedaży uprawnień do emisji CO2 z unijnej </a:t>
            </a:r>
            <a:r>
              <a:rPr lang="pl-PL" sz="1800" dirty="0" smtClean="0"/>
              <a:t>puli, </a:t>
            </a:r>
            <a:r>
              <a:rPr lang="pl-PL" sz="1800" dirty="0"/>
              <a:t>w ramach unijnego systemu handlu </a:t>
            </a:r>
            <a:r>
              <a:rPr lang="pl-PL" sz="1800" dirty="0" smtClean="0"/>
              <a:t>emisjami, tzw</a:t>
            </a:r>
            <a:r>
              <a:rPr lang="pl-PL" sz="1800" dirty="0"/>
              <a:t>. </a:t>
            </a:r>
            <a:r>
              <a:rPr lang="pl-PL" sz="1800" dirty="0" smtClean="0"/>
              <a:t>EU-ETS. </a:t>
            </a:r>
            <a:r>
              <a:rPr lang="pl-PL" sz="1800" dirty="0"/>
              <a:t>Instrument </a:t>
            </a:r>
            <a:r>
              <a:rPr lang="pl-PL" sz="1800" dirty="0" smtClean="0"/>
              <a:t>będzie </a:t>
            </a:r>
            <a:r>
              <a:rPr lang="pl-PL" sz="1800" dirty="0"/>
              <a:t>działał w latach </a:t>
            </a:r>
            <a:r>
              <a:rPr lang="pl-PL" sz="1800" dirty="0" smtClean="0"/>
              <a:t>2021-2030. Sprzedaż </a:t>
            </a:r>
            <a:r>
              <a:rPr lang="pl-PL" sz="1800" dirty="0"/>
              <a:t>uprawnień będzie dokonywana w półrocznych transzach przez Europejski Bank Inwestycyjny (EBI</a:t>
            </a:r>
            <a:r>
              <a:rPr lang="pl-PL" sz="1800" dirty="0" smtClean="0"/>
              <a:t>).</a:t>
            </a:r>
            <a:endParaRPr lang="pl-PL" sz="300" dirty="0" smtClean="0"/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pl-PL" sz="1800" b="1" dirty="0" smtClean="0">
                <a:solidFill>
                  <a:srgbClr val="C00000"/>
                </a:solidFill>
              </a:rPr>
              <a:t>Fundusz </a:t>
            </a:r>
            <a:r>
              <a:rPr lang="pl-PL" sz="1800" b="1" dirty="0">
                <a:solidFill>
                  <a:srgbClr val="C00000"/>
                </a:solidFill>
              </a:rPr>
              <a:t>Modernizacyjny tworzymy płacąc </a:t>
            </a:r>
            <a:r>
              <a:rPr lang="pl-PL" sz="1800" b="1" dirty="0" smtClean="0">
                <a:solidFill>
                  <a:srgbClr val="C00000"/>
                </a:solidFill>
              </a:rPr>
              <a:t>rachunki </a:t>
            </a:r>
            <a:r>
              <a:rPr lang="pl-PL" sz="1800" b="1" dirty="0">
                <a:solidFill>
                  <a:srgbClr val="C00000"/>
                </a:solidFill>
              </a:rPr>
              <a:t>za </a:t>
            </a:r>
            <a:r>
              <a:rPr lang="pl-PL" sz="1800" b="1" dirty="0" smtClean="0">
                <a:solidFill>
                  <a:srgbClr val="C00000"/>
                </a:solidFill>
              </a:rPr>
              <a:t>prąd!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pl-PL" sz="1800" b="1" u="sng" dirty="0" smtClean="0">
              <a:solidFill>
                <a:srgbClr val="1D6295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800" b="1" u="sng" dirty="0" smtClean="0">
                <a:solidFill>
                  <a:srgbClr val="1D6295"/>
                </a:solidFill>
              </a:rPr>
              <a:t>Polska </a:t>
            </a:r>
            <a:r>
              <a:rPr lang="pl-PL" sz="1800" b="1" u="sng" dirty="0">
                <a:solidFill>
                  <a:srgbClr val="1D6295"/>
                </a:solidFill>
              </a:rPr>
              <a:t>otrzyma 43% Funduszu Modernizacyjnego do 2030 </a:t>
            </a:r>
            <a:r>
              <a:rPr lang="pl-PL" sz="1800" b="1" u="sng" dirty="0" smtClean="0">
                <a:solidFill>
                  <a:srgbClr val="1D6295"/>
                </a:solidFill>
              </a:rPr>
              <a:t>r.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pl-PL" sz="1800" b="1" u="sng" dirty="0" smtClean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800" b="1" u="sng" dirty="0" smtClean="0"/>
              <a:t>Finansowanie </a:t>
            </a:r>
            <a:r>
              <a:rPr lang="pl-PL" sz="1800" b="1" u="sng" dirty="0"/>
              <a:t>inwestycji ze środków FM będzie odbywało się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l-PL" sz="1800" b="1" dirty="0" smtClean="0"/>
              <a:t>           </a:t>
            </a:r>
            <a:r>
              <a:rPr lang="pl-PL" sz="1800" b="1" u="sng" dirty="0" smtClean="0"/>
              <a:t>w </a:t>
            </a:r>
            <a:r>
              <a:rPr lang="pl-PL" sz="1800" b="1" u="sng" dirty="0"/>
              <a:t>ramach programów priorytetowych </a:t>
            </a:r>
            <a:r>
              <a:rPr lang="pl-PL" sz="1800" b="1" u="sng" dirty="0" smtClean="0"/>
              <a:t>NFOŚiGW</a:t>
            </a:r>
            <a:endParaRPr lang="pl-PL" sz="500" b="1" u="sng" dirty="0" smtClean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buNone/>
              <a:defRPr/>
            </a:pPr>
            <a:endParaRPr lang="pl-PL" sz="1800" b="1" dirty="0">
              <a:solidFill>
                <a:srgbClr val="00582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2" y="346525"/>
            <a:ext cx="8770751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77899" y="-201168"/>
            <a:ext cx="9995605" cy="6858000"/>
          </a:xfrm>
          <a:prstGeom prst="rect">
            <a:avLst/>
          </a:prstGeom>
          <a:effectLst/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7"/>
          <a:srcRect l="41225" t="76249" r="3432" b="222"/>
          <a:stretch/>
        </p:blipFill>
        <p:spPr>
          <a:xfrm>
            <a:off x="0" y="6455664"/>
            <a:ext cx="2395729" cy="402336"/>
          </a:xfrm>
          <a:prstGeom prst="rect">
            <a:avLst/>
          </a:prstGeom>
        </p:spPr>
      </p:pic>
      <p:sp>
        <p:nvSpPr>
          <p:cNvPr id="12" name="Symbol zastępczy tekstu 4">
            <a:extLst>
              <a:ext uri="{FF2B5EF4-FFF2-40B4-BE49-F238E27FC236}">
                <a16:creationId xmlns:a16="http://schemas.microsoft.com/office/drawing/2014/main" id="{F4232596-D16B-4921-81D6-D2CB5022398E}"/>
              </a:ext>
            </a:extLst>
          </p:cNvPr>
          <p:cNvSpPr txBox="1">
            <a:spLocks/>
          </p:cNvSpPr>
          <p:nvPr/>
        </p:nvSpPr>
        <p:spPr>
          <a:xfrm>
            <a:off x="7694087" y="4099898"/>
            <a:ext cx="4237740" cy="2042032"/>
          </a:xfrm>
          <a:prstGeom prst="rect">
            <a:avLst/>
          </a:prstGeom>
        </p:spPr>
        <p:txBody>
          <a:bodyPr lIns="91440" tIns="45720" rIns="91440" bIns="45720" numCol="1" spcCol="720000" anchor="t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</a:rPr>
              <a:t>B</a:t>
            </a:r>
            <a:r>
              <a:rPr lang="pl-PL" sz="1600" dirty="0" smtClean="0">
                <a:solidFill>
                  <a:schemeClr val="tx1"/>
                </a:solidFill>
              </a:rPr>
              <a:t>udżet ok.</a:t>
            </a:r>
            <a:r>
              <a:rPr lang="pl-PL" sz="1600" b="1" dirty="0" smtClean="0">
                <a:solidFill>
                  <a:schemeClr val="tx1"/>
                </a:solidFill>
              </a:rPr>
              <a:t>18 mld zł</a:t>
            </a:r>
            <a:r>
              <a:rPr lang="pl-PL" sz="1600" dirty="0" smtClean="0">
                <a:solidFill>
                  <a:schemeClr val="tx1"/>
                </a:solidFill>
              </a:rPr>
              <a:t>*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pl-PL" sz="1600" dirty="0" smtClean="0">
                <a:solidFill>
                  <a:schemeClr val="tx1"/>
                </a:solidFill>
              </a:rPr>
              <a:t>Zakres wsparcia:</a:t>
            </a:r>
            <a:endParaRPr lang="pl-PL" sz="1600" dirty="0">
              <a:solidFill>
                <a:schemeClr val="tx1"/>
              </a:solidFill>
            </a:endParaRPr>
          </a:p>
          <a:p>
            <a:pPr marL="285750" indent="-10318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tx1"/>
                </a:solidFill>
              </a:rPr>
              <a:t>wytwarzania i wykorzystywania energii z OZE,</a:t>
            </a:r>
          </a:p>
          <a:p>
            <a:pPr marL="285750" indent="-10318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tx1"/>
                </a:solidFill>
              </a:rPr>
              <a:t>efektywność energetyczną,</a:t>
            </a:r>
          </a:p>
          <a:p>
            <a:pPr marL="285750" indent="-10318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tx1"/>
                </a:solidFill>
              </a:rPr>
              <a:t>magazynowanie energii i modernizację sieci,</a:t>
            </a:r>
          </a:p>
          <a:p>
            <a:pPr marL="285750" indent="-10318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</a:rPr>
              <a:t>w</a:t>
            </a:r>
            <a:r>
              <a:rPr lang="pl-PL" sz="1400" dirty="0" smtClean="0">
                <a:solidFill>
                  <a:schemeClr val="tx1"/>
                </a:solidFill>
              </a:rPr>
              <a:t>sparcie transformacji w regionach</a:t>
            </a:r>
          </a:p>
          <a:p>
            <a:pPr marL="182562">
              <a:lnSpc>
                <a:spcPct val="100000"/>
              </a:lnSpc>
              <a:spcBef>
                <a:spcPts val="600"/>
              </a:spcBef>
            </a:pPr>
            <a:r>
              <a:rPr lang="pl-PL" sz="1400" dirty="0" smtClean="0">
                <a:solidFill>
                  <a:schemeClr val="tx1"/>
                </a:solidFill>
              </a:rPr>
              <a:t>  uzależnionych od paliw kopalnianych.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l-PL" sz="900" dirty="0" smtClean="0">
                <a:solidFill>
                  <a:schemeClr val="tx1"/>
                </a:solidFill>
              </a:rPr>
              <a:t>* </a:t>
            </a:r>
            <a:r>
              <a:rPr lang="pl-PL" sz="900" i="1" dirty="0" smtClean="0">
                <a:solidFill>
                  <a:schemeClr val="tx1"/>
                </a:solidFill>
              </a:rPr>
              <a:t>Przy założeniu aktualnych cen uprawnień (ok. 30 €/tonę) oraz kursie euro Polska może się spodziewać ponad 18 mld zł do wykorzystania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l-PL" sz="1600" dirty="0" smtClean="0">
                <a:solidFill>
                  <a:schemeClr val="tx1"/>
                </a:solidFill>
              </a:rPr>
              <a:t> </a:t>
            </a:r>
            <a:endParaRPr lang="pl-PL" sz="1600" dirty="0">
              <a:solidFill>
                <a:schemeClr val="tx1"/>
              </a:solidFill>
            </a:endParaRPr>
          </a:p>
          <a:p>
            <a:pPr algn="ctr"/>
            <a:endParaRPr lang="pl-PL" sz="1800" dirty="0">
              <a:solidFill>
                <a:schemeClr val="accent1"/>
              </a:solidFill>
              <a:cs typeface="Calibri Light" panose="020F0302020204030204" pitchFamily="34" charset="0"/>
            </a:endParaRPr>
          </a:p>
        </p:txBody>
      </p:sp>
      <p:pic>
        <p:nvPicPr>
          <p:cNvPr id="13" name="Obraz 12"/>
          <p:cNvPicPr/>
          <p:nvPr/>
        </p:nvPicPr>
        <p:blipFill rotWithShape="1">
          <a:blip r:embed="rId8"/>
          <a:srcRect l="26580" t="51863" r="64172" b="33631"/>
          <a:stretch/>
        </p:blipFill>
        <p:spPr bwMode="auto">
          <a:xfrm>
            <a:off x="10308503" y="4032146"/>
            <a:ext cx="568150" cy="516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az 14"/>
          <p:cNvPicPr/>
          <p:nvPr/>
        </p:nvPicPr>
        <p:blipFill rotWithShape="1">
          <a:blip r:embed="rId8"/>
          <a:srcRect l="496" t="71736" r="67920" b="12951"/>
          <a:stretch/>
        </p:blipFill>
        <p:spPr bwMode="auto">
          <a:xfrm>
            <a:off x="9547158" y="3270494"/>
            <a:ext cx="1816519" cy="530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8"/>
          <a:srcRect r="31041" b="83530"/>
          <a:stretch/>
        </p:blipFill>
        <p:spPr>
          <a:xfrm>
            <a:off x="218057" y="207568"/>
            <a:ext cx="5094607" cy="788164"/>
          </a:xfrm>
          <a:prstGeom prst="rect">
            <a:avLst/>
          </a:prstGeom>
        </p:spPr>
      </p:pic>
      <p:sp>
        <p:nvSpPr>
          <p:cNvPr id="17" name="Prostokąt zaokrąglony 16"/>
          <p:cNvSpPr/>
          <p:nvPr/>
        </p:nvSpPr>
        <p:spPr>
          <a:xfrm>
            <a:off x="218057" y="5587496"/>
            <a:ext cx="7173343" cy="69356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114C9C"/>
                </a:solidFill>
              </a:rPr>
              <a:t>W tym </a:t>
            </a:r>
            <a:r>
              <a:rPr lang="pl-PL" sz="2000" b="1" dirty="0" smtClean="0">
                <a:solidFill>
                  <a:srgbClr val="C00000"/>
                </a:solidFill>
              </a:rPr>
              <a:t>3 mld zł </a:t>
            </a:r>
            <a:r>
              <a:rPr lang="pl-PL" sz="2000" b="1" dirty="0" smtClean="0">
                <a:solidFill>
                  <a:srgbClr val="114C9C"/>
                </a:solidFill>
              </a:rPr>
              <a:t>w programie „Wykorzystanie paliw alternatywnych na cele energetyczne”</a:t>
            </a:r>
            <a:endParaRPr lang="pl-PL" sz="2000" b="1" dirty="0">
              <a:solidFill>
                <a:srgbClr val="114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wal 24">
            <a:extLst>
              <a:ext uri="{FF2B5EF4-FFF2-40B4-BE49-F238E27FC236}">
                <a16:creationId xmlns:a16="http://schemas.microsoft.com/office/drawing/2014/main" id="{5819E17E-E006-4F83-8913-FFE3E9D84C4C}"/>
              </a:ext>
            </a:extLst>
          </p:cNvPr>
          <p:cNvSpPr/>
          <p:nvPr/>
        </p:nvSpPr>
        <p:spPr>
          <a:xfrm>
            <a:off x="616575" y="2341458"/>
            <a:ext cx="654854" cy="654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7CC62AF-4082-4D10-9F7B-7EDBE0F120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5412" y="1385545"/>
            <a:ext cx="10900128" cy="5157606"/>
          </a:xfrm>
          <a:prstGeom prst="rect">
            <a:avLst/>
          </a:prstGeom>
        </p:spPr>
        <p:txBody>
          <a:bodyPr lIns="91440" tIns="45720" rIns="91440" bIns="45720" numCol="1" spcCol="720000" anchor="t"/>
          <a:lstStyle/>
          <a:p>
            <a:pPr marL="0" indent="0">
              <a:buNone/>
            </a:pPr>
            <a:r>
              <a:rPr lang="pl-PL" altLang="pl-PL" sz="2000" b="1" dirty="0" smtClean="0">
                <a:solidFill>
                  <a:srgbClr val="1D6295"/>
                </a:solidFill>
              </a:rPr>
              <a:t>Program </a:t>
            </a:r>
            <a:r>
              <a:rPr lang="pl-PL" altLang="pl-PL" sz="2000" b="1" dirty="0" smtClean="0">
                <a:solidFill>
                  <a:srgbClr val="1D6295"/>
                </a:solidFill>
              </a:rPr>
              <a:t>2.1. Racjonalna gospodarka odpadami Część 3) wykorzystanie paliw alternatywnych na cele </a:t>
            </a:r>
            <a:r>
              <a:rPr lang="pl-PL" altLang="pl-PL" sz="2000" b="1" dirty="0" smtClean="0">
                <a:solidFill>
                  <a:srgbClr val="1D6295"/>
                </a:solidFill>
              </a:rPr>
              <a:t>energetyczne</a:t>
            </a:r>
            <a:endParaRPr lang="pl-PL" altLang="pl-PL" sz="1800" b="1" u="sng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altLang="pl-PL" sz="1800" b="1" u="sng" dirty="0" smtClean="0"/>
              <a:t>RODZAJE PRZEDSIĘWZIĘĆ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800" b="1" kern="0" dirty="0">
                <a:latin typeface="Arial"/>
              </a:rPr>
              <a:t>Budowa nowych, rozbudowa lub modernizacja istniejących instalacji </a:t>
            </a:r>
            <a:endParaRPr lang="pl-PL" altLang="pl-PL" sz="1800" b="1" kern="0" dirty="0" smtClean="0">
              <a:latin typeface="Arial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800" b="1" kern="0" dirty="0" smtClean="0">
                <a:latin typeface="Arial"/>
              </a:rPr>
              <a:t>termicznego </a:t>
            </a:r>
            <a:r>
              <a:rPr lang="pl-PL" altLang="pl-PL" sz="1800" b="1" kern="0" dirty="0">
                <a:latin typeface="Arial"/>
              </a:rPr>
              <a:t>przekształcania odpadów lub innych </a:t>
            </a:r>
            <a:r>
              <a:rPr lang="pl-PL" altLang="pl-PL" sz="1800" b="1" kern="0" dirty="0" smtClean="0">
                <a:latin typeface="Arial"/>
              </a:rPr>
              <a:t>paliw alternatywnych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800" b="1" kern="0" dirty="0" smtClean="0">
                <a:latin typeface="Arial"/>
              </a:rPr>
              <a:t> </a:t>
            </a:r>
            <a:r>
              <a:rPr lang="pl-PL" altLang="pl-PL" sz="1800" b="1" kern="0" dirty="0">
                <a:latin typeface="Arial"/>
              </a:rPr>
              <a:t>wytworzonych z odpadów komunalnych </a:t>
            </a:r>
            <a:endParaRPr lang="pl-PL" altLang="pl-PL" sz="1800" b="1" kern="0" dirty="0" smtClean="0">
              <a:latin typeface="Arial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800" u="sng" kern="0" dirty="0" smtClean="0">
                <a:latin typeface="Arial"/>
              </a:rPr>
              <a:t>z </a:t>
            </a:r>
            <a:r>
              <a:rPr lang="pl-PL" altLang="pl-PL" sz="1800" u="sng" kern="0" dirty="0">
                <a:latin typeface="Arial"/>
              </a:rPr>
              <a:t>wytwarzaniem energii w warunkach wysokosprawnej kogeneracji</a:t>
            </a:r>
            <a:r>
              <a:rPr lang="pl-PL" altLang="pl-PL" sz="1800" kern="0" dirty="0" smtClean="0">
                <a:latin typeface="Arial"/>
              </a:rPr>
              <a:t>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altLang="pl-PL" sz="1600" dirty="0" smtClean="0">
                <a:solidFill>
                  <a:srgbClr val="1D6295"/>
                </a:solidFill>
              </a:rPr>
              <a:t>(</a:t>
            </a:r>
            <a:r>
              <a:rPr lang="pl-PL" altLang="pl-PL" sz="1600" i="1" dirty="0" smtClean="0">
                <a:solidFill>
                  <a:srgbClr val="1D6295"/>
                </a:solidFill>
              </a:rPr>
              <a:t>Nie </a:t>
            </a:r>
            <a:r>
              <a:rPr lang="pl-PL" altLang="pl-PL" sz="1600" i="1" dirty="0">
                <a:solidFill>
                  <a:srgbClr val="1D6295"/>
                </a:solidFill>
              </a:rPr>
              <a:t>kwalifikuje się </a:t>
            </a:r>
            <a:r>
              <a:rPr lang="pl-PL" altLang="pl-PL" sz="1600" i="1" dirty="0" smtClean="0">
                <a:solidFill>
                  <a:srgbClr val="1D6295"/>
                </a:solidFill>
              </a:rPr>
              <a:t>kosztów </a:t>
            </a:r>
            <a:r>
              <a:rPr lang="pl-PL" sz="1600" i="1" kern="0" dirty="0" smtClean="0"/>
              <a:t>budowy</a:t>
            </a:r>
            <a:r>
              <a:rPr lang="pl-PL" sz="1600" i="1" kern="0" dirty="0"/>
              <a:t>, rozbudowy lub modernizacji </a:t>
            </a:r>
            <a:r>
              <a:rPr lang="pl-PL" sz="1600" i="1" kern="0" dirty="0" smtClean="0"/>
              <a:t>instalacji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l-PL" sz="1600" i="1" kern="0" dirty="0" smtClean="0"/>
              <a:t> </a:t>
            </a:r>
            <a:r>
              <a:rPr lang="pl-PL" sz="1600" i="1" u="sng" kern="0" dirty="0"/>
              <a:t>w której jednym z paliw </a:t>
            </a:r>
            <a:r>
              <a:rPr lang="pl-PL" sz="1600" i="1" u="sng" kern="0" dirty="0" err="1"/>
              <a:t>współspalanych</a:t>
            </a:r>
            <a:r>
              <a:rPr lang="pl-PL" sz="1600" i="1" u="sng" kern="0" dirty="0"/>
              <a:t> będzie </a:t>
            </a:r>
            <a:r>
              <a:rPr lang="pl-PL" sz="1600" i="1" u="sng" kern="0" dirty="0" smtClean="0"/>
              <a:t>węgiel</a:t>
            </a:r>
            <a:r>
              <a:rPr lang="pl-PL" sz="1600" u="sng" kern="0" dirty="0" smtClean="0"/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1800" b="1" u="sng" dirty="0"/>
              <a:t>BENEFICJENCI</a:t>
            </a:r>
          </a:p>
          <a:p>
            <a:pPr marL="0" indent="0">
              <a:lnSpc>
                <a:spcPct val="150000"/>
              </a:lnSpc>
              <a:spcBef>
                <a:spcPts val="1500"/>
              </a:spcBef>
              <a:buNone/>
            </a:pPr>
            <a:r>
              <a:rPr lang="pl-PL" sz="1800" b="1" kern="0" dirty="0">
                <a:latin typeface="Arial"/>
              </a:rPr>
              <a:t>Przedsiębiorcy </a:t>
            </a:r>
            <a:r>
              <a:rPr lang="pl-PL" sz="1800" b="1" kern="0" dirty="0">
                <a:latin typeface="Arial"/>
              </a:rPr>
              <a:t>– </a:t>
            </a:r>
            <a:r>
              <a:rPr lang="pl-PL" altLang="pl-PL" sz="1800" b="1" kern="0" dirty="0">
                <a:latin typeface="Arial"/>
              </a:rPr>
              <a:t>przedsiębiorcy w rozumieniu ustawy z dnia 6 marca 2018 r. Prawo przedsiębiorców wykonujących działalność gospodarczą</a:t>
            </a:r>
            <a:endParaRPr lang="pl-PL" sz="1800" b="1" kern="0" dirty="0">
              <a:latin typeface="Arial"/>
            </a:endParaRPr>
          </a:p>
          <a:p>
            <a:pPr marL="0" lvl="0" indent="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pl-PL" altLang="pl-PL" sz="1800" kern="0" dirty="0"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A1640-72C8-CB44-B83B-BB4649E81850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465612" y="365638"/>
            <a:ext cx="8770751" cy="856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Na co finansowanie?</a:t>
            </a:r>
            <a:endParaRPr lang="pl-PL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551A4CE-E8F7-C945-A88A-5D82EA8E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EB536B-E8C7-7848-B997-44AB0BEEA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97856" y="-2298586"/>
            <a:ext cx="9995605" cy="6858000"/>
          </a:xfrm>
          <a:prstGeom prst="rect">
            <a:avLst/>
          </a:prstGeom>
          <a:effectLst/>
        </p:spPr>
      </p:pic>
      <p:pic>
        <p:nvPicPr>
          <p:cNvPr id="13" name="Obraz 12"/>
          <p:cNvPicPr/>
          <p:nvPr/>
        </p:nvPicPr>
        <p:blipFill rotWithShape="1">
          <a:blip r:embed="rId7"/>
          <a:srcRect l="9656" t="21634" r="44180" b="27573"/>
          <a:stretch/>
        </p:blipFill>
        <p:spPr bwMode="auto">
          <a:xfrm>
            <a:off x="7846290" y="2180635"/>
            <a:ext cx="4076288" cy="3425011"/>
          </a:xfrm>
          <a:prstGeom prst="hexagon">
            <a:avLst/>
          </a:prstGeom>
          <a:ln>
            <a:noFill/>
          </a:ln>
          <a:effectLst>
            <a:glow rad="63500">
              <a:srgbClr val="1D6295">
                <a:alpha val="10000"/>
              </a:srgbClr>
            </a:glo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78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D6295"/>
      </a:accent1>
      <a:accent2>
        <a:srgbClr val="1CACE4"/>
      </a:accent2>
      <a:accent3>
        <a:srgbClr val="5BB359"/>
      </a:accent3>
      <a:accent4>
        <a:srgbClr val="EF7327"/>
      </a:accent4>
      <a:accent5>
        <a:srgbClr val="00A000"/>
      </a:accent5>
      <a:accent6>
        <a:srgbClr val="D92E13"/>
      </a:accent6>
      <a:hlink>
        <a:srgbClr val="007DDF"/>
      </a:hlink>
      <a:folHlink>
        <a:srgbClr val="70889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a:spPr>
      <a:bodyPr/>
      <a:lstStyle/>
      <a:style>
        <a:lnRef idx="2">
          <a:schemeClr val="accen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lt1">
            <a:alpha val="9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D6295"/>
      </a:accent1>
      <a:accent2>
        <a:srgbClr val="1CACE4"/>
      </a:accent2>
      <a:accent3>
        <a:srgbClr val="5BB359"/>
      </a:accent3>
      <a:accent4>
        <a:srgbClr val="EF7327"/>
      </a:accent4>
      <a:accent5>
        <a:srgbClr val="00A000"/>
      </a:accent5>
      <a:accent6>
        <a:srgbClr val="D92E13"/>
      </a:accent6>
      <a:hlink>
        <a:srgbClr val="007DDF"/>
      </a:hlink>
      <a:folHlink>
        <a:srgbClr val="70889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1148</Words>
  <Application>Microsoft Office PowerPoint</Application>
  <PresentationFormat>Panoramiczny</PresentationFormat>
  <Paragraphs>157</Paragraphs>
  <Slides>15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Raleway Light</vt:lpstr>
      <vt:lpstr>Times New Roman</vt:lpstr>
      <vt:lpstr>Trebuchet MS</vt:lpstr>
      <vt:lpstr>Wingdings</vt:lpstr>
      <vt:lpstr>Office Theme</vt:lpstr>
      <vt:lpstr>1_Office Theme</vt:lpstr>
      <vt:lpstr>Ciepłownia na odpady – inwestycja bezpieczna i zrównoważona  Oferta NFOŚiGW          Jarosław Roliński   Dyrektor Departamentu Ochrony Ziemi   NFOŚiGW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Roliński Jarosław</cp:lastModifiedBy>
  <cp:revision>1289</cp:revision>
  <dcterms:created xsi:type="dcterms:W3CDTF">2019-07-25T04:51:43Z</dcterms:created>
  <dcterms:modified xsi:type="dcterms:W3CDTF">2022-06-21T17:31:55Z</dcterms:modified>
</cp:coreProperties>
</file>