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78" r:id="rId3"/>
    <p:sldId id="273" r:id="rId4"/>
    <p:sldId id="279" r:id="rId5"/>
    <p:sldId id="257" r:id="rId6"/>
    <p:sldId id="258" r:id="rId7"/>
    <p:sldId id="259" r:id="rId8"/>
    <p:sldId id="260" r:id="rId9"/>
    <p:sldId id="277" r:id="rId10"/>
    <p:sldId id="262" r:id="rId11"/>
    <p:sldId id="263" r:id="rId12"/>
    <p:sldId id="270" r:id="rId13"/>
    <p:sldId id="276" r:id="rId14"/>
    <p:sldId id="275" r:id="rId15"/>
  </p:sldIdLst>
  <p:sldSz cx="9144000" cy="5143500" type="screen16x9"/>
  <p:notesSz cx="6797675" cy="992663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6" d="100"/>
          <a:sy n="56" d="100"/>
        </p:scale>
        <p:origin x="60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738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117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4E942-24A1-99B3-A6E7-BDF0E710C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91C368-BE96-E040-D07C-CF7ECF4C48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7BF65F-2D6D-53A1-29D1-0660BB343D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C10F95-2BDF-9BDF-46B1-1DA34456C2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959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65007-E635-B024-F751-9E532D3AD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0D821B-EAE0-C967-92E4-ACACD9B2F7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715BCD-99C1-7F7F-5CD1-9644A6DB8A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9C6E5A-D2EC-6C9C-9D79-EF1B40F353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3952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2000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109ECD-BB89-95C6-B98D-7068F104F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17AEA8-C3B0-7280-88B1-DE791AC336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9ECDE1-BF53-F1E1-9117-06252D66A9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F1948C-C130-FA42-6F01-150D05189A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7567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FE73A-892B-09F4-7CA4-F0F887279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1D4FD9-6BB0-B4F1-8FCF-B47F668111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180376-C595-8002-CACE-C2743E174B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711792-CE59-6AB4-09D0-F6E9BEF2CB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302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208" y="475488"/>
            <a:ext cx="685800" cy="87782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17320" y="630936"/>
            <a:ext cx="7040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1417320" y="459238"/>
            <a:ext cx="7178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55000" lnSpcReduction="20000"/>
          </a:bodyPr>
          <a:lstStyle/>
          <a:p>
            <a:r>
              <a:rPr lang="pl-PL" sz="3400" b="1" dirty="0">
                <a:solidFill>
                  <a:srgbClr val="111111"/>
                </a:solidFill>
              </a:rPr>
              <a:t>Współpraca organów PSP z dyrektorami szkół i przedszkoli </a:t>
            </a:r>
            <a:br>
              <a:rPr lang="pl-PL" sz="3400" b="1" dirty="0">
                <a:solidFill>
                  <a:srgbClr val="111111"/>
                </a:solidFill>
              </a:rPr>
            </a:br>
            <a:r>
              <a:rPr lang="pl-PL" sz="3400" b="1" dirty="0">
                <a:solidFill>
                  <a:srgbClr val="111111"/>
                </a:solidFill>
              </a:rPr>
              <a:t>w zakresie przygotowania placówek na wypadek otrzymania komunikatu o zagrożeniu z powietrza, ogłoszenia alarmu i jego odwołania</a:t>
            </a:r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1417320" y="1465078"/>
            <a:ext cx="6355080" cy="0"/>
          </a:xfrm>
          <a:prstGeom prst="line">
            <a:avLst/>
          </a:prstGeom>
          <a:noFill/>
          <a:ln w="2540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7" name="Text 4"/>
          <p:cNvSpPr/>
          <p:nvPr/>
        </p:nvSpPr>
        <p:spPr>
          <a:xfrm>
            <a:off x="1417320" y="2468880"/>
            <a:ext cx="7178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endParaRPr lang="en-US" sz="2000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768F4E8D-5996-DE57-1D12-B15EB7EB25C0}"/>
              </a:ext>
            </a:extLst>
          </p:cNvPr>
          <p:cNvSpPr txBox="1"/>
          <p:nvPr/>
        </p:nvSpPr>
        <p:spPr>
          <a:xfrm>
            <a:off x="2429691" y="474181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pic>
        <p:nvPicPr>
          <p:cNvPr id="1027" name="id-1FAF0915-C837-40B5-A2AF-C477925FF312" descr="Image.png">
            <a:extLst>
              <a:ext uri="{FF2B5EF4-FFF2-40B4-BE49-F238E27FC236}">
                <a16:creationId xmlns:a16="http://schemas.microsoft.com/office/drawing/2014/main" id="{5183F802-D674-C321-81F9-CAD594DFB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309" y="1700986"/>
            <a:ext cx="4693273" cy="3128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208" y="475488"/>
            <a:ext cx="685800" cy="87782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17320" y="630936"/>
            <a:ext cx="7040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1417320" y="459238"/>
            <a:ext cx="7178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1417320" y="1465078"/>
            <a:ext cx="6355080" cy="0"/>
          </a:xfrm>
          <a:prstGeom prst="line">
            <a:avLst/>
          </a:prstGeom>
          <a:noFill/>
          <a:ln w="2540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7" name="Text 4"/>
          <p:cNvSpPr/>
          <p:nvPr/>
        </p:nvSpPr>
        <p:spPr>
          <a:xfrm>
            <a:off x="1417320" y="2468880"/>
            <a:ext cx="7178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endParaRPr lang="en-US" sz="2000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768F4E8D-5996-DE57-1D12-B15EB7EB25C0}"/>
              </a:ext>
            </a:extLst>
          </p:cNvPr>
          <p:cNvSpPr txBox="1"/>
          <p:nvPr/>
        </p:nvSpPr>
        <p:spPr>
          <a:xfrm>
            <a:off x="2429691" y="474181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4282A9B-4184-3C20-47EC-2D9C8EE8F55B}"/>
              </a:ext>
            </a:extLst>
          </p:cNvPr>
          <p:cNvSpPr txBox="1"/>
          <p:nvPr/>
        </p:nvSpPr>
        <p:spPr>
          <a:xfrm>
            <a:off x="1312544" y="348325"/>
            <a:ext cx="743303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/>
              <a:t>Procedura przygotowania i reagowania w szkole lub przedszkolu po otrzymaniu komunikatu o zagrożeniu z powietrza, ogłoszeniu alarmu </a:t>
            </a:r>
            <a:br>
              <a:rPr lang="pl-PL" b="1" dirty="0"/>
            </a:br>
            <a:r>
              <a:rPr lang="pl-PL" b="1" dirty="0"/>
              <a:t>i jego odwołaniu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20BB204F-29FA-99BC-C6F4-7F9F7195C2DC}"/>
              </a:ext>
            </a:extLst>
          </p:cNvPr>
          <p:cNvSpPr txBox="1"/>
          <p:nvPr/>
        </p:nvSpPr>
        <p:spPr>
          <a:xfrm>
            <a:off x="1289820" y="1596842"/>
            <a:ext cx="757224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/>
              <a:t>Dokument został opracowany jako zbiór wytycznych do wykorzystania </a:t>
            </a:r>
            <a:br>
              <a:rPr lang="pl-PL" sz="1800" dirty="0"/>
            </a:br>
            <a:r>
              <a:rPr lang="pl-PL" sz="1800" dirty="0"/>
              <a:t>w celu przygotowania budynku i personelu oraz działań podejmowanych </a:t>
            </a:r>
            <a:br>
              <a:rPr lang="pl-PL" sz="1800" dirty="0"/>
            </a:br>
            <a:r>
              <a:rPr lang="pl-PL" sz="1800" dirty="0"/>
              <a:t>w celu możliwie szybkiego przemieszczenia dzieci, uczniów, pracowników </a:t>
            </a:r>
            <a:br>
              <a:rPr lang="pl-PL" sz="1800" dirty="0"/>
            </a:br>
            <a:r>
              <a:rPr lang="pl-PL" sz="1800" dirty="0"/>
              <a:t>i innych osób do uprzednio wyznaczonych miejsc schronienia, a następnie utrzymania opieki do czasu bezpiecznego zakończenia działań.</a:t>
            </a:r>
          </a:p>
          <a:p>
            <a:endParaRPr lang="pl-PL" dirty="0"/>
          </a:p>
          <a:p>
            <a:r>
              <a:rPr lang="pl-PL" dirty="0"/>
              <a:t>Przed wyznaczeniem pomieszczeń do wykorzystania Dyrektor placówki przeprowadza oględziny z ewentualnym udziałem właściciela albo zarządcy budynku.</a:t>
            </a:r>
          </a:p>
        </p:txBody>
      </p:sp>
    </p:spTree>
    <p:extLst>
      <p:ext uri="{BB962C8B-B14F-4D97-AF65-F5344CB8AC3E}">
        <p14:creationId xmlns:p14="http://schemas.microsoft.com/office/powerpoint/2010/main" val="3944179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61D3AF-050A-5839-4AEC-F97794354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858600D-0AFC-C8F0-26CF-B463AD459DB4}"/>
              </a:ext>
            </a:extLst>
          </p:cNvPr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>
            <a:extLst>
              <a:ext uri="{FF2B5EF4-FFF2-40B4-BE49-F238E27FC236}">
                <a16:creationId xmlns:a16="http://schemas.microsoft.com/office/drawing/2014/main" id="{3CA138AB-29D5-1908-F33A-598A7D989C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208" y="475488"/>
            <a:ext cx="685800" cy="877824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C772001C-C504-5337-99B8-FFA82E13E86F}"/>
              </a:ext>
            </a:extLst>
          </p:cNvPr>
          <p:cNvSpPr/>
          <p:nvPr/>
        </p:nvSpPr>
        <p:spPr>
          <a:xfrm>
            <a:off x="1417320" y="630936"/>
            <a:ext cx="7040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4FD3D97A-4A67-AE03-90AC-EE1B40F0963B}"/>
              </a:ext>
            </a:extLst>
          </p:cNvPr>
          <p:cNvSpPr/>
          <p:nvPr/>
        </p:nvSpPr>
        <p:spPr>
          <a:xfrm>
            <a:off x="1371598" y="666714"/>
            <a:ext cx="7178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pl-PL" sz="2000" b="1" dirty="0">
                <a:solidFill>
                  <a:srgbClr val="FF0000"/>
                </a:solidFill>
              </a:rPr>
              <a:t>Organizacja spotkań z Dyrektorami szkół i przedszkoli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0FB1705D-8628-C873-69D6-42F7E5FE115D}"/>
              </a:ext>
            </a:extLst>
          </p:cNvPr>
          <p:cNvSpPr/>
          <p:nvPr/>
        </p:nvSpPr>
        <p:spPr>
          <a:xfrm>
            <a:off x="1417320" y="1562318"/>
            <a:ext cx="6355080" cy="0"/>
          </a:xfrm>
          <a:prstGeom prst="line">
            <a:avLst/>
          </a:prstGeom>
          <a:noFill/>
          <a:ln w="2540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F6A250DD-BC57-CD1D-07EA-433B5FBF3BD9}"/>
              </a:ext>
            </a:extLst>
          </p:cNvPr>
          <p:cNvSpPr/>
          <p:nvPr/>
        </p:nvSpPr>
        <p:spPr>
          <a:xfrm>
            <a:off x="1417320" y="2703614"/>
            <a:ext cx="388806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pl-PL" sz="1400" dirty="0"/>
              <a:t>Komendanci w terminie do 19 października 2026 r. mają zorganizować spotkania grupowe z Dyrektorami placówek oświatowych w formie wideokonferencji lub stacjonarnie. </a:t>
            </a:r>
          </a:p>
          <a:p>
            <a:r>
              <a:rPr lang="pl-PL" sz="1400" dirty="0"/>
              <a:t>Celem spotkań będzie określenie sposobów wyznaczania miejsc schronienia.</a:t>
            </a:r>
            <a:endParaRPr lang="en-US" sz="140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5F7CF0DF-1073-5CDE-47F6-D558C457EC54}"/>
              </a:ext>
            </a:extLst>
          </p:cNvPr>
          <p:cNvSpPr/>
          <p:nvPr/>
        </p:nvSpPr>
        <p:spPr>
          <a:xfrm>
            <a:off x="1371598" y="4763844"/>
            <a:ext cx="7373986" cy="274321"/>
          </a:xfrm>
          <a:prstGeom prst="rect">
            <a:avLst/>
          </a:prstGeom>
          <a:solidFill>
            <a:srgbClr val="FBE8E8"/>
          </a:solidFill>
          <a:ln>
            <a:solidFill>
              <a:srgbClr val="FB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endParaRPr lang="en-US" sz="1350" dirty="0"/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26927B42-F89E-6E39-708E-8D34E88FCB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9238" y="1943100"/>
            <a:ext cx="32004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868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9692FF-AB44-AA49-D419-6EE822BCB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C3C6B41-606F-0669-5539-AA4BDB03FEEC}"/>
              </a:ext>
            </a:extLst>
          </p:cNvPr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>
            <a:extLst>
              <a:ext uri="{FF2B5EF4-FFF2-40B4-BE49-F238E27FC236}">
                <a16:creationId xmlns:a16="http://schemas.microsoft.com/office/drawing/2014/main" id="{04A9A79B-E5D3-2297-E169-BEDAA26E6D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208" y="475488"/>
            <a:ext cx="685800" cy="877824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BA5FD157-FB2F-38EF-BAE7-A7C3FA989873}"/>
              </a:ext>
            </a:extLst>
          </p:cNvPr>
          <p:cNvSpPr/>
          <p:nvPr/>
        </p:nvSpPr>
        <p:spPr>
          <a:xfrm>
            <a:off x="1417320" y="630936"/>
            <a:ext cx="7040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5DD856F3-0626-E9AE-D2F6-9B66784843DD}"/>
              </a:ext>
            </a:extLst>
          </p:cNvPr>
          <p:cNvSpPr/>
          <p:nvPr/>
        </p:nvSpPr>
        <p:spPr>
          <a:xfrm>
            <a:off x="1371598" y="666714"/>
            <a:ext cx="7178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marL="0" indent="0">
              <a:buNone/>
            </a:pPr>
            <a:r>
              <a:rPr lang="pl-PL" sz="3400" b="1" dirty="0"/>
              <a:t>Komendanci powiatowi (miejscy) PSP oferują pomoc dyrektorom szkół i przedszkoli znajdujących się na terenie miasta lub odpowiednio powiatu</a:t>
            </a:r>
            <a:endParaRPr lang="en-US" sz="3400" b="1" dirty="0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2D580644-6007-51C2-F05B-9F022C961251}"/>
              </a:ext>
            </a:extLst>
          </p:cNvPr>
          <p:cNvSpPr/>
          <p:nvPr/>
        </p:nvSpPr>
        <p:spPr>
          <a:xfrm>
            <a:off x="1417320" y="1562318"/>
            <a:ext cx="6355080" cy="0"/>
          </a:xfrm>
          <a:prstGeom prst="line">
            <a:avLst/>
          </a:prstGeom>
          <a:noFill/>
          <a:ln w="2540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1FA3473E-D31F-837F-670E-C3973AE53CD3}"/>
              </a:ext>
            </a:extLst>
          </p:cNvPr>
          <p:cNvSpPr/>
          <p:nvPr/>
        </p:nvSpPr>
        <p:spPr>
          <a:xfrm>
            <a:off x="1417320" y="2703614"/>
            <a:ext cx="388806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pl-PL" sz="1400" dirty="0">
                <a:solidFill>
                  <a:srgbClr val="111111"/>
                </a:solidFill>
              </a:rPr>
              <a:t>Celem działań jest zapewnienie wsparcia Dyrektorom w zakresie rozpoznania przestrzeni mogących być miejscami schronienia</a:t>
            </a:r>
          </a:p>
          <a:p>
            <a:endParaRPr lang="pl-PL" sz="1400" dirty="0">
              <a:solidFill>
                <a:srgbClr val="111111"/>
              </a:solidFill>
            </a:endParaRPr>
          </a:p>
          <a:p>
            <a:r>
              <a:rPr lang="pl-PL" sz="1400" dirty="0">
                <a:solidFill>
                  <a:srgbClr val="111111"/>
                </a:solidFill>
              </a:rPr>
              <a:t>W przypadku udzielanej pomocy w wyznaczeniu miejsc schronienia, należy taką informację przekazać do właściwej komendy wojewódzkiej PSP.</a:t>
            </a: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7F451F22-79EF-9698-40B7-2ED36181E5F6}"/>
              </a:ext>
            </a:extLst>
          </p:cNvPr>
          <p:cNvSpPr/>
          <p:nvPr/>
        </p:nvSpPr>
        <p:spPr>
          <a:xfrm>
            <a:off x="1371598" y="4763844"/>
            <a:ext cx="7373986" cy="274321"/>
          </a:xfrm>
          <a:prstGeom prst="rect">
            <a:avLst/>
          </a:prstGeom>
          <a:solidFill>
            <a:srgbClr val="FBE8E8"/>
          </a:solidFill>
          <a:ln>
            <a:solidFill>
              <a:srgbClr val="FB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endParaRPr lang="en-US" sz="1350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BF6810E4-EA3F-4489-3CF6-82EEC89F37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9827" y="1844040"/>
            <a:ext cx="3543029" cy="236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41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Zakres planowanych działań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/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2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640080" y="932688"/>
            <a:ext cx="8092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pl-PL" sz="2500" dirty="0"/>
              <a:t>Pomoc w wyznaczeniu miejsc schronienia</a:t>
            </a:r>
            <a:endParaRPr lang="en-US" sz="2500" dirty="0"/>
          </a:p>
        </p:txBody>
      </p:sp>
      <p:sp>
        <p:nvSpPr>
          <p:cNvPr id="8" name="Text 5"/>
          <p:cNvSpPr/>
          <p:nvPr/>
        </p:nvSpPr>
        <p:spPr>
          <a:xfrm>
            <a:off x="640080" y="1389888"/>
            <a:ext cx="8001000" cy="6400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rPr lang="en-US" sz="1450" dirty="0" err="1">
                <a:solidFill>
                  <a:srgbClr val="242424"/>
                </a:solidFill>
              </a:rPr>
              <a:t>Decyzje</a:t>
            </a:r>
            <a:r>
              <a:rPr lang="en-US" sz="1450" dirty="0">
                <a:solidFill>
                  <a:srgbClr val="242424"/>
                </a:solidFill>
              </a:rPr>
              <a:t> </a:t>
            </a:r>
            <a:r>
              <a:rPr lang="en-US" sz="1450" dirty="0" err="1">
                <a:solidFill>
                  <a:srgbClr val="242424"/>
                </a:solidFill>
              </a:rPr>
              <a:t>formalne</a:t>
            </a:r>
            <a:r>
              <a:rPr lang="en-US" sz="1450" dirty="0">
                <a:solidFill>
                  <a:srgbClr val="242424"/>
                </a:solidFill>
              </a:rPr>
              <a:t> </a:t>
            </a:r>
            <a:r>
              <a:rPr lang="en-US" sz="1450" dirty="0" err="1">
                <a:solidFill>
                  <a:srgbClr val="242424"/>
                </a:solidFill>
              </a:rPr>
              <a:t>pozostają</a:t>
            </a:r>
            <a:r>
              <a:rPr lang="en-US" sz="1450" dirty="0">
                <a:solidFill>
                  <a:srgbClr val="242424"/>
                </a:solidFill>
              </a:rPr>
              <a:t> po </a:t>
            </a:r>
            <a:r>
              <a:rPr lang="en-US" sz="1450" dirty="0" err="1">
                <a:solidFill>
                  <a:srgbClr val="242424"/>
                </a:solidFill>
              </a:rPr>
              <a:t>stronie</a:t>
            </a:r>
            <a:r>
              <a:rPr lang="en-US" sz="1450" dirty="0">
                <a:solidFill>
                  <a:srgbClr val="242424"/>
                </a:solidFill>
              </a:rPr>
              <a:t> </a:t>
            </a:r>
            <a:r>
              <a:rPr lang="en-US" sz="1450" dirty="0" err="1">
                <a:solidFill>
                  <a:srgbClr val="242424"/>
                </a:solidFill>
              </a:rPr>
              <a:t>dyrektorów</a:t>
            </a:r>
            <a:r>
              <a:rPr lang="en-US" sz="1450" dirty="0">
                <a:solidFill>
                  <a:srgbClr val="242424"/>
                </a:solidFill>
              </a:rPr>
              <a:t> </a:t>
            </a:r>
            <a:r>
              <a:rPr lang="en-US" sz="1450" dirty="0" err="1">
                <a:solidFill>
                  <a:srgbClr val="242424"/>
                </a:solidFill>
              </a:rPr>
              <a:t>placówek</a:t>
            </a:r>
            <a:r>
              <a:rPr lang="en-US" sz="1450" dirty="0">
                <a:solidFill>
                  <a:srgbClr val="242424"/>
                </a:solidFill>
              </a:rPr>
              <a:t>.</a:t>
            </a:r>
            <a:r>
              <a:rPr lang="pl-PL" sz="1450" dirty="0">
                <a:solidFill>
                  <a:srgbClr val="242424"/>
                </a:solidFill>
              </a:rPr>
              <a:t> Ewentualne wsparcie PSP </a:t>
            </a:r>
            <a:r>
              <a:rPr lang="en-US" sz="1450" dirty="0">
                <a:solidFill>
                  <a:srgbClr val="242424"/>
                </a:solidFill>
              </a:rPr>
              <a:t>ma </a:t>
            </a:r>
            <a:r>
              <a:rPr lang="pl-PL" sz="1450" dirty="0">
                <a:solidFill>
                  <a:srgbClr val="242424"/>
                </a:solidFill>
              </a:rPr>
              <a:t>im pomóc właściwie zidentyfikować i </a:t>
            </a:r>
            <a:r>
              <a:rPr lang="en-US" sz="1450" dirty="0" err="1">
                <a:solidFill>
                  <a:srgbClr val="242424"/>
                </a:solidFill>
              </a:rPr>
              <a:t>wskaza</a:t>
            </a:r>
            <a:r>
              <a:rPr lang="pl-PL" sz="1450" dirty="0">
                <a:solidFill>
                  <a:srgbClr val="242424"/>
                </a:solidFill>
              </a:rPr>
              <a:t>ć</a:t>
            </a:r>
            <a:r>
              <a:rPr lang="en-US" sz="1450" dirty="0">
                <a:solidFill>
                  <a:srgbClr val="242424"/>
                </a:solidFill>
              </a:rPr>
              <a:t> </a:t>
            </a:r>
            <a:r>
              <a:rPr lang="en-US" sz="1450" dirty="0" err="1">
                <a:solidFill>
                  <a:srgbClr val="242424"/>
                </a:solidFill>
              </a:rPr>
              <a:t>miejsc</a:t>
            </a:r>
            <a:r>
              <a:rPr lang="pl-PL" sz="1450" dirty="0">
                <a:solidFill>
                  <a:srgbClr val="242424"/>
                </a:solidFill>
              </a:rPr>
              <a:t>a schronienia</a:t>
            </a:r>
            <a:r>
              <a:rPr lang="en-US" sz="1450" dirty="0">
                <a:solidFill>
                  <a:srgbClr val="242424"/>
                </a:solidFill>
              </a:rPr>
              <a:t>. 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731520" y="2331720"/>
            <a:ext cx="2057400" cy="402336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1. Co</a:t>
            </a:r>
            <a:r>
              <a:rPr lang="pl-PL" sz="1400" b="1" dirty="0">
                <a:solidFill>
                  <a:srgbClr val="FFFFFF"/>
                </a:solidFill>
              </a:rPr>
              <a:t> identyfikujemy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31520" y="2852928"/>
            <a:ext cx="2057400" cy="8046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320" dirty="0" err="1">
                <a:solidFill>
                  <a:srgbClr val="242424"/>
                </a:solidFill>
              </a:rPr>
              <a:t>Miejsc</a:t>
            </a:r>
            <a:r>
              <a:rPr lang="pl-PL" sz="1320" dirty="0">
                <a:solidFill>
                  <a:srgbClr val="242424"/>
                </a:solidFill>
              </a:rPr>
              <a:t>a schronienia na terenie placówki</a:t>
            </a:r>
            <a:endParaRPr lang="en-US" sz="1320" dirty="0"/>
          </a:p>
        </p:txBody>
      </p:sp>
      <p:sp>
        <p:nvSpPr>
          <p:cNvPr id="11" name="Text 8"/>
          <p:cNvSpPr/>
          <p:nvPr/>
        </p:nvSpPr>
        <p:spPr>
          <a:xfrm>
            <a:off x="3474720" y="2331720"/>
            <a:ext cx="2057400" cy="402336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11111"/>
                </a:solidFill>
              </a:rPr>
              <a:t>2. Jak sprawdzamy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3217817" y="2845090"/>
            <a:ext cx="2301240" cy="8046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pl-PL" sz="1320" dirty="0">
                <a:solidFill>
                  <a:srgbClr val="242424"/>
                </a:solidFill>
              </a:rPr>
              <a:t>W</a:t>
            </a:r>
            <a:r>
              <a:rPr lang="en-US" sz="1320" dirty="0" err="1">
                <a:solidFill>
                  <a:srgbClr val="242424"/>
                </a:solidFill>
              </a:rPr>
              <a:t>izj</a:t>
            </a:r>
            <a:r>
              <a:rPr lang="pl-PL" sz="1320" dirty="0">
                <a:solidFill>
                  <a:srgbClr val="242424"/>
                </a:solidFill>
              </a:rPr>
              <a:t>a</a:t>
            </a:r>
            <a:r>
              <a:rPr lang="en-US" sz="1320" dirty="0">
                <a:solidFill>
                  <a:srgbClr val="242424"/>
                </a:solidFill>
              </a:rPr>
              <a:t> </a:t>
            </a:r>
            <a:r>
              <a:rPr lang="en-US" sz="1320" dirty="0" err="1">
                <a:solidFill>
                  <a:srgbClr val="242424"/>
                </a:solidFill>
              </a:rPr>
              <a:t>lokaln</a:t>
            </a:r>
            <a:r>
              <a:rPr lang="pl-PL" sz="1320" dirty="0">
                <a:solidFill>
                  <a:srgbClr val="242424"/>
                </a:solidFill>
              </a:rPr>
              <a:t>a </a:t>
            </a:r>
            <a:br>
              <a:rPr lang="pl-PL" sz="1320" dirty="0">
                <a:solidFill>
                  <a:srgbClr val="242424"/>
                </a:solidFill>
              </a:rPr>
            </a:br>
            <a:r>
              <a:rPr lang="pl-PL" sz="1320" dirty="0">
                <a:solidFill>
                  <a:srgbClr val="242424"/>
                </a:solidFill>
              </a:rPr>
              <a:t>(na prośbę dyrektora)</a:t>
            </a:r>
            <a:endParaRPr lang="en-US" sz="1320" dirty="0"/>
          </a:p>
        </p:txBody>
      </p:sp>
      <p:sp>
        <p:nvSpPr>
          <p:cNvPr id="13" name="Text 10"/>
          <p:cNvSpPr/>
          <p:nvPr/>
        </p:nvSpPr>
        <p:spPr>
          <a:xfrm>
            <a:off x="6217920" y="2331720"/>
            <a:ext cx="2057400" cy="402336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11111"/>
                </a:solidFill>
              </a:rPr>
              <a:t>3. Co przekazujemy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217920" y="2852928"/>
            <a:ext cx="2057400" cy="8046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pl-PL" sz="1320" dirty="0"/>
              <a:t>Rekomendacje do wyboru miejsc schronienia</a:t>
            </a:r>
            <a:endParaRPr lang="en-US" sz="1320" dirty="0"/>
          </a:p>
        </p:txBody>
      </p:sp>
      <p:sp>
        <p:nvSpPr>
          <p:cNvPr id="15" name="Shape 12"/>
          <p:cNvSpPr/>
          <p:nvPr/>
        </p:nvSpPr>
        <p:spPr>
          <a:xfrm>
            <a:off x="2871216" y="2542032"/>
            <a:ext cx="438912" cy="0"/>
          </a:xfrm>
          <a:prstGeom prst="line">
            <a:avLst/>
          </a:prstGeom>
          <a:noFill/>
          <a:ln w="22860">
            <a:solidFill>
              <a:srgbClr val="B0000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pl-PL"/>
          </a:p>
        </p:txBody>
      </p:sp>
      <p:sp>
        <p:nvSpPr>
          <p:cNvPr id="16" name="Shape 13"/>
          <p:cNvSpPr/>
          <p:nvPr/>
        </p:nvSpPr>
        <p:spPr>
          <a:xfrm>
            <a:off x="5614416" y="2542032"/>
            <a:ext cx="438912" cy="0"/>
          </a:xfrm>
          <a:prstGeom prst="line">
            <a:avLst/>
          </a:prstGeom>
          <a:noFill/>
          <a:ln w="22860">
            <a:solidFill>
              <a:srgbClr val="B0000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pl-PL"/>
          </a:p>
        </p:txBody>
      </p:sp>
      <p:sp>
        <p:nvSpPr>
          <p:cNvPr id="17" name="Text 14"/>
          <p:cNvSpPr/>
          <p:nvPr/>
        </p:nvSpPr>
        <p:spPr>
          <a:xfrm>
            <a:off x="868680" y="4059936"/>
            <a:ext cx="7424928" cy="384048"/>
          </a:xfrm>
          <a:prstGeom prst="rect">
            <a:avLst/>
          </a:prstGeom>
          <a:solidFill>
            <a:srgbClr val="111111"/>
          </a:solidFill>
          <a:ln>
            <a:solidFill>
              <a:srgbClr val="11111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pl-PL" sz="1350" dirty="0">
                <a:solidFill>
                  <a:schemeClr val="bg1">
                    <a:lumMod val="95000"/>
                  </a:schemeClr>
                </a:solidFill>
              </a:rPr>
              <a:t>Zapewniamy niezbędne wsparcie merytoryczne </a:t>
            </a:r>
            <a:endParaRPr lang="en-US" sz="135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Wytyczne do </a:t>
            </a:r>
            <a:r>
              <a:rPr lang="en-US" sz="1900" b="1" dirty="0" err="1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działa</a:t>
            </a:r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ń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/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3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640080" y="932688"/>
            <a:ext cx="8092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pl-PL" sz="2500" dirty="0"/>
              <a:t>Co identyfikujemy w obiektach</a:t>
            </a:r>
            <a:endParaRPr lang="en-US" sz="2500" dirty="0"/>
          </a:p>
        </p:txBody>
      </p:sp>
      <p:sp>
        <p:nvSpPr>
          <p:cNvPr id="8" name="Text 5"/>
          <p:cNvSpPr/>
          <p:nvPr/>
        </p:nvSpPr>
        <p:spPr>
          <a:xfrm>
            <a:off x="713232" y="1609344"/>
            <a:ext cx="2057400" cy="457200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pl-PL" sz="1350" dirty="0">
                <a:solidFill>
                  <a:schemeClr val="bg1">
                    <a:lumMod val="95000"/>
                  </a:schemeClr>
                </a:solidFill>
              </a:rPr>
              <a:t>Obiekty zbiorowej ochrony</a:t>
            </a:r>
            <a:endParaRPr lang="en-US" sz="135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2971800" y="1435608"/>
            <a:ext cx="5440680" cy="4023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endParaRPr lang="en-US" sz="1340" dirty="0"/>
          </a:p>
        </p:txBody>
      </p:sp>
      <p:sp>
        <p:nvSpPr>
          <p:cNvPr id="12" name="Text 9"/>
          <p:cNvSpPr/>
          <p:nvPr/>
        </p:nvSpPr>
        <p:spPr>
          <a:xfrm>
            <a:off x="731520" y="3745556"/>
            <a:ext cx="2057400" cy="457200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 fontScale="92500"/>
          </a:bodyPr>
          <a:lstStyle/>
          <a:p>
            <a:pPr marL="0" indent="0">
              <a:buNone/>
            </a:pPr>
            <a:r>
              <a:rPr lang="pl-PL" sz="1350" dirty="0"/>
              <a:t>Przestrzenie lub pomieszczenia najmniej narażone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2971800" y="2717075"/>
            <a:ext cx="5440680" cy="4023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lnSpcReduction="10000"/>
          </a:bodyPr>
          <a:lstStyle/>
          <a:p>
            <a:pPr marL="0" indent="0">
              <a:buNone/>
            </a:pPr>
            <a:r>
              <a:rPr lang="pl-PL" sz="1340" dirty="0"/>
              <a:t>Pomieszczenia </a:t>
            </a:r>
          </a:p>
          <a:p>
            <a:pPr marL="0" indent="0">
              <a:buNone/>
            </a:pPr>
            <a:r>
              <a:rPr lang="pl-PL" sz="1340" dirty="0"/>
              <a:t>w częściach podziemnych</a:t>
            </a:r>
            <a:endParaRPr lang="en-US" sz="1340" dirty="0"/>
          </a:p>
        </p:txBody>
      </p:sp>
      <p:sp>
        <p:nvSpPr>
          <p:cNvPr id="14" name="Text 11"/>
          <p:cNvSpPr/>
          <p:nvPr/>
        </p:nvSpPr>
        <p:spPr>
          <a:xfrm>
            <a:off x="713232" y="4279392"/>
            <a:ext cx="7818120" cy="384048"/>
          </a:xfrm>
          <a:prstGeom prst="rect">
            <a:avLst/>
          </a:prstGeom>
          <a:solidFill>
            <a:srgbClr val="FBE8E8"/>
          </a:solidFill>
          <a:ln>
            <a:solidFill>
              <a:srgbClr val="FB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70" b="1" dirty="0">
                <a:solidFill>
                  <a:srgbClr val="B0000D"/>
                </a:solidFill>
              </a:rPr>
              <a:t>Rola </a:t>
            </a:r>
            <a:r>
              <a:rPr lang="pl-PL" sz="1270" b="1" dirty="0">
                <a:solidFill>
                  <a:srgbClr val="B0000D"/>
                </a:solidFill>
              </a:rPr>
              <a:t>PSP</a:t>
            </a:r>
            <a:r>
              <a:rPr lang="en-US" sz="1270" b="1" dirty="0">
                <a:solidFill>
                  <a:srgbClr val="B0000D"/>
                </a:solidFill>
              </a:rPr>
              <a:t>: rozpoznać warunki, </a:t>
            </a:r>
            <a:r>
              <a:rPr lang="pl-PL" sz="1270" b="1" dirty="0">
                <a:solidFill>
                  <a:srgbClr val="B0000D"/>
                </a:solidFill>
              </a:rPr>
              <a:t>przedstawić propozycje miejsc, </a:t>
            </a:r>
            <a:r>
              <a:rPr lang="en-US" sz="1270" b="1" dirty="0" err="1">
                <a:solidFill>
                  <a:srgbClr val="B0000D"/>
                </a:solidFill>
              </a:rPr>
              <a:t>wskazać</a:t>
            </a:r>
            <a:r>
              <a:rPr lang="en-US" sz="1270" b="1" dirty="0">
                <a:solidFill>
                  <a:srgbClr val="B0000D"/>
                </a:solidFill>
              </a:rPr>
              <a:t> ryzyka </a:t>
            </a:r>
            <a:r>
              <a:rPr lang="en-US" sz="1270" b="1" dirty="0" err="1">
                <a:solidFill>
                  <a:srgbClr val="B0000D"/>
                </a:solidFill>
              </a:rPr>
              <a:t>i</a:t>
            </a:r>
            <a:r>
              <a:rPr lang="en-US" sz="1270" b="1" dirty="0">
                <a:solidFill>
                  <a:srgbClr val="B0000D"/>
                </a:solidFill>
              </a:rPr>
              <a:t> </a:t>
            </a:r>
            <a:r>
              <a:rPr lang="en-US" sz="1270" b="1" dirty="0" err="1">
                <a:solidFill>
                  <a:srgbClr val="B0000D"/>
                </a:solidFill>
              </a:rPr>
              <a:t>ograniczenia</a:t>
            </a:r>
            <a:endParaRPr lang="en-US" sz="1270" dirty="0"/>
          </a:p>
        </p:txBody>
      </p:sp>
      <p:sp>
        <p:nvSpPr>
          <p:cNvPr id="17" name="Text 9">
            <a:extLst>
              <a:ext uri="{FF2B5EF4-FFF2-40B4-BE49-F238E27FC236}">
                <a16:creationId xmlns:a16="http://schemas.microsoft.com/office/drawing/2014/main" id="{C7A9FC2B-6D43-AB22-AE9F-2C388D6B184E}"/>
              </a:ext>
            </a:extLst>
          </p:cNvPr>
          <p:cNvSpPr/>
          <p:nvPr/>
        </p:nvSpPr>
        <p:spPr>
          <a:xfrm>
            <a:off x="713232" y="2710543"/>
            <a:ext cx="2057400" cy="457200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pl-PL" sz="1350" dirty="0"/>
              <a:t>Punkty schronienia</a:t>
            </a:r>
            <a:endParaRPr lang="en-US" sz="1350" dirty="0"/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1146872F-4EC6-64FA-7583-A908FCD86D3D}"/>
              </a:ext>
            </a:extLst>
          </p:cNvPr>
          <p:cNvSpPr/>
          <p:nvPr/>
        </p:nvSpPr>
        <p:spPr>
          <a:xfrm>
            <a:off x="3003042" y="1604990"/>
            <a:ext cx="2338251" cy="4023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lnSpcReduction="10000"/>
          </a:bodyPr>
          <a:lstStyle/>
          <a:p>
            <a:pPr marL="0" indent="0">
              <a:buNone/>
            </a:pPr>
            <a:r>
              <a:rPr lang="pl-PL" sz="1340" dirty="0"/>
              <a:t>Schrony, ukrycia, miejsca doraźnego schronienia</a:t>
            </a:r>
            <a:endParaRPr lang="en-US" sz="1340" dirty="0"/>
          </a:p>
        </p:txBody>
      </p:sp>
      <p:sp>
        <p:nvSpPr>
          <p:cNvPr id="21" name="Text 8">
            <a:extLst>
              <a:ext uri="{FF2B5EF4-FFF2-40B4-BE49-F238E27FC236}">
                <a16:creationId xmlns:a16="http://schemas.microsoft.com/office/drawing/2014/main" id="{71658347-6C3E-AD4F-68D6-6C68AB94736F}"/>
              </a:ext>
            </a:extLst>
          </p:cNvPr>
          <p:cNvSpPr/>
          <p:nvPr/>
        </p:nvSpPr>
        <p:spPr>
          <a:xfrm>
            <a:off x="2971800" y="3778649"/>
            <a:ext cx="5440680" cy="4023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lnSpcReduction="10000"/>
          </a:bodyPr>
          <a:lstStyle/>
          <a:p>
            <a:pPr marL="0" indent="0">
              <a:buNone/>
            </a:pPr>
            <a:r>
              <a:rPr lang="pl-PL" sz="1340" dirty="0"/>
              <a:t>Pomieszczenia oddzielone co najmniej dwoma ścianami od otoczenia np. korytarze, sale z możliwością zastosowania dodatkowych osłon</a:t>
            </a:r>
            <a:endParaRPr lang="en-US" sz="1340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C178740F-D232-C714-4613-E3DEF32DEE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2302" y="1097280"/>
            <a:ext cx="2469209" cy="246920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Jak prowadzić rozpoznanie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/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4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640080" y="932688"/>
            <a:ext cx="8092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62500" lnSpcReduction="20000"/>
          </a:bodyPr>
          <a:lstStyle/>
          <a:p>
            <a:pPr marL="0" indent="0">
              <a:buNone/>
            </a:pPr>
            <a:r>
              <a:rPr lang="pl-PL" sz="2500" b="1" dirty="0">
                <a:solidFill>
                  <a:srgbClr val="111111"/>
                </a:solidFill>
              </a:rPr>
              <a:t>Zweryfikować posiadane </a:t>
            </a:r>
            <a:r>
              <a:rPr lang="en-US" sz="2500" b="1" dirty="0" err="1">
                <a:solidFill>
                  <a:srgbClr val="111111"/>
                </a:solidFill>
              </a:rPr>
              <a:t>dokumenty</a:t>
            </a:r>
            <a:r>
              <a:rPr lang="en-US" sz="2500" b="1" dirty="0">
                <a:solidFill>
                  <a:srgbClr val="111111"/>
                </a:solidFill>
              </a:rPr>
              <a:t>, </a:t>
            </a:r>
            <a:r>
              <a:rPr lang="pl-PL" sz="2500" b="1" dirty="0">
                <a:solidFill>
                  <a:srgbClr val="111111"/>
                </a:solidFill>
              </a:rPr>
              <a:t>rozpoznać </a:t>
            </a:r>
            <a:r>
              <a:rPr lang="en-US" sz="2500" b="1" dirty="0" err="1">
                <a:solidFill>
                  <a:srgbClr val="111111"/>
                </a:solidFill>
              </a:rPr>
              <a:t>budynek</a:t>
            </a:r>
            <a:r>
              <a:rPr lang="en-US" sz="2500" b="1" dirty="0">
                <a:solidFill>
                  <a:srgbClr val="111111"/>
                </a:solidFill>
              </a:rPr>
              <a:t>, </a:t>
            </a:r>
            <a:r>
              <a:rPr lang="pl-PL" sz="2500" b="1" dirty="0">
                <a:solidFill>
                  <a:srgbClr val="111111"/>
                </a:solidFill>
              </a:rPr>
              <a:t>przygotować rekomendacje</a:t>
            </a:r>
            <a:endParaRPr lang="en-US" sz="2500" dirty="0"/>
          </a:p>
        </p:txBody>
      </p:sp>
      <p:sp>
        <p:nvSpPr>
          <p:cNvPr id="8" name="Text 5"/>
          <p:cNvSpPr/>
          <p:nvPr/>
        </p:nvSpPr>
        <p:spPr>
          <a:xfrm>
            <a:off x="685800" y="1609344"/>
            <a:ext cx="2011680" cy="438912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11111"/>
                </a:solidFill>
              </a:rPr>
              <a:t>PRZED WIZJĄ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85800" y="2231136"/>
            <a:ext cx="2011680" cy="11430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pl-PL" sz="1220" dirty="0">
                <a:solidFill>
                  <a:srgbClr val="242424"/>
                </a:solidFill>
              </a:rPr>
              <a:t>Sprawdzić dostępne informacje o obiekcie </a:t>
            </a:r>
            <a:br>
              <a:rPr lang="pl-PL" sz="1220" dirty="0">
                <a:solidFill>
                  <a:srgbClr val="242424"/>
                </a:solidFill>
              </a:rPr>
            </a:br>
            <a:r>
              <a:rPr lang="pl-PL" sz="1220" dirty="0">
                <a:solidFill>
                  <a:srgbClr val="242424"/>
                </a:solidFill>
              </a:rPr>
              <a:t>w posiadanych dokumentach; </a:t>
            </a:r>
          </a:p>
          <a:p>
            <a:pPr marL="0" indent="0" algn="ctr">
              <a:buNone/>
            </a:pPr>
            <a:r>
              <a:rPr lang="en-US" sz="1220" dirty="0">
                <a:solidFill>
                  <a:srgbClr val="242424"/>
                </a:solidFill>
              </a:rPr>
              <a:t>status </a:t>
            </a:r>
            <a:r>
              <a:rPr lang="pl-PL" sz="1220" dirty="0">
                <a:solidFill>
                  <a:srgbClr val="242424"/>
                </a:solidFill>
              </a:rPr>
              <a:t>w bazie aplikacji Gdzie się ukryć</a:t>
            </a:r>
            <a:endParaRPr lang="en-US" sz="1220" dirty="0"/>
          </a:p>
        </p:txBody>
      </p:sp>
      <p:sp>
        <p:nvSpPr>
          <p:cNvPr id="10" name="Text 7"/>
          <p:cNvSpPr/>
          <p:nvPr/>
        </p:nvSpPr>
        <p:spPr>
          <a:xfrm>
            <a:off x="3429000" y="1609344"/>
            <a:ext cx="2011680" cy="438912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W TRAKCIE WIZJI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3429000" y="2096589"/>
            <a:ext cx="2011680" cy="151137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pl-PL" sz="1220" dirty="0">
                <a:solidFill>
                  <a:srgbClr val="242424"/>
                </a:solidFill>
              </a:rPr>
              <a:t>Z udziałem Dyrektora placówki lub wyznaczonego przez niego pracownika s</a:t>
            </a:r>
            <a:r>
              <a:rPr lang="en-US" sz="1220" dirty="0" err="1">
                <a:solidFill>
                  <a:srgbClr val="242424"/>
                </a:solidFill>
              </a:rPr>
              <a:t>prawdz</a:t>
            </a:r>
            <a:r>
              <a:rPr lang="pl-PL" sz="1220" dirty="0" err="1">
                <a:solidFill>
                  <a:srgbClr val="242424"/>
                </a:solidFill>
              </a:rPr>
              <a:t>ić</a:t>
            </a:r>
            <a:r>
              <a:rPr lang="en-US" sz="1220" dirty="0">
                <a:solidFill>
                  <a:srgbClr val="242424"/>
                </a:solidFill>
              </a:rPr>
              <a:t> </a:t>
            </a:r>
            <a:r>
              <a:rPr lang="pl-PL" sz="1220" dirty="0">
                <a:solidFill>
                  <a:srgbClr val="242424"/>
                </a:solidFill>
              </a:rPr>
              <a:t>wszystkie </a:t>
            </a:r>
            <a:r>
              <a:rPr lang="en-US" sz="1220" dirty="0" err="1">
                <a:solidFill>
                  <a:srgbClr val="242424"/>
                </a:solidFill>
              </a:rPr>
              <a:t>kondygnacj</a:t>
            </a:r>
            <a:r>
              <a:rPr lang="pl-PL" sz="1220" dirty="0">
                <a:solidFill>
                  <a:srgbClr val="242424"/>
                </a:solidFill>
              </a:rPr>
              <a:t>e</a:t>
            </a:r>
            <a:r>
              <a:rPr lang="en-US" sz="1220" dirty="0">
                <a:solidFill>
                  <a:srgbClr val="242424"/>
                </a:solidFill>
              </a:rPr>
              <a:t>, </a:t>
            </a:r>
            <a:r>
              <a:rPr lang="en-US" sz="1220" dirty="0" err="1">
                <a:solidFill>
                  <a:srgbClr val="242424"/>
                </a:solidFill>
              </a:rPr>
              <a:t>wyjś</a:t>
            </a:r>
            <a:r>
              <a:rPr lang="pl-PL" sz="1220" dirty="0" err="1">
                <a:solidFill>
                  <a:srgbClr val="242424"/>
                </a:solidFill>
              </a:rPr>
              <a:t>cia</a:t>
            </a:r>
            <a:r>
              <a:rPr lang="pl-PL" sz="1220" dirty="0">
                <a:solidFill>
                  <a:srgbClr val="242424"/>
                </a:solidFill>
              </a:rPr>
              <a:t> z budynku</a:t>
            </a:r>
            <a:r>
              <a:rPr lang="en-US" sz="1220" dirty="0">
                <a:solidFill>
                  <a:srgbClr val="242424"/>
                </a:solidFill>
              </a:rPr>
              <a:t>, </a:t>
            </a:r>
            <a:r>
              <a:rPr lang="en-US" sz="1220" dirty="0" err="1">
                <a:solidFill>
                  <a:srgbClr val="242424"/>
                </a:solidFill>
              </a:rPr>
              <a:t>dr</a:t>
            </a:r>
            <a:r>
              <a:rPr lang="pl-PL" sz="1220" dirty="0" err="1">
                <a:solidFill>
                  <a:srgbClr val="242424"/>
                </a:solidFill>
              </a:rPr>
              <a:t>ogi</a:t>
            </a:r>
            <a:r>
              <a:rPr lang="pl-PL" sz="1220" dirty="0">
                <a:solidFill>
                  <a:srgbClr val="242424"/>
                </a:solidFill>
              </a:rPr>
              <a:t> ewakuacyjne</a:t>
            </a:r>
            <a:endParaRPr lang="en-US" sz="1220" dirty="0"/>
          </a:p>
        </p:txBody>
      </p:sp>
      <p:sp>
        <p:nvSpPr>
          <p:cNvPr id="12" name="Text 9"/>
          <p:cNvSpPr/>
          <p:nvPr/>
        </p:nvSpPr>
        <p:spPr>
          <a:xfrm>
            <a:off x="6172200" y="1609344"/>
            <a:ext cx="2011680" cy="438912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11111"/>
                </a:solidFill>
              </a:rPr>
              <a:t>PO WIZJI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6172200" y="2231136"/>
            <a:ext cx="2011680" cy="15113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/>
            <a:r>
              <a:rPr lang="pl-PL" sz="1220" dirty="0">
                <a:solidFill>
                  <a:srgbClr val="242424"/>
                </a:solidFill>
              </a:rPr>
              <a:t>Przedstawić Dyrektorowi rekomendacje do wyznaczenia i przygotowania miejsc schronienia</a:t>
            </a:r>
            <a:r>
              <a:rPr lang="en-US" sz="1220" dirty="0">
                <a:solidFill>
                  <a:srgbClr val="242424"/>
                </a:solidFill>
              </a:rPr>
              <a:t>,</a:t>
            </a:r>
            <a:r>
              <a:rPr lang="pl-PL" sz="1220" dirty="0">
                <a:solidFill>
                  <a:srgbClr val="242424"/>
                </a:solidFill>
              </a:rPr>
              <a:t> pomóc w ustaleniu ich pojemności oraz</a:t>
            </a:r>
            <a:r>
              <a:rPr lang="en-US" sz="1220" dirty="0">
                <a:solidFill>
                  <a:srgbClr val="242424"/>
                </a:solidFill>
              </a:rPr>
              <a:t> </a:t>
            </a:r>
            <a:r>
              <a:rPr lang="pl-PL" sz="1220" dirty="0">
                <a:solidFill>
                  <a:srgbClr val="242424"/>
                </a:solidFill>
              </a:rPr>
              <a:t> identyfikacji potrzeb w zakresie dostosowania do ww. funkcji</a:t>
            </a:r>
            <a:endParaRPr lang="en-US" sz="1220" dirty="0"/>
          </a:p>
        </p:txBody>
      </p:sp>
      <p:sp>
        <p:nvSpPr>
          <p:cNvPr id="14" name="Shape 11"/>
          <p:cNvSpPr/>
          <p:nvPr/>
        </p:nvSpPr>
        <p:spPr>
          <a:xfrm>
            <a:off x="2788920" y="1847088"/>
            <a:ext cx="484632" cy="0"/>
          </a:xfrm>
          <a:prstGeom prst="line">
            <a:avLst/>
          </a:prstGeom>
          <a:noFill/>
          <a:ln w="22860">
            <a:solidFill>
              <a:srgbClr val="B0000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pl-PL"/>
          </a:p>
        </p:txBody>
      </p:sp>
      <p:sp>
        <p:nvSpPr>
          <p:cNvPr id="15" name="Shape 12"/>
          <p:cNvSpPr/>
          <p:nvPr/>
        </p:nvSpPr>
        <p:spPr>
          <a:xfrm>
            <a:off x="5532120" y="1847088"/>
            <a:ext cx="484632" cy="0"/>
          </a:xfrm>
          <a:prstGeom prst="line">
            <a:avLst/>
          </a:prstGeom>
          <a:noFill/>
          <a:ln w="22860">
            <a:solidFill>
              <a:srgbClr val="B0000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pl-PL"/>
          </a:p>
        </p:txBody>
      </p:sp>
      <p:sp>
        <p:nvSpPr>
          <p:cNvPr id="16" name="Text 13"/>
          <p:cNvSpPr/>
          <p:nvPr/>
        </p:nvSpPr>
        <p:spPr>
          <a:xfrm>
            <a:off x="822960" y="3931920"/>
            <a:ext cx="7498080" cy="475488"/>
          </a:xfrm>
          <a:prstGeom prst="rect">
            <a:avLst/>
          </a:prstGeom>
          <a:solidFill>
            <a:srgbClr val="111111"/>
          </a:solidFill>
          <a:ln>
            <a:solidFill>
              <a:srgbClr val="11111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endParaRPr lang="en-US" sz="132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 err="1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Kolejność</a:t>
            </a:r>
            <a:r>
              <a:rPr lang="en-US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 wyborze </a:t>
            </a:r>
            <a:r>
              <a:rPr lang="en-US" sz="1900" b="1" dirty="0" err="1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miejsc</a:t>
            </a:r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schronienia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/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5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640080" y="932688"/>
            <a:ext cx="8092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endParaRPr lang="en-US" sz="2500" dirty="0"/>
          </a:p>
        </p:txBody>
      </p:sp>
      <p:sp>
        <p:nvSpPr>
          <p:cNvPr id="8" name="Text 5"/>
          <p:cNvSpPr/>
          <p:nvPr/>
        </p:nvSpPr>
        <p:spPr>
          <a:xfrm>
            <a:off x="740664" y="1030443"/>
            <a:ext cx="347472" cy="347472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234440" y="1005840"/>
            <a:ext cx="6903720" cy="2560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380" b="1" dirty="0">
                <a:solidFill>
                  <a:srgbClr val="111111"/>
                </a:solidFill>
              </a:rPr>
              <a:t>Schron</a:t>
            </a:r>
            <a:r>
              <a:rPr lang="pl-PL" sz="1380" b="1" dirty="0">
                <a:solidFill>
                  <a:srgbClr val="111111"/>
                </a:solidFill>
              </a:rPr>
              <a:t>,</a:t>
            </a:r>
            <a:r>
              <a:rPr lang="en-US" sz="1380" b="1" dirty="0">
                <a:solidFill>
                  <a:srgbClr val="111111"/>
                </a:solidFill>
              </a:rPr>
              <a:t> </a:t>
            </a:r>
            <a:r>
              <a:rPr lang="en-US" sz="1380" b="1" dirty="0" err="1">
                <a:solidFill>
                  <a:srgbClr val="111111"/>
                </a:solidFill>
              </a:rPr>
              <a:t>ukrycie</a:t>
            </a:r>
            <a:r>
              <a:rPr lang="pl-PL" sz="1380" b="1" dirty="0">
                <a:solidFill>
                  <a:srgbClr val="111111"/>
                </a:solidFill>
              </a:rPr>
              <a:t>, miejsce doraźnego schronienia</a:t>
            </a:r>
            <a:r>
              <a:rPr lang="en-US" sz="1380" b="1" dirty="0">
                <a:solidFill>
                  <a:srgbClr val="111111"/>
                </a:solidFill>
              </a:rPr>
              <a:t> w budynku</a:t>
            </a:r>
            <a:endParaRPr lang="en-US" sz="1380" dirty="0"/>
          </a:p>
        </p:txBody>
      </p:sp>
      <p:sp>
        <p:nvSpPr>
          <p:cNvPr id="10" name="Text 7"/>
          <p:cNvSpPr/>
          <p:nvPr/>
        </p:nvSpPr>
        <p:spPr>
          <a:xfrm>
            <a:off x="1234440" y="1152143"/>
            <a:ext cx="4251960" cy="3474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242424"/>
                </a:solidFill>
              </a:rPr>
              <a:t>jeżeli istnieje, jest dostępne i ma potwierdzoną pojemność</a:t>
            </a:r>
            <a:endParaRPr lang="en-US" sz="1180" dirty="0"/>
          </a:p>
        </p:txBody>
      </p:sp>
      <p:pic>
        <p:nvPicPr>
          <p:cNvPr id="24" name="Obraz 23">
            <a:extLst>
              <a:ext uri="{FF2B5EF4-FFF2-40B4-BE49-F238E27FC236}">
                <a16:creationId xmlns:a16="http://schemas.microsoft.com/office/drawing/2014/main" id="{FEBBC1FD-E6F2-51C3-0AFA-6D168E44A7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1498262"/>
            <a:ext cx="2671812" cy="2005476"/>
          </a:xfrm>
          <a:prstGeom prst="rect">
            <a:avLst/>
          </a:prstGeom>
        </p:spPr>
      </p:pic>
      <p:sp>
        <p:nvSpPr>
          <p:cNvPr id="12" name="Text 11">
            <a:extLst>
              <a:ext uri="{FF2B5EF4-FFF2-40B4-BE49-F238E27FC236}">
                <a16:creationId xmlns:a16="http://schemas.microsoft.com/office/drawing/2014/main" id="{50617678-FA63-6F53-BBB0-01222BF88397}"/>
              </a:ext>
            </a:extLst>
          </p:cNvPr>
          <p:cNvSpPr/>
          <p:nvPr/>
        </p:nvSpPr>
        <p:spPr>
          <a:xfrm>
            <a:off x="740664" y="3662440"/>
            <a:ext cx="347472" cy="347472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pl-PL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546F6880-E641-16CA-FDC5-188F89D6BE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758" y="3595147"/>
            <a:ext cx="2853175" cy="377985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1B5E13D8-5407-FF83-3857-A4B83074BC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7007" y="3777965"/>
            <a:ext cx="4346825" cy="359695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737D5631-2C99-D80C-DDBE-6AC0F203E4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96932" y="1499615"/>
            <a:ext cx="3006185" cy="200412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 err="1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Kolejność</a:t>
            </a:r>
            <a:r>
              <a:rPr lang="en-US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 wyborze </a:t>
            </a:r>
            <a:r>
              <a:rPr lang="en-US" sz="1900" b="1" dirty="0" err="1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miejsc</a:t>
            </a:r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schronienia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/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5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640080" y="932688"/>
            <a:ext cx="8092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endParaRPr lang="en-US" sz="2500" dirty="0"/>
          </a:p>
        </p:txBody>
      </p:sp>
      <p:sp>
        <p:nvSpPr>
          <p:cNvPr id="14" name="Text 11"/>
          <p:cNvSpPr/>
          <p:nvPr/>
        </p:nvSpPr>
        <p:spPr>
          <a:xfrm>
            <a:off x="740664" y="814738"/>
            <a:ext cx="347472" cy="347472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pl-PL" sz="1500" dirty="0">
                <a:solidFill>
                  <a:schemeClr val="bg1"/>
                </a:solidFill>
              </a:rPr>
              <a:t>3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15" name="Text 12"/>
          <p:cNvSpPr/>
          <p:nvPr/>
        </p:nvSpPr>
        <p:spPr>
          <a:xfrm>
            <a:off x="1188720" y="796053"/>
            <a:ext cx="2743200" cy="2560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rPr lang="pl-PL" sz="1380" b="1" dirty="0"/>
              <a:t>Miejsca schronienia</a:t>
            </a:r>
            <a:endParaRPr lang="en-US" sz="1380" b="1" dirty="0"/>
          </a:p>
        </p:txBody>
      </p:sp>
      <p:sp>
        <p:nvSpPr>
          <p:cNvPr id="16" name="Text 13"/>
          <p:cNvSpPr/>
          <p:nvPr/>
        </p:nvSpPr>
        <p:spPr>
          <a:xfrm>
            <a:off x="1188719" y="946949"/>
            <a:ext cx="7073537" cy="5036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rPr lang="pl-PL" sz="1180" dirty="0">
                <a:solidFill>
                  <a:srgbClr val="242424"/>
                </a:solidFill>
              </a:rPr>
              <a:t>w przypadku </a:t>
            </a:r>
            <a:r>
              <a:rPr lang="en-US" sz="1180" dirty="0" err="1">
                <a:solidFill>
                  <a:srgbClr val="242424"/>
                </a:solidFill>
              </a:rPr>
              <a:t>brak</a:t>
            </a:r>
            <a:r>
              <a:rPr lang="pl-PL" sz="1180" dirty="0">
                <a:solidFill>
                  <a:srgbClr val="242424"/>
                </a:solidFill>
              </a:rPr>
              <a:t>u</a:t>
            </a:r>
            <a:r>
              <a:rPr lang="en-US" sz="1180" dirty="0">
                <a:solidFill>
                  <a:srgbClr val="242424"/>
                </a:solidFill>
              </a:rPr>
              <a:t> </a:t>
            </a:r>
            <a:r>
              <a:rPr lang="pl-PL" sz="1180" dirty="0">
                <a:solidFill>
                  <a:srgbClr val="242424"/>
                </a:solidFill>
              </a:rPr>
              <a:t>w budynku obiektów zbiorowej ochrony i punktów schronienia oraz gdy ich pojemność jest niewystarczająca </a:t>
            </a:r>
            <a:r>
              <a:rPr lang="en-US" sz="1180" dirty="0">
                <a:solidFill>
                  <a:srgbClr val="242424"/>
                </a:solidFill>
              </a:rPr>
              <a:t>– </a:t>
            </a:r>
            <a:r>
              <a:rPr lang="en-US" sz="1180" dirty="0" err="1">
                <a:solidFill>
                  <a:srgbClr val="242424"/>
                </a:solidFill>
              </a:rPr>
              <a:t>wybór</a:t>
            </a:r>
            <a:r>
              <a:rPr lang="en-US" sz="1180" dirty="0">
                <a:solidFill>
                  <a:srgbClr val="242424"/>
                </a:solidFill>
              </a:rPr>
              <a:t> </a:t>
            </a:r>
            <a:r>
              <a:rPr lang="pl-PL" sz="1180" dirty="0">
                <a:solidFill>
                  <a:srgbClr val="242424"/>
                </a:solidFill>
              </a:rPr>
              <a:t>dokonywany </a:t>
            </a:r>
            <a:r>
              <a:rPr lang="en-US" sz="1180" dirty="0">
                <a:solidFill>
                  <a:srgbClr val="242424"/>
                </a:solidFill>
              </a:rPr>
              <a:t>po </a:t>
            </a:r>
            <a:r>
              <a:rPr lang="pl-PL" sz="1180" dirty="0">
                <a:solidFill>
                  <a:srgbClr val="242424"/>
                </a:solidFill>
              </a:rPr>
              <a:t>wizji lokalnej i </a:t>
            </a:r>
            <a:r>
              <a:rPr lang="en-US" sz="1180" dirty="0" err="1">
                <a:solidFill>
                  <a:srgbClr val="242424"/>
                </a:solidFill>
              </a:rPr>
              <a:t>uzgodnieniach</a:t>
            </a:r>
            <a:endParaRPr lang="en-US" sz="1180" dirty="0"/>
          </a:p>
        </p:txBody>
      </p:sp>
      <p:sp>
        <p:nvSpPr>
          <p:cNvPr id="17" name="Text 14"/>
          <p:cNvSpPr/>
          <p:nvPr/>
        </p:nvSpPr>
        <p:spPr>
          <a:xfrm>
            <a:off x="740664" y="3317489"/>
            <a:ext cx="347472" cy="347472"/>
          </a:xfrm>
          <a:prstGeom prst="rect">
            <a:avLst/>
          </a:prstGeom>
          <a:solidFill>
            <a:srgbClr val="242424"/>
          </a:solidFill>
          <a:ln>
            <a:solidFill>
              <a:srgbClr val="242424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pl-PL" sz="1500" dirty="0">
                <a:solidFill>
                  <a:schemeClr val="bg1"/>
                </a:solidFill>
              </a:rPr>
              <a:t>4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18" name="Text 15"/>
          <p:cNvSpPr/>
          <p:nvPr/>
        </p:nvSpPr>
        <p:spPr>
          <a:xfrm>
            <a:off x="1188719" y="3173798"/>
            <a:ext cx="5296989" cy="49116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pl-PL" sz="1380" b="1" dirty="0"/>
              <a:t>Miejsca schronienia – rozwiązania szczególne</a:t>
            </a:r>
            <a:endParaRPr lang="en-US" sz="1380" b="1" dirty="0"/>
          </a:p>
        </p:txBody>
      </p:sp>
      <p:sp>
        <p:nvSpPr>
          <p:cNvPr id="19" name="Text 16"/>
          <p:cNvSpPr/>
          <p:nvPr/>
        </p:nvSpPr>
        <p:spPr>
          <a:xfrm>
            <a:off x="1198516" y="3419379"/>
            <a:ext cx="4686300" cy="98938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pl-PL" sz="1180" dirty="0">
                <a:solidFill>
                  <a:srgbClr val="242424"/>
                </a:solidFill>
              </a:rPr>
              <a:t>w przypadku </a:t>
            </a:r>
            <a:r>
              <a:rPr lang="en-US" sz="1180" dirty="0" err="1">
                <a:solidFill>
                  <a:srgbClr val="242424"/>
                </a:solidFill>
              </a:rPr>
              <a:t>brak</a:t>
            </a:r>
            <a:r>
              <a:rPr lang="pl-PL" sz="1180" dirty="0">
                <a:solidFill>
                  <a:srgbClr val="242424"/>
                </a:solidFill>
              </a:rPr>
              <a:t>u możliwości </a:t>
            </a:r>
            <a:r>
              <a:rPr lang="en-US" sz="1180" dirty="0">
                <a:solidFill>
                  <a:srgbClr val="242424"/>
                </a:solidFill>
              </a:rPr>
              <a:t> </a:t>
            </a:r>
            <a:r>
              <a:rPr lang="pl-PL" sz="1180" dirty="0">
                <a:solidFill>
                  <a:srgbClr val="242424"/>
                </a:solidFill>
              </a:rPr>
              <a:t>wyznaczenia miejsc schronienia zaleca się pozostanie dzieci w salach, zabezpieczenie okien folią odłamkową,  zastosowanie rolet, tymczasowych osłon dobranych do otworów okiennych,  wypracowanie </a:t>
            </a:r>
            <a:r>
              <a:rPr lang="pl-PL" sz="1180" dirty="0" err="1">
                <a:solidFill>
                  <a:srgbClr val="242424"/>
                </a:solidFill>
              </a:rPr>
              <a:t>zachowań</a:t>
            </a:r>
            <a:r>
              <a:rPr lang="pl-PL" sz="1180" dirty="0">
                <a:solidFill>
                  <a:srgbClr val="242424"/>
                </a:solidFill>
              </a:rPr>
              <a:t> – np. odpowiednie ustawienie ławek i schronienie pod nimi.</a:t>
            </a:r>
            <a:endParaRPr lang="en-US" sz="1180" dirty="0"/>
          </a:p>
        </p:txBody>
      </p:sp>
      <p:pic>
        <p:nvPicPr>
          <p:cNvPr id="20" name="Obraz 19">
            <a:extLst>
              <a:ext uri="{FF2B5EF4-FFF2-40B4-BE49-F238E27FC236}">
                <a16:creationId xmlns:a16="http://schemas.microsoft.com/office/drawing/2014/main" id="{AB326D46-4045-78C9-C72B-1B5AEBD281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8719" y="1489371"/>
            <a:ext cx="2118166" cy="1588624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FF24C714-9C8C-828A-28B8-028A1B305F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9676" y="1489371"/>
            <a:ext cx="2118165" cy="1588624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72858FBB-AF4E-12D9-E827-6EC795742E3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0172" y="3301474"/>
            <a:ext cx="2283388" cy="171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232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Jakie przestrzenie </a:t>
            </a:r>
            <a:r>
              <a:rPr lang="en-US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 </a:t>
            </a:r>
            <a:r>
              <a:rPr lang="en-US" sz="1900" b="1" dirty="0" err="1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budynku</a:t>
            </a:r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należy brać pod uwagę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/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7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717804" y="828184"/>
            <a:ext cx="8092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rgbClr val="111111"/>
                </a:solidFill>
              </a:rPr>
              <a:t>Najważniejsze</a:t>
            </a:r>
            <a:r>
              <a:rPr lang="en-US" b="1" dirty="0">
                <a:solidFill>
                  <a:srgbClr val="111111"/>
                </a:solidFill>
              </a:rPr>
              <a:t> </a:t>
            </a:r>
            <a:r>
              <a:rPr lang="en-US" b="1" dirty="0" err="1">
                <a:solidFill>
                  <a:srgbClr val="111111"/>
                </a:solidFill>
              </a:rPr>
              <a:t>cechy</a:t>
            </a: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713232" y="1316736"/>
            <a:ext cx="1325880" cy="320040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FFFFFF"/>
                </a:solidFill>
              </a:rPr>
              <a:t>Kondygnacja</a:t>
            </a:r>
            <a:endParaRPr lang="en-US" sz="1240" dirty="0"/>
          </a:p>
        </p:txBody>
      </p:sp>
      <p:sp>
        <p:nvSpPr>
          <p:cNvPr id="9" name="Text 6"/>
          <p:cNvSpPr/>
          <p:nvPr/>
        </p:nvSpPr>
        <p:spPr>
          <a:xfrm>
            <a:off x="2221992" y="1307591"/>
            <a:ext cx="2395728" cy="519901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lnSpcReduction="10000"/>
          </a:bodyPr>
          <a:lstStyle/>
          <a:p>
            <a:pPr marL="0" indent="0">
              <a:buNone/>
            </a:pPr>
            <a:r>
              <a:rPr lang="pl-PL" sz="1200" dirty="0">
                <a:solidFill>
                  <a:srgbClr val="242424"/>
                </a:solidFill>
              </a:rPr>
              <a:t>p</a:t>
            </a:r>
            <a:r>
              <a:rPr lang="en-US" sz="1200" dirty="0" err="1">
                <a:solidFill>
                  <a:srgbClr val="242424"/>
                </a:solidFill>
              </a:rPr>
              <a:t>odziemna</a:t>
            </a:r>
            <a:r>
              <a:rPr lang="pl-PL" sz="1200" dirty="0">
                <a:solidFill>
                  <a:srgbClr val="242424"/>
                </a:solidFill>
              </a:rPr>
              <a:t>,</a:t>
            </a:r>
            <a:r>
              <a:rPr lang="en-US" sz="1200" dirty="0">
                <a:solidFill>
                  <a:srgbClr val="242424"/>
                </a:solidFill>
              </a:rPr>
              <a:t> gdy </a:t>
            </a:r>
            <a:r>
              <a:rPr lang="en-US" sz="1200" dirty="0" err="1">
                <a:solidFill>
                  <a:srgbClr val="242424"/>
                </a:solidFill>
              </a:rPr>
              <a:t>jej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en-US" sz="1200" dirty="0" err="1">
                <a:solidFill>
                  <a:srgbClr val="242424"/>
                </a:solidFill>
              </a:rPr>
              <a:t>brak</a:t>
            </a:r>
            <a:r>
              <a:rPr lang="pl-PL" sz="1200" dirty="0">
                <a:solidFill>
                  <a:srgbClr val="242424"/>
                </a:solidFill>
              </a:rPr>
              <a:t> należy rozpatrywać pierwszą kondygnację nadziemną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4873752" y="1316736"/>
            <a:ext cx="1325880" cy="320040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FFFFFF"/>
                </a:solidFill>
              </a:rPr>
              <a:t>Osłona</a:t>
            </a:r>
            <a:endParaRPr lang="en-US" sz="1240" dirty="0"/>
          </a:p>
        </p:txBody>
      </p:sp>
      <p:sp>
        <p:nvSpPr>
          <p:cNvPr id="11" name="Text 8"/>
          <p:cNvSpPr/>
          <p:nvPr/>
        </p:nvSpPr>
        <p:spPr>
          <a:xfrm>
            <a:off x="6382512" y="1307592"/>
            <a:ext cx="2654808" cy="3474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42424"/>
                </a:solidFill>
              </a:rPr>
              <a:t>pomieszczenie wewnętrzne, bez okien lub z minimalnym przeszkleniem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713232" y="2103120"/>
            <a:ext cx="1325880" cy="320040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111111"/>
                </a:solidFill>
              </a:rPr>
              <a:t>„Dwie ściany”</a:t>
            </a:r>
            <a:endParaRPr lang="en-US" sz="1240" dirty="0"/>
          </a:p>
        </p:txBody>
      </p:sp>
      <p:sp>
        <p:nvSpPr>
          <p:cNvPr id="13" name="Text 10"/>
          <p:cNvSpPr/>
          <p:nvPr/>
        </p:nvSpPr>
        <p:spPr>
          <a:xfrm>
            <a:off x="2221992" y="2093975"/>
            <a:ext cx="2395728" cy="51990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42424"/>
                </a:solidFill>
              </a:rPr>
              <a:t>między ludźmi a przestrzenią </a:t>
            </a:r>
            <a:r>
              <a:rPr lang="en-US" sz="1200" dirty="0" err="1">
                <a:solidFill>
                  <a:srgbClr val="242424"/>
                </a:solidFill>
              </a:rPr>
              <a:t>zewnętrzną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pl-PL" sz="1200" dirty="0">
                <a:solidFill>
                  <a:srgbClr val="242424"/>
                </a:solidFill>
              </a:rPr>
              <a:t>powinny znajdować się </a:t>
            </a:r>
            <a:r>
              <a:rPr lang="en-US" sz="1200" dirty="0" err="1">
                <a:solidFill>
                  <a:srgbClr val="242424"/>
                </a:solidFill>
              </a:rPr>
              <a:t>możliwie</a:t>
            </a:r>
            <a:r>
              <a:rPr lang="en-US" sz="1200" dirty="0">
                <a:solidFill>
                  <a:srgbClr val="242424"/>
                </a:solidFill>
              </a:rPr>
              <a:t> dwie trwałe przegrody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4873752" y="2103120"/>
            <a:ext cx="1325880" cy="320040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111111"/>
                </a:solidFill>
              </a:rPr>
              <a:t>Wyjścia</a:t>
            </a:r>
            <a:endParaRPr lang="en-US" sz="1240" dirty="0"/>
          </a:p>
        </p:txBody>
      </p:sp>
      <p:sp>
        <p:nvSpPr>
          <p:cNvPr id="15" name="Text 12"/>
          <p:cNvSpPr/>
          <p:nvPr/>
        </p:nvSpPr>
        <p:spPr>
          <a:xfrm>
            <a:off x="6382512" y="2093976"/>
            <a:ext cx="2654808" cy="3474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pl-PL" sz="1200" dirty="0">
                <a:solidFill>
                  <a:srgbClr val="242424"/>
                </a:solidFill>
              </a:rPr>
              <a:t>odpowiednie warunki do ewakuacji,</a:t>
            </a:r>
            <a:r>
              <a:rPr lang="en-US" sz="1200" dirty="0">
                <a:solidFill>
                  <a:srgbClr val="242424"/>
                </a:solidFill>
              </a:rPr>
              <a:t> preferowane </a:t>
            </a:r>
            <a:r>
              <a:rPr lang="en-US" sz="1200" dirty="0" err="1">
                <a:solidFill>
                  <a:srgbClr val="242424"/>
                </a:solidFill>
              </a:rPr>
              <a:t>dwa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en-US" sz="1200" dirty="0" err="1">
                <a:solidFill>
                  <a:srgbClr val="242424"/>
                </a:solidFill>
              </a:rPr>
              <a:t>wyjścia</a:t>
            </a:r>
            <a:r>
              <a:rPr lang="pl-PL" sz="1200" dirty="0">
                <a:solidFill>
                  <a:srgbClr val="242424"/>
                </a:solidFill>
              </a:rPr>
              <a:t> – przy czym jednym z nich może być okno lub inny otwór umożliwiający ewakuację;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713232" y="2889504"/>
            <a:ext cx="1325880" cy="320040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111111"/>
                </a:solidFill>
              </a:rPr>
              <a:t>Dojście</a:t>
            </a:r>
            <a:endParaRPr lang="en-US" sz="1240" dirty="0"/>
          </a:p>
        </p:txBody>
      </p:sp>
      <p:sp>
        <p:nvSpPr>
          <p:cNvPr id="17" name="Text 14"/>
          <p:cNvSpPr/>
          <p:nvPr/>
        </p:nvSpPr>
        <p:spPr>
          <a:xfrm>
            <a:off x="2221992" y="2880360"/>
            <a:ext cx="2395728" cy="3474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00" dirty="0" err="1">
                <a:solidFill>
                  <a:srgbClr val="242424"/>
                </a:solidFill>
              </a:rPr>
              <a:t>krótka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en-US" sz="1200" dirty="0" err="1">
                <a:solidFill>
                  <a:srgbClr val="242424"/>
                </a:solidFill>
              </a:rPr>
              <a:t>droga</a:t>
            </a:r>
            <a:r>
              <a:rPr lang="pl-PL" sz="1200" dirty="0">
                <a:solidFill>
                  <a:srgbClr val="242424"/>
                </a:solidFill>
              </a:rPr>
              <a:t>, bez </a:t>
            </a:r>
            <a:r>
              <a:rPr lang="en-US" sz="1200" dirty="0" err="1">
                <a:solidFill>
                  <a:srgbClr val="242424"/>
                </a:solidFill>
              </a:rPr>
              <a:t>konieczności</a:t>
            </a:r>
            <a:r>
              <a:rPr lang="en-US" sz="1200" dirty="0">
                <a:solidFill>
                  <a:srgbClr val="242424"/>
                </a:solidFill>
              </a:rPr>
              <a:t> użycia windy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873752" y="2889504"/>
            <a:ext cx="1325880" cy="320040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111111"/>
                </a:solidFill>
              </a:rPr>
              <a:t>Użyteczność</a:t>
            </a:r>
            <a:endParaRPr lang="en-US" sz="1240" dirty="0"/>
          </a:p>
        </p:txBody>
      </p:sp>
      <p:sp>
        <p:nvSpPr>
          <p:cNvPr id="19" name="Text 16"/>
          <p:cNvSpPr/>
          <p:nvPr/>
        </p:nvSpPr>
        <p:spPr>
          <a:xfrm>
            <a:off x="6382511" y="2880360"/>
            <a:ext cx="2654807" cy="3474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pl-PL" sz="1100" dirty="0">
                <a:solidFill>
                  <a:srgbClr val="242424"/>
                </a:solidFill>
              </a:rPr>
              <a:t>jak największa </a:t>
            </a:r>
            <a:r>
              <a:rPr lang="en-US" sz="1100" dirty="0" err="1">
                <a:solidFill>
                  <a:srgbClr val="242424"/>
                </a:solidFill>
              </a:rPr>
              <a:t>pojemność</a:t>
            </a:r>
            <a:r>
              <a:rPr lang="en-US" sz="1100" dirty="0">
                <a:solidFill>
                  <a:srgbClr val="242424"/>
                </a:solidFill>
              </a:rPr>
              <a:t>, </a:t>
            </a:r>
            <a:r>
              <a:rPr lang="en-US" sz="1100" dirty="0" err="1">
                <a:solidFill>
                  <a:srgbClr val="242424"/>
                </a:solidFill>
              </a:rPr>
              <a:t>oświetlenie</a:t>
            </a:r>
            <a:r>
              <a:rPr lang="pl-PL" sz="1100" dirty="0">
                <a:solidFill>
                  <a:srgbClr val="242424"/>
                </a:solidFill>
              </a:rPr>
              <a:t> -najlepiej jeśli jest też awaryjne</a:t>
            </a:r>
            <a:r>
              <a:rPr lang="en-US" sz="1100" dirty="0">
                <a:solidFill>
                  <a:srgbClr val="242424"/>
                </a:solidFill>
              </a:rPr>
              <a:t>,</a:t>
            </a:r>
            <a:r>
              <a:rPr lang="pl-PL" sz="1100" dirty="0">
                <a:solidFill>
                  <a:srgbClr val="242424"/>
                </a:solidFill>
              </a:rPr>
              <a:t> możliwość odbioru sygnałów i komunikatów alarmowych</a:t>
            </a:r>
            <a:r>
              <a:rPr lang="en-US" sz="1100" dirty="0">
                <a:solidFill>
                  <a:srgbClr val="242424"/>
                </a:solidFill>
              </a:rPr>
              <a:t>, </a:t>
            </a:r>
            <a:r>
              <a:rPr lang="pl-PL" sz="1100" dirty="0">
                <a:solidFill>
                  <a:srgbClr val="242424"/>
                </a:solidFill>
              </a:rPr>
              <a:t>inne </a:t>
            </a:r>
            <a:r>
              <a:rPr lang="en-US" sz="1100" dirty="0" err="1">
                <a:solidFill>
                  <a:srgbClr val="242424"/>
                </a:solidFill>
              </a:rPr>
              <a:t>potrzeby</a:t>
            </a:r>
            <a:r>
              <a:rPr lang="en-US" sz="1100" dirty="0">
                <a:solidFill>
                  <a:srgbClr val="242424"/>
                </a:solidFill>
              </a:rPr>
              <a:t> szczególne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640080" y="4187952"/>
            <a:ext cx="8247888" cy="438912"/>
          </a:xfrm>
          <a:prstGeom prst="rect">
            <a:avLst/>
          </a:prstGeom>
          <a:solidFill>
            <a:srgbClr val="111111"/>
          </a:solidFill>
          <a:ln>
            <a:solidFill>
              <a:srgbClr val="11111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endParaRPr lang="en-US" sz="1280" dirty="0"/>
          </a:p>
        </p:txBody>
      </p:sp>
      <p:sp>
        <p:nvSpPr>
          <p:cNvPr id="25" name="Text 5">
            <a:extLst>
              <a:ext uri="{FF2B5EF4-FFF2-40B4-BE49-F238E27FC236}">
                <a16:creationId xmlns:a16="http://schemas.microsoft.com/office/drawing/2014/main" id="{0A67AE49-53FD-70DE-6B98-C70087D444EF}"/>
              </a:ext>
            </a:extLst>
          </p:cNvPr>
          <p:cNvSpPr/>
          <p:nvPr/>
        </p:nvSpPr>
        <p:spPr>
          <a:xfrm>
            <a:off x="713232" y="3688951"/>
            <a:ext cx="1325880" cy="320040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pl-PL" sz="1240" b="1" dirty="0">
                <a:solidFill>
                  <a:schemeClr val="bg1"/>
                </a:solidFill>
              </a:rPr>
              <a:t>Wentylacja</a:t>
            </a:r>
            <a:endParaRPr lang="en-US" sz="1240" b="1" dirty="0">
              <a:solidFill>
                <a:schemeClr val="bg1"/>
              </a:solidFill>
            </a:endParaRPr>
          </a:p>
        </p:txBody>
      </p:sp>
      <p:sp>
        <p:nvSpPr>
          <p:cNvPr id="27" name="Text 14">
            <a:extLst>
              <a:ext uri="{FF2B5EF4-FFF2-40B4-BE49-F238E27FC236}">
                <a16:creationId xmlns:a16="http://schemas.microsoft.com/office/drawing/2014/main" id="{07820DD0-EB26-3624-D6ED-86B4770A7944}"/>
              </a:ext>
            </a:extLst>
          </p:cNvPr>
          <p:cNvSpPr/>
          <p:nvPr/>
        </p:nvSpPr>
        <p:spPr>
          <a:xfrm>
            <a:off x="2176272" y="3688951"/>
            <a:ext cx="6556248" cy="3474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r>
              <a:rPr lang="pl-PL" sz="1200" b="1" dirty="0"/>
              <a:t>Miejsce schronienia musi zapewnić odpowiednią wentylację, dostosowaną do przyjętej pojemności, </a:t>
            </a:r>
            <a:r>
              <a:rPr lang="pl-PL" sz="1200" b="1" i="1" dirty="0">
                <a:solidFill>
                  <a:srgbClr val="FF0000"/>
                </a:solidFill>
              </a:rPr>
              <a:t>zalecane co najmniej </a:t>
            </a:r>
            <a:r>
              <a:rPr lang="pl-PL" sz="1200" b="1" i="1" dirty="0">
                <a:solidFill>
                  <a:srgbClr val="FF0000"/>
                </a:solidFill>
                <a:cs typeface="Times New Roman" panose="02020603050405020304" pitchFamily="18" charset="0"/>
              </a:rPr>
              <a:t>1,5 </a:t>
            </a:r>
            <a:r>
              <a:rPr lang="pl-PL" sz="1200" b="1" i="1" kern="1200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l-PL" sz="1200" b="1" i="1" baseline="300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l-PL" sz="1200" b="1" i="1" kern="100" baseline="300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200" b="1" i="1" dirty="0">
                <a:solidFill>
                  <a:srgbClr val="FF0000"/>
                </a:solidFill>
              </a:rPr>
              <a:t>na osobę</a:t>
            </a:r>
            <a:endParaRPr lang="en-US" sz="12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Przestrzenie, których nie należy wskazywać na miejsce schronienia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/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8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640080" y="932688"/>
            <a:ext cx="8092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endParaRPr lang="en-US" sz="2500" dirty="0"/>
          </a:p>
        </p:txBody>
      </p:sp>
      <p:sp>
        <p:nvSpPr>
          <p:cNvPr id="8" name="Text 5"/>
          <p:cNvSpPr/>
          <p:nvPr/>
        </p:nvSpPr>
        <p:spPr>
          <a:xfrm>
            <a:off x="804672" y="1344168"/>
            <a:ext cx="310896" cy="310896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!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307592" y="1325880"/>
            <a:ext cx="3465576" cy="3931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pl-PL" sz="1200" dirty="0"/>
              <a:t>w których występują </a:t>
            </a:r>
            <a:r>
              <a:rPr lang="en-US" sz="1200" dirty="0" err="1">
                <a:solidFill>
                  <a:srgbClr val="242424"/>
                </a:solidFill>
              </a:rPr>
              <a:t>duże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pl-PL" sz="1200" dirty="0">
                <a:solidFill>
                  <a:srgbClr val="242424"/>
                </a:solidFill>
              </a:rPr>
              <a:t>powierzchnie </a:t>
            </a:r>
            <a:r>
              <a:rPr lang="en-US" sz="1200" dirty="0" err="1">
                <a:solidFill>
                  <a:srgbClr val="242424"/>
                </a:solidFill>
              </a:rPr>
              <a:t>przeszkl</a:t>
            </a:r>
            <a:r>
              <a:rPr lang="pl-PL" sz="1200" dirty="0">
                <a:solidFill>
                  <a:srgbClr val="242424"/>
                </a:solidFill>
              </a:rPr>
              <a:t>one</a:t>
            </a:r>
            <a:r>
              <a:rPr lang="en-US" sz="1200" dirty="0">
                <a:solidFill>
                  <a:srgbClr val="242424"/>
                </a:solidFill>
              </a:rPr>
              <a:t>, </a:t>
            </a:r>
            <a:r>
              <a:rPr lang="en-US" sz="1200" dirty="0" err="1">
                <a:solidFill>
                  <a:srgbClr val="242424"/>
                </a:solidFill>
              </a:rPr>
              <a:t>lekkie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en-US" sz="1200" dirty="0" err="1">
                <a:solidFill>
                  <a:srgbClr val="242424"/>
                </a:solidFill>
              </a:rPr>
              <a:t>łączniki</a:t>
            </a:r>
            <a:r>
              <a:rPr lang="pl-PL" sz="1200" dirty="0">
                <a:solidFill>
                  <a:srgbClr val="242424"/>
                </a:solidFill>
              </a:rPr>
              <a:t> np. </a:t>
            </a:r>
            <a:r>
              <a:rPr lang="en-US" sz="1200" dirty="0" err="1">
                <a:solidFill>
                  <a:srgbClr val="242424"/>
                </a:solidFill>
              </a:rPr>
              <a:t>przeszklone</a:t>
            </a:r>
            <a:r>
              <a:rPr lang="en-US" sz="1200" dirty="0">
                <a:solidFill>
                  <a:srgbClr val="242424"/>
                </a:solidFill>
              </a:rPr>
              <a:t> hole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4965192" y="1344168"/>
            <a:ext cx="310896" cy="310896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!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5468112" y="1325880"/>
            <a:ext cx="3246120" cy="53035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r>
              <a:rPr lang="pl-PL" sz="1200" dirty="0">
                <a:solidFill>
                  <a:srgbClr val="242424"/>
                </a:solidFill>
              </a:rPr>
              <a:t>do których sprawne dotarcie może być znacznie utrudnione lub ewakuacja z nich np. przez wąskie dojście i drzwi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804672" y="2057400"/>
            <a:ext cx="310896" cy="310896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!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1307592" y="2039112"/>
            <a:ext cx="3465576" cy="3931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42424"/>
                </a:solidFill>
              </a:rPr>
              <a:t>w </a:t>
            </a:r>
            <a:r>
              <a:rPr lang="en-US" sz="1200" dirty="0" err="1">
                <a:solidFill>
                  <a:srgbClr val="242424"/>
                </a:solidFill>
              </a:rPr>
              <a:t>których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en-US" sz="1200" dirty="0" err="1">
                <a:solidFill>
                  <a:srgbClr val="242424"/>
                </a:solidFill>
              </a:rPr>
              <a:t>występuj</a:t>
            </a:r>
            <a:r>
              <a:rPr lang="pl-PL" sz="1200" dirty="0">
                <a:solidFill>
                  <a:srgbClr val="242424"/>
                </a:solidFill>
              </a:rPr>
              <a:t>e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pl-PL" sz="1200" dirty="0" err="1">
                <a:solidFill>
                  <a:srgbClr val="242424"/>
                </a:solidFill>
              </a:rPr>
              <a:t>ins</a:t>
            </a:r>
            <a:r>
              <a:rPr lang="en-US" sz="1200" dirty="0" err="1">
                <a:solidFill>
                  <a:srgbClr val="242424"/>
                </a:solidFill>
              </a:rPr>
              <a:t>talacja</a:t>
            </a:r>
            <a:r>
              <a:rPr lang="en-US" sz="1200" dirty="0">
                <a:solidFill>
                  <a:srgbClr val="242424"/>
                </a:solidFill>
              </a:rPr>
              <a:t> gazowa, kotły, </a:t>
            </a:r>
            <a:r>
              <a:rPr lang="en-US" sz="1200" dirty="0" err="1">
                <a:solidFill>
                  <a:srgbClr val="242424"/>
                </a:solidFill>
              </a:rPr>
              <a:t>butle</a:t>
            </a:r>
            <a:r>
              <a:rPr lang="pl-PL" sz="1200" dirty="0">
                <a:solidFill>
                  <a:srgbClr val="242424"/>
                </a:solidFill>
              </a:rPr>
              <a:t> ze sprężonymi gazami</a:t>
            </a:r>
            <a:r>
              <a:rPr lang="en-US" sz="1200" dirty="0">
                <a:solidFill>
                  <a:srgbClr val="242424"/>
                </a:solidFill>
              </a:rPr>
              <a:t>, </a:t>
            </a:r>
            <a:r>
              <a:rPr lang="en-US" sz="1200" dirty="0" err="1">
                <a:solidFill>
                  <a:srgbClr val="242424"/>
                </a:solidFill>
              </a:rPr>
              <a:t>ciężkie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pl-PL" sz="1200" dirty="0">
                <a:solidFill>
                  <a:srgbClr val="242424"/>
                </a:solidFill>
              </a:rPr>
              <a:t>podwieszone do sufitu elementy instalacji lub urządzeń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4965192" y="2057400"/>
            <a:ext cx="310896" cy="310896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!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5468112" y="2039112"/>
            <a:ext cx="3246120" cy="3931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210" dirty="0"/>
              <a:t>w </a:t>
            </a:r>
            <a:r>
              <a:rPr lang="en-US" sz="1210" dirty="0" err="1"/>
              <a:t>których</a:t>
            </a:r>
            <a:r>
              <a:rPr lang="en-US" sz="1210" dirty="0"/>
              <a:t> </a:t>
            </a:r>
            <a:r>
              <a:rPr lang="en-US" sz="1210" dirty="0" err="1"/>
              <a:t>widoczne</a:t>
            </a:r>
            <a:r>
              <a:rPr lang="en-US" sz="1210" dirty="0"/>
              <a:t> </a:t>
            </a:r>
            <a:r>
              <a:rPr lang="pl-PL" sz="1210" dirty="0"/>
              <a:t>są istotne </a:t>
            </a:r>
            <a:r>
              <a:rPr lang="en-US" sz="1210" dirty="0" err="1"/>
              <a:t>uszkodzenia</a:t>
            </a:r>
            <a:r>
              <a:rPr lang="en-US" sz="1210" dirty="0"/>
              <a:t> </a:t>
            </a:r>
            <a:r>
              <a:rPr lang="en-US" sz="1210" dirty="0" err="1"/>
              <a:t>konstrukcji</a:t>
            </a:r>
            <a:endParaRPr lang="en-US" sz="1210" dirty="0"/>
          </a:p>
        </p:txBody>
      </p:sp>
      <p:sp>
        <p:nvSpPr>
          <p:cNvPr id="16" name="Text 13"/>
          <p:cNvSpPr/>
          <p:nvPr/>
        </p:nvSpPr>
        <p:spPr>
          <a:xfrm>
            <a:off x="804672" y="2770632"/>
            <a:ext cx="310896" cy="310896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!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1307592" y="2752344"/>
            <a:ext cx="3246120" cy="3931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pl-PL" sz="1200" dirty="0">
                <a:solidFill>
                  <a:srgbClr val="242424"/>
                </a:solidFill>
              </a:rPr>
              <a:t>do których dotarcie </a:t>
            </a:r>
            <a:r>
              <a:rPr lang="en-US" sz="1200" dirty="0" err="1">
                <a:solidFill>
                  <a:srgbClr val="242424"/>
                </a:solidFill>
              </a:rPr>
              <a:t>wymaga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en-US" sz="1200" dirty="0" err="1">
                <a:solidFill>
                  <a:srgbClr val="242424"/>
                </a:solidFill>
              </a:rPr>
              <a:t>przejścia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en-US" sz="1200" dirty="0" err="1">
                <a:solidFill>
                  <a:srgbClr val="242424"/>
                </a:solidFill>
              </a:rPr>
              <a:t>przez</a:t>
            </a:r>
            <a:r>
              <a:rPr lang="pl-PL" sz="1200" dirty="0">
                <a:solidFill>
                  <a:srgbClr val="242424"/>
                </a:solidFill>
              </a:rPr>
              <a:t> pomieszczenia zagrożone wybuchem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804672" y="3525012"/>
            <a:ext cx="310896" cy="310896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!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1307592" y="3552444"/>
            <a:ext cx="3154680" cy="3931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pl-PL" sz="1200" dirty="0">
                <a:solidFill>
                  <a:srgbClr val="242424"/>
                </a:solidFill>
              </a:rPr>
              <a:t>w których stwierdzono występowanie innych czynników mogących stanowić dodatkowe zagrożenie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1024128" y="4206240"/>
            <a:ext cx="7086600" cy="402336"/>
          </a:xfrm>
          <a:prstGeom prst="rect">
            <a:avLst/>
          </a:prstGeom>
          <a:solidFill>
            <a:srgbClr val="FBE8E8"/>
          </a:solidFill>
          <a:ln>
            <a:solidFill>
              <a:srgbClr val="FB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endParaRPr lang="en-US" sz="1290" dirty="0"/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9F89B492-4BE1-310A-181D-CF6916C40D78}"/>
              </a:ext>
            </a:extLst>
          </p:cNvPr>
          <p:cNvSpPr txBox="1"/>
          <p:nvPr/>
        </p:nvSpPr>
        <p:spPr>
          <a:xfrm>
            <a:off x="804672" y="853154"/>
            <a:ext cx="7818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Należy unikać planowania na miejsca schronienia pomieszczeń</a:t>
            </a:r>
          </a:p>
        </p:txBody>
      </p:sp>
      <p:pic>
        <p:nvPicPr>
          <p:cNvPr id="24" name="Obraz 23">
            <a:extLst>
              <a:ext uri="{FF2B5EF4-FFF2-40B4-BE49-F238E27FC236}">
                <a16:creationId xmlns:a16="http://schemas.microsoft.com/office/drawing/2014/main" id="{5D1432FE-C022-A446-6E8A-498866B4C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4915" y="2571750"/>
            <a:ext cx="3463290" cy="23088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pl-PL" sz="1900" b="1" dirty="0"/>
              <a:t>Podsumowanie rozpoznania</a:t>
            </a:r>
            <a:endParaRPr lang="en-US" sz="1900" b="1" dirty="0"/>
          </a:p>
        </p:txBody>
      </p:sp>
      <p:sp>
        <p:nvSpPr>
          <p:cNvPr id="5" name="Shape 2"/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/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15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640080" y="932687"/>
            <a:ext cx="8092440" cy="69494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pl-PL" sz="1600" b="1" dirty="0">
                <a:solidFill>
                  <a:srgbClr val="111111"/>
                </a:solidFill>
              </a:rPr>
              <a:t>Przyjęte ustalenia</a:t>
            </a:r>
            <a:r>
              <a:rPr lang="en-US" sz="1600" b="1" dirty="0">
                <a:solidFill>
                  <a:srgbClr val="111111"/>
                </a:solidFill>
              </a:rPr>
              <a:t> </a:t>
            </a:r>
            <a:r>
              <a:rPr lang="pl-PL" sz="1600" b="1" dirty="0">
                <a:solidFill>
                  <a:srgbClr val="111111"/>
                </a:solidFill>
              </a:rPr>
              <a:t>z d</a:t>
            </a:r>
            <a:r>
              <a:rPr lang="en-US" sz="1600" b="1" dirty="0" err="1">
                <a:solidFill>
                  <a:srgbClr val="111111"/>
                </a:solidFill>
              </a:rPr>
              <a:t>yrektor</a:t>
            </a:r>
            <a:r>
              <a:rPr lang="pl-PL" sz="1600" b="1" dirty="0">
                <a:solidFill>
                  <a:srgbClr val="111111"/>
                </a:solidFill>
              </a:rPr>
              <a:t>em oraz</a:t>
            </a:r>
            <a:r>
              <a:rPr lang="en-US" sz="1600" b="1" dirty="0">
                <a:solidFill>
                  <a:srgbClr val="111111"/>
                </a:solidFill>
              </a:rPr>
              <a:t> organ</a:t>
            </a:r>
            <a:r>
              <a:rPr lang="pl-PL" sz="1600" b="1" dirty="0">
                <a:solidFill>
                  <a:srgbClr val="111111"/>
                </a:solidFill>
              </a:rPr>
              <a:t>em</a:t>
            </a:r>
            <a:r>
              <a:rPr lang="en-US" sz="1600" b="1" dirty="0">
                <a:solidFill>
                  <a:srgbClr val="111111"/>
                </a:solidFill>
              </a:rPr>
              <a:t> </a:t>
            </a:r>
            <a:r>
              <a:rPr lang="en-US" sz="1600" b="1" dirty="0" err="1">
                <a:solidFill>
                  <a:srgbClr val="111111"/>
                </a:solidFill>
              </a:rPr>
              <a:t>prowadząc</a:t>
            </a:r>
            <a:r>
              <a:rPr lang="pl-PL" sz="1600" b="1" dirty="0" err="1">
                <a:solidFill>
                  <a:srgbClr val="111111"/>
                </a:solidFill>
              </a:rPr>
              <a:t>ym</a:t>
            </a:r>
            <a:r>
              <a:rPr lang="en-US" sz="1600" b="1" dirty="0">
                <a:solidFill>
                  <a:srgbClr val="111111"/>
                </a:solidFill>
              </a:rPr>
              <a:t> </a:t>
            </a:r>
            <a:r>
              <a:rPr lang="pl-PL" sz="1600" b="1" dirty="0">
                <a:solidFill>
                  <a:srgbClr val="111111"/>
                </a:solidFill>
              </a:rPr>
              <a:t>placówkę powinny w szczególności uwzględniać: 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06196" y="1823847"/>
            <a:ext cx="292608" cy="292608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280160" y="1778508"/>
            <a:ext cx="3291840" cy="3108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400" dirty="0" err="1">
                <a:solidFill>
                  <a:srgbClr val="242424"/>
                </a:solidFill>
              </a:rPr>
              <a:t>położenie</a:t>
            </a:r>
            <a:r>
              <a:rPr lang="en-US" sz="1400" dirty="0">
                <a:solidFill>
                  <a:srgbClr val="242424"/>
                </a:solidFill>
              </a:rPr>
              <a:t> </a:t>
            </a:r>
            <a:r>
              <a:rPr lang="en-US" sz="1400" dirty="0" err="1">
                <a:solidFill>
                  <a:srgbClr val="242424"/>
                </a:solidFill>
              </a:rPr>
              <a:t>miejsca</a:t>
            </a:r>
            <a:r>
              <a:rPr lang="pl-PL" sz="1400" dirty="0">
                <a:solidFill>
                  <a:srgbClr val="242424"/>
                </a:solidFill>
              </a:rPr>
              <a:t> schronienia 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06196" y="2452877"/>
            <a:ext cx="292608" cy="292608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1266444" y="2452877"/>
            <a:ext cx="3450336" cy="3108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pl-PL" sz="1400" dirty="0">
                <a:solidFill>
                  <a:srgbClr val="242424"/>
                </a:solidFill>
              </a:rPr>
              <a:t>wskazanie ustalonej kategorii</a:t>
            </a:r>
            <a:br>
              <a:rPr lang="pl-PL" sz="1400" dirty="0">
                <a:solidFill>
                  <a:srgbClr val="242424"/>
                </a:solidFill>
              </a:rPr>
            </a:br>
            <a:r>
              <a:rPr lang="pl-PL" sz="1400" dirty="0">
                <a:solidFill>
                  <a:srgbClr val="242424"/>
                </a:solidFill>
              </a:rPr>
              <a:t>(schron, ukrycie, MDS, PS, MS)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806196" y="3049524"/>
            <a:ext cx="292608" cy="292608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266444" y="3035426"/>
            <a:ext cx="3291840" cy="3108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1400" dirty="0" err="1">
                <a:solidFill>
                  <a:srgbClr val="242424"/>
                </a:solidFill>
              </a:rPr>
              <a:t>pojemność</a:t>
            </a:r>
            <a:r>
              <a:rPr lang="en-US" sz="1400" dirty="0">
                <a:solidFill>
                  <a:srgbClr val="242424"/>
                </a:solidFill>
              </a:rPr>
              <a:t> </a:t>
            </a:r>
            <a:r>
              <a:rPr lang="pl-PL" sz="1400" dirty="0">
                <a:solidFill>
                  <a:srgbClr val="242424"/>
                </a:solidFill>
              </a:rPr>
              <a:t>miejsca schronienia 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06196" y="3714178"/>
            <a:ext cx="292608" cy="292608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pl-PL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266444" y="3695890"/>
            <a:ext cx="3291840" cy="3108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1400" dirty="0" err="1">
                <a:solidFill>
                  <a:srgbClr val="242424"/>
                </a:solidFill>
              </a:rPr>
              <a:t>drog</a:t>
            </a:r>
            <a:r>
              <a:rPr lang="pl-PL" sz="1400" dirty="0">
                <a:solidFill>
                  <a:srgbClr val="242424"/>
                </a:solidFill>
              </a:rPr>
              <a:t>i</a:t>
            </a:r>
            <a:r>
              <a:rPr lang="en-US" sz="1400" dirty="0">
                <a:solidFill>
                  <a:srgbClr val="242424"/>
                </a:solidFill>
              </a:rPr>
              <a:t> </a:t>
            </a:r>
            <a:r>
              <a:rPr lang="pl-PL" sz="1400" dirty="0">
                <a:solidFill>
                  <a:srgbClr val="242424"/>
                </a:solidFill>
              </a:rPr>
              <a:t>dotarcia do miejsca schronienia </a:t>
            </a:r>
            <a:br>
              <a:rPr lang="pl-PL" sz="1400" dirty="0">
                <a:solidFill>
                  <a:srgbClr val="242424"/>
                </a:solidFill>
              </a:rPr>
            </a:br>
            <a:r>
              <a:rPr lang="en-US" sz="1400" dirty="0" err="1">
                <a:solidFill>
                  <a:srgbClr val="242424"/>
                </a:solidFill>
              </a:rPr>
              <a:t>i</a:t>
            </a:r>
            <a:r>
              <a:rPr lang="en-US" sz="1400" dirty="0">
                <a:solidFill>
                  <a:srgbClr val="242424"/>
                </a:solidFill>
              </a:rPr>
              <a:t> </a:t>
            </a:r>
            <a:r>
              <a:rPr lang="pl-PL" sz="1400" dirty="0">
                <a:solidFill>
                  <a:srgbClr val="242424"/>
                </a:solidFill>
              </a:rPr>
              <a:t>ewakuacji z niego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806196" y="4378450"/>
            <a:ext cx="292608" cy="292608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pl-PL" sz="1200" b="1" dirty="0">
                <a:solidFill>
                  <a:srgbClr val="FFFFFF"/>
                </a:solidFill>
              </a:rPr>
              <a:t>5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1266444" y="4378450"/>
            <a:ext cx="3291840" cy="3108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1400" dirty="0" err="1">
                <a:solidFill>
                  <a:srgbClr val="242424"/>
                </a:solidFill>
              </a:rPr>
              <a:t>ograniczenia</a:t>
            </a:r>
            <a:r>
              <a:rPr lang="en-US" sz="1400" dirty="0">
                <a:solidFill>
                  <a:srgbClr val="242424"/>
                </a:solidFill>
              </a:rPr>
              <a:t> </a:t>
            </a:r>
            <a:r>
              <a:rPr lang="en-US" sz="1400" dirty="0" err="1">
                <a:solidFill>
                  <a:srgbClr val="242424"/>
                </a:solidFill>
              </a:rPr>
              <a:t>użytkowe</a:t>
            </a:r>
            <a:r>
              <a:rPr lang="pl-PL" sz="1400" dirty="0">
                <a:solidFill>
                  <a:srgbClr val="242424"/>
                </a:solidFill>
              </a:rPr>
              <a:t> np. czas przebywania oraz inne wytyczne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4753356" y="1823847"/>
            <a:ext cx="292608" cy="292608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pl-PL" sz="1200" b="1" dirty="0">
                <a:solidFill>
                  <a:srgbClr val="FFFFFF"/>
                </a:solidFill>
              </a:rPr>
              <a:t>6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5340096" y="1643634"/>
            <a:ext cx="3547872" cy="69494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pl-PL" sz="1400" dirty="0"/>
              <a:t>niezbędne prace i działania przygotowawcze, dotyczące zapewnienia bezpieczeństwa</a:t>
            </a:r>
            <a:endParaRPr lang="en-US" sz="1400" dirty="0"/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A37E3DC4-2C66-3C82-E8D7-4E3CFD621B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4420" y="2462024"/>
            <a:ext cx="3507864" cy="233857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D87416-30EC-199C-76DF-BAC495514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C77FACA-0DA7-3305-CA7B-4F4F8E8EB2ED}"/>
              </a:ext>
            </a:extLst>
          </p:cNvPr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>
            <a:extLst>
              <a:ext uri="{FF2B5EF4-FFF2-40B4-BE49-F238E27FC236}">
                <a16:creationId xmlns:a16="http://schemas.microsoft.com/office/drawing/2014/main" id="{1D8B46F1-C855-186F-A808-02548BD4FE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3A12ADE9-81D0-77B0-8B86-975F8A1F95DD}"/>
              </a:ext>
            </a:extLst>
          </p:cNvPr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900" dirty="0"/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6D5C0B09-025F-670C-3A92-EB008230827D}"/>
              </a:ext>
            </a:extLst>
          </p:cNvPr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386A0023-5427-9284-2B96-EE3336CD23E3}"/>
              </a:ext>
            </a:extLst>
          </p:cNvPr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16</a:t>
            </a:r>
            <a:endParaRPr lang="en-US" sz="800" dirty="0"/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66F8A422-C517-E90A-734D-CF2588E6E201}"/>
              </a:ext>
            </a:extLst>
          </p:cNvPr>
          <p:cNvSpPr txBox="1"/>
          <p:nvPr/>
        </p:nvSpPr>
        <p:spPr>
          <a:xfrm>
            <a:off x="914400" y="838784"/>
            <a:ext cx="6355080" cy="3893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300" b="1" dirty="0"/>
              <a:t>Zmiana w ROZPORZĄDZENIU MINISTRA SPRAW WEWNĘTRZNYCH I ADMINISTRACJI </a:t>
            </a:r>
            <a:r>
              <a:rPr lang="pl-PL" sz="1300" dirty="0"/>
              <a:t>w sprawie ochrony przeciwpożarowej budynków, innych obiektów budowlanych i terenów, wprowadziła obowiązek oznakowania punktów schronienia</a:t>
            </a:r>
          </a:p>
          <a:p>
            <a:r>
              <a:rPr lang="pl-PL" sz="1300" dirty="0"/>
              <a:t>znakami i tablicami zgodnie z określonymi wzorami, dotyczy to także punktów schronienia, zidentyfikowanych przed dniem wejścia w życie tej zmiany.</a:t>
            </a:r>
          </a:p>
          <a:p>
            <a:r>
              <a:rPr lang="pl-PL" sz="1300" dirty="0"/>
              <a:t>Rozporządzenie weszło w życie 30 września 2026r.</a:t>
            </a:r>
          </a:p>
          <a:p>
            <a:endParaRPr lang="pl-PL" sz="1300" dirty="0"/>
          </a:p>
          <a:p>
            <a:r>
              <a:rPr lang="pl-PL" sz="1300" b="1" dirty="0"/>
              <a:t>Punkt schronienia oznakowuje się: </a:t>
            </a:r>
          </a:p>
          <a:p>
            <a:r>
              <a:rPr lang="pl-PL" sz="1300" dirty="0"/>
              <a:t>1) </a:t>
            </a:r>
            <a:r>
              <a:rPr lang="pl-PL" sz="1300" b="1" dirty="0"/>
              <a:t>międzynarodowym znakiem rozpoznawczym obrony cywilnej </a:t>
            </a:r>
            <a:r>
              <a:rPr lang="pl-PL" sz="1300" dirty="0"/>
              <a:t>– równobocznym trójkątem w kolorze niebieskim (CMYK 88, 63, 11, 25), umieszczonym na tle w kolorze pomarańczowym (CMYK 0, 50, 96, 0), według wzoru w postaci: </a:t>
            </a:r>
          </a:p>
          <a:p>
            <a:r>
              <a:rPr lang="pl-PL" sz="1300" dirty="0"/>
              <a:t>a) tabliczki o wymiarach 200 mm × 200 mm umieszczonej na budynku, </a:t>
            </a:r>
          </a:p>
          <a:p>
            <a:r>
              <a:rPr lang="pl-PL" sz="1300" dirty="0"/>
              <a:t>b) naklejki o wymiarach 80 mm × 80 mm umieszczonej w górnym prawym rogu na drzwiach wejściowych do budynku, w którym znajduje się punkt schronienia, oraz na drzwiach do punktu schronienia</a:t>
            </a:r>
          </a:p>
          <a:p>
            <a:endParaRPr lang="pl-PL" sz="1300" dirty="0"/>
          </a:p>
          <a:p>
            <a:endParaRPr lang="pl-PL" sz="1300" dirty="0"/>
          </a:p>
          <a:p>
            <a:r>
              <a:rPr lang="pl-PL" sz="1300" dirty="0"/>
              <a:t>2) </a:t>
            </a:r>
            <a:r>
              <a:rPr lang="pl-PL" sz="1300" b="1" dirty="0"/>
              <a:t>napisem „PUNKT SCHRONIENIA” </a:t>
            </a:r>
            <a:r>
              <a:rPr lang="pl-PL" sz="1300" dirty="0"/>
              <a:t>w kolorze białym na tabliczce o wymiarach 100 mm × 200 mm w kolorze zielonym (CMYK 90, 10, 80, 0), umieszczonym pod tabliczką.</a:t>
            </a:r>
          </a:p>
        </p:txBody>
      </p:sp>
      <p:pic>
        <p:nvPicPr>
          <p:cNvPr id="23" name="Obraz 22">
            <a:extLst>
              <a:ext uri="{FF2B5EF4-FFF2-40B4-BE49-F238E27FC236}">
                <a16:creationId xmlns:a16="http://schemas.microsoft.com/office/drawing/2014/main" id="{A5CC5969-48C9-C6FD-E31C-D643FA4D9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2785" y="1775840"/>
            <a:ext cx="1876425" cy="1867043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D0FA772B-B41E-C0E8-16D2-59FF894D3B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2786" y="3810524"/>
            <a:ext cx="1876425" cy="981075"/>
          </a:xfrm>
          <a:prstGeom prst="rect">
            <a:avLst/>
          </a:prstGeom>
        </p:spPr>
      </p:pic>
      <p:sp>
        <p:nvSpPr>
          <p:cNvPr id="27" name="Text 1">
            <a:extLst>
              <a:ext uri="{FF2B5EF4-FFF2-40B4-BE49-F238E27FC236}">
                <a16:creationId xmlns:a16="http://schemas.microsoft.com/office/drawing/2014/main" id="{E43F3569-2209-8D9B-046F-F47ABC293A94}"/>
              </a:ext>
            </a:extLst>
          </p:cNvPr>
          <p:cNvSpPr/>
          <p:nvPr/>
        </p:nvSpPr>
        <p:spPr>
          <a:xfrm>
            <a:off x="941832" y="179832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pl-PL" sz="1900" b="1" dirty="0"/>
              <a:t>Znakowanie PS – nowe obowiązki</a:t>
            </a:r>
            <a:endParaRPr 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10497075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F542B5-7DA6-148C-6391-F6FEE9694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D8E9093-B5CB-2E01-5613-822C78445E25}"/>
              </a:ext>
            </a:extLst>
          </p:cNvPr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>
            <a:extLst>
              <a:ext uri="{FF2B5EF4-FFF2-40B4-BE49-F238E27FC236}">
                <a16:creationId xmlns:a16="http://schemas.microsoft.com/office/drawing/2014/main" id="{3D722404-DDF8-A838-EDEA-5D344F65B9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30397672-8B5A-E070-5B12-413813A72963}"/>
              </a:ext>
            </a:extLst>
          </p:cNvPr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pl-PL" sz="1900" b="1" dirty="0"/>
              <a:t>Prezentacja jak znakować PS</a:t>
            </a:r>
            <a:endParaRPr lang="en-US" sz="1900" b="1" dirty="0"/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51D573EC-767E-EEF8-FB16-BF2D5EDE108B}"/>
              </a:ext>
            </a:extLst>
          </p:cNvPr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1BBBB627-4FD3-F937-F300-3601CA29FE66}"/>
              </a:ext>
            </a:extLst>
          </p:cNvPr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16</a:t>
            </a:r>
            <a:endParaRPr lang="en-US" sz="80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F6CFE091-2CA1-8821-62DF-B31D67643B17}"/>
              </a:ext>
            </a:extLst>
          </p:cNvPr>
          <p:cNvSpPr/>
          <p:nvPr/>
        </p:nvSpPr>
        <p:spPr>
          <a:xfrm>
            <a:off x="640080" y="932688"/>
            <a:ext cx="8092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endParaRPr lang="en-US" sz="2500" dirty="0"/>
          </a:p>
        </p:txBody>
      </p:sp>
      <p:pic>
        <p:nvPicPr>
          <p:cNvPr id="19" name="Obraz 18">
            <a:extLst>
              <a:ext uri="{FF2B5EF4-FFF2-40B4-BE49-F238E27FC236}">
                <a16:creationId xmlns:a16="http://schemas.microsoft.com/office/drawing/2014/main" id="{BABA38C3-DA44-D82C-E7D8-0DC3D968CF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59536" y="713232"/>
            <a:ext cx="7076150" cy="444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399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72C22BE-A43D-4D20-9B89-D8D91AEBA87C}">
  <we:reference id="f5f369e5-aa35-49d7-ad7b-638152ddb008" version="1.0.0.1" store="EXCatalog" storeType="EXCatalog"/>
  <we:alternateReferences>
    <we:reference id="WA200010001" version="1.0.0.1" store="" storeType="OMEX"/>
  </we:alternateReferences>
  <we:properties>
    <we:property name="claude.fileId" value="&quot;f2713888-9e8f-49ba-89bb-14126ce8b2fb&quot;"/>
  </we:properties>
  <we:bindings/>
  <we:snapshot xmlns:r="http://schemas.openxmlformats.org/officeDocument/2006/relationships"/>
</we:webextension>
</file>

<file path=docMetadata/LabelInfo.xml><?xml version="1.0" encoding="utf-8"?>
<clbl:labelList xmlns:clbl="http://schemas.microsoft.com/office/2020/mipLabelMetadata">
  <clbl:label id="{2e67c0c2-f0ae-46df-95fa-92af18f3fdf4}" enabled="0" method="" siteId="{2e67c0c2-f0ae-46df-95fa-92af18f3fdf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681</TotalTime>
  <Words>1054</Words>
  <Application>Microsoft Office PowerPoint</Application>
  <PresentationFormat>Pokaz na ekranie (16:9)</PresentationFormat>
  <Paragraphs>134</Paragraphs>
  <Slides>14</Slides>
  <Notes>14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Times New Roman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PSP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Typowanie bezpiecznych miejsc dla uczniów i nauczycieli</dc:title>
  <dc:subject>Typowanie bezpiecznych miejsc dla placówek oświatowych</dc:subject>
  <dc:creator>Materiał służbowy</dc:creator>
  <cp:lastModifiedBy>M.Hantulski (KW Warszawa)</cp:lastModifiedBy>
  <cp:revision>25</cp:revision>
  <cp:lastPrinted>2026-10-05T09:44:02Z</cp:lastPrinted>
  <dcterms:created xsi:type="dcterms:W3CDTF">2026-09-28T10:33:27Z</dcterms:created>
  <dcterms:modified xsi:type="dcterms:W3CDTF">2026-10-07T10:47:35Z</dcterms:modified>
</cp:coreProperties>
</file>