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256" r:id="rId2"/>
    <p:sldId id="258" r:id="rId3"/>
    <p:sldId id="259" r:id="rId4"/>
    <p:sldId id="281" r:id="rId5"/>
    <p:sldId id="260" r:id="rId6"/>
    <p:sldId id="261" r:id="rId7"/>
    <p:sldId id="262" r:id="rId8"/>
    <p:sldId id="263" r:id="rId9"/>
    <p:sldId id="265" r:id="rId10"/>
    <p:sldId id="266" r:id="rId11"/>
    <p:sldId id="267" r:id="rId12"/>
    <p:sldId id="268" r:id="rId13"/>
    <p:sldId id="269" r:id="rId14"/>
    <p:sldId id="270" r:id="rId15"/>
    <p:sldId id="271" r:id="rId16"/>
    <p:sldId id="272" r:id="rId17"/>
    <p:sldId id="282" r:id="rId18"/>
    <p:sldId id="273" r:id="rId19"/>
    <p:sldId id="279" r:id="rId20"/>
    <p:sldId id="275" r:id="rId21"/>
    <p:sldId id="274" r:id="rId22"/>
    <p:sldId id="276" r:id="rId23"/>
    <p:sldId id="277" r:id="rId24"/>
    <p:sldId id="283" r:id="rId25"/>
    <p:sldId id="284" r:id="rId26"/>
    <p:sldId id="285" r:id="rId27"/>
    <p:sldId id="286" r:id="rId28"/>
    <p:sldId id="280" r:id="rId29"/>
    <p:sldId id="278" r:id="rId30"/>
    <p:sldId id="287" r:id="rId31"/>
    <p:sldId id="288" r:id="rId32"/>
    <p:sldId id="289" r:id="rId3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607828245"/>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Slajd tytułowy">
    <p:spTree>
      <p:nvGrpSpPr>
        <p:cNvPr id="1" name=""/>
        <p:cNvGrpSpPr/>
        <p:nvPr/>
      </p:nvGrpSpPr>
      <p:grpSpPr>
        <a:xfrm>
          <a:off x="0" y="0"/>
          <a:ext cx="0" cy="0"/>
          <a:chOff x="0" y="0"/>
          <a:chExt cx="0" cy="0"/>
        </a:xfrm>
      </p:grpSpPr>
      <p:sp>
        <p:nvSpPr>
          <p:cNvPr id="11" name="Tekst tytułowy"/>
          <p:cNvSpPr txBox="1">
            <a:spLocks noGrp="1"/>
          </p:cNvSpPr>
          <p:nvPr>
            <p:ph type="title"/>
          </p:nvPr>
        </p:nvSpPr>
        <p:spPr>
          <a:xfrm>
            <a:off x="1524000" y="1122362"/>
            <a:ext cx="9144000" cy="2387601"/>
          </a:xfrm>
          <a:prstGeom prst="rect">
            <a:avLst/>
          </a:prstGeom>
        </p:spPr>
        <p:txBody>
          <a:bodyPr anchor="b"/>
          <a:lstStyle>
            <a:lvl1pPr algn="ctr">
              <a:defRPr sz="6000"/>
            </a:lvl1pPr>
          </a:lstStyle>
          <a:p>
            <a:r>
              <a:t>Tekst tytułowy</a:t>
            </a:r>
          </a:p>
        </p:txBody>
      </p:sp>
      <p:sp>
        <p:nvSpPr>
          <p:cNvPr id="12" name="Treść - poziom 1…"/>
          <p:cNvSpPr txBox="1">
            <a:spLocks noGrp="1"/>
          </p:cNvSpPr>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Treść - poziom 1</a:t>
            </a:r>
          </a:p>
          <a:p>
            <a:pPr lvl="1"/>
            <a:r>
              <a:t>Treść - poziom 2</a:t>
            </a:r>
          </a:p>
          <a:p>
            <a:pPr lvl="2"/>
            <a:r>
              <a:t>Treść - poziom 3</a:t>
            </a:r>
          </a:p>
          <a:p>
            <a:pPr lvl="3"/>
            <a:r>
              <a:t>Treść - poziom 4</a:t>
            </a:r>
          </a:p>
          <a:p>
            <a:pPr lvl="4"/>
            <a:r>
              <a:t>Treść - poziom 5</a:t>
            </a:r>
          </a:p>
        </p:txBody>
      </p:sp>
      <p:sp>
        <p:nvSpPr>
          <p:cNvPr id="13"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ytuł i zawartość">
    <p:spTree>
      <p:nvGrpSpPr>
        <p:cNvPr id="1" name=""/>
        <p:cNvGrpSpPr/>
        <p:nvPr/>
      </p:nvGrpSpPr>
      <p:grpSpPr>
        <a:xfrm>
          <a:off x="0" y="0"/>
          <a:ext cx="0" cy="0"/>
          <a:chOff x="0" y="0"/>
          <a:chExt cx="0" cy="0"/>
        </a:xfrm>
      </p:grpSpPr>
      <p:sp>
        <p:nvSpPr>
          <p:cNvPr id="20" name="Tekst tytułowy"/>
          <p:cNvSpPr txBox="1">
            <a:spLocks noGrp="1"/>
          </p:cNvSpPr>
          <p:nvPr>
            <p:ph type="title"/>
          </p:nvPr>
        </p:nvSpPr>
        <p:spPr>
          <a:prstGeom prst="rect">
            <a:avLst/>
          </a:prstGeom>
        </p:spPr>
        <p:txBody>
          <a:bodyPr/>
          <a:lstStyle/>
          <a:p>
            <a:r>
              <a:t>Tekst tytułowy</a:t>
            </a:r>
          </a:p>
        </p:txBody>
      </p:sp>
      <p:sp>
        <p:nvSpPr>
          <p:cNvPr id="21" name="Treść - poziom 1…"/>
          <p:cNvSpPr txBox="1">
            <a:spLocks noGrp="1"/>
          </p:cNvSpPr>
          <p:nvPr>
            <p:ph type="body" idx="1"/>
          </p:nvPr>
        </p:nvSpPr>
        <p:spPr>
          <a:prstGeom prst="rect">
            <a:avLst/>
          </a:prstGeom>
        </p:spPr>
        <p:txBody>
          <a:bodyPr/>
          <a:lstStyle/>
          <a:p>
            <a:r>
              <a:t>Treść - poziom 1</a:t>
            </a:r>
          </a:p>
          <a:p>
            <a:pPr lvl="1"/>
            <a:r>
              <a:t>Treść - poziom 2</a:t>
            </a:r>
          </a:p>
          <a:p>
            <a:pPr lvl="2"/>
            <a:r>
              <a:t>Treść - poziom 3</a:t>
            </a:r>
          </a:p>
          <a:p>
            <a:pPr lvl="3"/>
            <a:r>
              <a:t>Treść - poziom 4</a:t>
            </a:r>
          </a:p>
          <a:p>
            <a:pPr lvl="4"/>
            <a:r>
              <a:t>Treść - poziom 5</a:t>
            </a:r>
          </a:p>
        </p:txBody>
      </p:sp>
      <p:sp>
        <p:nvSpPr>
          <p:cNvPr id="22"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Nagłówek sekcji">
    <p:spTree>
      <p:nvGrpSpPr>
        <p:cNvPr id="1" name=""/>
        <p:cNvGrpSpPr/>
        <p:nvPr/>
      </p:nvGrpSpPr>
      <p:grpSpPr>
        <a:xfrm>
          <a:off x="0" y="0"/>
          <a:ext cx="0" cy="0"/>
          <a:chOff x="0" y="0"/>
          <a:chExt cx="0" cy="0"/>
        </a:xfrm>
      </p:grpSpPr>
      <p:sp>
        <p:nvSpPr>
          <p:cNvPr id="29" name="Tekst tytułowy"/>
          <p:cNvSpPr txBox="1">
            <a:spLocks noGrp="1"/>
          </p:cNvSpPr>
          <p:nvPr>
            <p:ph type="title"/>
          </p:nvPr>
        </p:nvSpPr>
        <p:spPr>
          <a:xfrm>
            <a:off x="831850" y="1709738"/>
            <a:ext cx="10515600" cy="2852737"/>
          </a:xfrm>
          <a:prstGeom prst="rect">
            <a:avLst/>
          </a:prstGeom>
        </p:spPr>
        <p:txBody>
          <a:bodyPr anchor="b"/>
          <a:lstStyle>
            <a:lvl1pPr>
              <a:defRPr sz="6000"/>
            </a:lvl1pPr>
          </a:lstStyle>
          <a:p>
            <a:r>
              <a:t>Tekst tytułowy</a:t>
            </a:r>
          </a:p>
        </p:txBody>
      </p:sp>
      <p:sp>
        <p:nvSpPr>
          <p:cNvPr id="30" name="Treść - poziom 1…"/>
          <p:cNvSpPr txBox="1">
            <a:spLocks noGrp="1"/>
          </p:cNvSpPr>
          <p:nvPr>
            <p:ph type="body" sz="quarter" idx="1"/>
          </p:nvPr>
        </p:nvSpPr>
        <p:spPr>
          <a:xfrm>
            <a:off x="831850" y="4589462"/>
            <a:ext cx="10515600" cy="1500189"/>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Treść - poziom 1</a:t>
            </a:r>
          </a:p>
          <a:p>
            <a:pPr lvl="1"/>
            <a:r>
              <a:t>Treść - poziom 2</a:t>
            </a:r>
          </a:p>
          <a:p>
            <a:pPr lvl="2"/>
            <a:r>
              <a:t>Treść - poziom 3</a:t>
            </a:r>
          </a:p>
          <a:p>
            <a:pPr lvl="3"/>
            <a:r>
              <a:t>Treść - poziom 4</a:t>
            </a:r>
          </a:p>
          <a:p>
            <a:pPr lvl="4"/>
            <a:r>
              <a:t>Treść - poziom 5</a:t>
            </a:r>
          </a:p>
        </p:txBody>
      </p:sp>
      <p:sp>
        <p:nvSpPr>
          <p:cNvPr id="31"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wa elementy zawartości">
    <p:spTree>
      <p:nvGrpSpPr>
        <p:cNvPr id="1" name=""/>
        <p:cNvGrpSpPr/>
        <p:nvPr/>
      </p:nvGrpSpPr>
      <p:grpSpPr>
        <a:xfrm>
          <a:off x="0" y="0"/>
          <a:ext cx="0" cy="0"/>
          <a:chOff x="0" y="0"/>
          <a:chExt cx="0" cy="0"/>
        </a:xfrm>
      </p:grpSpPr>
      <p:sp>
        <p:nvSpPr>
          <p:cNvPr id="38" name="Tekst tytułowy"/>
          <p:cNvSpPr txBox="1">
            <a:spLocks noGrp="1"/>
          </p:cNvSpPr>
          <p:nvPr>
            <p:ph type="title"/>
          </p:nvPr>
        </p:nvSpPr>
        <p:spPr>
          <a:prstGeom prst="rect">
            <a:avLst/>
          </a:prstGeom>
        </p:spPr>
        <p:txBody>
          <a:bodyPr/>
          <a:lstStyle/>
          <a:p>
            <a:r>
              <a:t>Tekst tytułowy</a:t>
            </a:r>
          </a:p>
        </p:txBody>
      </p:sp>
      <p:sp>
        <p:nvSpPr>
          <p:cNvPr id="39" name="Treść - poziom 1…"/>
          <p:cNvSpPr txBox="1">
            <a:spLocks noGrp="1"/>
          </p:cNvSpPr>
          <p:nvPr>
            <p:ph type="body" sz="half" idx="1"/>
          </p:nvPr>
        </p:nvSpPr>
        <p:spPr>
          <a:xfrm>
            <a:off x="838200" y="1825625"/>
            <a:ext cx="5181600" cy="4351338"/>
          </a:xfrm>
          <a:prstGeom prst="rect">
            <a:avLst/>
          </a:prstGeom>
        </p:spPr>
        <p:txBody>
          <a:bodyPr/>
          <a:lstStyle/>
          <a:p>
            <a:r>
              <a:t>Treść - poziom 1</a:t>
            </a:r>
          </a:p>
          <a:p>
            <a:pPr lvl="1"/>
            <a:r>
              <a:t>Treść - poziom 2</a:t>
            </a:r>
          </a:p>
          <a:p>
            <a:pPr lvl="2"/>
            <a:r>
              <a:t>Treść - poziom 3</a:t>
            </a:r>
          </a:p>
          <a:p>
            <a:pPr lvl="3"/>
            <a:r>
              <a:t>Treść - poziom 4</a:t>
            </a:r>
          </a:p>
          <a:p>
            <a:pPr lvl="4"/>
            <a:r>
              <a:t>Treść - poziom 5</a:t>
            </a:r>
          </a:p>
        </p:txBody>
      </p:sp>
      <p:sp>
        <p:nvSpPr>
          <p:cNvPr id="40"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orównanie">
    <p:spTree>
      <p:nvGrpSpPr>
        <p:cNvPr id="1" name=""/>
        <p:cNvGrpSpPr/>
        <p:nvPr/>
      </p:nvGrpSpPr>
      <p:grpSpPr>
        <a:xfrm>
          <a:off x="0" y="0"/>
          <a:ext cx="0" cy="0"/>
          <a:chOff x="0" y="0"/>
          <a:chExt cx="0" cy="0"/>
        </a:xfrm>
      </p:grpSpPr>
      <p:sp>
        <p:nvSpPr>
          <p:cNvPr id="47" name="Tekst tytułowy"/>
          <p:cNvSpPr txBox="1">
            <a:spLocks noGrp="1"/>
          </p:cNvSpPr>
          <p:nvPr>
            <p:ph type="title"/>
          </p:nvPr>
        </p:nvSpPr>
        <p:spPr>
          <a:xfrm>
            <a:off x="839787" y="365125"/>
            <a:ext cx="10515601" cy="1325563"/>
          </a:xfrm>
          <a:prstGeom prst="rect">
            <a:avLst/>
          </a:prstGeom>
        </p:spPr>
        <p:txBody>
          <a:bodyPr/>
          <a:lstStyle/>
          <a:p>
            <a:r>
              <a:t>Tekst tytułowy</a:t>
            </a:r>
          </a:p>
        </p:txBody>
      </p:sp>
      <p:sp>
        <p:nvSpPr>
          <p:cNvPr id="48" name="Treść - poziom 1…"/>
          <p:cNvSpPr txBox="1">
            <a:spLocks noGrp="1"/>
          </p:cNvSpPr>
          <p:nvPr>
            <p:ph type="body" sz="quarter" idx="1"/>
          </p:nvPr>
        </p:nvSpPr>
        <p:spPr>
          <a:xfrm>
            <a:off x="839787" y="1681163"/>
            <a:ext cx="5157790"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Treść - poziom 1</a:t>
            </a:r>
          </a:p>
          <a:p>
            <a:pPr lvl="1"/>
            <a:r>
              <a:t>Treść - poziom 2</a:t>
            </a:r>
          </a:p>
          <a:p>
            <a:pPr lvl="2"/>
            <a:r>
              <a:t>Treść - poziom 3</a:t>
            </a:r>
          </a:p>
          <a:p>
            <a:pPr lvl="3"/>
            <a:r>
              <a:t>Treść - poziom 4</a:t>
            </a:r>
          </a:p>
          <a:p>
            <a:pPr lvl="4"/>
            <a:r>
              <a:t>Treść - poziom 5</a:t>
            </a:r>
          </a:p>
        </p:txBody>
      </p:sp>
      <p:sp>
        <p:nvSpPr>
          <p:cNvPr id="49" name="Symbol zastępczy tekstu 4"/>
          <p:cNvSpPr>
            <a:spLocks noGrp="1"/>
          </p:cNvSpPr>
          <p:nvPr>
            <p:ph type="body" sz="quarter" idx="21"/>
          </p:nvPr>
        </p:nvSpPr>
        <p:spPr>
          <a:xfrm>
            <a:off x="6172200" y="1681163"/>
            <a:ext cx="5183188" cy="823914"/>
          </a:xfrm>
          <a:prstGeom prst="rect">
            <a:avLst/>
          </a:prstGeom>
        </p:spPr>
        <p:txBody>
          <a:bodyPr anchor="b"/>
          <a:lstStyle/>
          <a:p>
            <a:endParaRPr/>
          </a:p>
        </p:txBody>
      </p:sp>
      <p:sp>
        <p:nvSpPr>
          <p:cNvPr id="50"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ylko tytuł">
    <p:spTree>
      <p:nvGrpSpPr>
        <p:cNvPr id="1" name=""/>
        <p:cNvGrpSpPr/>
        <p:nvPr/>
      </p:nvGrpSpPr>
      <p:grpSpPr>
        <a:xfrm>
          <a:off x="0" y="0"/>
          <a:ext cx="0" cy="0"/>
          <a:chOff x="0" y="0"/>
          <a:chExt cx="0" cy="0"/>
        </a:xfrm>
      </p:grpSpPr>
      <p:sp>
        <p:nvSpPr>
          <p:cNvPr id="57" name="Tekst tytułowy"/>
          <p:cNvSpPr txBox="1">
            <a:spLocks noGrp="1"/>
          </p:cNvSpPr>
          <p:nvPr>
            <p:ph type="title"/>
          </p:nvPr>
        </p:nvSpPr>
        <p:spPr>
          <a:prstGeom prst="rect">
            <a:avLst/>
          </a:prstGeom>
        </p:spPr>
        <p:txBody>
          <a:bodyPr/>
          <a:lstStyle/>
          <a:p>
            <a:r>
              <a:t>Tekst tytułowy</a:t>
            </a:r>
          </a:p>
        </p:txBody>
      </p:sp>
      <p:sp>
        <p:nvSpPr>
          <p:cNvPr id="58"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usty">
    <p:spTree>
      <p:nvGrpSpPr>
        <p:cNvPr id="1" name=""/>
        <p:cNvGrpSpPr/>
        <p:nvPr/>
      </p:nvGrpSpPr>
      <p:grpSpPr>
        <a:xfrm>
          <a:off x="0" y="0"/>
          <a:ext cx="0" cy="0"/>
          <a:chOff x="0" y="0"/>
          <a:chExt cx="0" cy="0"/>
        </a:xfrm>
      </p:grpSpPr>
      <p:sp>
        <p:nvSpPr>
          <p:cNvPr id="65"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Zawartość z podpisem">
    <p:spTree>
      <p:nvGrpSpPr>
        <p:cNvPr id="1" name=""/>
        <p:cNvGrpSpPr/>
        <p:nvPr/>
      </p:nvGrpSpPr>
      <p:grpSpPr>
        <a:xfrm>
          <a:off x="0" y="0"/>
          <a:ext cx="0" cy="0"/>
          <a:chOff x="0" y="0"/>
          <a:chExt cx="0" cy="0"/>
        </a:xfrm>
      </p:grpSpPr>
      <p:sp>
        <p:nvSpPr>
          <p:cNvPr id="72" name="Tekst tytułowy"/>
          <p:cNvSpPr txBox="1">
            <a:spLocks noGrp="1"/>
          </p:cNvSpPr>
          <p:nvPr>
            <p:ph type="title"/>
          </p:nvPr>
        </p:nvSpPr>
        <p:spPr>
          <a:xfrm>
            <a:off x="839787" y="457200"/>
            <a:ext cx="3932240" cy="1600200"/>
          </a:xfrm>
          <a:prstGeom prst="rect">
            <a:avLst/>
          </a:prstGeom>
        </p:spPr>
        <p:txBody>
          <a:bodyPr anchor="b"/>
          <a:lstStyle>
            <a:lvl1pPr>
              <a:defRPr sz="3200"/>
            </a:lvl1pPr>
          </a:lstStyle>
          <a:p>
            <a:r>
              <a:t>Tekst tytułowy</a:t>
            </a:r>
          </a:p>
        </p:txBody>
      </p:sp>
      <p:sp>
        <p:nvSpPr>
          <p:cNvPr id="73" name="Treść - poziom 1…"/>
          <p:cNvSpPr txBox="1">
            <a:spLocks noGrp="1"/>
          </p:cNvSpPr>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Treść - poziom 1</a:t>
            </a:r>
          </a:p>
          <a:p>
            <a:pPr lvl="1"/>
            <a:r>
              <a:t>Treść - poziom 2</a:t>
            </a:r>
          </a:p>
          <a:p>
            <a:pPr lvl="2"/>
            <a:r>
              <a:t>Treść - poziom 3</a:t>
            </a:r>
          </a:p>
          <a:p>
            <a:pPr lvl="3"/>
            <a:r>
              <a:t>Treść - poziom 4</a:t>
            </a:r>
          </a:p>
          <a:p>
            <a:pPr lvl="4"/>
            <a:r>
              <a:t>Treść - poziom 5</a:t>
            </a:r>
          </a:p>
        </p:txBody>
      </p:sp>
      <p:sp>
        <p:nvSpPr>
          <p:cNvPr id="74" name="Symbol zastępczy tekstu 3"/>
          <p:cNvSpPr>
            <a:spLocks noGrp="1"/>
          </p:cNvSpPr>
          <p:nvPr>
            <p:ph type="body" sz="quarter" idx="21"/>
          </p:nvPr>
        </p:nvSpPr>
        <p:spPr>
          <a:xfrm>
            <a:off x="839786" y="2057400"/>
            <a:ext cx="3932241" cy="3811588"/>
          </a:xfrm>
          <a:prstGeom prst="rect">
            <a:avLst/>
          </a:prstGeom>
        </p:spPr>
        <p:txBody>
          <a:bodyPr/>
          <a:lstStyle/>
          <a:p>
            <a:endParaRPr/>
          </a:p>
        </p:txBody>
      </p:sp>
      <p:sp>
        <p:nvSpPr>
          <p:cNvPr id="75"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Obraz z podpisem">
    <p:spTree>
      <p:nvGrpSpPr>
        <p:cNvPr id="1" name=""/>
        <p:cNvGrpSpPr/>
        <p:nvPr/>
      </p:nvGrpSpPr>
      <p:grpSpPr>
        <a:xfrm>
          <a:off x="0" y="0"/>
          <a:ext cx="0" cy="0"/>
          <a:chOff x="0" y="0"/>
          <a:chExt cx="0" cy="0"/>
        </a:xfrm>
      </p:grpSpPr>
      <p:sp>
        <p:nvSpPr>
          <p:cNvPr id="82" name="Tekst tytułowy"/>
          <p:cNvSpPr txBox="1">
            <a:spLocks noGrp="1"/>
          </p:cNvSpPr>
          <p:nvPr>
            <p:ph type="title"/>
          </p:nvPr>
        </p:nvSpPr>
        <p:spPr>
          <a:xfrm>
            <a:off x="839787" y="457200"/>
            <a:ext cx="3932240" cy="1600200"/>
          </a:xfrm>
          <a:prstGeom prst="rect">
            <a:avLst/>
          </a:prstGeom>
        </p:spPr>
        <p:txBody>
          <a:bodyPr anchor="b"/>
          <a:lstStyle>
            <a:lvl1pPr>
              <a:defRPr sz="3200"/>
            </a:lvl1pPr>
          </a:lstStyle>
          <a:p>
            <a:r>
              <a:t>Tekst tytułowy</a:t>
            </a:r>
          </a:p>
        </p:txBody>
      </p:sp>
      <p:sp>
        <p:nvSpPr>
          <p:cNvPr id="83" name="Symbol zastępczy obrazu 2"/>
          <p:cNvSpPr>
            <a:spLocks noGrp="1"/>
          </p:cNvSpPr>
          <p:nvPr>
            <p:ph type="pic" sz="half" idx="21"/>
          </p:nvPr>
        </p:nvSpPr>
        <p:spPr>
          <a:xfrm>
            <a:off x="5183187" y="987425"/>
            <a:ext cx="6172202" cy="4873625"/>
          </a:xfrm>
          <a:prstGeom prst="rect">
            <a:avLst/>
          </a:prstGeom>
        </p:spPr>
        <p:txBody>
          <a:bodyPr lIns="91439" tIns="45719" rIns="91439" bIns="45719">
            <a:noAutofit/>
          </a:bodyPr>
          <a:lstStyle/>
          <a:p>
            <a:endParaRPr/>
          </a:p>
        </p:txBody>
      </p:sp>
      <p:sp>
        <p:nvSpPr>
          <p:cNvPr id="84" name="Treść - poziom 1…"/>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Treść - poziom 1</a:t>
            </a:r>
          </a:p>
          <a:p>
            <a:pPr lvl="1"/>
            <a:r>
              <a:t>Treść - poziom 2</a:t>
            </a:r>
          </a:p>
          <a:p>
            <a:pPr lvl="2"/>
            <a:r>
              <a:t>Treść - poziom 3</a:t>
            </a:r>
          </a:p>
          <a:p>
            <a:pPr lvl="3"/>
            <a:r>
              <a:t>Treść - poziom 4</a:t>
            </a:r>
          </a:p>
          <a:p>
            <a:pPr lvl="4"/>
            <a:r>
              <a:t>Treść - poziom 5</a:t>
            </a:r>
          </a:p>
        </p:txBody>
      </p:sp>
      <p:sp>
        <p:nvSpPr>
          <p:cNvPr id="85"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kst tytułowy"/>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Tekst tytułowy</a:t>
            </a:r>
          </a:p>
        </p:txBody>
      </p:sp>
      <p:sp>
        <p:nvSpPr>
          <p:cNvPr id="3" name="Treść - poziom 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Treść - poziom 1</a:t>
            </a:r>
          </a:p>
          <a:p>
            <a:pPr lvl="1"/>
            <a:r>
              <a:t>Treść - poziom 2</a:t>
            </a:r>
          </a:p>
          <a:p>
            <a:pPr lvl="2"/>
            <a:r>
              <a:t>Treść - poziom 3</a:t>
            </a:r>
          </a:p>
          <a:p>
            <a:pPr lvl="3"/>
            <a:r>
              <a:t>Treść - poziom 4</a:t>
            </a:r>
          </a:p>
          <a:p>
            <a:pPr lvl="4"/>
            <a:r>
              <a:t>Treść - poziom 5</a:t>
            </a:r>
          </a:p>
        </p:txBody>
      </p:sp>
      <p:sp>
        <p:nvSpPr>
          <p:cNvPr id="4" name="Numer slajdu"/>
          <p:cNvSpPr txBox="1">
            <a:spLocks noGrp="1"/>
          </p:cNvSpPr>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gov.pl/web/mswia/projekt-dostepny-samorzad-20" TargetMode="External"/><Relationship Id="rId2" Type="http://schemas.openxmlformats.org/officeDocument/2006/relationships/hyperlink" Target="mailto:dostepnosc@mswia.gov.p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Obraz 1" descr="Zestaw logotypów: znak Funduszy Europejskich z napisem Fundusze Europejskie dla Rozwoju Społecznego; flaga Polski z napisem Rzeczpospolita Polska; flaga Unii Europejskiej z napisem Dofinansowane przez Unię Europejską."/>
          <p:cNvPicPr>
            <a:picLocks noChangeAspect="1"/>
          </p:cNvPicPr>
          <p:nvPr/>
        </p:nvPicPr>
        <p:blipFill>
          <a:blip r:embed="rId3"/>
          <a:stretch>
            <a:fillRect/>
          </a:stretch>
        </p:blipFill>
        <p:spPr>
          <a:xfrm>
            <a:off x="2582428" y="5854481"/>
            <a:ext cx="7304521" cy="1003521"/>
          </a:xfrm>
          <a:prstGeom prst="rect">
            <a:avLst/>
          </a:prstGeom>
          <a:ln w="12700">
            <a:miter lim="400000"/>
          </a:ln>
        </p:spPr>
      </p:pic>
      <p:pic>
        <p:nvPicPr>
          <p:cNvPr id="95" name="05_znak_uproszczony_kolor_biale_tlo.png" descr="Logotyp MSWiA znak orła białego  z napisem Ministerstwo Spraw Wewnętrznych i Administracji"/>
          <p:cNvPicPr>
            <a:picLocks noChangeAspect="1"/>
          </p:cNvPicPr>
          <p:nvPr/>
        </p:nvPicPr>
        <p:blipFill>
          <a:blip r:embed="rId4"/>
          <a:stretch>
            <a:fillRect/>
          </a:stretch>
        </p:blipFill>
        <p:spPr>
          <a:xfrm>
            <a:off x="1377367" y="196150"/>
            <a:ext cx="2581577" cy="681689"/>
          </a:xfrm>
          <a:prstGeom prst="rect">
            <a:avLst/>
          </a:prstGeom>
          <a:ln w="12700">
            <a:miter lim="400000"/>
          </a:ln>
        </p:spPr>
      </p:pic>
      <p:pic>
        <p:nvPicPr>
          <p:cNvPr id="96" name="FIRR logo z dopiskiem.png" descr="Znak FIRR z napisem Fundacja Instytut Rozwoju Regionalnego"/>
          <p:cNvPicPr>
            <a:picLocks noChangeAspect="1"/>
          </p:cNvPicPr>
          <p:nvPr/>
        </p:nvPicPr>
        <p:blipFill>
          <a:blip r:embed="rId5"/>
          <a:srcRect l="236" r="236"/>
          <a:stretch>
            <a:fillRect/>
          </a:stretch>
        </p:blipFill>
        <p:spPr>
          <a:xfrm>
            <a:off x="4447968" y="110236"/>
            <a:ext cx="1141816" cy="698054"/>
          </a:xfrm>
          <a:prstGeom prst="rect">
            <a:avLst/>
          </a:prstGeom>
          <a:ln w="12700">
            <a:miter lim="400000"/>
          </a:ln>
        </p:spPr>
      </p:pic>
      <p:pic>
        <p:nvPicPr>
          <p:cNvPr id="97" name="Obraz 4" descr="Logotyp ŚZGiP znak skrzydeł i napis Śląski Związek Gmin i Powiatów"/>
          <p:cNvPicPr>
            <a:picLocks noChangeAspect="1"/>
          </p:cNvPicPr>
          <p:nvPr/>
        </p:nvPicPr>
        <p:blipFill>
          <a:blip r:embed="rId6"/>
          <a:stretch>
            <a:fillRect/>
          </a:stretch>
        </p:blipFill>
        <p:spPr>
          <a:xfrm>
            <a:off x="6178644" y="265698"/>
            <a:ext cx="3206776" cy="542593"/>
          </a:xfrm>
          <a:prstGeom prst="rect">
            <a:avLst/>
          </a:prstGeom>
          <a:ln w="12700">
            <a:miter lim="400000"/>
          </a:ln>
        </p:spPr>
      </p:pic>
      <p:pic>
        <p:nvPicPr>
          <p:cNvPr id="98" name="pfron.png" descr="Logotyp PFRON znak tulipana z napisem Państwowy Fundusz Rehabilitacji Osób Niepełnosprawnych"/>
          <p:cNvPicPr>
            <a:picLocks noChangeAspect="1"/>
          </p:cNvPicPr>
          <p:nvPr/>
        </p:nvPicPr>
        <p:blipFill>
          <a:blip r:embed="rId7"/>
          <a:stretch>
            <a:fillRect/>
          </a:stretch>
        </p:blipFill>
        <p:spPr>
          <a:xfrm>
            <a:off x="9974150" y="139572"/>
            <a:ext cx="1986644" cy="804837"/>
          </a:xfrm>
          <a:prstGeom prst="rect">
            <a:avLst/>
          </a:prstGeom>
          <a:ln w="12700">
            <a:miter lim="400000"/>
          </a:ln>
        </p:spPr>
      </p:pic>
      <p:sp>
        <p:nvSpPr>
          <p:cNvPr id="2" name="Tytuł 1">
            <a:extLst>
              <a:ext uri="{FF2B5EF4-FFF2-40B4-BE49-F238E27FC236}">
                <a16:creationId xmlns:a16="http://schemas.microsoft.com/office/drawing/2014/main" xmlns="" id="{FC02BA10-122A-C52B-E00D-6265B90D8085}"/>
              </a:ext>
            </a:extLst>
          </p:cNvPr>
          <p:cNvSpPr>
            <a:spLocks noGrp="1"/>
          </p:cNvSpPr>
          <p:nvPr>
            <p:ph type="title"/>
          </p:nvPr>
        </p:nvSpPr>
        <p:spPr/>
        <p:txBody>
          <a:bodyPr/>
          <a:lstStyle/>
          <a:p>
            <a:r>
              <a:rPr lang="pl-PL" b="1" dirty="0">
                <a:solidFill>
                  <a:srgbClr val="002060"/>
                </a:solidFill>
              </a:rPr>
              <a:t>Dostępny samorząd 2.0</a:t>
            </a:r>
          </a:p>
        </p:txBody>
      </p:sp>
      <p:sp>
        <p:nvSpPr>
          <p:cNvPr id="3" name="Symbol zastępczy tekstu 2">
            <a:extLst>
              <a:ext uri="{FF2B5EF4-FFF2-40B4-BE49-F238E27FC236}">
                <a16:creationId xmlns:a16="http://schemas.microsoft.com/office/drawing/2014/main" xmlns="" id="{2A168E58-8A68-959B-8C28-57672226D574}"/>
              </a:ext>
            </a:extLst>
          </p:cNvPr>
          <p:cNvSpPr>
            <a:spLocks noGrp="1"/>
          </p:cNvSpPr>
          <p:nvPr>
            <p:ph type="body" sz="quarter" idx="1"/>
          </p:nvPr>
        </p:nvSpPr>
        <p:spPr/>
        <p:txBody>
          <a:bodyPr/>
          <a:lstStyle/>
          <a:p>
            <a:r>
              <a:rPr lang="pl-PL" dirty="0" smtClean="0"/>
              <a:t>Oferta projektowa dla JST</a:t>
            </a:r>
            <a:endParaRPr lang="pl-PL"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(2)</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a:xfrm>
            <a:off x="838200" y="1825624"/>
            <a:ext cx="10515600" cy="4575175"/>
          </a:xfrm>
        </p:spPr>
        <p:txBody>
          <a:bodyPr>
            <a:normAutofit fontScale="70000" lnSpcReduction="20000"/>
          </a:bodyPr>
          <a:lstStyle/>
          <a:p>
            <a:pPr>
              <a:buFont typeface="Wingdings" panose="05000000000000000000" pitchFamily="2" charset="2"/>
              <a:buChar char="q"/>
            </a:pPr>
            <a:r>
              <a:rPr lang="pl-PL" sz="2900" dirty="0" smtClean="0"/>
              <a:t>pracowników merytorycznych: </a:t>
            </a:r>
          </a:p>
          <a:p>
            <a:pPr lvl="1">
              <a:buFont typeface="Arial" panose="020B0604020202020204" pitchFamily="34" charset="0"/>
              <a:buChar char="•"/>
            </a:pPr>
            <a:r>
              <a:rPr lang="pl-PL" sz="2900" dirty="0" smtClean="0"/>
              <a:t>koordynatorów dostępności w JST</a:t>
            </a:r>
          </a:p>
          <a:p>
            <a:pPr lvl="1">
              <a:buFont typeface="Arial" panose="020B0604020202020204" pitchFamily="34" charset="0"/>
              <a:buChar char="•"/>
            </a:pPr>
            <a:r>
              <a:rPr lang="pl-PL" sz="2900" dirty="0" smtClean="0"/>
              <a:t>pracowników odpowiedzialnych za proces prowadzenia inwestycji w jednostkach organizacyjnych samorządu terytorialnego oraz wybranych samorządowych osobach prawnych</a:t>
            </a:r>
          </a:p>
          <a:p>
            <a:pPr lvl="1">
              <a:buFont typeface="Arial" panose="020B0604020202020204" pitchFamily="34" charset="0"/>
              <a:buChar char="•"/>
            </a:pPr>
            <a:r>
              <a:rPr lang="pl-PL" sz="2900" dirty="0" smtClean="0"/>
              <a:t>pracowników odpowiedzialnych za realizację procedur zamówień publicznych w jednostkach organizacyjnych samorządu terytorialnego oraz wybranych samorządowych osobach prawnych</a:t>
            </a:r>
          </a:p>
          <a:p>
            <a:pPr lvl="1">
              <a:buFont typeface="Arial" panose="020B0604020202020204" pitchFamily="34" charset="0"/>
              <a:buChar char="•"/>
            </a:pPr>
            <a:r>
              <a:rPr lang="pl-PL" sz="2900" dirty="0" smtClean="0"/>
              <a:t>pracowników odpowiedzialnych za realizację procesów związanych z obsługą klienta jednostkach organizacyjnych samorządu terytorialnego oraz wybranych samorządowych osób prawnych</a:t>
            </a:r>
          </a:p>
          <a:p>
            <a:pPr lvl="1">
              <a:buFont typeface="Arial" panose="020B0604020202020204" pitchFamily="34" charset="0"/>
              <a:buChar char="•"/>
            </a:pPr>
            <a:endParaRPr lang="pl-PL" sz="2900" dirty="0" smtClean="0"/>
          </a:p>
          <a:p>
            <a:pPr>
              <a:buFont typeface="Wingdings" panose="05000000000000000000" pitchFamily="2" charset="2"/>
              <a:buChar char="Ø"/>
            </a:pPr>
            <a:r>
              <a:rPr lang="pl-PL" sz="2900" dirty="0" smtClean="0"/>
              <a:t>Ostateczna minimalna liczba uczestników szkoleń została uzgodniona odrębnie z każdą JST zakwalifikowaną do udziału w projekcie na etapie podpisywania umowy uczestnictwa w projekcie. </a:t>
            </a:r>
          </a:p>
          <a:p>
            <a:pPr marL="0" indent="0" algn="ctr">
              <a:buNone/>
            </a:pPr>
            <a:r>
              <a:rPr lang="pl-PL" dirty="0" smtClean="0"/>
              <a:t> </a:t>
            </a:r>
            <a:endParaRPr lang="pl-PL" dirty="0"/>
          </a:p>
        </p:txBody>
      </p:sp>
    </p:spTree>
    <p:extLst>
      <p:ext uri="{BB962C8B-B14F-4D97-AF65-F5344CB8AC3E}">
        <p14:creationId xmlns:p14="http://schemas.microsoft.com/office/powerpoint/2010/main" val="136644940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(3)</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dirty="0"/>
              <a:t>Formuła realizacji szkoleń oraz liczba dni szkoleniowych/ JST </a:t>
            </a:r>
          </a:p>
          <a:p>
            <a:pPr marL="324000" lvl="1" indent="0">
              <a:buNone/>
            </a:pPr>
            <a:r>
              <a:rPr lang="pl-PL" sz="2400" dirty="0"/>
              <a:t>Szkolenia realizowane będą w trybie mieszanym w wymiarze 11 dni szkoleniowych dla każdej JST w następującym układzie: </a:t>
            </a:r>
          </a:p>
          <a:p>
            <a:pPr lvl="1">
              <a:buFont typeface="Arial" panose="020B0604020202020204" pitchFamily="34" charset="0"/>
              <a:buChar char="•"/>
            </a:pPr>
            <a:r>
              <a:rPr lang="pl-PL" sz="2400" dirty="0"/>
              <a:t>6 dni szkoleń stacjonarnych (na terenie województw, z których JST będą uczestniczyły w projekcie grantowym) oraz </a:t>
            </a:r>
          </a:p>
          <a:p>
            <a:pPr lvl="1">
              <a:buFont typeface="Arial" panose="020B0604020202020204" pitchFamily="34" charset="0"/>
              <a:buChar char="•"/>
            </a:pPr>
            <a:r>
              <a:rPr lang="pl-PL" sz="2400" dirty="0"/>
              <a:t>5 dni szkoleń on-line (za pośrednictwem platformy MS </a:t>
            </a:r>
            <a:r>
              <a:rPr lang="pl-PL" sz="2400" dirty="0" err="1"/>
              <a:t>Teams</a:t>
            </a:r>
            <a:r>
              <a:rPr lang="pl-PL" sz="2400" dirty="0"/>
              <a:t>) </a:t>
            </a:r>
          </a:p>
          <a:p>
            <a:pPr marL="0" indent="0" algn="ctr">
              <a:buNone/>
            </a:pPr>
            <a:r>
              <a:rPr lang="pl-PL" dirty="0" smtClean="0"/>
              <a:t> </a:t>
            </a:r>
            <a:endParaRPr lang="pl-PL" dirty="0"/>
          </a:p>
        </p:txBody>
      </p:sp>
    </p:spTree>
    <p:extLst>
      <p:ext uri="{BB962C8B-B14F-4D97-AF65-F5344CB8AC3E}">
        <p14:creationId xmlns:p14="http://schemas.microsoft.com/office/powerpoint/2010/main" val="412353453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(4)</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sz="2600" b="1" dirty="0"/>
              <a:t>M</a:t>
            </a:r>
            <a:r>
              <a:rPr lang="pl-PL" sz="2600" b="1" dirty="0" smtClean="0"/>
              <a:t>odel </a:t>
            </a:r>
            <a:r>
              <a:rPr lang="pl-PL" sz="2600" b="1" dirty="0"/>
              <a:t>realizacji szkoleń: </a:t>
            </a:r>
          </a:p>
          <a:p>
            <a:pPr>
              <a:buFont typeface="Wingdings" panose="05000000000000000000" pitchFamily="2" charset="2"/>
              <a:buChar char="q"/>
            </a:pPr>
            <a:r>
              <a:rPr lang="pl-PL" sz="2600" b="1" dirty="0" smtClean="0"/>
              <a:t> Dla </a:t>
            </a:r>
            <a:r>
              <a:rPr lang="pl-PL" sz="2600" b="1" dirty="0"/>
              <a:t>kadry kierowniczej [tryb stacjonarny]: </a:t>
            </a:r>
          </a:p>
          <a:p>
            <a:pPr lvl="1">
              <a:buFont typeface="Arial" panose="020B0604020202020204" pitchFamily="34" charset="0"/>
              <a:buChar char="•"/>
            </a:pPr>
            <a:r>
              <a:rPr lang="pl-PL" sz="2000" dirty="0"/>
              <a:t>2 szkolenia </a:t>
            </a:r>
            <a:r>
              <a:rPr lang="pl-PL" sz="2000" dirty="0" smtClean="0"/>
              <a:t>jednodniowe</a:t>
            </a:r>
            <a:endParaRPr lang="pl-PL" sz="2000" dirty="0"/>
          </a:p>
          <a:p>
            <a:pPr>
              <a:buFont typeface="Wingdings" panose="05000000000000000000" pitchFamily="2" charset="2"/>
              <a:buChar char="Ø"/>
            </a:pPr>
            <a:r>
              <a:rPr lang="pl-PL" b="1" dirty="0"/>
              <a:t> </a:t>
            </a:r>
            <a:r>
              <a:rPr lang="pl-PL" sz="2200" b="1" dirty="0" smtClean="0"/>
              <a:t>zagadnienia </a:t>
            </a:r>
            <a:r>
              <a:rPr lang="pl-PL" sz="2200" b="1" dirty="0"/>
              <a:t>szkoleniowe: </a:t>
            </a:r>
          </a:p>
          <a:p>
            <a:pPr lvl="1">
              <a:buFont typeface="Arial" panose="020B0604020202020204" pitchFamily="34" charset="0"/>
              <a:buChar char="•"/>
            </a:pPr>
            <a:r>
              <a:rPr lang="pl-PL" sz="2000" dirty="0"/>
              <a:t>Dzień 1 - informacje </a:t>
            </a:r>
            <a:r>
              <a:rPr lang="pl-PL" sz="2000" dirty="0" smtClean="0"/>
              <a:t>wprowadzające, samorządowe spojrzenie na dostępność </a:t>
            </a:r>
            <a:r>
              <a:rPr lang="pl-PL" sz="2000" dirty="0"/>
              <a:t>oraz standardy dostępności w samorządzie (czym są, jakie niosą korzyści oraz konsekwencje) – prowadzenie: eksperci MSWiA, FIRR, ŚZGiP</a:t>
            </a:r>
          </a:p>
          <a:p>
            <a:pPr lvl="1">
              <a:buFont typeface="Arial" panose="020B0604020202020204" pitchFamily="34" charset="0"/>
              <a:buChar char="•"/>
            </a:pPr>
            <a:r>
              <a:rPr lang="pl-PL" sz="2000" dirty="0"/>
              <a:t>Dzień 2 - szkolenie świadomościowe (bariery, stereotypy, dostępność usług, dostępność a prawa człowieka) – prowadzenie: eksperci FIRR</a:t>
            </a:r>
          </a:p>
          <a:p>
            <a:pPr marL="0" indent="0" algn="ctr">
              <a:buNone/>
            </a:pPr>
            <a:r>
              <a:rPr lang="pl-PL" dirty="0" smtClean="0"/>
              <a:t> </a:t>
            </a:r>
            <a:endParaRPr lang="pl-PL" dirty="0"/>
          </a:p>
        </p:txBody>
      </p:sp>
    </p:spTree>
    <p:extLst>
      <p:ext uri="{BB962C8B-B14F-4D97-AF65-F5344CB8AC3E}">
        <p14:creationId xmlns:p14="http://schemas.microsoft.com/office/powerpoint/2010/main" val="257594990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(5)</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q"/>
            </a:pPr>
            <a:r>
              <a:rPr lang="pl-PL" b="1" dirty="0" smtClean="0"/>
              <a:t> </a:t>
            </a:r>
            <a:r>
              <a:rPr lang="pl-PL" sz="2600" b="1" dirty="0" smtClean="0"/>
              <a:t>Szkolenia </a:t>
            </a:r>
            <a:r>
              <a:rPr lang="pl-PL" sz="2600" b="1" dirty="0"/>
              <a:t>dla pracowników [4 odrębne bloki szkoleniowe]: </a:t>
            </a:r>
          </a:p>
          <a:p>
            <a:pPr lvl="1">
              <a:buFont typeface="Wingdings" panose="05000000000000000000" pitchFamily="2" charset="2"/>
              <a:buChar char="Ø"/>
            </a:pPr>
            <a:r>
              <a:rPr lang="pl-PL" sz="2200" b="1" dirty="0"/>
              <a:t>Blok 1 </a:t>
            </a:r>
            <a:r>
              <a:rPr lang="pl-PL" sz="2200" dirty="0"/>
              <a:t>- szkolenie wstępne (dla wszystkich uczestników danego urzędu) </a:t>
            </a:r>
          </a:p>
          <a:p>
            <a:pPr lvl="2">
              <a:buFont typeface="Arial" panose="020B0604020202020204" pitchFamily="34" charset="0"/>
              <a:buChar char="•"/>
            </a:pPr>
            <a:r>
              <a:rPr lang="pl-PL" sz="2200" dirty="0"/>
              <a:t>2 szkolenia </a:t>
            </a:r>
            <a:r>
              <a:rPr lang="pl-PL" sz="2200" dirty="0" smtClean="0"/>
              <a:t>jednodniowe</a:t>
            </a:r>
            <a:endParaRPr lang="pl-PL" sz="2200" dirty="0"/>
          </a:p>
          <a:p>
            <a:pPr lvl="1">
              <a:buFont typeface="Wingdings" panose="05000000000000000000" pitchFamily="2" charset="2"/>
              <a:buChar char="Ø"/>
            </a:pPr>
            <a:r>
              <a:rPr lang="pl-PL" sz="2200" b="1" dirty="0"/>
              <a:t>proponowane zagadnienia szkoleniowe: </a:t>
            </a:r>
          </a:p>
          <a:p>
            <a:pPr lvl="2">
              <a:buFont typeface="Arial" panose="020B0604020202020204" pitchFamily="34" charset="0"/>
              <a:buChar char="•"/>
            </a:pPr>
            <a:r>
              <a:rPr lang="pl-PL" sz="2200" dirty="0"/>
              <a:t>Dzień 1: (szkolenie stacjonarne) szkolenie świadomościowe – prowadzenie: eksperci FIRR</a:t>
            </a:r>
          </a:p>
          <a:p>
            <a:pPr lvl="2">
              <a:buFont typeface="Arial" panose="020B0604020202020204" pitchFamily="34" charset="0"/>
              <a:buChar char="•"/>
            </a:pPr>
            <a:r>
              <a:rPr lang="pl-PL" sz="2200" dirty="0"/>
              <a:t>Dzień 2: (szkolenie on-line) dostępność a przepisy prawa, dostępność usług publicznych na przykładach – prowadzenie: eksperci PFRON</a:t>
            </a:r>
          </a:p>
          <a:p>
            <a:pPr marL="0" indent="0" algn="ctr">
              <a:buNone/>
            </a:pPr>
            <a:r>
              <a:rPr lang="pl-PL" dirty="0" smtClean="0"/>
              <a:t> </a:t>
            </a:r>
            <a:endParaRPr lang="pl-PL" dirty="0"/>
          </a:p>
        </p:txBody>
      </p:sp>
    </p:spTree>
    <p:extLst>
      <p:ext uri="{BB962C8B-B14F-4D97-AF65-F5344CB8AC3E}">
        <p14:creationId xmlns:p14="http://schemas.microsoft.com/office/powerpoint/2010/main" val="12533824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(6)</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sz="2600" b="1" dirty="0"/>
              <a:t>Blok 2 </a:t>
            </a:r>
            <a:r>
              <a:rPr lang="pl-PL" sz="2600" dirty="0"/>
              <a:t>- szkolenie z zakresu prowadzenia dostępnych inwestycji oraz zamówień publicznych (dla koordynatorów dostępności oraz specjalistów ds. inwestycji/ zamówień publicznych):</a:t>
            </a:r>
          </a:p>
          <a:p>
            <a:pPr lvl="1">
              <a:buFont typeface="Arial" panose="020B0604020202020204" pitchFamily="34" charset="0"/>
              <a:buChar char="•"/>
            </a:pPr>
            <a:r>
              <a:rPr lang="pl-PL" sz="2000" dirty="0"/>
              <a:t>1 szkolenie jednodniowe oraz </a:t>
            </a:r>
          </a:p>
          <a:p>
            <a:pPr lvl="1">
              <a:buFont typeface="Arial" panose="020B0604020202020204" pitchFamily="34" charset="0"/>
              <a:buChar char="•"/>
            </a:pPr>
            <a:r>
              <a:rPr lang="pl-PL" sz="2000" dirty="0"/>
              <a:t>1 </a:t>
            </a:r>
            <a:r>
              <a:rPr lang="pl-PL" sz="2000" dirty="0" smtClean="0"/>
              <a:t>dwudniowe</a:t>
            </a:r>
            <a:endParaRPr lang="pl-PL" sz="2000" dirty="0"/>
          </a:p>
          <a:p>
            <a:pPr>
              <a:buFont typeface="Wingdings" panose="05000000000000000000" pitchFamily="2" charset="2"/>
              <a:buChar char="Ø"/>
            </a:pPr>
            <a:r>
              <a:rPr lang="pl-PL" sz="2600" b="1" dirty="0"/>
              <a:t>proponowane zagadnienia szkoleniowe:</a:t>
            </a:r>
          </a:p>
          <a:p>
            <a:pPr lvl="1">
              <a:buFont typeface="Arial" panose="020B0604020202020204" pitchFamily="34" charset="0"/>
              <a:buChar char="•"/>
            </a:pPr>
            <a:r>
              <a:rPr lang="pl-PL" sz="2000" dirty="0" smtClean="0"/>
              <a:t>Dzień </a:t>
            </a:r>
            <a:r>
              <a:rPr lang="pl-PL" sz="2000" dirty="0"/>
              <a:t>1</a:t>
            </a:r>
            <a:r>
              <a:rPr lang="pl-PL" sz="2000" dirty="0" smtClean="0"/>
              <a:t> </a:t>
            </a:r>
            <a:r>
              <a:rPr lang="pl-PL" sz="2000" dirty="0"/>
              <a:t>i </a:t>
            </a:r>
            <a:r>
              <a:rPr lang="pl-PL" sz="2000" dirty="0" smtClean="0"/>
              <a:t>2: </a:t>
            </a:r>
            <a:r>
              <a:rPr lang="pl-PL" sz="2000" dirty="0"/>
              <a:t>(szkolenie stacjonarne) audyty dostępności, standardy dostępności w samorządzie (omówienie celów wdrożenia i sposobów stosowania) – prowadzenie eksperci </a:t>
            </a:r>
            <a:r>
              <a:rPr lang="pl-PL" sz="2000" dirty="0" smtClean="0"/>
              <a:t>FIRR</a:t>
            </a:r>
          </a:p>
          <a:p>
            <a:pPr lvl="1">
              <a:buFont typeface="Arial" panose="020B0604020202020204" pitchFamily="34" charset="0"/>
              <a:buChar char="•"/>
            </a:pPr>
            <a:r>
              <a:rPr lang="pl-PL" sz="2000"/>
              <a:t>Dzień </a:t>
            </a:r>
            <a:r>
              <a:rPr lang="pl-PL" sz="2000" smtClean="0"/>
              <a:t>3: </a:t>
            </a:r>
            <a:r>
              <a:rPr lang="pl-PL" sz="2000" dirty="0"/>
              <a:t>(szkolenie on-line) podstawy projektowania uniwersalnego, dostępność a zamówienia publiczne – prowadzenie eksperci </a:t>
            </a:r>
            <a:r>
              <a:rPr lang="pl-PL" sz="2000" dirty="0" smtClean="0"/>
              <a:t>FIRR</a:t>
            </a:r>
            <a:endParaRPr lang="pl-PL" sz="2000" dirty="0"/>
          </a:p>
          <a:p>
            <a:pPr marL="0" indent="0" algn="ctr">
              <a:buNone/>
            </a:pPr>
            <a:r>
              <a:rPr lang="pl-PL" dirty="0" smtClean="0"/>
              <a:t> </a:t>
            </a:r>
            <a:endParaRPr lang="pl-PL" dirty="0"/>
          </a:p>
        </p:txBody>
      </p:sp>
    </p:spTree>
    <p:extLst>
      <p:ext uri="{BB962C8B-B14F-4D97-AF65-F5344CB8AC3E}">
        <p14:creationId xmlns:p14="http://schemas.microsoft.com/office/powerpoint/2010/main" val="311865509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(7)</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b="1" dirty="0"/>
              <a:t>Blok 3 </a:t>
            </a:r>
            <a:r>
              <a:rPr lang="pl-PL" dirty="0"/>
              <a:t>- szkolenie z zakresu obsługi klienta (dla koordynatorów dostępności oraz specjalistów ds. obsługi klienta) </a:t>
            </a:r>
          </a:p>
          <a:p>
            <a:pPr lvl="1">
              <a:buFont typeface="Arial" panose="020B0604020202020204" pitchFamily="34" charset="0"/>
              <a:buChar char="•"/>
            </a:pPr>
            <a:r>
              <a:rPr lang="pl-PL" sz="1800" dirty="0"/>
              <a:t>2 szkolenia jednodniowe </a:t>
            </a:r>
            <a:r>
              <a:rPr lang="pl-PL" sz="1800" dirty="0" smtClean="0"/>
              <a:t> </a:t>
            </a:r>
          </a:p>
          <a:p>
            <a:pPr>
              <a:buFont typeface="Wingdings" panose="05000000000000000000" pitchFamily="2" charset="2"/>
              <a:buChar char="Ø"/>
            </a:pPr>
            <a:r>
              <a:rPr lang="pl-PL" b="1" dirty="0" smtClean="0"/>
              <a:t>proponowane zagadnienia szkoleniowe:</a:t>
            </a:r>
          </a:p>
          <a:p>
            <a:pPr lvl="1">
              <a:buFont typeface="Arial" panose="020B0604020202020204" pitchFamily="34" charset="0"/>
              <a:buChar char="•"/>
            </a:pPr>
            <a:r>
              <a:rPr lang="pl-PL" sz="1800" dirty="0" smtClean="0"/>
              <a:t>Dzień </a:t>
            </a:r>
            <a:r>
              <a:rPr lang="pl-PL" sz="1800" dirty="0"/>
              <a:t>1: (szkolenie stacjonarne) obsługa klienta ze szczególnymi potrzebami, komunikacja z osobami ze szczególnymi potrzebami - prowadzenie: eksperci PFRON</a:t>
            </a:r>
          </a:p>
          <a:p>
            <a:pPr lvl="1">
              <a:buFont typeface="Arial" panose="020B0604020202020204" pitchFamily="34" charset="0"/>
              <a:buChar char="•"/>
            </a:pPr>
            <a:r>
              <a:rPr lang="pl-PL" sz="1800" dirty="0"/>
              <a:t>Dzień 2: (szkolenie on-line) dostępna informacja i dostępne materiały informacyjne (w tym podstawy prostego języka) - prowadzenie: eksperci PFRON</a:t>
            </a:r>
          </a:p>
          <a:p>
            <a:pPr marL="0" indent="0" algn="ctr">
              <a:buNone/>
            </a:pPr>
            <a:r>
              <a:rPr lang="pl-PL" dirty="0" smtClean="0"/>
              <a:t> </a:t>
            </a:r>
            <a:endParaRPr lang="pl-PL" dirty="0"/>
          </a:p>
        </p:txBody>
      </p:sp>
    </p:spTree>
    <p:extLst>
      <p:ext uri="{BB962C8B-B14F-4D97-AF65-F5344CB8AC3E}">
        <p14:creationId xmlns:p14="http://schemas.microsoft.com/office/powerpoint/2010/main" val="96551787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szkolenia </a:t>
            </a:r>
            <a:r>
              <a:rPr lang="pl-PL" dirty="0" smtClean="0"/>
              <a:t>(8)</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sz="2600" b="1" dirty="0"/>
              <a:t>Blok 4 </a:t>
            </a:r>
            <a:r>
              <a:rPr lang="pl-PL" sz="2600" dirty="0"/>
              <a:t>- szkolenie dla koordynatorów dostępności (szkolenie on-line) </a:t>
            </a:r>
          </a:p>
          <a:p>
            <a:pPr lvl="1">
              <a:buFont typeface="Arial" panose="020B0604020202020204" pitchFamily="34" charset="0"/>
              <a:buChar char="•"/>
            </a:pPr>
            <a:r>
              <a:rPr lang="pl-PL" sz="2200" dirty="0" smtClean="0"/>
              <a:t>2 szkolenia jednodniowe</a:t>
            </a:r>
            <a:endParaRPr lang="pl-PL" sz="2200" dirty="0"/>
          </a:p>
          <a:p>
            <a:pPr>
              <a:buFont typeface="Wingdings" panose="05000000000000000000" pitchFamily="2" charset="2"/>
              <a:buChar char="Ø"/>
            </a:pPr>
            <a:r>
              <a:rPr lang="pl-PL" sz="2600" b="1" dirty="0"/>
              <a:t>Proponowane zagadnienia:  </a:t>
            </a:r>
            <a:r>
              <a:rPr lang="pl-PL" sz="2600" dirty="0"/>
              <a:t>zadania koordynatora dostępności w JST, obowiązki koordynatora dostępności w JST, w tym: plan działań na rzecz poprawy zapewniania dostępności, raport o stanie zapewniania dostępności (czym są, jak je przygotować/wdrożyć) - prowadzenie: eksperci ŚZGiP</a:t>
            </a:r>
          </a:p>
          <a:p>
            <a:pPr>
              <a:buFont typeface="Wingdings" panose="05000000000000000000" pitchFamily="2" charset="2"/>
              <a:buChar char="Ø"/>
            </a:pPr>
            <a:endParaRPr lang="pl-PL" dirty="0"/>
          </a:p>
          <a:p>
            <a:pPr marL="0" indent="0" algn="ctr">
              <a:buNone/>
            </a:pPr>
            <a:r>
              <a:rPr lang="pl-PL" dirty="0" smtClean="0"/>
              <a:t> </a:t>
            </a:r>
            <a:endParaRPr lang="pl-PL" dirty="0"/>
          </a:p>
        </p:txBody>
      </p:sp>
    </p:spTree>
    <p:extLst>
      <p:ext uri="{BB962C8B-B14F-4D97-AF65-F5344CB8AC3E}">
        <p14:creationId xmlns:p14="http://schemas.microsoft.com/office/powerpoint/2010/main" val="68099769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a:t>
            </a:r>
            <a:r>
              <a:rPr lang="pl-PL" dirty="0" smtClean="0"/>
              <a:t>wizyty studyjne</a:t>
            </a:r>
            <a:endParaRPr lang="pl-PL" dirty="0"/>
          </a:p>
        </p:txBody>
      </p:sp>
      <p:sp>
        <p:nvSpPr>
          <p:cNvPr id="3" name="Symbol zastępczy tekstu 2"/>
          <p:cNvSpPr>
            <a:spLocks noGrp="1"/>
          </p:cNvSpPr>
          <p:nvPr>
            <p:ph type="body" idx="1"/>
          </p:nvPr>
        </p:nvSpPr>
        <p:spPr/>
        <p:txBody>
          <a:bodyPr>
            <a:normAutofit/>
          </a:bodyPr>
          <a:lstStyle/>
          <a:p>
            <a:pPr>
              <a:buFont typeface="Wingdings" panose="05000000000000000000" pitchFamily="2" charset="2"/>
              <a:buChar char="Ø"/>
            </a:pPr>
            <a:r>
              <a:rPr lang="pl-PL" sz="2600" dirty="0"/>
              <a:t>S</a:t>
            </a:r>
            <a:r>
              <a:rPr lang="pl-PL" sz="2600" dirty="0" smtClean="0"/>
              <a:t>tanowić będą </a:t>
            </a:r>
            <a:r>
              <a:rPr lang="pl-PL" sz="2600" dirty="0"/>
              <a:t>platformę wymiany doświadczeń oraz zapoznania się z modelowymi rozwiązaniami oraz dobrymi praktykami w zakresie zapewniania dostępności wdrożonymi już w wybranych </a:t>
            </a:r>
            <a:r>
              <a:rPr lang="pl-PL" sz="2600" dirty="0" smtClean="0"/>
              <a:t>JST, </a:t>
            </a:r>
          </a:p>
          <a:p>
            <a:pPr>
              <a:buFont typeface="Wingdings" panose="05000000000000000000" pitchFamily="2" charset="2"/>
              <a:buChar char="Ø"/>
            </a:pPr>
            <a:r>
              <a:rPr lang="pl-PL" sz="2600" dirty="0" smtClean="0"/>
              <a:t>Każda </a:t>
            </a:r>
            <a:r>
              <a:rPr lang="pl-PL" sz="2600" dirty="0"/>
              <a:t>JST otrzyma możliwość uczestnictwa w jednej dwudniowej wizycie studyjnej realizowanej w końcowej części szkoleniowo-doradczego komponentu </a:t>
            </a:r>
            <a:r>
              <a:rPr lang="pl-PL" sz="2600" dirty="0" smtClean="0"/>
              <a:t>projektu, </a:t>
            </a:r>
          </a:p>
          <a:p>
            <a:pPr>
              <a:buFont typeface="Wingdings" panose="05000000000000000000" pitchFamily="2" charset="2"/>
              <a:buChar char="Ø"/>
            </a:pPr>
            <a:r>
              <a:rPr lang="pl-PL" sz="2600" dirty="0" smtClean="0"/>
              <a:t>Każda </a:t>
            </a:r>
            <a:r>
              <a:rPr lang="pl-PL" sz="2600" dirty="0"/>
              <a:t>JST może zgłosić jedną osobę do udziału w wizycie.</a:t>
            </a:r>
          </a:p>
        </p:txBody>
      </p:sp>
    </p:spTree>
    <p:extLst>
      <p:ext uri="{BB962C8B-B14F-4D97-AF65-F5344CB8AC3E}">
        <p14:creationId xmlns:p14="http://schemas.microsoft.com/office/powerpoint/2010/main" val="321242272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a:t>
            </a:r>
            <a:r>
              <a:rPr lang="pl-PL" dirty="0" smtClean="0"/>
              <a:t>doradztwo (1)</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77500" lnSpcReduction="20000"/>
          </a:bodyPr>
          <a:lstStyle/>
          <a:p>
            <a:pPr marL="0" indent="0">
              <a:buNone/>
            </a:pPr>
            <a:r>
              <a:rPr lang="pl-PL" dirty="0"/>
              <a:t>Wsparcie o charakterze doradczym (stacjonarnie, on-line), w następujących obszarach:</a:t>
            </a:r>
          </a:p>
          <a:p>
            <a:pPr lvl="0"/>
            <a:r>
              <a:rPr lang="pl-PL" dirty="0"/>
              <a:t>diagnoza stanu dostępności JST na podstawie dostępnych danych oraz dokumentów </a:t>
            </a:r>
            <a:r>
              <a:rPr lang="pl-PL" dirty="0" smtClean="0"/>
              <a:t>w tym: </a:t>
            </a:r>
          </a:p>
          <a:p>
            <a:pPr lvl="0">
              <a:buFont typeface="Wingdings" panose="05000000000000000000" pitchFamily="2" charset="2"/>
              <a:buChar char="Ø"/>
            </a:pPr>
            <a:r>
              <a:rPr lang="pl-PL" dirty="0" smtClean="0"/>
              <a:t>raport </a:t>
            </a:r>
            <a:r>
              <a:rPr lang="pl-PL" dirty="0"/>
              <a:t>o stanie zapewniania dostępności osobom ze szczególnymi potrzebami, </a:t>
            </a:r>
            <a:endParaRPr lang="pl-PL" dirty="0" smtClean="0"/>
          </a:p>
          <a:p>
            <a:pPr lvl="0">
              <a:buFont typeface="Wingdings" panose="05000000000000000000" pitchFamily="2" charset="2"/>
              <a:buChar char="Ø"/>
            </a:pPr>
            <a:r>
              <a:rPr lang="pl-PL" dirty="0" smtClean="0"/>
              <a:t>plan </a:t>
            </a:r>
            <a:r>
              <a:rPr lang="pl-PL" dirty="0"/>
              <a:t>działań na rzecz poprawy zapewniania dostępności osobom ze szczególnymi </a:t>
            </a:r>
            <a:r>
              <a:rPr lang="pl-PL" dirty="0" smtClean="0"/>
              <a:t>potrzebami;</a:t>
            </a:r>
            <a:endParaRPr lang="pl-PL" dirty="0"/>
          </a:p>
          <a:p>
            <a:pPr lvl="0"/>
            <a:r>
              <a:rPr lang="pl-PL" dirty="0"/>
              <a:t>audyt dostępności wybranej usługi lub wybranego obiektu lub przestrzeni lub strony internetowej lub dokumentów oraz przygotować raport z audytu wraz z zestawem rekomendacji;</a:t>
            </a:r>
          </a:p>
          <a:p>
            <a:pPr lvl="0"/>
            <a:r>
              <a:rPr lang="pl-PL" dirty="0" smtClean="0"/>
              <a:t>opracowanie </a:t>
            </a:r>
            <a:r>
              <a:rPr lang="pl-PL" dirty="0"/>
              <a:t>lub aktualizacja Planu działań na rzecz poprawy zapewniania dostępności osobom ze szczególnymi potrzebami (z wykorzystaniem dostępnych narzędzi do tworzenia Planów działań, np. </a:t>
            </a:r>
            <a:r>
              <a:rPr lang="pl-PL" dirty="0" err="1"/>
              <a:t>Planera</a:t>
            </a:r>
            <a:r>
              <a:rPr lang="pl-PL" dirty="0"/>
              <a:t> dostępności) – </a:t>
            </a:r>
            <a:r>
              <a:rPr lang="pl-PL" b="1" dirty="0"/>
              <a:t>warunek konieczny powierzenia grantu</a:t>
            </a:r>
            <a:r>
              <a:rPr lang="pl-PL" dirty="0"/>
              <a:t>;</a:t>
            </a:r>
          </a:p>
          <a:p>
            <a:pPr marL="0" indent="0" algn="ctr">
              <a:buNone/>
            </a:pPr>
            <a:r>
              <a:rPr lang="pl-PL" dirty="0" smtClean="0"/>
              <a:t> </a:t>
            </a:r>
            <a:endParaRPr lang="pl-PL" dirty="0"/>
          </a:p>
        </p:txBody>
      </p:sp>
    </p:spTree>
    <p:extLst>
      <p:ext uri="{BB962C8B-B14F-4D97-AF65-F5344CB8AC3E}">
        <p14:creationId xmlns:p14="http://schemas.microsoft.com/office/powerpoint/2010/main" val="28734336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doradztwo </a:t>
            </a:r>
            <a:r>
              <a:rPr lang="pl-PL" dirty="0" smtClean="0"/>
              <a:t>(2)</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77500" lnSpcReduction="20000"/>
          </a:bodyPr>
          <a:lstStyle/>
          <a:p>
            <a:pPr marL="0" indent="0">
              <a:buNone/>
            </a:pPr>
            <a:r>
              <a:rPr lang="pl-PL" dirty="0"/>
              <a:t>Wsparcie o charakterze doradczym (stacjonarnie, on-line), w następujących obszarach:</a:t>
            </a:r>
          </a:p>
          <a:p>
            <a:pPr lvl="0"/>
            <a:r>
              <a:rPr lang="pl-PL" dirty="0" smtClean="0"/>
              <a:t>przegląd </a:t>
            </a:r>
            <a:r>
              <a:rPr lang="pl-PL" dirty="0"/>
              <a:t>i aktualizacja procedur, pod kątem zapewniania dostępności;</a:t>
            </a:r>
          </a:p>
          <a:p>
            <a:pPr lvl="0"/>
            <a:r>
              <a:rPr lang="pl-PL" dirty="0" smtClean="0"/>
              <a:t>inicjowanie </a:t>
            </a:r>
            <a:r>
              <a:rPr lang="pl-PL" dirty="0"/>
              <a:t>lub kontynuacja współpracy z lokalnymi instytucjami i organizacjami, będącymi rzecznikami interesów osób ze szczególnymi potrzebami (np. Powiatowe Społeczne Rady ds. Osób Niepełnosprawnych, gminne lub powiatowe Rady Seniorów, stowarzyszenia lub fundacje, działające na rzecz osób ze szczególnymi potrzebami) oraz wsparcie w procesach partycypacyjnych, adresowanych do grupy docelowej;</a:t>
            </a:r>
          </a:p>
          <a:p>
            <a:pPr lvl="0"/>
            <a:r>
              <a:rPr lang="pl-PL" dirty="0"/>
              <a:t>wypracowanie lokalnej strategii zapewniania dostępności oraz wyłonienia – w modelu partycypacyjnym – przedsięwzięcia do realizacji w ramach grantu;</a:t>
            </a:r>
          </a:p>
          <a:p>
            <a:pPr lvl="0"/>
            <a:r>
              <a:rPr lang="pl-PL" dirty="0"/>
              <a:t>opiniowanie i doradztwo w zakresie planowanych działań inwestycyjnych, w tym w szczególności opiniowanie dokumentacji dot. zamówień, opiniowanie projektów budowlanych itp. (analiza dokumentacji oraz  konsultacje zdalne).</a:t>
            </a:r>
          </a:p>
          <a:p>
            <a:pPr marL="0" indent="0" algn="ctr">
              <a:buNone/>
            </a:pPr>
            <a:r>
              <a:rPr lang="pl-PL" dirty="0" smtClean="0"/>
              <a:t> </a:t>
            </a:r>
            <a:endParaRPr lang="pl-PL" dirty="0"/>
          </a:p>
        </p:txBody>
      </p:sp>
    </p:spTree>
    <p:extLst>
      <p:ext uri="{BB962C8B-B14F-4D97-AF65-F5344CB8AC3E}">
        <p14:creationId xmlns:p14="http://schemas.microsoft.com/office/powerpoint/2010/main" val="409294349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smtClean="0"/>
              <a:t>Podstawowe informacje o projekcie</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sz="2400" b="1" dirty="0"/>
              <a:t>Projekt:  „Dostępny samorząd 2.0” </a:t>
            </a:r>
          </a:p>
          <a:p>
            <a:pPr>
              <a:buFont typeface="Arial" panose="020B0604020202020204" pitchFamily="34" charset="0"/>
              <a:buChar char="•"/>
            </a:pPr>
            <a:r>
              <a:rPr lang="pl-PL" sz="2400" dirty="0"/>
              <a:t>Program:  Fundusze Europejskie dla Rozwoju Społecznego 2021-2027 </a:t>
            </a:r>
          </a:p>
          <a:p>
            <a:pPr>
              <a:buFont typeface="Arial" panose="020B0604020202020204" pitchFamily="34" charset="0"/>
              <a:buChar char="•"/>
            </a:pPr>
            <a:r>
              <a:rPr lang="pl-PL" sz="2400" dirty="0"/>
              <a:t>Priorytet:  III „Dostępność i usługi dla osób z niepełnosprawnościami” </a:t>
            </a:r>
          </a:p>
          <a:p>
            <a:pPr>
              <a:buFont typeface="Arial" panose="020B0604020202020204" pitchFamily="34" charset="0"/>
              <a:buChar char="•"/>
            </a:pPr>
            <a:r>
              <a:rPr lang="pl-PL" sz="2400" dirty="0"/>
              <a:t>Działanie:  3.3. „Systemowa poprawa dostępności” </a:t>
            </a:r>
          </a:p>
          <a:p>
            <a:pPr>
              <a:buFont typeface="Arial" panose="020B0604020202020204" pitchFamily="34" charset="0"/>
              <a:buChar char="•"/>
            </a:pPr>
            <a:r>
              <a:rPr lang="pl-PL" sz="2400" dirty="0"/>
              <a:t>Typ operacji:  Animacja i wdrażanie dostępności w podmiotach publicznych, w tym JST </a:t>
            </a:r>
          </a:p>
          <a:p>
            <a:pPr marL="0" indent="0">
              <a:buNone/>
            </a:pPr>
            <a:r>
              <a:rPr lang="pl-PL" sz="2400" dirty="0"/>
              <a:t>	</a:t>
            </a:r>
          </a:p>
          <a:p>
            <a:pPr>
              <a:buFont typeface="Wingdings" panose="05000000000000000000" pitchFamily="2" charset="2"/>
              <a:buChar char="Ø"/>
            </a:pPr>
            <a:r>
              <a:rPr lang="pl-PL" sz="2400" dirty="0"/>
              <a:t>Celem głównym projektu jest poprawa dostępności usług publicznych świadczonych przez JST oraz obiektów lub przestrzeni pozostających w dyspozycji JST dla osób ze szczególnymi potrzebami</a:t>
            </a:r>
          </a:p>
        </p:txBody>
      </p:sp>
    </p:spTree>
    <p:extLst>
      <p:ext uri="{BB962C8B-B14F-4D97-AF65-F5344CB8AC3E}">
        <p14:creationId xmlns:p14="http://schemas.microsoft.com/office/powerpoint/2010/main" val="1972203135"/>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doradztwo </a:t>
            </a:r>
            <a:r>
              <a:rPr lang="pl-PL" dirty="0" smtClean="0"/>
              <a:t>(3)</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77500" lnSpcReduction="20000"/>
          </a:bodyPr>
          <a:lstStyle/>
          <a:p>
            <a:pPr marL="0" indent="0">
              <a:buNone/>
            </a:pPr>
            <a:r>
              <a:rPr lang="pl-PL" dirty="0"/>
              <a:t>Zakres uczestnictwa JST w procesie doradczym będzie dostosowany indywidualnie do potrzeb tej </a:t>
            </a:r>
            <a:r>
              <a:rPr lang="pl-PL" dirty="0" smtClean="0"/>
              <a:t>JST, co oznacza, że samorząd nie musi skorzystać ze wszystkich oferowanych form wsparcia doradczego. Niemniej </a:t>
            </a:r>
            <a:r>
              <a:rPr lang="pl-PL" dirty="0"/>
              <a:t>jednak uczestnictwo w projekcie pociąga za sobą szereg obowiązków, w </a:t>
            </a:r>
            <a:r>
              <a:rPr lang="pl-PL" dirty="0" smtClean="0"/>
              <a:t>tym:</a:t>
            </a:r>
          </a:p>
          <a:p>
            <a:pPr>
              <a:buFont typeface="Wingdings" panose="05000000000000000000" pitchFamily="2" charset="2"/>
              <a:buChar char="Ø"/>
            </a:pPr>
            <a:r>
              <a:rPr lang="pl-PL" dirty="0" smtClean="0"/>
              <a:t>opracowanie </a:t>
            </a:r>
            <a:r>
              <a:rPr lang="pl-PL" dirty="0"/>
              <a:t>lub aktualizacja Planu działań na rzecz poprawy zapewniania dostępności osobom ze szczególnymi potrzebami oraz jego udostępnienie na stronie podmiotowej www lub </a:t>
            </a:r>
            <a:r>
              <a:rPr lang="pl-PL" dirty="0" smtClean="0"/>
              <a:t>BIP,</a:t>
            </a:r>
          </a:p>
          <a:p>
            <a:pPr>
              <a:buFont typeface="Wingdings" panose="05000000000000000000" pitchFamily="2" charset="2"/>
              <a:buChar char="Ø"/>
            </a:pPr>
            <a:r>
              <a:rPr lang="pl-PL" dirty="0" smtClean="0"/>
              <a:t>wypracowanie </a:t>
            </a:r>
            <a:r>
              <a:rPr lang="pl-PL" dirty="0"/>
              <a:t>lokalnej strategii zapewniania </a:t>
            </a:r>
            <a:r>
              <a:rPr lang="pl-PL" dirty="0" smtClean="0"/>
              <a:t>dostępności</a:t>
            </a:r>
          </a:p>
          <a:p>
            <a:pPr>
              <a:buFont typeface="Wingdings" panose="05000000000000000000" pitchFamily="2" charset="2"/>
              <a:buChar char="Ø"/>
            </a:pPr>
            <a:r>
              <a:rPr lang="pl-PL" dirty="0" smtClean="0"/>
              <a:t>wyłonienia </a:t>
            </a:r>
            <a:r>
              <a:rPr lang="pl-PL" dirty="0"/>
              <a:t>do realizacji – w procesie partycypacyjnym – przedsięwzięcia grantowego. </a:t>
            </a:r>
          </a:p>
          <a:p>
            <a:pPr marL="0" indent="0">
              <a:buNone/>
            </a:pPr>
            <a:endParaRPr lang="pl-PL" dirty="0" smtClean="0"/>
          </a:p>
          <a:p>
            <a:pPr marL="0" indent="0">
              <a:buNone/>
            </a:pPr>
            <a:r>
              <a:rPr lang="pl-PL" dirty="0" smtClean="0"/>
              <a:t>W związku z powyższym zespół projektowy zachęca do skorzystania w doradztwa w jak najszerszym zakresie.</a:t>
            </a:r>
            <a:endParaRPr lang="pl-PL" dirty="0"/>
          </a:p>
          <a:p>
            <a:pPr marL="0" indent="0" algn="ctr">
              <a:buNone/>
            </a:pPr>
            <a:r>
              <a:rPr lang="pl-PL" dirty="0" smtClean="0"/>
              <a:t> </a:t>
            </a:r>
            <a:endParaRPr lang="pl-PL" dirty="0"/>
          </a:p>
        </p:txBody>
      </p:sp>
    </p:spTree>
    <p:extLst>
      <p:ext uri="{BB962C8B-B14F-4D97-AF65-F5344CB8AC3E}">
        <p14:creationId xmlns:p14="http://schemas.microsoft.com/office/powerpoint/2010/main" val="186622504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doradztwo </a:t>
            </a:r>
            <a:r>
              <a:rPr lang="pl-PL" dirty="0" smtClean="0"/>
              <a:t>(4)</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92500" lnSpcReduction="10000"/>
          </a:bodyPr>
          <a:lstStyle/>
          <a:p>
            <a:r>
              <a:rPr lang="pl-PL" dirty="0"/>
              <a:t>Proponowany wymiar doradztwa wyniesie do 120 godzin i  będzie mógł zostać zwiększony w trakcie realizacji projektu – pod warunkiem dostępności środków w budżecie projektu;</a:t>
            </a:r>
          </a:p>
          <a:p>
            <a:r>
              <a:rPr lang="pl-PL" dirty="0"/>
              <a:t>Doradztwo prowadzone będzie w trybie mieszanym (stacjonarnym oraz on-line) w zależności od potrzeb danej JST. Niemniej maksymalny zakres wsparcia on-line nie powinien przekroczyć 80% łącznej liczby godzin wsparcia.</a:t>
            </a:r>
          </a:p>
          <a:p>
            <a:r>
              <a:rPr lang="pl-PL" dirty="0"/>
              <a:t>Zakłada się, że każda JST objęta wsparciem otrzyma możliwość współpracy z wyznaczonym doradcą, który będzie pełnił rolę opiekuna danej JST, niemniej dopuszcza się uczestnictwo większej liczby doradców przy współpracy z każdą JST.</a:t>
            </a:r>
          </a:p>
          <a:p>
            <a:pPr marL="0" indent="0" algn="ctr">
              <a:buNone/>
            </a:pPr>
            <a:r>
              <a:rPr lang="pl-PL" dirty="0" smtClean="0"/>
              <a:t> </a:t>
            </a:r>
            <a:endParaRPr lang="pl-PL" dirty="0"/>
          </a:p>
        </p:txBody>
      </p:sp>
    </p:spTree>
    <p:extLst>
      <p:ext uri="{BB962C8B-B14F-4D97-AF65-F5344CB8AC3E}">
        <p14:creationId xmlns:p14="http://schemas.microsoft.com/office/powerpoint/2010/main" val="174736589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a:t>
            </a:r>
            <a:r>
              <a:rPr lang="pl-PL" dirty="0" smtClean="0"/>
              <a:t>granty </a:t>
            </a:r>
            <a:r>
              <a:rPr lang="pl-PL" dirty="0"/>
              <a:t>(1)</a:t>
            </a:r>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a:xfrm>
            <a:off x="741680" y="1825624"/>
            <a:ext cx="10769600" cy="4605656"/>
          </a:xfrm>
        </p:spPr>
        <p:txBody>
          <a:bodyPr>
            <a:normAutofit fontScale="77500" lnSpcReduction="20000"/>
          </a:bodyPr>
          <a:lstStyle/>
          <a:p>
            <a:pPr marL="0" lvl="0" indent="0">
              <a:buNone/>
            </a:pPr>
            <a:r>
              <a:rPr lang="pl-PL" sz="3600" b="1" dirty="0" smtClean="0"/>
              <a:t>Wartość </a:t>
            </a:r>
            <a:r>
              <a:rPr lang="pl-PL" sz="3600" b="1" dirty="0"/>
              <a:t>grantu i warunki jego przekazania:</a:t>
            </a:r>
          </a:p>
          <a:p>
            <a:pPr lvl="0">
              <a:buFont typeface="Wingdings" panose="05000000000000000000" pitchFamily="2" charset="2"/>
              <a:buChar char="Ø"/>
            </a:pPr>
            <a:r>
              <a:rPr lang="pl-PL" dirty="0"/>
              <a:t>Warunkiem przekazania </a:t>
            </a:r>
            <a:r>
              <a:rPr lang="pl-PL" dirty="0" err="1"/>
              <a:t>Grantobiorcy</a:t>
            </a:r>
            <a:r>
              <a:rPr lang="pl-PL" dirty="0"/>
              <a:t> dofinansowania na realizację przedsięwzięcia grantowego jest m.in. złożenie (po ukończeniu wsparcia szkoleniowo – doradczego), planu rzeczowo-finansowego realizacji przedsięwzięcia grantowego, którego realizacja wynika z zapisów </a:t>
            </a:r>
            <a:r>
              <a:rPr lang="pl-PL" i="1" dirty="0"/>
              <a:t>Planu działań na rzecz poprawy zapewniania dostępności</a:t>
            </a:r>
            <a:r>
              <a:rPr lang="pl-PL" dirty="0"/>
              <a:t>.</a:t>
            </a:r>
          </a:p>
          <a:p>
            <a:pPr lvl="0">
              <a:buFont typeface="Wingdings" panose="05000000000000000000" pitchFamily="2" charset="2"/>
              <a:buChar char="Ø"/>
            </a:pPr>
            <a:r>
              <a:rPr lang="pl-PL" dirty="0"/>
              <a:t>Minimalna wartość dofinansowania przedsięwzięcia grantowego (grantu) wynosi 200 000,00 zł. Maksymalna wartość w momencie składania przez </a:t>
            </a:r>
            <a:r>
              <a:rPr lang="pl-PL" dirty="0" err="1"/>
              <a:t>Grantobiorcę</a:t>
            </a:r>
            <a:r>
              <a:rPr lang="pl-PL" dirty="0"/>
              <a:t> planu rzeczowo-finansowego wynosi 300 000,00 zł.</a:t>
            </a:r>
          </a:p>
          <a:p>
            <a:pPr lvl="0">
              <a:buFont typeface="Wingdings" panose="05000000000000000000" pitchFamily="2" charset="2"/>
              <a:buChar char="Ø"/>
            </a:pPr>
            <a:r>
              <a:rPr lang="pl-PL" dirty="0" err="1"/>
              <a:t>Grantobiorca</a:t>
            </a:r>
            <a:r>
              <a:rPr lang="pl-PL" dirty="0"/>
              <a:t> może wnieść do przedsięwzięcia własne środki finansowe (ujęte w planie rzeczowo – finansowym), w wysokości niezbędnej do prawidłowej realizacji grantu. Środki te nie podlegają weryfikacji przez </a:t>
            </a:r>
            <a:r>
              <a:rPr lang="pl-PL" dirty="0" err="1"/>
              <a:t>Grantodawcę</a:t>
            </a:r>
            <a:r>
              <a:rPr lang="pl-PL" dirty="0"/>
              <a:t>.</a:t>
            </a:r>
          </a:p>
          <a:p>
            <a:pPr lvl="0">
              <a:buFont typeface="Wingdings" panose="05000000000000000000" pitchFamily="2" charset="2"/>
              <a:buChar char="Ø"/>
            </a:pPr>
            <a:r>
              <a:rPr lang="pl-PL" dirty="0"/>
              <a:t>W przypadku, gdy pula środków przeznaczonych na dofinansowanie przedsięwzięć grantowych w ramach każdej z tur realizacji projektu nie zostanie wyczerpana, możliwe jest zwiększenie maksymalnej kwoty dofinansowania przedsięwzięcia grantowego do wysokości </a:t>
            </a:r>
            <a:br>
              <a:rPr lang="pl-PL" dirty="0"/>
            </a:br>
            <a:r>
              <a:rPr lang="pl-PL" dirty="0"/>
              <a:t>400 000,00 zł (przy zachowaniu limitu kosztów</a:t>
            </a:r>
            <a:r>
              <a:rPr lang="pl-PL" i="1" dirty="0"/>
              <a:t> cross-</a:t>
            </a:r>
            <a:r>
              <a:rPr lang="pl-PL" i="1" dirty="0" err="1"/>
              <a:t>financingu</a:t>
            </a:r>
            <a:r>
              <a:rPr lang="pl-PL" dirty="0"/>
              <a:t>).</a:t>
            </a:r>
          </a:p>
          <a:p>
            <a:pPr marL="0" indent="0" algn="ctr">
              <a:buNone/>
            </a:pPr>
            <a:r>
              <a:rPr lang="pl-PL" dirty="0" smtClean="0"/>
              <a:t> </a:t>
            </a:r>
            <a:endParaRPr lang="pl-PL" dirty="0"/>
          </a:p>
        </p:txBody>
      </p:sp>
    </p:spTree>
    <p:extLst>
      <p:ext uri="{BB962C8B-B14F-4D97-AF65-F5344CB8AC3E}">
        <p14:creationId xmlns:p14="http://schemas.microsoft.com/office/powerpoint/2010/main" val="83430335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granty </a:t>
            </a:r>
            <a:r>
              <a:rPr lang="pl-PL" dirty="0" smtClean="0"/>
              <a:t>(2)</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62500" lnSpcReduction="20000"/>
          </a:bodyPr>
          <a:lstStyle/>
          <a:p>
            <a:pPr lvl="0">
              <a:buFont typeface="Wingdings" panose="05000000000000000000" pitchFamily="2" charset="2"/>
              <a:buChar char="q"/>
            </a:pPr>
            <a:r>
              <a:rPr lang="pl-PL" sz="4400" dirty="0" smtClean="0"/>
              <a:t>Do </a:t>
            </a:r>
            <a:r>
              <a:rPr lang="pl-PL" sz="4400" dirty="0"/>
              <a:t>ubiegania się o zwiększenie wysokości grantu uprawniony jest każdy </a:t>
            </a:r>
            <a:r>
              <a:rPr lang="pl-PL" sz="4400" dirty="0" err="1"/>
              <a:t>Grantobiorca</a:t>
            </a:r>
            <a:r>
              <a:rPr lang="pl-PL" sz="4400" dirty="0"/>
              <a:t>, który w planie rzeczowo-finansowym zadeklaruje wniesienie własnych środków finansowych, jednakże przysługiwało będzie to w pierwszej kolejności </a:t>
            </a:r>
            <a:r>
              <a:rPr lang="pl-PL" sz="4400" dirty="0" err="1"/>
              <a:t>Grantobiorcom</a:t>
            </a:r>
            <a:r>
              <a:rPr lang="pl-PL" sz="4400" dirty="0"/>
              <a:t>, którzy uzyskali najwyższą liczbę punktów w procesie naboru </a:t>
            </a:r>
            <a:r>
              <a:rPr lang="pl-PL" sz="4400" dirty="0" err="1"/>
              <a:t>grantobiorców</a:t>
            </a:r>
            <a:r>
              <a:rPr lang="pl-PL" sz="4400" dirty="0"/>
              <a:t> oraz będzie możliwe do momentu wyczerpania środków w ramach danej tury realizacji projektu.</a:t>
            </a:r>
          </a:p>
          <a:p>
            <a:pPr lvl="0">
              <a:buFont typeface="Wingdings" panose="05000000000000000000" pitchFamily="2" charset="2"/>
              <a:buChar char="q"/>
            </a:pPr>
            <a:r>
              <a:rPr lang="pl-PL" sz="4400" dirty="0"/>
              <a:t>Plan rzeczowo-finansowy podlega ocenie </a:t>
            </a:r>
            <a:r>
              <a:rPr lang="pl-PL" sz="4400" dirty="0" err="1"/>
              <a:t>Grantodawcy</a:t>
            </a:r>
            <a:r>
              <a:rPr lang="pl-PL" sz="4400" dirty="0"/>
              <a:t> (pod względem formalnym i merytorycznym), który może składać do niego wielokrotne uwagi. Obowiązkiem </a:t>
            </a:r>
            <a:r>
              <a:rPr lang="pl-PL" sz="4400" dirty="0" err="1"/>
              <a:t>Grantobiorcy</a:t>
            </a:r>
            <a:r>
              <a:rPr lang="pl-PL" sz="4400" dirty="0"/>
              <a:t> jest poprawa planu zgodnie z uwagami i wytycznymi </a:t>
            </a:r>
            <a:r>
              <a:rPr lang="pl-PL" sz="4400" dirty="0" err="1"/>
              <a:t>Grantodawcy</a:t>
            </a:r>
            <a:r>
              <a:rPr lang="pl-PL" sz="4400" dirty="0"/>
              <a:t>.</a:t>
            </a:r>
          </a:p>
          <a:p>
            <a:pPr lvl="0">
              <a:buFont typeface="Wingdings" panose="05000000000000000000" pitchFamily="2" charset="2"/>
              <a:buChar char="q"/>
            </a:pPr>
            <a:r>
              <a:rPr lang="pl-PL" sz="4400" dirty="0"/>
              <a:t>Po akceptacji przez </a:t>
            </a:r>
            <a:r>
              <a:rPr lang="pl-PL" sz="4400" dirty="0" err="1"/>
              <a:t>Grantodawcę</a:t>
            </a:r>
            <a:r>
              <a:rPr lang="pl-PL" sz="4400" dirty="0"/>
              <a:t> planu rzeczowo finansowanego następuje podpisanie umowy o powierzenie grantu</a:t>
            </a:r>
            <a:r>
              <a:rPr lang="pl-PL" sz="4400" dirty="0" smtClean="0"/>
              <a:t>.</a:t>
            </a:r>
            <a:endParaRPr lang="pl-PL" sz="4400" dirty="0"/>
          </a:p>
        </p:txBody>
      </p:sp>
    </p:spTree>
    <p:extLst>
      <p:ext uri="{BB962C8B-B14F-4D97-AF65-F5344CB8AC3E}">
        <p14:creationId xmlns:p14="http://schemas.microsoft.com/office/powerpoint/2010/main" val="73849771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granty </a:t>
            </a:r>
            <a:r>
              <a:rPr lang="pl-PL" dirty="0" smtClean="0"/>
              <a:t>(3)</a:t>
            </a:r>
            <a:endParaRPr lang="pl-PL" dirty="0"/>
          </a:p>
        </p:txBody>
      </p:sp>
      <p:sp>
        <p:nvSpPr>
          <p:cNvPr id="3" name="Symbol zastępczy tekstu 2"/>
          <p:cNvSpPr>
            <a:spLocks noGrp="1"/>
          </p:cNvSpPr>
          <p:nvPr>
            <p:ph type="body" idx="1"/>
          </p:nvPr>
        </p:nvSpPr>
        <p:spPr/>
        <p:txBody>
          <a:bodyPr>
            <a:normAutofit fontScale="92500" lnSpcReduction="10000"/>
          </a:bodyPr>
          <a:lstStyle/>
          <a:p>
            <a:pPr marL="0" indent="0">
              <a:buNone/>
            </a:pPr>
            <a:r>
              <a:rPr lang="pl-PL" b="1" dirty="0" smtClean="0"/>
              <a:t>Indykatywny katalog wydatków obligatoryjnych i fakultatywnych</a:t>
            </a:r>
          </a:p>
          <a:p>
            <a:pPr lvl="0">
              <a:buFont typeface="Wingdings" panose="05000000000000000000" pitchFamily="2" charset="2"/>
              <a:buChar char="Ø"/>
            </a:pPr>
            <a:r>
              <a:rPr lang="pl-PL" b="1" dirty="0"/>
              <a:t>zapewnienie usług eksperckich oraz specjalistycznych (w tym związanych z przeprowadzeniem audytu inwestycji lub zakupów zrealizowanych w ramach przedsięwzięcia grantowego) – wydatek obligatoryjny</a:t>
            </a:r>
            <a:endParaRPr lang="pl-PL" dirty="0"/>
          </a:p>
          <a:p>
            <a:pPr lvl="0">
              <a:buFont typeface="Wingdings" panose="05000000000000000000" pitchFamily="2" charset="2"/>
              <a:buChar char="Ø"/>
            </a:pPr>
            <a:r>
              <a:rPr lang="pl-PL" dirty="0"/>
              <a:t>zapewnienie wolnych od barier poziomych i pionowych przestrzeni komunikacyjnych budynków lub innych przestrzeni pozostających w gestii JST,</a:t>
            </a:r>
          </a:p>
          <a:p>
            <a:pPr lvl="0">
              <a:buFont typeface="Wingdings" panose="05000000000000000000" pitchFamily="2" charset="2"/>
              <a:buChar char="Ø"/>
            </a:pPr>
            <a:r>
              <a:rPr lang="pl-PL" dirty="0"/>
              <a:t>instalację urządzeń lub zastosowanie środków technicznych i rozwiązań architektonicznych w budynku pozostającym w gestii JST, które umożliwiają dostęp do wszystkich pomieszczeń, z wyłączeniem pomieszczeń technicznych,</a:t>
            </a:r>
          </a:p>
          <a:p>
            <a:pPr marL="0" indent="0">
              <a:buNone/>
            </a:pPr>
            <a:endParaRPr lang="pl-PL" b="1" dirty="0"/>
          </a:p>
        </p:txBody>
      </p:sp>
    </p:spTree>
    <p:extLst>
      <p:ext uri="{BB962C8B-B14F-4D97-AF65-F5344CB8AC3E}">
        <p14:creationId xmlns:p14="http://schemas.microsoft.com/office/powerpoint/2010/main" val="312424741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granty </a:t>
            </a:r>
            <a:r>
              <a:rPr lang="pl-PL" dirty="0" smtClean="0"/>
              <a:t>(4)</a:t>
            </a:r>
            <a:endParaRPr lang="pl-PL" dirty="0"/>
          </a:p>
        </p:txBody>
      </p:sp>
      <p:sp>
        <p:nvSpPr>
          <p:cNvPr id="3" name="Symbol zastępczy tekstu 2"/>
          <p:cNvSpPr>
            <a:spLocks noGrp="1"/>
          </p:cNvSpPr>
          <p:nvPr>
            <p:ph type="body" idx="1"/>
          </p:nvPr>
        </p:nvSpPr>
        <p:spPr/>
        <p:txBody>
          <a:bodyPr>
            <a:normAutofit/>
          </a:bodyPr>
          <a:lstStyle/>
          <a:p>
            <a:pPr lvl="0">
              <a:buFont typeface="Wingdings" panose="05000000000000000000" pitchFamily="2" charset="2"/>
              <a:buChar char="Ø"/>
            </a:pPr>
            <a:r>
              <a:rPr lang="pl-PL" dirty="0"/>
              <a:t>zapewnienie informacji na temat rozkładu pomieszczeń w budynku pozostającym w gestii JST, co najmniej w sposób wizualny i dotykowy lub głosowy,</a:t>
            </a:r>
          </a:p>
          <a:p>
            <a:pPr lvl="0">
              <a:buFont typeface="Wingdings" panose="05000000000000000000" pitchFamily="2" charset="2"/>
              <a:buChar char="Ø"/>
            </a:pPr>
            <a:r>
              <a:rPr lang="pl-PL" dirty="0"/>
              <a:t>zapewnienie osobom ze szczególnymi potrzebami możliwości ewakuacji lub ich uratowania w inny sposób,</a:t>
            </a:r>
          </a:p>
          <a:p>
            <a:pPr>
              <a:buFont typeface="Wingdings" panose="05000000000000000000" pitchFamily="2" charset="2"/>
              <a:buChar char="Ø"/>
            </a:pPr>
            <a:r>
              <a:rPr lang="pl-PL" dirty="0"/>
              <a:t>zapewnienie dostępności cyfrowej, poprzez spełnienie wymagań określonych </a:t>
            </a:r>
            <a:r>
              <a:rPr lang="pl-PL" dirty="0" smtClean="0"/>
              <a:t>w </a:t>
            </a:r>
            <a:r>
              <a:rPr lang="pl-PL" dirty="0"/>
              <a:t>ustawie z dnia 4 kwietnia 2019 r. o dostępności cyfrowej stron internetowych </a:t>
            </a:r>
            <a:r>
              <a:rPr lang="pl-PL" dirty="0" smtClean="0"/>
              <a:t>i </a:t>
            </a:r>
            <a:r>
              <a:rPr lang="pl-PL" dirty="0"/>
              <a:t>aplikacji mobilnych podmiotów publicznych (Dz. U. z 2019 r., poz. 848),</a:t>
            </a:r>
          </a:p>
        </p:txBody>
      </p:sp>
    </p:spTree>
    <p:extLst>
      <p:ext uri="{BB962C8B-B14F-4D97-AF65-F5344CB8AC3E}">
        <p14:creationId xmlns:p14="http://schemas.microsoft.com/office/powerpoint/2010/main" val="346263598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granty </a:t>
            </a:r>
            <a:r>
              <a:rPr lang="pl-PL" dirty="0" smtClean="0"/>
              <a:t>(5)</a:t>
            </a:r>
            <a:endParaRPr lang="pl-PL" dirty="0"/>
          </a:p>
        </p:txBody>
      </p:sp>
      <p:sp>
        <p:nvSpPr>
          <p:cNvPr id="3" name="Symbol zastępczy tekstu 2"/>
          <p:cNvSpPr>
            <a:spLocks noGrp="1"/>
          </p:cNvSpPr>
          <p:nvPr>
            <p:ph type="body" idx="1"/>
          </p:nvPr>
        </p:nvSpPr>
        <p:spPr/>
        <p:txBody>
          <a:bodyPr/>
          <a:lstStyle/>
          <a:p>
            <a:pPr lvl="0">
              <a:buFont typeface="Wingdings" panose="05000000000000000000" pitchFamily="2" charset="2"/>
              <a:buChar char="Ø"/>
            </a:pPr>
            <a:r>
              <a:rPr lang="pl-PL" dirty="0"/>
              <a:t>obsługę osób korzystających z usług </a:t>
            </a:r>
            <a:r>
              <a:rPr lang="pl-PL" dirty="0" err="1"/>
              <a:t>jst</a:t>
            </a:r>
            <a:r>
              <a:rPr lang="pl-PL" dirty="0"/>
              <a:t> z wykorzystaniem środków wspierających komunikowanie się, o których mowa w art. 3 pkt 5 ustawy z dnia 19 sierpnia 2011 r. o języku migowym i innych środkach komunikowania się (Dz. U. z 2017 r. poz. 1824), lub przez wykorzystanie zdalnego dostępu online do usługi tłumacza przez strony internetowe i aplikacje,</a:t>
            </a:r>
          </a:p>
          <a:p>
            <a:pPr>
              <a:buFont typeface="Wingdings" panose="05000000000000000000" pitchFamily="2" charset="2"/>
              <a:buChar char="Ø"/>
            </a:pPr>
            <a:r>
              <a:rPr lang="pl-PL" dirty="0"/>
              <a:t>instalację urządzeń lub innych środków technicznych do obsługi osób słabosłyszących, w szczególności pętli indukcyjnych, systemów FM lub urządzeń opartych o inne technologie, których celem jest wspomaganie słyszenia;</a:t>
            </a:r>
          </a:p>
        </p:txBody>
      </p:sp>
    </p:spTree>
    <p:extLst>
      <p:ext uri="{BB962C8B-B14F-4D97-AF65-F5344CB8AC3E}">
        <p14:creationId xmlns:p14="http://schemas.microsoft.com/office/powerpoint/2010/main" val="372025410"/>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granty </a:t>
            </a:r>
            <a:r>
              <a:rPr lang="pl-PL" dirty="0" smtClean="0"/>
              <a:t>(6)</a:t>
            </a:r>
            <a:endParaRPr lang="pl-PL" dirty="0"/>
          </a:p>
        </p:txBody>
      </p:sp>
      <p:sp>
        <p:nvSpPr>
          <p:cNvPr id="3" name="Symbol zastępczy tekstu 2"/>
          <p:cNvSpPr>
            <a:spLocks noGrp="1"/>
          </p:cNvSpPr>
          <p:nvPr>
            <p:ph type="body" idx="1"/>
          </p:nvPr>
        </p:nvSpPr>
        <p:spPr/>
        <p:txBody>
          <a:bodyPr>
            <a:normAutofit/>
          </a:bodyPr>
          <a:lstStyle/>
          <a:p>
            <a:pPr lvl="0">
              <a:buFont typeface="Wingdings" panose="05000000000000000000" pitchFamily="2" charset="2"/>
              <a:buChar char="Ø"/>
            </a:pPr>
            <a:r>
              <a:rPr lang="pl-PL" dirty="0"/>
              <a:t>zapewnienie na stronie internetowej </a:t>
            </a:r>
            <a:r>
              <a:rPr lang="pl-PL" dirty="0" err="1"/>
              <a:t>jst</a:t>
            </a:r>
            <a:r>
              <a:rPr lang="pl-PL" dirty="0"/>
              <a:t> informacji o zakresie jej działalności – </a:t>
            </a:r>
            <a:r>
              <a:rPr lang="pl-PL" dirty="0" smtClean="0"/>
              <a:t>w </a:t>
            </a:r>
            <a:r>
              <a:rPr lang="pl-PL" dirty="0"/>
              <a:t>postaci elektronicznego pliku zawierającego tekst odczytywalny maszynowo, nagrania treści w polskim języku migowym oraz informacji w tekście łatwym do czytania,</a:t>
            </a:r>
          </a:p>
          <a:p>
            <a:pPr lvl="0">
              <a:buFont typeface="Wingdings" panose="05000000000000000000" pitchFamily="2" charset="2"/>
              <a:buChar char="Ø"/>
            </a:pPr>
            <a:r>
              <a:rPr lang="pl-PL" dirty="0"/>
              <a:t>zapewnienie, na wniosek osoby ze szczególnymi potrzebami, komunikacji z </a:t>
            </a:r>
            <a:r>
              <a:rPr lang="pl-PL" dirty="0" err="1"/>
              <a:t>jst</a:t>
            </a:r>
            <a:r>
              <a:rPr lang="pl-PL" dirty="0"/>
              <a:t> </a:t>
            </a:r>
            <a:r>
              <a:rPr lang="pl-PL" dirty="0" smtClean="0"/>
              <a:t>w </a:t>
            </a:r>
            <a:r>
              <a:rPr lang="pl-PL" dirty="0"/>
              <a:t>formie określonej w tym wniosku,</a:t>
            </a:r>
          </a:p>
          <a:p>
            <a:pPr>
              <a:buFont typeface="Wingdings" panose="05000000000000000000" pitchFamily="2" charset="2"/>
              <a:buChar char="Ø"/>
            </a:pPr>
            <a:r>
              <a:rPr lang="pl-PL" dirty="0"/>
              <a:t>zakup licencji lub praw majątkowych do opracowań diagnostycznych lub poradniczych zawierających rozwiązania z zakresu poprawy dostępności dla osób ze szczególnymi potrzebami.</a:t>
            </a:r>
          </a:p>
        </p:txBody>
      </p:sp>
    </p:spTree>
    <p:extLst>
      <p:ext uri="{BB962C8B-B14F-4D97-AF65-F5344CB8AC3E}">
        <p14:creationId xmlns:p14="http://schemas.microsoft.com/office/powerpoint/2010/main" val="607514621"/>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granty </a:t>
            </a:r>
            <a:r>
              <a:rPr lang="pl-PL" dirty="0" smtClean="0"/>
              <a:t>(7)</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lnSpcReduction="10000"/>
          </a:bodyPr>
          <a:lstStyle/>
          <a:p>
            <a:pPr marL="0" lvl="0" indent="0">
              <a:buNone/>
            </a:pPr>
            <a:r>
              <a:rPr lang="pl-PL" sz="2600" b="1" dirty="0" smtClean="0"/>
              <a:t>Rozliczenie </a:t>
            </a:r>
            <a:r>
              <a:rPr lang="pl-PL" sz="2600" b="1" dirty="0"/>
              <a:t>przekazanego grantu:</a:t>
            </a:r>
          </a:p>
          <a:p>
            <a:pPr lvl="0">
              <a:buFont typeface="Wingdings" panose="05000000000000000000" pitchFamily="2" charset="2"/>
              <a:buChar char="Ø"/>
            </a:pPr>
            <a:r>
              <a:rPr lang="pl-PL" sz="2600" dirty="0" err="1"/>
              <a:t>Grantobiorca</a:t>
            </a:r>
            <a:r>
              <a:rPr lang="pl-PL" sz="2600" dirty="0"/>
              <a:t> rozlicza przedsięwzięcie grantowe zgodnie z harmonogramem określonym w planie </a:t>
            </a:r>
            <a:r>
              <a:rPr lang="pl-PL" sz="2600" dirty="0" smtClean="0"/>
              <a:t>rzeczowo-finansowym,</a:t>
            </a:r>
            <a:endParaRPr lang="pl-PL" sz="2600" dirty="0"/>
          </a:p>
          <a:p>
            <a:pPr lvl="0">
              <a:buFont typeface="Wingdings" panose="05000000000000000000" pitchFamily="2" charset="2"/>
              <a:buChar char="Ø"/>
            </a:pPr>
            <a:r>
              <a:rPr lang="pl-PL" sz="2600" dirty="0" err="1"/>
              <a:t>Grantobiorca</a:t>
            </a:r>
            <a:r>
              <a:rPr lang="pl-PL" sz="2600" dirty="0"/>
              <a:t> otrzyma całość środków na realizację grantu w formie jednorazowej transzy wypłacanej po zawarciu umowy o powierzenie </a:t>
            </a:r>
            <a:r>
              <a:rPr lang="pl-PL" sz="2600" dirty="0" smtClean="0"/>
              <a:t>grantu,</a:t>
            </a:r>
            <a:endParaRPr lang="pl-PL" sz="2600" dirty="0"/>
          </a:p>
          <a:p>
            <a:pPr lvl="0">
              <a:buFont typeface="Wingdings" panose="05000000000000000000" pitchFamily="2" charset="2"/>
              <a:buChar char="Ø"/>
            </a:pPr>
            <a:r>
              <a:rPr lang="pl-PL" sz="2600" dirty="0" err="1"/>
              <a:t>Grantobiorca</a:t>
            </a:r>
            <a:r>
              <a:rPr lang="pl-PL" sz="2600" dirty="0"/>
              <a:t> zrealizuje i rozlicza przedsięwzięcie grantowe w oparciu o rzeczywiście poniesione wydatki ujęte w planie </a:t>
            </a:r>
            <a:r>
              <a:rPr lang="pl-PL" sz="2600" dirty="0" smtClean="0"/>
              <a:t>rzeczowo-finansowym,</a:t>
            </a:r>
          </a:p>
          <a:p>
            <a:pPr>
              <a:buFont typeface="Wingdings" panose="05000000000000000000" pitchFamily="2" charset="2"/>
              <a:buChar char="Ø"/>
            </a:pPr>
            <a:r>
              <a:rPr lang="pl-PL" sz="2600" dirty="0" smtClean="0"/>
              <a:t>Podstawą </a:t>
            </a:r>
            <a:r>
              <a:rPr lang="pl-PL" sz="2600" dirty="0"/>
              <a:t>rozliczenia przedsięwzięcia grantowego będzie złożenie przez </a:t>
            </a:r>
            <a:r>
              <a:rPr lang="pl-PL" sz="2600" dirty="0" err="1"/>
              <a:t>Grantodawcę</a:t>
            </a:r>
            <a:r>
              <a:rPr lang="pl-PL" sz="2600" dirty="0"/>
              <a:t> sprawozdań okresowych oraz sprawozdania końcowego, według wzoru określonego przez </a:t>
            </a:r>
            <a:r>
              <a:rPr lang="pl-PL" sz="2600" dirty="0" err="1"/>
              <a:t>Grantodawcę</a:t>
            </a:r>
            <a:r>
              <a:rPr lang="pl-PL" sz="2600" dirty="0"/>
              <a:t>.</a:t>
            </a:r>
            <a:endParaRPr lang="pl-PL" sz="2600" b="1" dirty="0"/>
          </a:p>
          <a:p>
            <a:pPr lvl="0">
              <a:buFont typeface="Wingdings" panose="05000000000000000000" pitchFamily="2" charset="2"/>
              <a:buChar char="Ø"/>
            </a:pPr>
            <a:endParaRPr lang="pl-PL" sz="2600" dirty="0"/>
          </a:p>
        </p:txBody>
      </p:sp>
    </p:spTree>
    <p:extLst>
      <p:ext uri="{BB962C8B-B14F-4D97-AF65-F5344CB8AC3E}">
        <p14:creationId xmlns:p14="http://schemas.microsoft.com/office/powerpoint/2010/main" val="4247091005"/>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granty </a:t>
            </a:r>
            <a:r>
              <a:rPr lang="pl-PL" dirty="0" smtClean="0"/>
              <a:t>(8)</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marL="0" lvl="0" indent="0">
              <a:buNone/>
            </a:pPr>
            <a:r>
              <a:rPr lang="pl-PL" sz="2400" b="1" dirty="0"/>
              <a:t>Rozliczenie przekazanego grantu </a:t>
            </a:r>
            <a:r>
              <a:rPr lang="pl-PL" sz="2400" b="1" dirty="0" smtClean="0"/>
              <a:t>– cross-</a:t>
            </a:r>
            <a:r>
              <a:rPr lang="pl-PL" sz="2400" b="1" dirty="0" err="1" smtClean="0"/>
              <a:t>financing</a:t>
            </a:r>
            <a:endParaRPr lang="pl-PL" sz="2400" b="1" dirty="0"/>
          </a:p>
          <a:p>
            <a:pPr>
              <a:buFont typeface="Wingdings" panose="05000000000000000000" pitchFamily="2" charset="2"/>
              <a:buChar char="Ø"/>
            </a:pPr>
            <a:r>
              <a:rPr lang="pl-PL" sz="2400" dirty="0"/>
              <a:t>Wysokość wydatków w ramach </a:t>
            </a:r>
            <a:r>
              <a:rPr lang="pl-PL" sz="2400" i="1" dirty="0"/>
              <a:t>cross-</a:t>
            </a:r>
            <a:r>
              <a:rPr lang="pl-PL" sz="2400" i="1" dirty="0" err="1"/>
              <a:t>financingu</a:t>
            </a:r>
            <a:r>
              <a:rPr lang="pl-PL" sz="2400" dirty="0"/>
              <a:t> nie przekroczy 60 % wydatków zaplanowanych do poniesienia w ramach kwoty dofinansowania przedsięwzięcia </a:t>
            </a:r>
            <a:r>
              <a:rPr lang="pl-PL" sz="2400" dirty="0" smtClean="0"/>
              <a:t>grantowego.</a:t>
            </a:r>
          </a:p>
          <a:p>
            <a:pPr>
              <a:buFont typeface="Wingdings" panose="05000000000000000000" pitchFamily="2" charset="2"/>
              <a:buChar char="Ø"/>
            </a:pPr>
            <a:r>
              <a:rPr lang="pl-PL" sz="2400" dirty="0" smtClean="0"/>
              <a:t>W/w </a:t>
            </a:r>
            <a:r>
              <a:rPr lang="pl-PL" sz="2400" dirty="0"/>
              <a:t>limit nie obowiązuje wydatków zaplanowanych do poniesienia ze środków własnych </a:t>
            </a:r>
            <a:r>
              <a:rPr lang="pl-PL" sz="2400" dirty="0" err="1"/>
              <a:t>Grantobiorcy</a:t>
            </a:r>
            <a:r>
              <a:rPr lang="pl-PL" sz="2400" dirty="0" smtClean="0"/>
              <a:t>.</a:t>
            </a:r>
            <a:endParaRPr lang="pl-PL" sz="2400" dirty="0"/>
          </a:p>
        </p:txBody>
      </p:sp>
    </p:spTree>
    <p:extLst>
      <p:ext uri="{BB962C8B-B14F-4D97-AF65-F5344CB8AC3E}">
        <p14:creationId xmlns:p14="http://schemas.microsoft.com/office/powerpoint/2010/main" val="1059971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smtClean="0"/>
              <a:t>Podstawowe informacje </a:t>
            </a:r>
            <a:r>
              <a:rPr lang="pl-PL" dirty="0" smtClean="0"/>
              <a:t>o projekcie</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Autofit/>
          </a:bodyPr>
          <a:lstStyle/>
          <a:p>
            <a:pPr>
              <a:buFont typeface="Wingdings" panose="05000000000000000000" pitchFamily="2" charset="2"/>
              <a:buChar char="Ø"/>
            </a:pPr>
            <a:r>
              <a:rPr lang="pl-PL" sz="2400" dirty="0"/>
              <a:t>Lider projektu: Ministerstwo Spraw Wewnętrznych i Administracji </a:t>
            </a:r>
          </a:p>
          <a:p>
            <a:pPr>
              <a:buFont typeface="Wingdings" panose="05000000000000000000" pitchFamily="2" charset="2"/>
              <a:buChar char="Ø"/>
            </a:pPr>
            <a:r>
              <a:rPr lang="pl-PL" sz="2400" dirty="0"/>
              <a:t>Partnerzy w projekcie: 	 </a:t>
            </a:r>
          </a:p>
          <a:p>
            <a:pPr lvl="1">
              <a:buFont typeface="Arial" panose="020B0604020202020204" pitchFamily="34" charset="0"/>
              <a:buChar char="•"/>
            </a:pPr>
            <a:r>
              <a:rPr lang="pl-PL" sz="2400" dirty="0"/>
              <a:t>Państwowy Fundusz Rehabilitacji Osób Niepełnosprawnych</a:t>
            </a:r>
          </a:p>
          <a:p>
            <a:pPr lvl="1">
              <a:buFont typeface="Arial" panose="020B0604020202020204" pitchFamily="34" charset="0"/>
              <a:buChar char="•"/>
            </a:pPr>
            <a:r>
              <a:rPr lang="pl-PL" sz="2400" dirty="0"/>
              <a:t>Fundacja Instytut Rozwoju Regionalnego </a:t>
            </a:r>
          </a:p>
          <a:p>
            <a:pPr lvl="1">
              <a:buFont typeface="Arial" panose="020B0604020202020204" pitchFamily="34" charset="0"/>
              <a:buChar char="•"/>
            </a:pPr>
            <a:r>
              <a:rPr lang="pl-PL" sz="2400" dirty="0"/>
              <a:t>Śląski Związek Gmin i Powiatów 	</a:t>
            </a:r>
          </a:p>
          <a:p>
            <a:pPr>
              <a:buFont typeface="Wingdings" panose="05000000000000000000" pitchFamily="2" charset="2"/>
              <a:buChar char="Ø"/>
            </a:pPr>
            <a:r>
              <a:rPr lang="pl-PL" sz="2400" dirty="0"/>
              <a:t>Okres realizacji projektu: </a:t>
            </a:r>
            <a:r>
              <a:rPr lang="pl-PL" sz="2400" dirty="0" smtClean="0"/>
              <a:t>01.2024 </a:t>
            </a:r>
            <a:r>
              <a:rPr lang="pl-PL" sz="2400" dirty="0"/>
              <a:t>- 31.12.2028 </a:t>
            </a:r>
          </a:p>
          <a:p>
            <a:pPr>
              <a:buFont typeface="Wingdings" panose="05000000000000000000" pitchFamily="2" charset="2"/>
              <a:buChar char="Ø"/>
            </a:pPr>
            <a:r>
              <a:rPr lang="pl-PL" sz="2400" dirty="0"/>
              <a:t>Okres uczestnictwa w projekcie JST wyłonionych w ramach pierwszego naboru: 01.10.2024 r. - 31.12.2026 r. 	</a:t>
            </a:r>
          </a:p>
          <a:p>
            <a:pPr>
              <a:buFont typeface="Wingdings" panose="05000000000000000000" pitchFamily="2" charset="2"/>
              <a:buChar char="Ø"/>
            </a:pPr>
            <a:r>
              <a:rPr lang="pl-PL" sz="2400" dirty="0"/>
              <a:t>Łączna wysokość wydatków kwalifikowalnych Projektu:  100 859 705,63 zł</a:t>
            </a:r>
          </a:p>
          <a:p>
            <a:pPr>
              <a:buFont typeface="Wingdings" panose="05000000000000000000" pitchFamily="2" charset="2"/>
              <a:buChar char="Ø"/>
            </a:pPr>
            <a:r>
              <a:rPr lang="pl-PL" sz="2400" dirty="0"/>
              <a:t>Wartość dofinansowania ze środków europejskich:  83 229 429,08 zł. </a:t>
            </a:r>
          </a:p>
        </p:txBody>
      </p:sp>
    </p:spTree>
    <p:extLst>
      <p:ext uri="{BB962C8B-B14F-4D97-AF65-F5344CB8AC3E}">
        <p14:creationId xmlns:p14="http://schemas.microsoft.com/office/powerpoint/2010/main" val="321506046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Oferta projektowa dla JST – granty </a:t>
            </a:r>
            <a:r>
              <a:rPr lang="pl-PL" dirty="0" smtClean="0"/>
              <a:t>(9)</a:t>
            </a:r>
            <a:endParaRPr lang="pl-PL" dirty="0"/>
          </a:p>
        </p:txBody>
      </p:sp>
      <p:sp>
        <p:nvSpPr>
          <p:cNvPr id="3" name="Symbol zastępczy tekstu 2"/>
          <p:cNvSpPr>
            <a:spLocks noGrp="1"/>
          </p:cNvSpPr>
          <p:nvPr>
            <p:ph type="body" idx="1"/>
          </p:nvPr>
        </p:nvSpPr>
        <p:spPr/>
        <p:txBody>
          <a:bodyPr>
            <a:normAutofit fontScale="85000" lnSpcReduction="20000"/>
          </a:bodyPr>
          <a:lstStyle/>
          <a:p>
            <a:pPr>
              <a:buFont typeface="Wingdings" panose="05000000000000000000" pitchFamily="2" charset="2"/>
              <a:buChar char="Ø"/>
            </a:pPr>
            <a:r>
              <a:rPr lang="pl-PL" dirty="0"/>
              <a:t>Zgodnie z definicją zawartą w podrozdziale </a:t>
            </a:r>
            <a:r>
              <a:rPr lang="pl-PL" dirty="0" smtClean="0"/>
              <a:t>2.4 </a:t>
            </a:r>
            <a:r>
              <a:rPr lang="pl-PL" dirty="0"/>
              <a:t>Wytycznych dot. kwalifikowania wydatków na lata 2021-27 Cross-</a:t>
            </a:r>
            <a:r>
              <a:rPr lang="pl-PL" dirty="0" err="1"/>
              <a:t>financing</a:t>
            </a:r>
            <a:r>
              <a:rPr lang="pl-PL" dirty="0"/>
              <a:t> w projektach EFS+ dotyczy wyłącznie: </a:t>
            </a:r>
          </a:p>
          <a:p>
            <a:pPr>
              <a:buFont typeface="Wingdings" panose="05000000000000000000" pitchFamily="2" charset="2"/>
              <a:buChar char="§"/>
            </a:pPr>
            <a:r>
              <a:rPr lang="pl-PL" dirty="0"/>
              <a:t>zakupu gruntu i </a:t>
            </a:r>
            <a:r>
              <a:rPr lang="pl-PL" dirty="0" smtClean="0"/>
              <a:t>nieruchomości (o </a:t>
            </a:r>
            <a:r>
              <a:rPr lang="pl-PL" dirty="0"/>
              <a:t>ile </a:t>
            </a:r>
            <a:r>
              <a:rPr lang="pl-PL" dirty="0" smtClean="0"/>
              <a:t>spełnione są warunki </a:t>
            </a:r>
            <a:r>
              <a:rPr lang="pl-PL" dirty="0"/>
              <a:t>z podrozdziału 3.4 </a:t>
            </a:r>
            <a:r>
              <a:rPr lang="pl-PL" dirty="0" smtClean="0"/>
              <a:t>Wytycznych pn. Zakup nieruchomości), </a:t>
            </a:r>
            <a:endParaRPr lang="pl-PL" dirty="0"/>
          </a:p>
          <a:p>
            <a:pPr>
              <a:buFont typeface="Wingdings" panose="05000000000000000000" pitchFamily="2" charset="2"/>
              <a:buChar char="§"/>
            </a:pPr>
            <a:r>
              <a:rPr lang="pl-PL" dirty="0"/>
              <a:t>zakupu infrastruktury rozumianej jako budowa nowej infrastruktury oraz wykonywanie wszelkich prac w ramach istniejącej infrastruktury, których wynik staje się częścią nieruchomości i które zostają trwale przyłączone do nieruchomości, w szczególności adaptacja oraz prace remontowe związane z dostosowaniem nieruchomości lub pomieszczeń do nowej funkcji (np. wykonanie podjazdu do budynku, zainstalowanie windy w budynku, renowacja budynku lub pomieszczeń, prace adaptacyjne w budynku lub </a:t>
            </a:r>
            <a:r>
              <a:rPr lang="pl-PL" dirty="0" smtClean="0"/>
              <a:t>pomieszczeniach</a:t>
            </a:r>
          </a:p>
          <a:p>
            <a:pPr>
              <a:buFont typeface="Wingdings" panose="05000000000000000000" pitchFamily="2" charset="2"/>
              <a:buChar char="Ø"/>
            </a:pPr>
            <a:r>
              <a:rPr lang="pl-PL" b="1" dirty="0" smtClean="0"/>
              <a:t>Uwaga! Zakup </a:t>
            </a:r>
            <a:r>
              <a:rPr lang="pl-PL" b="1" dirty="0"/>
              <a:t>mebli, sprzętu i </a:t>
            </a:r>
            <a:r>
              <a:rPr lang="pl-PL" b="1" dirty="0" smtClean="0"/>
              <a:t>pojazdów – w zakresie, w którym zakupy te są konieczne do zrealizowania celów projektu – nie stanowią wydatków w ramach cross-</a:t>
            </a:r>
            <a:r>
              <a:rPr lang="pl-PL" b="1" dirty="0" err="1" smtClean="0"/>
              <a:t>financingu</a:t>
            </a:r>
            <a:r>
              <a:rPr lang="pl-PL" b="1" dirty="0" smtClean="0"/>
              <a:t>.</a:t>
            </a:r>
          </a:p>
          <a:p>
            <a:pPr>
              <a:buFont typeface="Wingdings" panose="05000000000000000000" pitchFamily="2" charset="2"/>
              <a:buChar char="Ø"/>
            </a:pPr>
            <a:endParaRPr lang="pl-PL" dirty="0"/>
          </a:p>
        </p:txBody>
      </p:sp>
    </p:spTree>
    <p:extLst>
      <p:ext uri="{BB962C8B-B14F-4D97-AF65-F5344CB8AC3E}">
        <p14:creationId xmlns:p14="http://schemas.microsoft.com/office/powerpoint/2010/main" val="402750852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Dziękujemy za uwagę!</a:t>
            </a:r>
            <a:endParaRPr lang="pl-PL" dirty="0"/>
          </a:p>
        </p:txBody>
      </p:sp>
      <p:sp>
        <p:nvSpPr>
          <p:cNvPr id="3" name="Symbol zastępczy tekstu 2"/>
          <p:cNvSpPr>
            <a:spLocks noGrp="1"/>
          </p:cNvSpPr>
          <p:nvPr>
            <p:ph type="body" idx="1"/>
          </p:nvPr>
        </p:nvSpPr>
        <p:spPr/>
        <p:txBody>
          <a:bodyPr/>
          <a:lstStyle/>
          <a:p>
            <a:pPr marL="0" indent="0" algn="ctr">
              <a:buNone/>
            </a:pPr>
            <a:r>
              <a:rPr lang="pl-PL" dirty="0" smtClean="0"/>
              <a:t>Zespół projektu Dostępny samorząd 2.0 w MSWiA</a:t>
            </a:r>
          </a:p>
          <a:p>
            <a:pPr marL="0" indent="0" algn="ctr">
              <a:buNone/>
            </a:pPr>
            <a:endParaRPr lang="pl-PL" dirty="0" smtClean="0"/>
          </a:p>
          <a:p>
            <a:pPr marL="0" indent="0" algn="ctr">
              <a:buNone/>
            </a:pPr>
            <a:r>
              <a:rPr lang="pl-PL" dirty="0" smtClean="0"/>
              <a:t>E-mail: </a:t>
            </a:r>
            <a:r>
              <a:rPr lang="pl-PL" dirty="0" smtClean="0">
                <a:hlinkClick r:id="rId2"/>
              </a:rPr>
              <a:t>dostepnosc@mswia.gov.pl</a:t>
            </a:r>
            <a:endParaRPr lang="pl-PL" dirty="0" smtClean="0"/>
          </a:p>
          <a:p>
            <a:pPr marL="0" indent="0" algn="ctr">
              <a:buNone/>
            </a:pPr>
            <a:r>
              <a:rPr lang="pl-PL" dirty="0" smtClean="0">
                <a:hlinkClick r:id="rId3"/>
              </a:rPr>
              <a:t>Dostępny samorząd 2.0 - link do strony projektu</a:t>
            </a:r>
            <a:endParaRPr lang="pl-PL" dirty="0"/>
          </a:p>
        </p:txBody>
      </p:sp>
    </p:spTree>
    <p:extLst>
      <p:ext uri="{BB962C8B-B14F-4D97-AF65-F5344CB8AC3E}">
        <p14:creationId xmlns:p14="http://schemas.microsoft.com/office/powerpoint/2010/main" val="3586585559"/>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Wykorzystane </a:t>
            </a:r>
            <a:r>
              <a:rPr lang="pl-PL" smtClean="0"/>
              <a:t>materiały graficzne:</a:t>
            </a:r>
            <a:endParaRPr lang="pl-PL" dirty="0"/>
          </a:p>
        </p:txBody>
      </p:sp>
      <p:sp>
        <p:nvSpPr>
          <p:cNvPr id="3" name="Symbol zastępczy tekstu 2"/>
          <p:cNvSpPr>
            <a:spLocks noGrp="1"/>
          </p:cNvSpPr>
          <p:nvPr>
            <p:ph type="body" idx="1"/>
          </p:nvPr>
        </p:nvSpPr>
        <p:spPr/>
        <p:txBody>
          <a:bodyPr/>
          <a:lstStyle/>
          <a:p>
            <a:pPr marL="0" indent="0">
              <a:buNone/>
            </a:pPr>
            <a:r>
              <a:rPr lang="pl-PL" dirty="0"/>
              <a:t>Tytułowy slajd wykorzystuje grafiki zaprojektowane przez </a:t>
            </a:r>
            <a:r>
              <a:rPr lang="pl-PL" dirty="0" err="1"/>
              <a:t>Freepik</a:t>
            </a:r>
            <a:r>
              <a:rPr lang="pl-PL" dirty="0"/>
              <a:t>.</a:t>
            </a:r>
            <a:endParaRPr lang="en-US" dirty="0"/>
          </a:p>
          <a:p>
            <a:pPr marL="0" indent="0">
              <a:buNone/>
            </a:pPr>
            <a:endParaRPr lang="pl-PL" dirty="0"/>
          </a:p>
        </p:txBody>
      </p:sp>
    </p:spTree>
    <p:extLst>
      <p:ext uri="{BB962C8B-B14F-4D97-AF65-F5344CB8AC3E}">
        <p14:creationId xmlns:p14="http://schemas.microsoft.com/office/powerpoint/2010/main" val="19799654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Oferta projektowa dla JST</a:t>
            </a:r>
            <a:endParaRPr lang="pl-PL" dirty="0"/>
          </a:p>
        </p:txBody>
      </p:sp>
      <p:sp>
        <p:nvSpPr>
          <p:cNvPr id="3" name="Symbol zastępczy tekstu 2"/>
          <p:cNvSpPr>
            <a:spLocks noGrp="1"/>
          </p:cNvSpPr>
          <p:nvPr>
            <p:ph type="body" idx="1"/>
          </p:nvPr>
        </p:nvSpPr>
        <p:spPr/>
        <p:txBody>
          <a:bodyPr/>
          <a:lstStyle/>
          <a:p>
            <a:pPr>
              <a:buFont typeface="Wingdings" panose="05000000000000000000" pitchFamily="2" charset="2"/>
              <a:buChar char="Ø"/>
            </a:pPr>
            <a:r>
              <a:rPr lang="pl-PL" dirty="0" smtClean="0"/>
              <a:t>Standardy dostępności w samorządzie (SDS)</a:t>
            </a:r>
          </a:p>
          <a:p>
            <a:pPr>
              <a:buFont typeface="Wingdings" panose="05000000000000000000" pitchFamily="2" charset="2"/>
              <a:buChar char="Ø"/>
            </a:pPr>
            <a:r>
              <a:rPr lang="pl-PL" dirty="0" smtClean="0"/>
              <a:t>Szkolenia dla kadry zarządzającej oraz pracowników JST</a:t>
            </a:r>
          </a:p>
          <a:p>
            <a:pPr>
              <a:buFont typeface="Wingdings" panose="05000000000000000000" pitchFamily="2" charset="2"/>
              <a:buChar char="Ø"/>
            </a:pPr>
            <a:r>
              <a:rPr lang="pl-PL" dirty="0" smtClean="0"/>
              <a:t>Wizyty studyjne</a:t>
            </a:r>
          </a:p>
          <a:p>
            <a:pPr>
              <a:buFont typeface="Wingdings" panose="05000000000000000000" pitchFamily="2" charset="2"/>
              <a:buChar char="Ø"/>
            </a:pPr>
            <a:r>
              <a:rPr lang="pl-PL" dirty="0" smtClean="0"/>
              <a:t>Doradztwo</a:t>
            </a:r>
          </a:p>
          <a:p>
            <a:pPr>
              <a:buFont typeface="Wingdings" panose="05000000000000000000" pitchFamily="2" charset="2"/>
              <a:buChar char="Ø"/>
            </a:pPr>
            <a:r>
              <a:rPr lang="pl-PL" dirty="0" smtClean="0"/>
              <a:t>Granty</a:t>
            </a:r>
            <a:endParaRPr lang="pl-PL" dirty="0"/>
          </a:p>
        </p:txBody>
      </p:sp>
    </p:spTree>
    <p:extLst>
      <p:ext uri="{BB962C8B-B14F-4D97-AF65-F5344CB8AC3E}">
        <p14:creationId xmlns:p14="http://schemas.microsoft.com/office/powerpoint/2010/main" val="5077945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smtClean="0"/>
              <a:t>Oferta projektowa dla JST – SDS (1)</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a:buFont typeface="Wingdings" panose="05000000000000000000" pitchFamily="2" charset="2"/>
              <a:buChar char="Ø"/>
            </a:pPr>
            <a:r>
              <a:rPr lang="pl-PL" dirty="0" smtClean="0"/>
              <a:t>SDS </a:t>
            </a:r>
            <a:r>
              <a:rPr lang="pl-PL" dirty="0"/>
              <a:t>- zestaw wytycznych obejmujący kompleksowy katalog kształtowania w sposób dostępny:</a:t>
            </a:r>
          </a:p>
          <a:p>
            <a:pPr lvl="1">
              <a:buFont typeface="Wingdings" panose="05000000000000000000" pitchFamily="2" charset="2"/>
              <a:buChar char="§"/>
            </a:pPr>
            <a:r>
              <a:rPr lang="pl-PL" dirty="0"/>
              <a:t>przestrzeni i budynków pozostających w gestii samorządu terytorialnego;</a:t>
            </a:r>
          </a:p>
          <a:p>
            <a:pPr lvl="1">
              <a:buFont typeface="Wingdings" panose="05000000000000000000" pitchFamily="2" charset="2"/>
              <a:buChar char="§"/>
            </a:pPr>
            <a:r>
              <a:rPr lang="pl-PL" dirty="0"/>
              <a:t>usług publicznych (edukacja, kultura, kultura fizyczna i turystyka, pomoc społeczna, transport zbiorowy itp.). </a:t>
            </a:r>
          </a:p>
          <a:p>
            <a:pPr lvl="0">
              <a:buFont typeface="Wingdings" panose="05000000000000000000" pitchFamily="2" charset="2"/>
              <a:buChar char="Ø"/>
            </a:pPr>
            <a:r>
              <a:rPr lang="pl-PL" dirty="0"/>
              <a:t>SDS obejmie zagadnienia projektowania uniwersalnego oraz inne rozwiązania organizacyjne, proceduralne i techniczne mające wpływ na zapewnianie dostępu osobom ze szczególnymi potrzebami do usług publicznych</a:t>
            </a:r>
            <a:r>
              <a:rPr lang="pl-PL" dirty="0" smtClean="0"/>
              <a:t>.</a:t>
            </a:r>
            <a:endParaRPr lang="pl-PL" dirty="0"/>
          </a:p>
        </p:txBody>
      </p:sp>
    </p:spTree>
    <p:extLst>
      <p:ext uri="{BB962C8B-B14F-4D97-AF65-F5344CB8AC3E}">
        <p14:creationId xmlns:p14="http://schemas.microsoft.com/office/powerpoint/2010/main" val="214114432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SDS </a:t>
            </a:r>
            <a:r>
              <a:rPr lang="pl-PL" dirty="0" smtClean="0"/>
              <a:t>(2)</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lvl="0">
              <a:buFont typeface="Wingdings" panose="05000000000000000000" pitchFamily="2" charset="2"/>
              <a:buChar char="Ø"/>
            </a:pPr>
            <a:r>
              <a:rPr lang="pl-PL" dirty="0"/>
              <a:t>SDS </a:t>
            </a:r>
            <a:r>
              <a:rPr lang="pl-PL" dirty="0" smtClean="0"/>
              <a:t>zostały opracowane </a:t>
            </a:r>
            <a:r>
              <a:rPr lang="pl-PL" dirty="0"/>
              <a:t>przez zespół projektu „Dostępny samorząd 2.0” pracujący pod kierunkiem ekspertów Fundacji Instytut Rozwoju Regionalnego oraz pozostałych Partnerów w Projekcie;</a:t>
            </a:r>
          </a:p>
          <a:p>
            <a:pPr lvl="0">
              <a:buFont typeface="Wingdings" panose="05000000000000000000" pitchFamily="2" charset="2"/>
              <a:buChar char="Ø"/>
            </a:pPr>
            <a:r>
              <a:rPr lang="pl-PL" dirty="0" smtClean="0"/>
              <a:t>SDS zostały uzgodnione </a:t>
            </a:r>
            <a:r>
              <a:rPr lang="pl-PL" dirty="0"/>
              <a:t>ze środowiskami działającymi na rzecz zapewniania dostępności oraz </a:t>
            </a:r>
            <a:r>
              <a:rPr lang="pl-PL" dirty="0" smtClean="0"/>
              <a:t>organizacjami </a:t>
            </a:r>
            <a:r>
              <a:rPr lang="pl-PL" dirty="0"/>
              <a:t>reprezentującymi JST w ramach Komisji Wspólnej Rządu i Samorządu Terytorialnego, a także z ekspertami Ministerstwa Funduszy i Rozwoju Regionalnego odpowiedzialnymi za wdrażanie programu Dostępność Plus</a:t>
            </a:r>
            <a:r>
              <a:rPr lang="pl-PL" dirty="0" smtClean="0"/>
              <a:t>;</a:t>
            </a:r>
            <a:endParaRPr lang="pl-PL" dirty="0"/>
          </a:p>
        </p:txBody>
      </p:sp>
    </p:spTree>
    <p:extLst>
      <p:ext uri="{BB962C8B-B14F-4D97-AF65-F5344CB8AC3E}">
        <p14:creationId xmlns:p14="http://schemas.microsoft.com/office/powerpoint/2010/main" val="48376014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SDS </a:t>
            </a:r>
            <a:r>
              <a:rPr lang="pl-PL" dirty="0" smtClean="0"/>
              <a:t>(3)</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a:bodyPr>
          <a:lstStyle/>
          <a:p>
            <a:pPr marL="0" indent="0">
              <a:buNone/>
            </a:pPr>
            <a:r>
              <a:rPr lang="pl-PL" dirty="0"/>
              <a:t>JST uczestniczący w projekcie, wykorzystując otrzymane wsparcie szkoleniowe i doradcze, zaadaptuje SDS do własnej specyfiki uwzględniając m. in.:</a:t>
            </a:r>
          </a:p>
          <a:p>
            <a:r>
              <a:rPr lang="pl-PL" dirty="0"/>
              <a:t>zakres usług publicznych przez siebie świadczonych,</a:t>
            </a:r>
          </a:p>
          <a:p>
            <a:r>
              <a:rPr lang="pl-PL" dirty="0"/>
              <a:t>wielkość JST (określona liczbą jej mieszkańców) i związany z nią sposób organizacji świadczenia usług publicznych,</a:t>
            </a:r>
          </a:p>
          <a:p>
            <a:r>
              <a:rPr lang="pl-PL" dirty="0"/>
              <a:t>uwarunkowania geograficzne i gospodarcze,</a:t>
            </a:r>
          </a:p>
          <a:p>
            <a:r>
              <a:rPr lang="pl-PL" dirty="0"/>
              <a:t>potrzeby społeczne.</a:t>
            </a:r>
          </a:p>
        </p:txBody>
      </p:sp>
    </p:spTree>
    <p:extLst>
      <p:ext uri="{BB962C8B-B14F-4D97-AF65-F5344CB8AC3E}">
        <p14:creationId xmlns:p14="http://schemas.microsoft.com/office/powerpoint/2010/main" val="301286060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SDS </a:t>
            </a:r>
            <a:r>
              <a:rPr lang="pl-PL" dirty="0" smtClean="0"/>
              <a:t>(4)</a:t>
            </a:r>
            <a:endParaRPr lang="pl-PL" dirty="0"/>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92500"/>
          </a:bodyPr>
          <a:lstStyle/>
          <a:p>
            <a:pPr>
              <a:buFont typeface="Wingdings" panose="05000000000000000000" pitchFamily="2" charset="2"/>
              <a:buChar char="Ø"/>
            </a:pPr>
            <a:r>
              <a:rPr lang="pl-PL" dirty="0"/>
              <a:t>Elementem formalnym potwierdzającym wdrożenie SDS będzie: </a:t>
            </a:r>
          </a:p>
          <a:p>
            <a:r>
              <a:rPr lang="pl-PL" b="1" dirty="0"/>
              <a:t>zarządzenie organu wykonawczego JST </a:t>
            </a:r>
          </a:p>
          <a:p>
            <a:pPr marL="324000" lvl="1" indent="0">
              <a:buNone/>
            </a:pPr>
            <a:r>
              <a:rPr lang="pl-PL" dirty="0"/>
              <a:t>lub </a:t>
            </a:r>
          </a:p>
          <a:p>
            <a:r>
              <a:rPr lang="pl-PL" b="1" dirty="0"/>
              <a:t>uchwała organu stanowiącego JST</a:t>
            </a:r>
            <a:r>
              <a:rPr lang="pl-PL" dirty="0"/>
              <a:t>. </a:t>
            </a:r>
          </a:p>
          <a:p>
            <a:pPr>
              <a:buFont typeface="Wingdings" panose="05000000000000000000" pitchFamily="2" charset="2"/>
              <a:buChar char="Ø"/>
            </a:pPr>
            <a:r>
              <a:rPr lang="pl-PL" dirty="0"/>
              <a:t>Wdrożenie SDS powinno nastąpić w okresie uczestnictwa we wsparciu szkoleniowo-doradczym, nie później jednak niż przed złożeniem do MSWiA planu rzeczowo-finansowego realizacji przedsięwzięcia grantowego. </a:t>
            </a:r>
          </a:p>
          <a:p>
            <a:pPr marL="342900" indent="-342900">
              <a:buFont typeface="+mj-lt"/>
              <a:buAutoNum type="arabicPeriod" startAt="2"/>
            </a:pPr>
            <a:endParaRPr lang="pl-PL" b="1" dirty="0"/>
          </a:p>
          <a:p>
            <a:pPr marL="0" indent="0" algn="ctr">
              <a:buNone/>
            </a:pPr>
            <a:r>
              <a:rPr lang="pl-PL" b="1" dirty="0"/>
              <a:t>Wdrożenie Standardów stanowi warunek konieczny do otrzymania grantu.</a:t>
            </a:r>
            <a:r>
              <a:rPr lang="pl-PL" dirty="0"/>
              <a:t> </a:t>
            </a:r>
          </a:p>
        </p:txBody>
      </p:sp>
    </p:spTree>
    <p:extLst>
      <p:ext uri="{BB962C8B-B14F-4D97-AF65-F5344CB8AC3E}">
        <p14:creationId xmlns:p14="http://schemas.microsoft.com/office/powerpoint/2010/main" val="281762010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D05967C-F977-8A95-8B51-82BBC4D7E23D}"/>
              </a:ext>
            </a:extLst>
          </p:cNvPr>
          <p:cNvSpPr>
            <a:spLocks noGrp="1"/>
          </p:cNvSpPr>
          <p:nvPr>
            <p:ph type="title"/>
          </p:nvPr>
        </p:nvSpPr>
        <p:spPr/>
        <p:txBody>
          <a:bodyPr/>
          <a:lstStyle/>
          <a:p>
            <a:r>
              <a:rPr lang="pl-PL" dirty="0"/>
              <a:t>Oferta projektowa dla JST – </a:t>
            </a:r>
            <a:r>
              <a:rPr lang="pl-PL" dirty="0" smtClean="0"/>
              <a:t>szkolenia </a:t>
            </a:r>
            <a:r>
              <a:rPr lang="pl-PL" dirty="0"/>
              <a:t>(1)</a:t>
            </a:r>
          </a:p>
        </p:txBody>
      </p:sp>
      <p:sp>
        <p:nvSpPr>
          <p:cNvPr id="3" name="Symbol zastępczy tekstu 2">
            <a:extLst>
              <a:ext uri="{FF2B5EF4-FFF2-40B4-BE49-F238E27FC236}">
                <a16:creationId xmlns:a16="http://schemas.microsoft.com/office/drawing/2014/main" xmlns="" id="{20D42273-9E50-6540-2013-80A071EAEBB0}"/>
              </a:ext>
            </a:extLst>
          </p:cNvPr>
          <p:cNvSpPr>
            <a:spLocks noGrp="1"/>
          </p:cNvSpPr>
          <p:nvPr>
            <p:ph type="body" idx="1"/>
          </p:nvPr>
        </p:nvSpPr>
        <p:spPr/>
        <p:txBody>
          <a:bodyPr>
            <a:normAutofit fontScale="55000" lnSpcReduction="20000"/>
          </a:bodyPr>
          <a:lstStyle/>
          <a:p>
            <a:pPr>
              <a:buFont typeface="Wingdings" panose="05000000000000000000" pitchFamily="2" charset="2"/>
              <a:buChar char="Ø"/>
            </a:pPr>
            <a:r>
              <a:rPr lang="pl-PL" sz="4000" b="1" dirty="0"/>
              <a:t>Okres realizacji </a:t>
            </a:r>
            <a:r>
              <a:rPr lang="pl-PL" sz="4000" b="1" dirty="0" smtClean="0"/>
              <a:t>szkoleń: listopad 2024 – czerwiec 2025</a:t>
            </a:r>
            <a:endParaRPr lang="pl-PL" sz="4000" b="1" dirty="0"/>
          </a:p>
          <a:p>
            <a:pPr>
              <a:buFont typeface="Wingdings" panose="05000000000000000000" pitchFamily="2" charset="2"/>
              <a:buChar char="Ø"/>
            </a:pPr>
            <a:r>
              <a:rPr lang="pl-PL" sz="4000" b="1" dirty="0" smtClean="0"/>
              <a:t>Wsparcie </a:t>
            </a:r>
            <a:r>
              <a:rPr lang="pl-PL" sz="4000" b="1" dirty="0"/>
              <a:t>szkoleniowe przeznaczone jest dla: </a:t>
            </a:r>
          </a:p>
          <a:p>
            <a:pPr>
              <a:buFont typeface="Wingdings" panose="05000000000000000000" pitchFamily="2" charset="2"/>
              <a:buChar char="q"/>
            </a:pPr>
            <a:r>
              <a:rPr lang="pl-PL" sz="4000" b="1" dirty="0"/>
              <a:t> </a:t>
            </a:r>
            <a:r>
              <a:rPr lang="pl-PL" sz="4000" dirty="0"/>
              <a:t>kadry zarządzającej: </a:t>
            </a:r>
          </a:p>
          <a:p>
            <a:pPr lvl="1">
              <a:buFont typeface="Arial" panose="020B0604020202020204" pitchFamily="34" charset="0"/>
              <a:buChar char="•"/>
            </a:pPr>
            <a:r>
              <a:rPr lang="pl-PL" sz="4000" dirty="0"/>
              <a:t>wójtów (burmistrzów, prezydentów miast) lub ich zastępców</a:t>
            </a:r>
          </a:p>
          <a:p>
            <a:pPr lvl="1">
              <a:buFont typeface="Arial" panose="020B0604020202020204" pitchFamily="34" charset="0"/>
              <a:buChar char="•"/>
            </a:pPr>
            <a:r>
              <a:rPr lang="pl-PL" sz="4000" dirty="0"/>
              <a:t>członków organów wykonawczych JST</a:t>
            </a:r>
          </a:p>
          <a:p>
            <a:pPr lvl="1">
              <a:buFont typeface="Arial" panose="020B0604020202020204" pitchFamily="34" charset="0"/>
              <a:buChar char="•"/>
            </a:pPr>
            <a:r>
              <a:rPr lang="pl-PL" sz="4000" dirty="0"/>
              <a:t>członków organów stanowiących JST</a:t>
            </a:r>
          </a:p>
          <a:p>
            <a:pPr lvl="1">
              <a:buFont typeface="Arial" panose="020B0604020202020204" pitchFamily="34" charset="0"/>
              <a:buChar char="•"/>
            </a:pPr>
            <a:r>
              <a:rPr lang="pl-PL" sz="4000" dirty="0"/>
              <a:t>skarbników gminy (powiatu lub województwa) i sekretarzy gminy (powiatu lub województwa)</a:t>
            </a:r>
          </a:p>
          <a:p>
            <a:pPr lvl="1">
              <a:buFont typeface="Arial" panose="020B0604020202020204" pitchFamily="34" charset="0"/>
              <a:buChar char="•"/>
            </a:pPr>
            <a:r>
              <a:rPr lang="pl-PL" sz="4000" dirty="0"/>
              <a:t>wybranych kierowników jednostek organizacyjnych samorządu terytorialnego lub ich zastępców</a:t>
            </a:r>
          </a:p>
          <a:p>
            <a:pPr lvl="1">
              <a:buFont typeface="Arial" panose="020B0604020202020204" pitchFamily="34" charset="0"/>
              <a:buChar char="•"/>
            </a:pPr>
            <a:r>
              <a:rPr lang="pl-PL" sz="4000" dirty="0"/>
              <a:t>wybranych przedstawicieli kadry zarządzającej samorządowych osób prawnych.</a:t>
            </a:r>
            <a:r>
              <a:rPr lang="pl-PL" dirty="0"/>
              <a:t> </a:t>
            </a:r>
          </a:p>
          <a:p>
            <a:pPr marL="0" indent="0" algn="ctr">
              <a:buNone/>
            </a:pPr>
            <a:r>
              <a:rPr lang="pl-PL" b="1" dirty="0" smtClean="0"/>
              <a:t>.</a:t>
            </a:r>
            <a:r>
              <a:rPr lang="pl-PL" dirty="0" smtClean="0"/>
              <a:t> </a:t>
            </a:r>
            <a:endParaRPr lang="pl-PL" dirty="0"/>
          </a:p>
        </p:txBody>
      </p:sp>
    </p:spTree>
    <p:extLst>
      <p:ext uri="{BB962C8B-B14F-4D97-AF65-F5344CB8AC3E}">
        <p14:creationId xmlns:p14="http://schemas.microsoft.com/office/powerpoint/2010/main" val="3535330014"/>
      </p:ext>
    </p:extLst>
  </p:cSld>
  <p:clrMapOvr>
    <a:masterClrMapping/>
  </p:clrMapOvr>
  <p:transition spd="med"/>
</p:sld>
</file>

<file path=ppt/theme/theme1.xml><?xml version="1.0" encoding="utf-8"?>
<a:theme xmlns:a="http://schemas.openxmlformats.org/drawingml/2006/main" name="Motyw pakietu Office">
  <a:themeElements>
    <a:clrScheme name="Motyw pakietu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Motyw pakietu Office">
      <a:majorFont>
        <a:latin typeface="Helvetica"/>
        <a:ea typeface="Helvetica"/>
        <a:cs typeface="Helvetica"/>
      </a:majorFont>
      <a:minorFont>
        <a:latin typeface="Calibri"/>
        <a:ea typeface="Calibri"/>
        <a:cs typeface="Calibri"/>
      </a:minorFont>
    </a:fontScheme>
    <a:fmtScheme name="Motyw pakietu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otyw pakietu Office">
  <a:themeElements>
    <a:clrScheme name="Motyw pakietu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Motyw pakietu Office">
      <a:majorFont>
        <a:latin typeface="Helvetica"/>
        <a:ea typeface="Helvetica"/>
        <a:cs typeface="Helvetica"/>
      </a:majorFont>
      <a:minorFont>
        <a:latin typeface="Calibri"/>
        <a:ea typeface="Calibri"/>
        <a:cs typeface="Calibri"/>
      </a:minorFont>
    </a:fontScheme>
    <a:fmtScheme name="Motyw pakietu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284</TotalTime>
  <Words>2473</Words>
  <Application>Microsoft Office PowerPoint</Application>
  <PresentationFormat>Panoramiczny</PresentationFormat>
  <Paragraphs>192</Paragraphs>
  <Slides>32</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32</vt:i4>
      </vt:variant>
    </vt:vector>
  </HeadingPairs>
  <TitlesOfParts>
    <vt:vector size="37" baseType="lpstr">
      <vt:lpstr>Arial</vt:lpstr>
      <vt:lpstr>Calibri</vt:lpstr>
      <vt:lpstr>Calibri Light</vt:lpstr>
      <vt:lpstr>Wingdings</vt:lpstr>
      <vt:lpstr>Motyw pakietu Office</vt:lpstr>
      <vt:lpstr>Dostępny samorząd 2.0</vt:lpstr>
      <vt:lpstr>Podstawowe informacje o projekcie</vt:lpstr>
      <vt:lpstr>Podstawowe informacje o projekcie</vt:lpstr>
      <vt:lpstr>Oferta projektowa dla JST</vt:lpstr>
      <vt:lpstr>Oferta projektowa dla JST – SDS (1)</vt:lpstr>
      <vt:lpstr>Oferta projektowa dla JST – SDS (2)</vt:lpstr>
      <vt:lpstr>Oferta projektowa dla JST – SDS (3)</vt:lpstr>
      <vt:lpstr>Oferta projektowa dla JST – SDS (4)</vt:lpstr>
      <vt:lpstr>Oferta projektowa dla JST – szkolenia (1)</vt:lpstr>
      <vt:lpstr>Oferta projektowa dla JST – szkolenia (2)</vt:lpstr>
      <vt:lpstr>Oferta projektowa dla JST – szkolenia (3)</vt:lpstr>
      <vt:lpstr>Oferta projektowa dla JST – szkolenia (4)</vt:lpstr>
      <vt:lpstr>Oferta projektowa dla JST – szkolenia (5)</vt:lpstr>
      <vt:lpstr>Oferta projektowa dla JST – szkolenia (6)</vt:lpstr>
      <vt:lpstr>Oferta projektowa dla JST – szkolenia (7)</vt:lpstr>
      <vt:lpstr>Oferta projektowa dla JST – szkolenia (8)</vt:lpstr>
      <vt:lpstr>Oferta projektowa dla JST – wizyty studyjne</vt:lpstr>
      <vt:lpstr>Oferta projektowa dla JST – doradztwo (1)</vt:lpstr>
      <vt:lpstr>Oferta projektowa dla JST – doradztwo (2)</vt:lpstr>
      <vt:lpstr>Oferta projektowa dla JST – doradztwo (3)</vt:lpstr>
      <vt:lpstr>Oferta projektowa dla JST – doradztwo (4)</vt:lpstr>
      <vt:lpstr>Oferta projektowa dla JST – granty (1)</vt:lpstr>
      <vt:lpstr>Oferta projektowa dla JST – granty (2)</vt:lpstr>
      <vt:lpstr>Oferta projektowa dla JST – granty (3)</vt:lpstr>
      <vt:lpstr>Oferta projektowa dla JST – granty (4)</vt:lpstr>
      <vt:lpstr>Oferta projektowa dla JST – granty (5)</vt:lpstr>
      <vt:lpstr>Oferta projektowa dla JST – granty (6)</vt:lpstr>
      <vt:lpstr>Oferta projektowa dla JST – granty (7)</vt:lpstr>
      <vt:lpstr>Oferta projektowa dla JST – granty (8)</vt:lpstr>
      <vt:lpstr>Oferta projektowa dla JST – granty (9)</vt:lpstr>
      <vt:lpstr>Dziękujemy za uwagę!</vt:lpstr>
      <vt:lpstr>Wykorzystane materiały graficzne: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Dostępny samorząd 2.0</dc:title>
  <dc:creator>Kozłowski Łukasz</dc:creator>
  <cp:lastModifiedBy>Kozłowski Łukasz</cp:lastModifiedBy>
  <cp:revision>26</cp:revision>
  <dcterms:modified xsi:type="dcterms:W3CDTF">2024-12-12T11:26:06Z</dcterms:modified>
</cp:coreProperties>
</file>