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9" r:id="rId6"/>
    <p:sldId id="260" r:id="rId7"/>
    <p:sldId id="261" r:id="rId8"/>
    <p:sldId id="258" r:id="rId9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629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05.10.2023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444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05.10.2023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69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05.10.2023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380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05.10.2023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792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05.10.2023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372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05.10.2023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033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05.10.2023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97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05.10.2023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10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05.10.2023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159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05.10.2023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46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05.10.2023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3801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/>
              <a:t>05.10.2023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13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37535" y="1750443"/>
            <a:ext cx="10361296" cy="306237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spcAft>
                <a:spcPts val="3000"/>
              </a:spcAft>
            </a:pPr>
            <a:r>
              <a:rPr lang="pl-PL" sz="4800" b="1" dirty="0">
                <a:solidFill>
                  <a:schemeClr val="bg1"/>
                </a:solidFill>
              </a:rPr>
              <a:t>Prezentacja projektu informatycznego:</a:t>
            </a:r>
          </a:p>
          <a:p>
            <a:r>
              <a:rPr lang="pl-PL" sz="4000" b="1" dirty="0">
                <a:solidFill>
                  <a:schemeClr val="bg1"/>
                </a:solidFill>
              </a:rPr>
              <a:t>Prowadzenie i rozwój Zintegrowanego Rejestru Kwalifikacji jako narzędzia wspierającego uczenie się przez całe życie </a:t>
            </a:r>
            <a:r>
              <a:rPr lang="pl-PL" sz="4000" b="1" dirty="0" smtClean="0">
                <a:solidFill>
                  <a:schemeClr val="bg1"/>
                </a:solidFill>
              </a:rPr>
              <a:t>(ZRK3)</a:t>
            </a:r>
            <a:endParaRPr lang="pl-PL" sz="4000" b="1" dirty="0">
              <a:solidFill>
                <a:schemeClr val="bg1"/>
              </a:solidFill>
              <a:cs typeface="Calibri"/>
            </a:endParaRPr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8284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634578" y="1242232"/>
            <a:ext cx="10758351" cy="5117471"/>
          </a:xfrm>
          <a:prstGeom prst="rect">
            <a:avLst/>
          </a:prstGeom>
        </p:spPr>
        <p:txBody>
          <a:bodyPr vert="horz" lIns="91440" tIns="45720" rIns="91440" bIns="45720" rtlCol="0">
            <a:normAutofit fontScale="3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i="1" dirty="0"/>
          </a:p>
          <a:p>
            <a:pPr marL="0" indent="0" algn="ctr">
              <a:spcAft>
                <a:spcPts val="1200"/>
              </a:spcAft>
              <a:buNone/>
            </a:pPr>
            <a:r>
              <a:rPr lang="pl-PL" sz="9600" b="1" dirty="0">
                <a:solidFill>
                  <a:srgbClr val="002060"/>
                </a:solidFill>
                <a:cs typeface="Times New Roman" pitchFamily="18" charset="0"/>
              </a:rPr>
              <a:t>Prowadzenie i rozwój Zintegrowanego Rejestru Kwalifikacji     jako narzędzia wspierającego uczenie się przez całe życie (ZRK3)</a:t>
            </a:r>
          </a:p>
          <a:p>
            <a:pPr marL="0" indent="0">
              <a:spcBef>
                <a:spcPts val="800"/>
              </a:spcBef>
              <a:buNone/>
            </a:pPr>
            <a:endParaRPr lang="pl-PL" sz="4900" i="1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>
              <a:spcBef>
                <a:spcPts val="800"/>
              </a:spcBef>
              <a:buNone/>
            </a:pPr>
            <a:endParaRPr lang="pl-PL" sz="4900" i="1" dirty="0"/>
          </a:p>
          <a:p>
            <a:pPr marL="269875" indent="-269875"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§"/>
            </a:pPr>
            <a:r>
              <a:rPr lang="pl-PL" sz="6800" dirty="0"/>
              <a:t>Wnioskodawca:  </a:t>
            </a:r>
            <a:r>
              <a:rPr lang="pl-PL" sz="6800" b="1" dirty="0" smtClean="0"/>
              <a:t>Minister </a:t>
            </a:r>
            <a:r>
              <a:rPr lang="pl-PL" sz="6800" b="1" dirty="0"/>
              <a:t>Edukacji i Nauki</a:t>
            </a:r>
          </a:p>
          <a:p>
            <a:pPr marL="269875" indent="-269875"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§"/>
            </a:pPr>
            <a:r>
              <a:rPr lang="pl-PL" sz="6800" dirty="0"/>
              <a:t>Beneficjent: </a:t>
            </a:r>
            <a:r>
              <a:rPr lang="pl-PL" sz="6800" b="1" dirty="0"/>
              <a:t>Instytut Badań Edukacyjnych – Instytut Badawczy</a:t>
            </a:r>
          </a:p>
          <a:p>
            <a:pPr marL="269875" indent="-269875"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§"/>
            </a:pPr>
            <a:r>
              <a:rPr lang="pl-PL" sz="6800" dirty="0"/>
              <a:t>Partnerzy: </a:t>
            </a:r>
            <a:r>
              <a:rPr lang="pl-PL" sz="6800" b="1" dirty="0"/>
              <a:t>brak</a:t>
            </a:r>
          </a:p>
          <a:p>
            <a:pPr marL="269875" indent="-269875"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§"/>
            </a:pPr>
            <a:r>
              <a:rPr lang="pl-PL" sz="6800" dirty="0"/>
              <a:t>Źródło finansowania: </a:t>
            </a:r>
            <a:r>
              <a:rPr lang="pl-PL" sz="6800" b="1" dirty="0" smtClean="0"/>
              <a:t>program </a:t>
            </a:r>
            <a:r>
              <a:rPr lang="pl-PL" sz="6800" b="1" dirty="0"/>
              <a:t>Fundusze Europejskie dla Rozwoju Społecznego (FERS), Działanie 01.08. Rozwój systemu edukacji i uczenia się przez całe życie</a:t>
            </a:r>
          </a:p>
          <a:p>
            <a:pPr marL="269875" indent="-269875"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§"/>
            </a:pPr>
            <a:r>
              <a:rPr lang="pl-PL" sz="6800" dirty="0"/>
              <a:t>Całkowity koszt projektu: </a:t>
            </a:r>
            <a:r>
              <a:rPr lang="pl-PL" sz="6800" b="1" dirty="0"/>
              <a:t>25 000 000,00 zł</a:t>
            </a:r>
          </a:p>
          <a:p>
            <a:pPr marL="269875" indent="-269875"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§"/>
            </a:pPr>
            <a:r>
              <a:rPr lang="pl-PL" sz="6800" dirty="0"/>
              <a:t>Planowany okres realizacji projektu: </a:t>
            </a:r>
            <a:r>
              <a:rPr lang="pl-PL" sz="6800" b="1" dirty="0"/>
              <a:t>1 listopada 2023 – 30 czerwca 2026.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11560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rostokąt 4"/>
          <p:cNvSpPr/>
          <p:nvPr/>
        </p:nvSpPr>
        <p:spPr>
          <a:xfrm>
            <a:off x="832333" y="1314691"/>
            <a:ext cx="10746642" cy="49782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Cel projektu:</a:t>
            </a:r>
          </a:p>
          <a:p>
            <a:pPr marL="342900" marR="0" lvl="0" indent="-3429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lang="pl-PL" sz="1400" dirty="0">
                <a:solidFill>
                  <a:prstClr val="black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Zwiększenie użyteczności i rozpoznawalności rejestru ZRK jako źródła wiarygodnych informacji o możliwych do zdobycia kwalifikacjach wspierającego rozwój umiejętności obywateli i politykę uczenia się przez całe życie.</a:t>
            </a:r>
          </a:p>
          <a:p>
            <a:pPr marL="342900" marR="0" lvl="0" indent="-3429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lang="pl-PL" sz="1400" dirty="0">
                <a:solidFill>
                  <a:prstClr val="black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Rozwój Zintegrowanego Rejestru Kwalifikacji jako systemu składającego się z zestawu zintegrowanych rozwiązań cyfrowych. </a:t>
            </a: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endParaRPr kumimoji="0" lang="pl-PL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Cel strategiczny:</a:t>
            </a:r>
          </a:p>
          <a:p>
            <a:pPr marL="285750" marR="0" lvl="0" indent="-28575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Zintegrowana Strategia Umiejętności 2030, temat 24: Integracja edukacji formalnej, </a:t>
            </a:r>
            <a:r>
              <a:rPr kumimoji="0" lang="pl-PL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pozaformalnej</a:t>
            </a: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 i uczenia się nieformalnego, 8.obszar: Planowanie uczenia się przez całe życie i potwierdzanie umiejętności.</a:t>
            </a:r>
          </a:p>
          <a:p>
            <a:pPr marL="285750" marR="0" lvl="0" indent="-28575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Strategia produktywności 2030 - obszar: Praca i kapitał ludzki, Kierunek interwencji II.1. “Dostosowanie kompetencji do wyzwań przyszłości” i II.2. “Rozwój nowoczesnego uczenia się przez całe życie”, obszar: Dane, Kierunek interwencji VI.1. “Zwiększenie otwartości i wykorzystania danych”</a:t>
            </a:r>
          </a:p>
          <a:p>
            <a:pPr marL="285750" marR="0" lvl="0" indent="-28575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sz="1400" dirty="0">
                <a:solidFill>
                  <a:prstClr val="black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Program otwierania danych na lata 2021-2027, cele szczegółowe: “Zwiększenie dostępności danych w portalu dane.gov.pl”, “Poprawa interoperacyjności i jakości danych” i “Wzrost wykorzystywania i wymiany danych”.</a:t>
            </a:r>
          </a:p>
          <a:p>
            <a:pPr marL="285750" marR="0" lvl="0" indent="-28575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Program Zintegrowanej Informatyzacji Państwa - cele: 4.2.1. Zwiększenie jakości oraz zakresu komunikacji między obywatelami i innymi interesariuszami a państwem; 4.2.2. Wzmocnienie dojrzałości organizacyjnej jednostek administracji publicznej oraz usprawnienie zaplecza elektronicznej- administracji (</a:t>
            </a:r>
            <a:r>
              <a:rPr kumimoji="0" lang="pl-PL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back</a:t>
            </a: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pl-PL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office</a:t>
            </a: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); 4.2.3. Podniesienie poziomu kompetencji cyfrowych obywateli, specjalistów TIK oraz pracowników administracji publicznej. </a:t>
            </a:r>
          </a:p>
        </p:txBody>
      </p:sp>
    </p:spTree>
    <p:extLst>
      <p:ext uri="{BB962C8B-B14F-4D97-AF65-F5344CB8AC3E}">
        <p14:creationId xmlns:p14="http://schemas.microsoft.com/office/powerpoint/2010/main" val="3610028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ymbol zastępczy zawartości 2"/>
          <p:cNvSpPr txBox="1">
            <a:spLocks/>
          </p:cNvSpPr>
          <p:nvPr/>
        </p:nvSpPr>
        <p:spPr>
          <a:xfrm>
            <a:off x="635621" y="1359436"/>
            <a:ext cx="10432562" cy="37296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endParaRPr lang="pl-PL" sz="38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pl-PL" sz="3800" b="1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pl-PL" sz="3800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sz="3800" b="1" dirty="0">
                <a:solidFill>
                  <a:schemeClr val="accent1">
                    <a:lumMod val="50000"/>
                  </a:schemeClr>
                </a:solidFill>
              </a:rPr>
              <a:t>ARCHITEKTURA </a:t>
            </a:r>
            <a:endParaRPr lang="pl-PL" sz="40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pl-PL" sz="29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endParaRPr lang="pl-PL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3800" b="1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pl-PL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20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endParaRPr lang="pl-PL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endParaRPr lang="pl-PL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endParaRPr lang="pl-PL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="" xmlns:a16="http://schemas.microsoft.com/office/drawing/2014/main" id="{2D09A14C-1DCA-4F09-BAC7-4706EAA51D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8880" y="2225596"/>
            <a:ext cx="6931151" cy="4394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299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01591" y="2807179"/>
            <a:ext cx="804029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>
                <a:solidFill>
                  <a:schemeClr val="bg1"/>
                </a:solidFill>
              </a:rPr>
              <a:t>Dziękuję za uwagę</a:t>
            </a:r>
            <a:endParaRPr lang="pl-PL"/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459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A0F86658914CB4B80809DCDA8479AE9" ma:contentTypeVersion="11" ma:contentTypeDescription="Utwórz nowy dokument." ma:contentTypeScope="" ma:versionID="c04a8f917ae432799b65c28e2f3309c1">
  <xsd:schema xmlns:xsd="http://www.w3.org/2001/XMLSchema" xmlns:xs="http://www.w3.org/2001/XMLSchema" xmlns:p="http://schemas.microsoft.com/office/2006/metadata/properties" xmlns:ns2="9affde3b-50dd-4e74-9e2c-6b9654ae514a" xmlns:ns3="5df3a10b-8748-402e-bef4-aee373db4dbb" targetNamespace="http://schemas.microsoft.com/office/2006/metadata/properties" ma:root="true" ma:fieldsID="aee99c735deaede188f95562412e745f" ns2:_="" ns3:_="">
    <xsd:import namespace="9affde3b-50dd-4e74-9e2c-6b9654ae514a"/>
    <xsd:import namespace="5df3a10b-8748-402e-bef4-aee373db4db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ffde3b-50dd-4e74-9e2c-6b9654ae51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f3a10b-8748-402e-bef4-aee373db4dbb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6E28105-763F-4193-B043-C170AA0A0327}">
  <ds:schemaRefs>
    <ds:schemaRef ds:uri="http://schemas.microsoft.com/office/2006/documentManagement/types"/>
    <ds:schemaRef ds:uri="5df3a10b-8748-402e-bef4-aee373db4dbb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schemas.microsoft.com/office/2006/metadata/properties"/>
    <ds:schemaRef ds:uri="9affde3b-50dd-4e74-9e2c-6b9654ae514a"/>
    <ds:schemaRef ds:uri="http://www.w3.org/XML/1998/namespace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447DFC41-DFC4-4E70-80DB-DCB0526E923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75806B2-E0D8-4DA6-91AA-1D6F1E7B486A}">
  <ds:schemaRefs>
    <ds:schemaRef ds:uri="5df3a10b-8748-402e-bef4-aee373db4dbb"/>
    <ds:schemaRef ds:uri="9affde3b-50dd-4e74-9e2c-6b9654ae514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140</TotalTime>
  <Words>316</Words>
  <Application>Microsoft Office PowerPoint</Application>
  <PresentationFormat>Panoramiczny</PresentationFormat>
  <Paragraphs>40</Paragraphs>
  <Slides>5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Buraczyński Łukasz</dc:creator>
  <cp:lastModifiedBy>Anna Gałązka</cp:lastModifiedBy>
  <cp:revision>18</cp:revision>
  <dcterms:created xsi:type="dcterms:W3CDTF">2017-01-27T12:50:17Z</dcterms:created>
  <dcterms:modified xsi:type="dcterms:W3CDTF">2023-10-05T07:20:15Z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0x0101002A0F86658914CB4B80809DCDA8479AE9</vt:lpwstr>
  </property>
</Properties>
</file>