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600028" y="1429809"/>
            <a:ext cx="1093882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Zaprojektowanie, wykonanie i wdrożenie Systemu Obsługi </a:t>
            </a:r>
            <a:r>
              <a:rPr lang="pl-PL" sz="4800" b="1" dirty="0" smtClean="0">
                <a:solidFill>
                  <a:schemeClr val="bg1"/>
                </a:solidFill>
              </a:rPr>
              <a:t>Sekretariatów </a:t>
            </a:r>
            <a:r>
              <a:rPr lang="pl-PL" sz="4800" b="1" dirty="0">
                <a:solidFill>
                  <a:schemeClr val="bg1"/>
                </a:solidFill>
              </a:rPr>
              <a:t>Sądów Administracyjnych (OSSA)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1252622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System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Obsługi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Sekretariatów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Sądów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Administracyjnych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Wnioskodawca:			 </a:t>
            </a:r>
            <a:r>
              <a:rPr lang="pl-PL" sz="7200" dirty="0" smtClean="0"/>
              <a:t>Prezes NSA</a:t>
            </a:r>
            <a:endParaRPr lang="pl-PL" sz="7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Beneficjent: 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			 </a:t>
            </a:r>
            <a:r>
              <a:rPr lang="pl-PL" sz="7200" dirty="0" smtClean="0"/>
              <a:t>Naczelny </a:t>
            </a:r>
            <a:r>
              <a:rPr lang="pl-PL" sz="7200" dirty="0"/>
              <a:t>Sąd Administracyjny</a:t>
            </a:r>
            <a:endParaRPr lang="pl-PL" sz="7200" dirty="0" smtClean="0"/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Partnerzy:  			 </a:t>
            </a:r>
            <a:r>
              <a:rPr lang="pl-PL" sz="7200" dirty="0" smtClean="0"/>
              <a:t>nie dotyczy 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</a:t>
            </a: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 		 </a:t>
            </a:r>
            <a:r>
              <a:rPr lang="pl-PL" sz="7200" dirty="0" smtClean="0"/>
              <a:t>Środki </a:t>
            </a:r>
            <a:r>
              <a:rPr lang="pl-PL" sz="7200" dirty="0"/>
              <a:t>budżetu państwa - część 05 Naczelny Sąd </a:t>
            </a:r>
            <a:r>
              <a:rPr lang="pl-PL" sz="7200" dirty="0" smtClean="0"/>
              <a:t>Administracyjny 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Całkowity koszt </a:t>
            </a: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projektu: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 		 </a:t>
            </a:r>
            <a:r>
              <a:rPr lang="pl-PL" sz="7200" dirty="0" smtClean="0"/>
              <a:t>19 </a:t>
            </a:r>
            <a:r>
              <a:rPr lang="pl-PL" sz="7200" dirty="0"/>
              <a:t>628 936,00 </a:t>
            </a:r>
            <a:r>
              <a:rPr lang="pl-PL" sz="7200" dirty="0" smtClean="0"/>
              <a:t>zł  (25 878 936,00 zł z uwzględnieniem kosztów </a:t>
            </a:r>
            <a:br>
              <a:rPr lang="pl-PL" sz="7200" dirty="0" smtClean="0"/>
            </a:br>
            <a:r>
              <a:rPr lang="pl-PL" sz="7200" dirty="0" smtClean="0"/>
              <a:t>				 gwarancji i serwisu gwarancyjnego)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</a:t>
            </a:r>
            <a:r>
              <a:rPr lang="pl-PL" sz="7200" i="1" dirty="0">
                <a:solidFill>
                  <a:schemeClr val="accent5">
                    <a:lumMod val="75000"/>
                  </a:schemeClr>
                </a:solidFill>
              </a:rPr>
              <a:t>projektu: </a:t>
            </a:r>
            <a:r>
              <a:rPr lang="pl-PL" sz="7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7200" dirty="0" smtClean="0"/>
              <a:t>10-2023 - 12-2027 (przy założeniu, że </a:t>
            </a:r>
            <a:r>
              <a:rPr lang="pl-PL" sz="7200" smtClean="0"/>
              <a:t>termin realizacji będzie </a:t>
            </a:r>
            <a:br>
              <a:rPr lang="pl-PL" sz="7200" smtClean="0"/>
            </a:br>
            <a:r>
              <a:rPr lang="pl-PL" sz="7200" smtClean="0"/>
              <a:t>				 kryterium </a:t>
            </a:r>
            <a:r>
              <a:rPr lang="pl-PL" sz="7200" dirty="0" smtClean="0"/>
              <a:t>oceny ofert)</a:t>
            </a:r>
          </a:p>
          <a:p>
            <a:endParaRPr lang="pl-PL" sz="7200" dirty="0" smtClean="0"/>
          </a:p>
          <a:p>
            <a:endParaRPr lang="pl-PL" sz="7200" dirty="0" smtClean="0"/>
          </a:p>
          <a:p>
            <a:endParaRPr lang="pl-PL" sz="7200" dirty="0" smtClean="0"/>
          </a:p>
          <a:p>
            <a:pPr marL="0" indent="0">
              <a:buNone/>
            </a:pPr>
            <a:endParaRPr lang="pl-PL" sz="7200" dirty="0" smtClean="0"/>
          </a:p>
          <a:p>
            <a:pPr marL="0" indent="0">
              <a:buNone/>
            </a:pPr>
            <a:r>
              <a:rPr lang="pl-PL" sz="7200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49453" y="1417561"/>
            <a:ext cx="99047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Cele </a:t>
            </a:r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projektu: </a:t>
            </a:r>
            <a:endParaRPr lang="pl-PL" dirty="0" smtClean="0"/>
          </a:p>
          <a:p>
            <a:endParaRPr lang="pl-PL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pl-PL" dirty="0" smtClean="0"/>
              <a:t>Zapewnienie wsparcia informatycznego w zakresie obsługi spraw </a:t>
            </a:r>
            <a:r>
              <a:rPr lang="pl-PL" dirty="0" err="1" smtClean="0"/>
              <a:t>sądowoadministracyjnych</a:t>
            </a:r>
            <a:r>
              <a:rPr lang="pl-PL" dirty="0" smtClean="0"/>
              <a:t> przez zaprojektowany do tego celu, wykonany i wdrożony dedykowany system obsługi sekretariatów sądów administracyjnych, spełniający nowoczesne standardy w zakresie architektury, interfejsu użytkownika i bezpieczeństwa.</a:t>
            </a:r>
          </a:p>
          <a:p>
            <a:pPr marL="342900" indent="-342900">
              <a:buAutoNum type="arabicPeriod"/>
            </a:pPr>
            <a:r>
              <a:rPr lang="pl-PL" dirty="0" smtClean="0"/>
              <a:t>Zapewnienie </a:t>
            </a:r>
            <a:r>
              <a:rPr lang="pl-PL" dirty="0"/>
              <a:t>sędziom i pracownikom wszystkich sądów </a:t>
            </a:r>
            <a:r>
              <a:rPr lang="pl-PL" dirty="0" smtClean="0"/>
              <a:t>administracyjnych jednolitego </a:t>
            </a:r>
            <a:r>
              <a:rPr lang="pl-PL" dirty="0"/>
              <a:t>wsparcia informatycznego w zakresie wykonywania funkcji </a:t>
            </a:r>
            <a:r>
              <a:rPr lang="pl-PL" dirty="0" smtClean="0"/>
              <a:t>orzeczniczych </a:t>
            </a:r>
            <a:r>
              <a:rPr lang="pl-PL" dirty="0"/>
              <a:t>i procesowych przez system spełniający nowoczesne </a:t>
            </a:r>
            <a:r>
              <a:rPr lang="pl-PL" dirty="0" smtClean="0"/>
              <a:t>standardy </a:t>
            </a:r>
            <a:r>
              <a:rPr lang="pl-PL" dirty="0"/>
              <a:t>w zakresie architektury, interfejsu użytkownika i bezpieczeństwa.</a:t>
            </a:r>
          </a:p>
          <a:p>
            <a:endParaRPr lang="pl-PL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i="1" dirty="0" smtClean="0">
                <a:solidFill>
                  <a:schemeClr val="accent5">
                    <a:lumMod val="75000"/>
                  </a:schemeClr>
                </a:solidFill>
              </a:rPr>
              <a:t>Cel strategiczny:</a:t>
            </a:r>
          </a:p>
          <a:p>
            <a:endParaRPr lang="pl-PL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dirty="0" smtClean="0"/>
              <a:t>Realizacja </a:t>
            </a:r>
            <a:r>
              <a:rPr lang="pl-PL" dirty="0"/>
              <a:t>kolejnego etapu informatyzacji sądownictwa administracyjnego.</a:t>
            </a:r>
            <a:endParaRPr lang="pl-PL" dirty="0" smtClean="0"/>
          </a:p>
          <a:p>
            <a:endParaRPr lang="pl-PL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46230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40" y="2496807"/>
            <a:ext cx="3966210" cy="380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02C40F-5D3D-47BD-BCCD-5528DDB25042}"/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9affde3b-50dd-4e74-9e2c-6b9654ae514a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5df3a10b-8748-402e-bef4-aee373db4db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103</Words>
  <Application>Microsoft Office PowerPoint</Application>
  <PresentationFormat>Panoramiczny</PresentationFormat>
  <Paragraphs>47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Paweł  Maszkiewicz</cp:lastModifiedBy>
  <cp:revision>11</cp:revision>
  <dcterms:created xsi:type="dcterms:W3CDTF">2017-01-27T12:50:17Z</dcterms:created>
  <dcterms:modified xsi:type="dcterms:W3CDTF">2023-10-09T11:42:15Z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