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260" r:id="rId3"/>
    <p:sldId id="266" r:id="rId4"/>
    <p:sldId id="265" r:id="rId5"/>
    <p:sldId id="277" r:id="rId6"/>
    <p:sldId id="271" r:id="rId7"/>
    <p:sldId id="273" r:id="rId8"/>
    <p:sldId id="270" r:id="rId9"/>
    <p:sldId id="275" r:id="rId10"/>
    <p:sldId id="269" r:id="rId11"/>
    <p:sldId id="272" r:id="rId12"/>
    <p:sldId id="276" r:id="rId13"/>
  </p:sldIdLst>
  <p:sldSz cx="12192000" cy="6858000"/>
  <p:notesSz cx="9931400" cy="68199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78" y="7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Budżet Wojewody </a:t>
            </a:r>
            <a:r>
              <a:rPr lang="pl-PL" dirty="0" smtClean="0"/>
              <a:t>Mazowieckiego,</a:t>
            </a:r>
            <a:r>
              <a:rPr lang="pl-PL" baseline="0" dirty="0" smtClean="0"/>
              <a:t> w tym</a:t>
            </a:r>
            <a:r>
              <a:rPr lang="pl-PL" dirty="0" smtClean="0"/>
              <a:t> </a:t>
            </a:r>
            <a:r>
              <a:rPr lang="pl-PL" dirty="0"/>
              <a:t>budżet </a:t>
            </a:r>
            <a:r>
              <a:rPr lang="pl-PL" dirty="0" smtClean="0"/>
              <a:t>na zadania polityki społecznej</a:t>
            </a:r>
            <a:endParaRPr lang="pl-PL" dirty="0"/>
          </a:p>
        </c:rich>
      </c:tx>
      <c:layout>
        <c:manualLayout>
          <c:xMode val="edge"/>
          <c:yMode val="edge"/>
          <c:x val="0.1347222484605959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Arkusz1!$C$1</c:f>
              <c:strCache>
                <c:ptCount val="1"/>
                <c:pt idx="0">
                  <c:v>Budżet Wojewody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Arkusz1!$C$2:$C$7</c:f>
              <c:numCache>
                <c:formatCode>#\ ##0.00\ "zł"</c:formatCode>
                <c:ptCount val="6"/>
                <c:pt idx="0">
                  <c:v>3266061956</c:v>
                </c:pt>
                <c:pt idx="1">
                  <c:v>6008408241.8500004</c:v>
                </c:pt>
                <c:pt idx="2">
                  <c:v>6939818841.3800001</c:v>
                </c:pt>
                <c:pt idx="3">
                  <c:v>7117466951.5500002</c:v>
                </c:pt>
                <c:pt idx="4">
                  <c:v>9056310375.9300003</c:v>
                </c:pt>
                <c:pt idx="5">
                  <c:v>8753671000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5F-42FD-BE5F-20CD7C70B933}"/>
            </c:ext>
          </c:extLst>
        </c:ser>
        <c:ser>
          <c:idx val="1"/>
          <c:order val="1"/>
          <c:tx>
            <c:strRef>
              <c:f>Arkusz1!$B$1</c:f>
              <c:strCache>
                <c:ptCount val="1"/>
                <c:pt idx="0">
                  <c:v>Polityka społeczna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Arkusz1!$B$2:$B$7</c:f>
              <c:numCache>
                <c:formatCode>#\ ##0.00\ "zł"</c:formatCode>
                <c:ptCount val="6"/>
                <c:pt idx="0">
                  <c:v>1663905243</c:v>
                </c:pt>
                <c:pt idx="1">
                  <c:v>4470125308</c:v>
                </c:pt>
                <c:pt idx="2">
                  <c:v>5436403187.5100002</c:v>
                </c:pt>
                <c:pt idx="3">
                  <c:v>5547741410.8299999</c:v>
                </c:pt>
                <c:pt idx="4">
                  <c:v>7025486089.4200001</c:v>
                </c:pt>
                <c:pt idx="5">
                  <c:v>7786516000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5F-42FD-BE5F-20CD7C70B9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0695288"/>
        <c:axId val="450692408"/>
      </c:barChart>
      <c:catAx>
        <c:axId val="450695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0692408"/>
        <c:crosses val="autoZero"/>
        <c:auto val="1"/>
        <c:lblAlgn val="ctr"/>
        <c:lblOffset val="100"/>
        <c:noMultiLvlLbl val="0"/>
      </c:catAx>
      <c:valAx>
        <c:axId val="450692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0695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Świadczenia wypłacane z pomocy społecznej w latach 2015-2019</a:t>
            </a:r>
          </a:p>
        </c:rich>
      </c:tx>
      <c:layout>
        <c:manualLayout>
          <c:xMode val="edge"/>
          <c:yMode val="edge"/>
          <c:x val="0.18235937499999999"/>
          <c:y val="3.51562478373371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2.916941437007874E-2"/>
          <c:y val="0.15179305168595891"/>
          <c:w val="0.94583058562992128"/>
          <c:h val="0.71421310813157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osób 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Arkusz1!$B$2:$B$6</c:f>
              <c:numCache>
                <c:formatCode>#,##0.00</c:formatCode>
                <c:ptCount val="5"/>
                <c:pt idx="0">
                  <c:v>373318</c:v>
                </c:pt>
                <c:pt idx="1">
                  <c:v>340716</c:v>
                </c:pt>
                <c:pt idx="2">
                  <c:v>300447</c:v>
                </c:pt>
                <c:pt idx="3">
                  <c:v>275687</c:v>
                </c:pt>
                <c:pt idx="4">
                  <c:v>252873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4C-4B1B-B2D6-EE9CA66AFC2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rodzin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Arkusz1!$C$2:$C$6</c:f>
              <c:numCache>
                <c:formatCode>#,##0.00</c:formatCode>
                <c:ptCount val="5"/>
                <c:pt idx="0">
                  <c:v>185662</c:v>
                </c:pt>
                <c:pt idx="1">
                  <c:v>173211</c:v>
                </c:pt>
                <c:pt idx="2">
                  <c:v>157344</c:v>
                </c:pt>
                <c:pt idx="3">
                  <c:v>145589</c:v>
                </c:pt>
                <c:pt idx="4">
                  <c:v>136166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4C-4B1B-B2D6-EE9CA66AFC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305225784"/>
        <c:axId val="305228344"/>
      </c:barChart>
      <c:catAx>
        <c:axId val="305225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228344"/>
        <c:crosses val="autoZero"/>
        <c:auto val="1"/>
        <c:lblAlgn val="ctr"/>
        <c:lblOffset val="100"/>
        <c:noMultiLvlLbl val="0"/>
      </c:catAx>
      <c:valAx>
        <c:axId val="305228344"/>
        <c:scaling>
          <c:orientation val="minMax"/>
        </c:scaling>
        <c:delete val="0"/>
        <c:axPos val="l"/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5225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4559" y="1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616B1D2-AFEE-463F-B5B1-F770EB2DD0CA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6477598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4559" y="6477598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A7EC2AF-D73C-42AA-9E17-DAC0B14CA9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2359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4559" y="1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29250DB-FF26-4E5B-870F-0B6E8CD08EDF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1000" y="852488"/>
            <a:ext cx="4089400" cy="230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4066" y="3282404"/>
            <a:ext cx="7943271" cy="2685008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77598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4559" y="6477598"/>
            <a:ext cx="4304531" cy="342303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6673009-2783-48CA-AB60-82A0475939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878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3009-2783-48CA-AB60-82A0475939F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374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3009-2783-48CA-AB60-82A0475939F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5638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14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3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61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72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98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99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3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984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778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3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6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F7EE-EDC4-40CE-8113-23220D4C4EE0}" type="datetimeFigureOut">
              <a:rPr lang="pl-PL" smtClean="0"/>
              <a:t>06.02.2020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6E15-F33A-46C2-8134-D5B4F352C1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401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5378335" cy="1432119"/>
          </a:xfrm>
          <a:prstGeom prst="rect">
            <a:avLst/>
          </a:prstGeom>
        </p:spPr>
      </p:pic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838200" y="1659371"/>
            <a:ext cx="1073311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pl-PL" sz="5400" b="1" cap="sm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podsumowanie realizacji programów społecznych </a:t>
            </a:r>
            <a:r>
              <a:rPr lang="pl-PL" sz="5400" b="1" cap="sm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5400" b="1" cap="sm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b="1" cap="sm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5400" b="1" cap="sm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województwie mazowieckim</a:t>
            </a:r>
            <a:endParaRPr lang="pl-PL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88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graphicFrame>
        <p:nvGraphicFramePr>
          <p:cNvPr id="21" name="Symbol zastępczy zawartości 20">
            <a:extLst>
              <a:ext uri="{FF2B5EF4-FFF2-40B4-BE49-F238E27FC236}">
                <a16:creationId xmlns:a16="http://schemas.microsoft.com/office/drawing/2014/main" id="{B568D36A-E081-43A2-BCA5-E371100C88E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96664345"/>
              </p:ext>
            </p:extLst>
          </p:nvPr>
        </p:nvGraphicFramePr>
        <p:xfrm>
          <a:off x="838199" y="1404851"/>
          <a:ext cx="10427899" cy="4772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45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D909673F-03AE-4E6A-B1D3-64C1F1E03D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0EF7D6C8-21DD-4F17-B6BA-07A307451C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8497572"/>
              </p:ext>
            </p:extLst>
          </p:nvPr>
        </p:nvGraphicFramePr>
        <p:xfrm>
          <a:off x="1250494" y="767169"/>
          <a:ext cx="10022774" cy="6199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567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F6980188-11A8-4FF1-8A13-5089F8011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529"/>
            <a:ext cx="5377138" cy="1432684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2C93BAB5-DC99-4DD1-9B5F-10D0D3333610}"/>
              </a:ext>
            </a:extLst>
          </p:cNvPr>
          <p:cNvSpPr txBox="1"/>
          <p:nvPr/>
        </p:nvSpPr>
        <p:spPr>
          <a:xfrm>
            <a:off x="1552755" y="3429000"/>
            <a:ext cx="90864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Dziękuję za uwagę </a:t>
            </a: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3DCDEC9-61AE-4BB8-A6C7-8E45A1F029CB}"/>
              </a:ext>
            </a:extLst>
          </p:cNvPr>
          <p:cNvSpPr txBox="1"/>
          <p:nvPr/>
        </p:nvSpPr>
        <p:spPr>
          <a:xfrm>
            <a:off x="8436634" y="5141343"/>
            <a:ext cx="32262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Anna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Olszewska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Dyrektor </a:t>
            </a:r>
          </a:p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Wydziału Polityki Społecznej</a:t>
            </a:r>
          </a:p>
        </p:txBody>
      </p:sp>
    </p:spTree>
    <p:extLst>
      <p:ext uri="{BB962C8B-B14F-4D97-AF65-F5344CB8AC3E}">
        <p14:creationId xmlns:p14="http://schemas.microsoft.com/office/powerpoint/2010/main" val="305999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7656" y="1338305"/>
            <a:ext cx="10515600" cy="73983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„Rodzina 500 plus”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122948"/>
              </p:ext>
            </p:extLst>
          </p:nvPr>
        </p:nvGraphicFramePr>
        <p:xfrm>
          <a:off x="838200" y="4662267"/>
          <a:ext cx="10515599" cy="171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3605198448"/>
                    </a:ext>
                  </a:extLst>
                </a:gridCol>
                <a:gridCol w="3150523">
                  <a:extLst>
                    <a:ext uri="{9D8B030D-6E8A-4147-A177-3AD203B41FA5}">
                      <a16:colId xmlns:a16="http://schemas.microsoft.com/office/drawing/2014/main" val="3040149574"/>
                    </a:ext>
                  </a:extLst>
                </a:gridCol>
                <a:gridCol w="3353492">
                  <a:extLst>
                    <a:ext uri="{9D8B030D-6E8A-4147-A177-3AD203B41FA5}">
                      <a16:colId xmlns:a16="http://schemas.microsoft.com/office/drawing/2014/main" val="2956925324"/>
                    </a:ext>
                  </a:extLst>
                </a:gridCol>
                <a:gridCol w="1832264">
                  <a:extLst>
                    <a:ext uri="{9D8B030D-6E8A-4147-A177-3AD203B41FA5}">
                      <a16:colId xmlns:a16="http://schemas.microsoft.com/office/drawing/2014/main" val="3686339122"/>
                    </a:ext>
                  </a:extLst>
                </a:gridCol>
              </a:tblGrid>
              <a:tr h="798867">
                <a:tc>
                  <a:txBody>
                    <a:bodyPr/>
                    <a:lstStyle/>
                    <a:p>
                      <a:pPr algn="ctr" fontAlgn="ctr"/>
                      <a:endParaRPr lang="pl-PL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Wydatki poniesione w skali kraju w 2019 r.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Wydatki poniesione w woj. mazowieckim w 2019 r.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Procentowy udział Mazowsza w wydatkach w kraju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131269"/>
                  </a:ext>
                </a:extLst>
              </a:tr>
              <a:tr h="45993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Rodzina 500+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31 210 315 141,00 zł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4 781 159 070,00 zł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9500020"/>
                  </a:ext>
                </a:extLst>
              </a:tr>
              <a:tr h="45604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w tym koszty obsługi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390 688 678,00 zł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58 709 614,00 zł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4713881"/>
                  </a:ext>
                </a:extLst>
              </a:tr>
            </a:tbl>
          </a:graphicData>
        </a:graphic>
      </p:graphicFrame>
      <p:sp>
        <p:nvSpPr>
          <p:cNvPr id="8" name="Symbol zastępczy zawartości 3"/>
          <p:cNvSpPr txBox="1">
            <a:spLocks/>
          </p:cNvSpPr>
          <p:nvPr/>
        </p:nvSpPr>
        <p:spPr>
          <a:xfrm>
            <a:off x="247656" y="2463568"/>
            <a:ext cx="10830098" cy="19308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początku realizacji programu do końca 2019 r. do mazowieckich rodzin trafiło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13,76 mld złotych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l-PL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zmianie przepisów liczba dzieci, na które przysługuje prawo do świadczenia wzrosła o 480,5 </a:t>
            </a:r>
            <a:r>
              <a:rPr lang="pl-PL" sz="20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tys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wynosi: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l-PL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1 019 473 (wzrost o 90%)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pl-PL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29A964A4-A57E-491D-8E8B-F7046F78A4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3877A331-3F42-46BB-8EE2-A3A1FCCAD5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67" y="1262827"/>
            <a:ext cx="3167149" cy="81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53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43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„Dobry Start”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92B1F988-421D-49A9-B5E7-ABECA787DD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22694288"/>
              </p:ext>
            </p:extLst>
          </p:nvPr>
        </p:nvGraphicFramePr>
        <p:xfrm>
          <a:off x="928600" y="3732241"/>
          <a:ext cx="9715150" cy="2350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309">
                  <a:extLst>
                    <a:ext uri="{9D8B030D-6E8A-4147-A177-3AD203B41FA5}">
                      <a16:colId xmlns:a16="http://schemas.microsoft.com/office/drawing/2014/main" val="170055565"/>
                    </a:ext>
                  </a:extLst>
                </a:gridCol>
                <a:gridCol w="4904457">
                  <a:extLst>
                    <a:ext uri="{9D8B030D-6E8A-4147-A177-3AD203B41FA5}">
                      <a16:colId xmlns:a16="http://schemas.microsoft.com/office/drawing/2014/main" val="1530583244"/>
                    </a:ext>
                  </a:extLst>
                </a:gridCol>
                <a:gridCol w="2975384">
                  <a:extLst>
                    <a:ext uri="{9D8B030D-6E8A-4147-A177-3AD203B41FA5}">
                      <a16:colId xmlns:a16="http://schemas.microsoft.com/office/drawing/2014/main" val="2687582368"/>
                    </a:ext>
                  </a:extLst>
                </a:gridCol>
              </a:tblGrid>
              <a:tr h="669542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Środki wydatkowane </a:t>
                      </a:r>
                    </a:p>
                    <a:p>
                      <a:pPr algn="ctr"/>
                      <a:r>
                        <a:rPr lang="pl-PL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ramach programu*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dzieci*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996174371"/>
                  </a:ext>
                </a:extLst>
              </a:tr>
              <a:tr h="774825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194 725 800 zł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649 313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227520638"/>
                  </a:ext>
                </a:extLst>
              </a:tr>
              <a:tr h="875057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200 710 800 zł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669 171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534797481"/>
                  </a:ext>
                </a:extLst>
              </a:tr>
            </a:tbl>
          </a:graphicData>
        </a:graphic>
      </p:graphicFrame>
      <p:sp>
        <p:nvSpPr>
          <p:cNvPr id="13" name="Symbol zastępczy zawartości 12">
            <a:extLst>
              <a:ext uri="{FF2B5EF4-FFF2-40B4-BE49-F238E27FC236}">
                <a16:creationId xmlns:a16="http://schemas.microsoft.com/office/drawing/2014/main" id="{5A853D10-A9CA-4866-86C5-66FA106F8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09178" y="6283946"/>
            <a:ext cx="7353993" cy="31305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*dane łącznie dla rodzin z dziećmi i dzieci umieszczonych w rodzinnej i instytucjonalnej pieczy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zastępczej bez kosztów obsługi programu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BC458A5-2AF4-430E-9E9A-15ACD295F178}"/>
              </a:ext>
            </a:extLst>
          </p:cNvPr>
          <p:cNvSpPr txBox="1"/>
          <p:nvPr/>
        </p:nvSpPr>
        <p:spPr>
          <a:xfrm>
            <a:off x="838200" y="1620603"/>
            <a:ext cx="97151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wszedł w życie w lipcu 2018 r. „Dobry Start” przysługuje zamieszkującym na terytorium Rzeczypospolitej Polskiej osobom uczącym się, rodzicom, opiekunom faktycznym, opiekunom prawnym, rodzinom zastępczym, osobom prowadzącym rodzinne domy dziecka, dyrektorom placówek opiekuńczo-wychowawczych oraz dyrektorom regionalnych placówek opiekuńczo-terapeutycznych. </a:t>
            </a:r>
            <a:endParaRPr lang="pl-PL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Łączna kwota wykorzystana przez gminy na wypłatę świadczenia wynosi 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395 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436 600 zł.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08EEDF9-D232-4110-A4BD-E3CA53A135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728" y="0"/>
            <a:ext cx="2913542" cy="153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419" y="10393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„Karta Dużej Rodziny”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92B1F988-421D-49A9-B5E7-ABECA787DD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77970368"/>
              </p:ext>
            </p:extLst>
          </p:nvPr>
        </p:nvGraphicFramePr>
        <p:xfrm>
          <a:off x="2693942" y="3429000"/>
          <a:ext cx="7257579" cy="254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7740">
                  <a:extLst>
                    <a:ext uri="{9D8B030D-6E8A-4147-A177-3AD203B41FA5}">
                      <a16:colId xmlns:a16="http://schemas.microsoft.com/office/drawing/2014/main" val="170055565"/>
                    </a:ext>
                  </a:extLst>
                </a:gridCol>
                <a:gridCol w="2006613">
                  <a:extLst>
                    <a:ext uri="{9D8B030D-6E8A-4147-A177-3AD203B41FA5}">
                      <a16:colId xmlns:a16="http://schemas.microsoft.com/office/drawing/2014/main" val="2687582368"/>
                    </a:ext>
                  </a:extLst>
                </a:gridCol>
                <a:gridCol w="2006613">
                  <a:extLst>
                    <a:ext uri="{9D8B030D-6E8A-4147-A177-3AD203B41FA5}">
                      <a16:colId xmlns:a16="http://schemas.microsoft.com/office/drawing/2014/main" val="2805411343"/>
                    </a:ext>
                  </a:extLst>
                </a:gridCol>
                <a:gridCol w="2006613">
                  <a:extLst>
                    <a:ext uri="{9D8B030D-6E8A-4147-A177-3AD203B41FA5}">
                      <a16:colId xmlns:a16="http://schemas.microsoft.com/office/drawing/2014/main" val="3813818248"/>
                    </a:ext>
                  </a:extLst>
                </a:gridCol>
              </a:tblGrid>
              <a:tr h="651842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l-PL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Wzrost % 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996174371"/>
                  </a:ext>
                </a:extLst>
              </a:tr>
              <a:tr h="9462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dzieci</a:t>
                      </a:r>
                    </a:p>
                    <a:p>
                      <a:pPr algn="ctr"/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142 291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269 942</a:t>
                      </a:r>
                    </a:p>
                    <a:p>
                      <a:pPr algn="ctr"/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3728984864"/>
                  </a:ext>
                </a:extLst>
              </a:tr>
              <a:tr h="9462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rodzin</a:t>
                      </a:r>
                    </a:p>
                    <a:p>
                      <a:pPr algn="ctr"/>
                      <a:endParaRPr lang="pl-PL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43 211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121 443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181%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534797481"/>
                  </a:ext>
                </a:extLst>
              </a:tr>
            </a:tbl>
          </a:graphicData>
        </a:graphic>
      </p:graphicFrame>
      <p:pic>
        <p:nvPicPr>
          <p:cNvPr id="4" name="Obraz 3">
            <a:extLst>
              <a:ext uri="{FF2B5EF4-FFF2-40B4-BE49-F238E27FC236}">
                <a16:creationId xmlns:a16="http://schemas.microsoft.com/office/drawing/2014/main" id="{21A8E092-CA73-469F-BE80-6B1208E0D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766" y="318574"/>
            <a:ext cx="2467234" cy="2010821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271D0B8-5336-4F88-A247-896E274F0D75}"/>
              </a:ext>
            </a:extLst>
          </p:cNvPr>
          <p:cNvSpPr txBox="1"/>
          <p:nvPr/>
        </p:nvSpPr>
        <p:spPr>
          <a:xfrm>
            <a:off x="546266" y="2364874"/>
            <a:ext cx="10617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latach 2015-2019 Wojewoda Mazowiecki przekazał środki w wysokości 927 344,93 zł, </a:t>
            </a:r>
          </a:p>
          <a:p>
            <a:pPr algn="ctr"/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tym w 2019 r. 401 019,54 zł.</a:t>
            </a:r>
          </a:p>
          <a:p>
            <a:pPr algn="ctr"/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6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419" y="10393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„Posiłek w szkole i w domu</a:t>
            </a: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pl-PL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271D0B8-5336-4F88-A247-896E274F0D75}"/>
              </a:ext>
            </a:extLst>
          </p:cNvPr>
          <p:cNvSpPr txBox="1"/>
          <p:nvPr/>
        </p:nvSpPr>
        <p:spPr>
          <a:xfrm>
            <a:off x="660469" y="5064335"/>
            <a:ext cx="108868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Wojewoda Mazowiecki przekazał w 2019 r. gminom z terenu województwa mazowieckiego środki 41 511 012 zł. Gminy wykorzystały środki w wysokości 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891 649 zł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20F6F5E2-D39D-45EC-AAF5-8472A9FC7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030" y="2023109"/>
            <a:ext cx="11077755" cy="2210689"/>
          </a:xfrm>
        </p:spPr>
        <p:txBody>
          <a:bodyPr anchor="ctr">
            <a:normAutofit fontScale="25000" lnSpcReduction="20000"/>
          </a:bodyPr>
          <a:lstStyle/>
          <a:p>
            <a:pPr marL="0" indent="0" algn="just">
              <a:buNone/>
            </a:pPr>
            <a:endParaRPr lang="pl-PL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6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„Posiłek w szkole i w domu”, skierowany jest zarówno do dzieci, uczniów, jak i osób starszych. Składa się </a:t>
            </a:r>
            <a:r>
              <a:rPr lang="pl-PL" sz="6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6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6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pl-PL" sz="6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trzech modułów: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pl-PL" sz="6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moduł - wsparcie i posiłek adresowany do dzieci i młodzieży;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pl-PL" sz="6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moduł - dla osób dorosłych;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pl-PL" sz="6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moduł – zakłada doposażenie i poprawę standardu już działających stołówek (mających własną kuchnię i jadalnie) lub doposażenie tych, które nie działają tak, aby mogły zostać uruchomione lub o stworzenie nowych, a także wsparcie adaptacji i wyposażenia pomieszczeń przeznaczonych do spożywania posiłków, czyli jadalni.</a:t>
            </a:r>
          </a:p>
          <a:p>
            <a:endParaRPr lang="pl-PL" dirty="0"/>
          </a:p>
        </p:txBody>
      </p:sp>
      <p:sp>
        <p:nvSpPr>
          <p:cNvPr id="6" name="Prostokąt zaokrąglony 5"/>
          <p:cNvSpPr/>
          <p:nvPr/>
        </p:nvSpPr>
        <p:spPr>
          <a:xfrm>
            <a:off x="811098" y="4233798"/>
            <a:ext cx="10190242" cy="66690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programu w 2019 r. przystąpiły wszystkie gminy z terenu województwa mazowieckiego. </a:t>
            </a:r>
            <a:r>
              <a:rPr lang="pl-P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r. </a:t>
            </a:r>
            <a:r>
              <a:rPr lang="pl-P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skorzystało 108 104 osób, z czego 59 650 dzieci i 48 454 to osoby dorosłe.</a:t>
            </a:r>
          </a:p>
        </p:txBody>
      </p:sp>
    </p:spTree>
    <p:extLst>
      <p:ext uri="{BB962C8B-B14F-4D97-AF65-F5344CB8AC3E}">
        <p14:creationId xmlns:p14="http://schemas.microsoft.com/office/powerpoint/2010/main" val="41192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5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„Asystent rodziny i koordynator rodzinnej pieczy zastępczej”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92B1F988-421D-49A9-B5E7-ABECA787DD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48643782"/>
              </p:ext>
            </p:extLst>
          </p:nvPr>
        </p:nvGraphicFramePr>
        <p:xfrm>
          <a:off x="3283238" y="2617932"/>
          <a:ext cx="5554615" cy="1600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928">
                  <a:extLst>
                    <a:ext uri="{9D8B030D-6E8A-4147-A177-3AD203B41FA5}">
                      <a16:colId xmlns:a16="http://schemas.microsoft.com/office/drawing/2014/main" val="170055565"/>
                    </a:ext>
                  </a:extLst>
                </a:gridCol>
                <a:gridCol w="2367437">
                  <a:extLst>
                    <a:ext uri="{9D8B030D-6E8A-4147-A177-3AD203B41FA5}">
                      <a16:colId xmlns:a16="http://schemas.microsoft.com/office/drawing/2014/main" val="2687582368"/>
                    </a:ext>
                  </a:extLst>
                </a:gridCol>
                <a:gridCol w="1971250">
                  <a:extLst>
                    <a:ext uri="{9D8B030D-6E8A-4147-A177-3AD203B41FA5}">
                      <a16:colId xmlns:a16="http://schemas.microsoft.com/office/drawing/2014/main" val="3210000075"/>
                    </a:ext>
                  </a:extLst>
                </a:gridCol>
              </a:tblGrid>
              <a:tr h="102987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asystentów i koordynatorów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rodzin objętych opieką asystenta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996174371"/>
                  </a:ext>
                </a:extLst>
              </a:tr>
              <a:tr h="296742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636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7 622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227520638"/>
                  </a:ext>
                </a:extLst>
              </a:tr>
              <a:tr h="218711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7 797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1534797481"/>
                  </a:ext>
                </a:extLst>
              </a:tr>
            </a:tbl>
          </a:graphicData>
        </a:graphic>
      </p:graphicFrame>
      <p:graphicFrame>
        <p:nvGraphicFramePr>
          <p:cNvPr id="8" name="Symbol zastępczy zawartości 5">
            <a:extLst>
              <a:ext uri="{FF2B5EF4-FFF2-40B4-BE49-F238E27FC236}">
                <a16:creationId xmlns:a16="http://schemas.microsoft.com/office/drawing/2014/main" id="{52AB2B25-D769-4FC8-B8C1-947ED4F53F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75067"/>
              </p:ext>
            </p:extLst>
          </p:nvPr>
        </p:nvGraphicFramePr>
        <p:xfrm>
          <a:off x="3283237" y="4962317"/>
          <a:ext cx="5158430" cy="1269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066">
                  <a:extLst>
                    <a:ext uri="{9D8B030D-6E8A-4147-A177-3AD203B41FA5}">
                      <a16:colId xmlns:a16="http://schemas.microsoft.com/office/drawing/2014/main" val="3605198448"/>
                    </a:ext>
                  </a:extLst>
                </a:gridCol>
                <a:gridCol w="1545490">
                  <a:extLst>
                    <a:ext uri="{9D8B030D-6E8A-4147-A177-3AD203B41FA5}">
                      <a16:colId xmlns:a16="http://schemas.microsoft.com/office/drawing/2014/main" val="3040149574"/>
                    </a:ext>
                  </a:extLst>
                </a:gridCol>
                <a:gridCol w="1645056">
                  <a:extLst>
                    <a:ext uri="{9D8B030D-6E8A-4147-A177-3AD203B41FA5}">
                      <a16:colId xmlns:a16="http://schemas.microsoft.com/office/drawing/2014/main" val="2956925324"/>
                    </a:ext>
                  </a:extLst>
                </a:gridCol>
                <a:gridCol w="898818">
                  <a:extLst>
                    <a:ext uri="{9D8B030D-6E8A-4147-A177-3AD203B41FA5}">
                      <a16:colId xmlns:a16="http://schemas.microsoft.com/office/drawing/2014/main" val="3686339122"/>
                    </a:ext>
                  </a:extLst>
                </a:gridCol>
              </a:tblGrid>
              <a:tr h="7988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Asystent rodziny i koordynator rodzinnej pieczy zastępczej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Środki poniesione w skali kraju w 2019 r.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Środki przekazane w woj. mazowieckim w 2019 r.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Procentowy udział Mazowsza w wydatkach w kraju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8131269"/>
                  </a:ext>
                </a:extLst>
              </a:tr>
              <a:tr h="459939">
                <a:tc vMerge="1">
                  <a:txBody>
                    <a:bodyPr/>
                    <a:lstStyle/>
                    <a:p>
                      <a:pPr algn="ctr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74 882 930 zł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9 059 547 zł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9500020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E728592B-FF26-4F00-9318-ACD5BB59593B}"/>
              </a:ext>
            </a:extLst>
          </p:cNvPr>
          <p:cNvSpPr txBox="1"/>
          <p:nvPr/>
        </p:nvSpPr>
        <p:spPr>
          <a:xfrm>
            <a:off x="495174" y="4421314"/>
            <a:ext cx="111307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Łącznie w latach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2018-2019 </a:t>
            </a: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gminy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otrzymały zgodnie </a:t>
            </a: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umowami </a:t>
            </a: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wsparcie finansowe w wysokości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638 704 zł</a:t>
            </a:r>
          </a:p>
        </p:txBody>
      </p:sp>
    </p:spTree>
    <p:extLst>
      <p:ext uri="{BB962C8B-B14F-4D97-AF65-F5344CB8AC3E}">
        <p14:creationId xmlns:p14="http://schemas.microsoft.com/office/powerpoint/2010/main" val="193058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23" y="62788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„Senior+”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271D0B8-5336-4F88-A247-896E274F0D75}"/>
              </a:ext>
            </a:extLst>
          </p:cNvPr>
          <p:cNvSpPr txBox="1"/>
          <p:nvPr/>
        </p:nvSpPr>
        <p:spPr>
          <a:xfrm>
            <a:off x="273131" y="1841801"/>
            <a:ext cx="11661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2015 r. na tworzenie placówek przeznaczono 2,4 mln zł. W roku 2019 r według ofert </a:t>
            </a:r>
            <a:r>
              <a:rPr lang="pl-PL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jst</a:t>
            </a:r>
            <a:r>
              <a:rPr lang="pl-PL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utworzenie i funkcjonowanie placówek przyznano 11,4 mln zł. Na Mazowszu funkcjonuje 113 placówek Senior+ z 2 810 miejscami. 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81ED18BB-A170-4BD6-852E-6EBB8BEA7E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363" y="809948"/>
            <a:ext cx="2256312" cy="78882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D76CA202-54D3-4F11-9FD7-E694E8E9B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6526" y="2426576"/>
            <a:ext cx="9856197" cy="416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56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270" y="76716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„Opieka 75+”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92B1F988-421D-49A9-B5E7-ABECA787DD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81943694"/>
              </p:ext>
            </p:extLst>
          </p:nvPr>
        </p:nvGraphicFramePr>
        <p:xfrm>
          <a:off x="1947553" y="4004804"/>
          <a:ext cx="7914497" cy="265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0691">
                  <a:extLst>
                    <a:ext uri="{9D8B030D-6E8A-4147-A177-3AD203B41FA5}">
                      <a16:colId xmlns:a16="http://schemas.microsoft.com/office/drawing/2014/main" val="170055565"/>
                    </a:ext>
                  </a:extLst>
                </a:gridCol>
                <a:gridCol w="1888177">
                  <a:extLst>
                    <a:ext uri="{9D8B030D-6E8A-4147-A177-3AD203B41FA5}">
                      <a16:colId xmlns:a16="http://schemas.microsoft.com/office/drawing/2014/main" val="1530583244"/>
                    </a:ext>
                  </a:extLst>
                </a:gridCol>
                <a:gridCol w="1816924">
                  <a:extLst>
                    <a:ext uri="{9D8B030D-6E8A-4147-A177-3AD203B41FA5}">
                      <a16:colId xmlns:a16="http://schemas.microsoft.com/office/drawing/2014/main" val="2919739071"/>
                    </a:ext>
                  </a:extLst>
                </a:gridCol>
                <a:gridCol w="1798705">
                  <a:extLst>
                    <a:ext uri="{9D8B030D-6E8A-4147-A177-3AD203B41FA5}">
                      <a16:colId xmlns:a16="http://schemas.microsoft.com/office/drawing/2014/main" val="2687582368"/>
                    </a:ext>
                  </a:extLst>
                </a:gridCol>
              </a:tblGrid>
              <a:tr h="56123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Wzrost % 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/>
                </a:tc>
                <a:extLst>
                  <a:ext uri="{0D108BD9-81ED-4DB2-BD59-A6C34878D82A}">
                    <a16:rowId xmlns:a16="http://schemas.microsoft.com/office/drawing/2014/main" val="1996174371"/>
                  </a:ext>
                </a:extLst>
              </a:tr>
              <a:tr h="10338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Środki przekazane do gmin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502 712 zł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1 210 554 zł 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141 %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555767708"/>
                  </a:ext>
                </a:extLst>
              </a:tr>
              <a:tr h="104011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gmin, które przystąpiły do programu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55260" marR="55260" anchor="ctr"/>
                </a:tc>
                <a:extLst>
                  <a:ext uri="{0D108BD9-81ED-4DB2-BD59-A6C34878D82A}">
                    <a16:rowId xmlns:a16="http://schemas.microsoft.com/office/drawing/2014/main" val="2194728634"/>
                  </a:ext>
                </a:extLst>
              </a:tr>
            </a:tbl>
          </a:graphicData>
        </a:graphic>
      </p:graphicFrame>
      <p:pic>
        <p:nvPicPr>
          <p:cNvPr id="11" name="Obraz 10">
            <a:extLst>
              <a:ext uri="{FF2B5EF4-FFF2-40B4-BE49-F238E27FC236}">
                <a16:creationId xmlns:a16="http://schemas.microsoft.com/office/drawing/2014/main" id="{7F3552DA-3E64-4822-B96F-E485B19B0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2050" y="281034"/>
            <a:ext cx="1491750" cy="14924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3C839E6-8938-4B83-93A6-534061B71CBD}"/>
              </a:ext>
            </a:extLst>
          </p:cNvPr>
          <p:cNvSpPr txBox="1"/>
          <p:nvPr/>
        </p:nvSpPr>
        <p:spPr>
          <a:xfrm>
            <a:off x="1436216" y="1902990"/>
            <a:ext cx="91717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Strategicznym celem programu jest poprawa dostępności do usług opiekuńczych,</a:t>
            </a:r>
            <a:b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tym specjalistycznych usług opiekuńczych zarówno dla osób samotnych, jak również pozostających w rodzinach będących w wieku 75 lat i więcej.</a:t>
            </a:r>
          </a:p>
          <a:p>
            <a:pPr algn="just"/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Gminy, które przystąpią do realizacji programu uzyskają finansowe wsparcie</a:t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50% przewidywanych kosztów realizacji zadania w zakresie realizacji  usług opiekuńczych, w tym specjalistycznych usług opiekuńczych, dla osób w wieku 75 lat i więcej.</a:t>
            </a:r>
          </a:p>
        </p:txBody>
      </p:sp>
    </p:spTree>
    <p:extLst>
      <p:ext uri="{BB962C8B-B14F-4D97-AF65-F5344CB8AC3E}">
        <p14:creationId xmlns:p14="http://schemas.microsoft.com/office/powerpoint/2010/main" val="211614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761B543-12B0-45EB-97FA-4488D1D247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119716" cy="1534336"/>
          </a:xfrm>
          <a:prstGeom prst="rect">
            <a:avLst/>
          </a:prstGeo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B1924072-6921-4237-B26C-FFAFDBDD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4951"/>
            <a:ext cx="10515600" cy="612097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Środowiskowe Domy Samopomocy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92B1F988-421D-49A9-B5E7-ABECA787DD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11059566"/>
              </p:ext>
            </p:extLst>
          </p:nvPr>
        </p:nvGraphicFramePr>
        <p:xfrm>
          <a:off x="2130501" y="3354187"/>
          <a:ext cx="8072285" cy="2311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573">
                  <a:extLst>
                    <a:ext uri="{9D8B030D-6E8A-4147-A177-3AD203B41FA5}">
                      <a16:colId xmlns:a16="http://schemas.microsoft.com/office/drawing/2014/main" val="170055565"/>
                    </a:ext>
                  </a:extLst>
                </a:gridCol>
                <a:gridCol w="2382751">
                  <a:extLst>
                    <a:ext uri="{9D8B030D-6E8A-4147-A177-3AD203B41FA5}">
                      <a16:colId xmlns:a16="http://schemas.microsoft.com/office/drawing/2014/main" val="1530583244"/>
                    </a:ext>
                  </a:extLst>
                </a:gridCol>
                <a:gridCol w="2021396">
                  <a:extLst>
                    <a:ext uri="{9D8B030D-6E8A-4147-A177-3AD203B41FA5}">
                      <a16:colId xmlns:a16="http://schemas.microsoft.com/office/drawing/2014/main" val="2919739071"/>
                    </a:ext>
                  </a:extLst>
                </a:gridCol>
                <a:gridCol w="1834565">
                  <a:extLst>
                    <a:ext uri="{9D8B030D-6E8A-4147-A177-3AD203B41FA5}">
                      <a16:colId xmlns:a16="http://schemas.microsoft.com/office/drawing/2014/main" val="2687582368"/>
                    </a:ext>
                  </a:extLst>
                </a:gridCol>
              </a:tblGrid>
              <a:tr h="61860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Rok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Wzrost % 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/>
                </a:tc>
                <a:extLst>
                  <a:ext uri="{0D108BD9-81ED-4DB2-BD59-A6C34878D82A}">
                    <a16:rowId xmlns:a16="http://schemas.microsoft.com/office/drawing/2014/main" val="1996174371"/>
                  </a:ext>
                </a:extLst>
              </a:tr>
              <a:tr h="869453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Liczba placówek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</a:t>
                      </a: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55260" marR="55260"/>
                </a:tc>
                <a:extLst>
                  <a:ext uri="{0D108BD9-81ED-4DB2-BD59-A6C34878D82A}">
                    <a16:rowId xmlns:a16="http://schemas.microsoft.com/office/drawing/2014/main" val="555767708"/>
                  </a:ext>
                </a:extLst>
              </a:tr>
              <a:tr h="72461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Środki przeznaczone na program</a:t>
                      </a:r>
                    </a:p>
                  </a:txBody>
                  <a:tcPr marL="55260" marR="552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</a:t>
                      </a: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479 601 zł*</a:t>
                      </a:r>
                    </a:p>
                    <a:p>
                      <a:pPr algn="ctr"/>
                      <a:endParaRPr lang="pl-PL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</a:t>
                      </a: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959 948 zł ** </a:t>
                      </a:r>
                    </a:p>
                  </a:txBody>
                  <a:tcPr marL="55260" marR="55260"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l-PL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 </a:t>
                      </a:r>
                      <a:r>
                        <a:rPr lang="pl-PL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55260" marR="55260"/>
                </a:tc>
                <a:extLst>
                  <a:ext uri="{0D108BD9-81ED-4DB2-BD59-A6C34878D82A}">
                    <a16:rowId xmlns:a16="http://schemas.microsoft.com/office/drawing/2014/main" val="2194728634"/>
                  </a:ext>
                </a:extLst>
              </a:tr>
            </a:tbl>
          </a:graphicData>
        </a:graphic>
      </p:graphicFrame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3C839E6-8938-4B83-93A6-534061B71CBD}"/>
              </a:ext>
            </a:extLst>
          </p:cNvPr>
          <p:cNvSpPr txBox="1"/>
          <p:nvPr/>
        </p:nvSpPr>
        <p:spPr>
          <a:xfrm>
            <a:off x="631167" y="1894360"/>
            <a:ext cx="112516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województwie mazowieckim funkcjonują 73 środowiskowe domy samopomocy dla osób </a:t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niepełnosprawnością intelektualną, osób przewlekle psychicznie chorych, w tym osób ze spektrum autyzmu lub niepełnosprawnościami sprzężonymi (33 powiatowe oraz 40 gminnych) dysponujących </a:t>
            </a:r>
            <a:b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2 657 miejscami (1 109 w </a:t>
            </a:r>
            <a:r>
              <a:rPr lang="pl-PL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śds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powiatowych, 1 548  w </a:t>
            </a:r>
            <a:r>
              <a:rPr lang="pl-PL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śds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gminnych oraz jeden klub samopomocy dla 70 osób.  </a:t>
            </a:r>
          </a:p>
          <a:p>
            <a:pPr algn="just"/>
            <a:endParaRPr lang="pl-PL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FC9021C-647F-4F3B-9777-AD8C390A2D0F}"/>
              </a:ext>
            </a:extLst>
          </p:cNvPr>
          <p:cNvSpPr txBox="1"/>
          <p:nvPr/>
        </p:nvSpPr>
        <p:spPr>
          <a:xfrm>
            <a:off x="2395033" y="5740017"/>
            <a:ext cx="4278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*wykonanie ** środki przekazane do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jst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4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561</Words>
  <Application>Microsoft Office PowerPoint</Application>
  <PresentationFormat>Panoramiczny</PresentationFormat>
  <Paragraphs>124</Paragraphs>
  <Slides>12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Prezentacja programu PowerPoint</vt:lpstr>
      <vt:lpstr>Program „Rodzina 500 plus”</vt:lpstr>
      <vt:lpstr>Program „Dobry Start”</vt:lpstr>
      <vt:lpstr>Program „Karta Dużej Rodziny”</vt:lpstr>
      <vt:lpstr>Program „Posiłek w szkole i w domu”</vt:lpstr>
      <vt:lpstr>Program „Asystent rodziny i koordynator rodzinnej pieczy zastępczej”</vt:lpstr>
      <vt:lpstr>Program „Senior+”</vt:lpstr>
      <vt:lpstr>Program „Opieka 75+”</vt:lpstr>
      <vt:lpstr>Środowiskowe Domy Samopomocy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Projekty przewidziane w ramach programu „Mazowieckie – historia Niepodległości</dc:title>
  <dc:creator>Igor Piwowarski</dc:creator>
  <cp:lastModifiedBy>Emil Ertel</cp:lastModifiedBy>
  <cp:revision>82</cp:revision>
  <cp:lastPrinted>2020-02-06T08:16:40Z</cp:lastPrinted>
  <dcterms:created xsi:type="dcterms:W3CDTF">2018-04-20T14:47:56Z</dcterms:created>
  <dcterms:modified xsi:type="dcterms:W3CDTF">2020-02-06T08:59:42Z</dcterms:modified>
</cp:coreProperties>
</file>