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0"/>
  </p:notesMasterIdLst>
  <p:sldIdLst>
    <p:sldId id="256" r:id="rId2"/>
    <p:sldId id="300" r:id="rId3"/>
    <p:sldId id="301" r:id="rId4"/>
    <p:sldId id="290" r:id="rId5"/>
    <p:sldId id="293" r:id="rId6"/>
    <p:sldId id="258" r:id="rId7"/>
    <p:sldId id="262" r:id="rId8"/>
    <p:sldId id="264" r:id="rId9"/>
    <p:sldId id="265" r:id="rId10"/>
    <p:sldId id="268" r:id="rId11"/>
    <p:sldId id="302" r:id="rId12"/>
    <p:sldId id="298" r:id="rId13"/>
    <p:sldId id="303" r:id="rId14"/>
    <p:sldId id="304" r:id="rId15"/>
    <p:sldId id="267" r:id="rId16"/>
    <p:sldId id="305" r:id="rId17"/>
    <p:sldId id="307" r:id="rId18"/>
    <p:sldId id="292" r:id="rId19"/>
    <p:sldId id="294" r:id="rId20"/>
    <p:sldId id="299" r:id="rId21"/>
    <p:sldId id="296" r:id="rId22"/>
    <p:sldId id="259" r:id="rId23"/>
    <p:sldId id="257" r:id="rId24"/>
    <p:sldId id="263" r:id="rId25"/>
    <p:sldId id="266" r:id="rId26"/>
    <p:sldId id="308" r:id="rId27"/>
    <p:sldId id="310" r:id="rId28"/>
    <p:sldId id="30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6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71105-4019-4081-B85D-A038656D8779}" type="datetimeFigureOut">
              <a:rPr lang="pl-PL" smtClean="0"/>
              <a:t>21.06.2018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EC1D-1517-445E-91D4-FD37F563FC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81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Note:</a:t>
            </a:r>
          </a:p>
          <a:p>
            <a:r>
              <a:rPr lang="en-US" dirty="0"/>
              <a:t>The rationale for selection of pollutants and corresponding selected air quality standards is given in the specification section of indicator CSI004.</a:t>
            </a:r>
          </a:p>
          <a:p>
            <a:endParaRPr lang="en-US" dirty="0"/>
          </a:p>
          <a:p>
            <a:r>
              <a:rPr lang="en-US" dirty="0"/>
              <a:t>Criteria:</a:t>
            </a:r>
          </a:p>
          <a:p>
            <a:r>
              <a:rPr lang="en-US" dirty="0"/>
              <a:t>- Percentage of the population exposed to annual PM2.5 concentrations above 25 µg/m3.</a:t>
            </a:r>
          </a:p>
          <a:p>
            <a:r>
              <a:rPr lang="en-US" dirty="0"/>
              <a:t>- Percentage of the population exposed to daily PM10 concentrations exceeding 50 µg/m3 for more than 35 days a year.</a:t>
            </a:r>
          </a:p>
          <a:p>
            <a:r>
              <a:rPr lang="en-US" dirty="0"/>
              <a:t>- Percentage of the population exposed to maximum daily 8-hour mean O3 concentrations exceeding 120 µg/m3 for more than 25 days a year.</a:t>
            </a:r>
          </a:p>
          <a:p>
            <a:r>
              <a:rPr lang="en-US" dirty="0"/>
              <a:t>- Percentage of the population exposed to annual NO2 concentrations above 40 µg/m3.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EC1D-1517-445E-91D4-FD37F563FCD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09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Note:</a:t>
            </a:r>
          </a:p>
          <a:p>
            <a:r>
              <a:rPr lang="en-US" dirty="0"/>
              <a:t>The rationale for selection of pollutants and corresponding selected air quality standards is given in the specification section of indicator CSI004.</a:t>
            </a:r>
          </a:p>
          <a:p>
            <a:endParaRPr lang="en-US" dirty="0"/>
          </a:p>
          <a:p>
            <a:r>
              <a:rPr lang="en-US" dirty="0"/>
              <a:t>Criteria:</a:t>
            </a:r>
          </a:p>
          <a:p>
            <a:r>
              <a:rPr lang="en-US" dirty="0"/>
              <a:t>- Percentage of the population exposed to annual PM2.5 concentrations above 25 µg/m3.</a:t>
            </a:r>
          </a:p>
          <a:p>
            <a:r>
              <a:rPr lang="en-US" dirty="0"/>
              <a:t>- Percentage of the population exposed to daily PM10 concentrations exceeding 50 µg/m3 for more than 35 days a year.</a:t>
            </a:r>
          </a:p>
          <a:p>
            <a:r>
              <a:rPr lang="en-US" dirty="0"/>
              <a:t>- Percentage of the population exposed to maximum daily 8-hour mean O3 concentrations exceeding 120 µg/m3 for more than 25 days a year.</a:t>
            </a:r>
          </a:p>
          <a:p>
            <a:r>
              <a:rPr lang="en-US" dirty="0"/>
              <a:t>- Percentage of the population exposed to annual NO2 concentrations above 40 µg/m3.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EC1D-1517-445E-91D4-FD37F563FCD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13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Note:</a:t>
            </a:r>
          </a:p>
          <a:p>
            <a:r>
              <a:rPr lang="en-US" dirty="0"/>
              <a:t>The rationale for selection of pollutants and corresponding selected air quality standards is given in the specification section of indicator CSI004.</a:t>
            </a:r>
          </a:p>
          <a:p>
            <a:endParaRPr lang="en-US" dirty="0"/>
          </a:p>
          <a:p>
            <a:r>
              <a:rPr lang="en-US" dirty="0"/>
              <a:t>Criteria:</a:t>
            </a:r>
          </a:p>
          <a:p>
            <a:r>
              <a:rPr lang="en-US" dirty="0"/>
              <a:t>- Percentage of the population exposed to annual PM2.5 concentrations above 25 µg/m3.</a:t>
            </a:r>
          </a:p>
          <a:p>
            <a:r>
              <a:rPr lang="en-US" dirty="0"/>
              <a:t>- Percentage of the population exposed to daily PM10 concentrations exceeding 50 µg/m3 for more than 35 days a year.</a:t>
            </a:r>
          </a:p>
          <a:p>
            <a:r>
              <a:rPr lang="en-US" dirty="0"/>
              <a:t>- Percentage of the population exposed to maximum daily 8-hour mean O3 concentrations exceeding 120 µg/m3 for more than 25 days a year.</a:t>
            </a:r>
          </a:p>
          <a:p>
            <a:r>
              <a:rPr lang="en-US" dirty="0"/>
              <a:t>- Percentage of the population exposed to annual NO2 concentrations above 40 µg/m3.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EC1D-1517-445E-91D4-FD37F563FCD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45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26FB-0FA7-45CC-90B2-9D92237963DD}" type="datetime1">
              <a:rPr lang="pl-PL" smtClean="0"/>
              <a:t>21.06.2018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38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2560-B204-4C05-9F63-6E352CAED5CF}" type="datetime1">
              <a:rPr lang="pl-PL" smtClean="0"/>
              <a:t>21.06.2018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130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8B3A-ABAC-4E08-B1E8-3E9F89C514CF}" type="datetime1">
              <a:rPr lang="pl-PL" smtClean="0"/>
              <a:t>21.06.2018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36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FD40-116D-49FB-84B1-3E606F224363}" type="datetime1">
              <a:rPr lang="pl-PL" smtClean="0"/>
              <a:t>21.06.2018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41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35ED-5CA5-4A28-BF8C-0D09029CBA4B}" type="datetime1">
              <a:rPr lang="pl-PL" smtClean="0"/>
              <a:t>21.06.2018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2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9D5A-ED00-4CD4-AC0D-3749DE609B2E}" type="datetime1">
              <a:rPr lang="pl-PL" smtClean="0"/>
              <a:t>21.06.2018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7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8AB8-E8C4-4276-BD9E-37107B3F1CB2}" type="datetime1">
              <a:rPr lang="pl-PL" smtClean="0"/>
              <a:t>21.06.2018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18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D982-71CF-4068-B129-E861F383EBF6}" type="datetime1">
              <a:rPr lang="pl-PL" smtClean="0"/>
              <a:t>21.06.2018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37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1A90-5ADC-4437-B45C-CB8E3920E522}" type="datetime1">
              <a:rPr lang="pl-PL" smtClean="0"/>
              <a:t>21.06.2018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41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5E36-2197-4999-B29D-914BB0A6D0CE}" type="datetime1">
              <a:rPr lang="pl-PL" smtClean="0"/>
              <a:t>21.06.2018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68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A6F2-0BB6-4BDC-BCE4-5C4DBE502099}" type="datetime1">
              <a:rPr lang="pl-PL" smtClean="0"/>
              <a:t>21.06.2018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27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EB69-6C28-489F-B974-BB393196E3E8}" type="datetime1">
              <a:rPr lang="pl-PL" smtClean="0"/>
              <a:t>21.06.2018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Posiedzenie Rady Naukowej przy Ministrze Zdrowia, 21.06.2018 Konsekwencje zdrowotne zanieczyszczeń powietrza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3913A-4F03-44A6-80A5-A9A15C0D4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34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59AE206-7EBA-4D33-8BC9-9D8158553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37D937-A7F1-4011-92B4-328E5BE1B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1425" y="620480"/>
            <a:ext cx="168285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672F332-AF08-46C6-94F0-77684310D7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46250" y="2466604"/>
            <a:ext cx="721797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4244EF8-D73A-40E1-BE73-D46E6B4B0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44371" y="2327988"/>
            <a:ext cx="220272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AB84D7E8-4ECB-42D7-ADBF-01689B0F2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E8E38ED-369A-44C2-B635-0BED0E48A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50294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845A6D-BD5F-4086-90EF-6F34890A0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625" y="4508925"/>
            <a:ext cx="5100991" cy="1737360"/>
          </a:xfrm>
        </p:spPr>
        <p:txBody>
          <a:bodyPr anchor="ctr">
            <a:normAutofit/>
          </a:bodyPr>
          <a:lstStyle/>
          <a:p>
            <a:pPr algn="r"/>
            <a:r>
              <a:rPr lang="pl-PL" sz="3800" dirty="0"/>
              <a:t>Udar mózgu                                 w kontekście zanieczyszczeń powietrza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6A0FD2A-5C0C-4FFC-A524-87F67D5CF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0942" y="4525347"/>
            <a:ext cx="3173057" cy="1737360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/>
              <a:t>dr hab. n. med. Halina Sienkiewicz- Jarosz, prof. </a:t>
            </a:r>
            <a:r>
              <a:rPr lang="pl-PL" sz="1800" dirty="0" err="1"/>
              <a:t>IPiN</a:t>
            </a:r>
            <a:endParaRPr lang="pl-PL" sz="1800" dirty="0"/>
          </a:p>
          <a:p>
            <a:pPr algn="l"/>
            <a:r>
              <a:rPr lang="pl-PL" sz="1800" dirty="0"/>
              <a:t>Instytut Psychiatrii                                    i Neurologii Warszawa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5EB6468-9A39-4FFD-8E9A-6C9B4E33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45" y="6520873"/>
            <a:ext cx="2697018" cy="337127"/>
          </a:xfrm>
        </p:spPr>
        <p:txBody>
          <a:bodyPr>
            <a:normAutofit fontScale="925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pl-PL" sz="700" dirty="0"/>
              <a:t>Posiedzenie Rady Naukowej przy Ministrze Zdrowia, 21.06.2018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pl-PL" sz="700" dirty="0"/>
              <a:t>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46027CF-3BAA-41F8-A353-F7069867F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9" t="31289" r="48384" b="31728"/>
          <a:stretch/>
        </p:blipFill>
        <p:spPr>
          <a:xfrm>
            <a:off x="5862323" y="0"/>
            <a:ext cx="3281677" cy="24666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3E6CE48-074F-43B9-81FD-DAFF39253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4" r="77296"/>
          <a:stretch/>
        </p:blipFill>
        <p:spPr>
          <a:xfrm>
            <a:off x="8152934" y="5377605"/>
            <a:ext cx="991066" cy="7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7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C0B66DB-F374-49ED-AEF7-A73E9A1F1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8" t="16658" r="31751" b="10494"/>
          <a:stretch/>
        </p:blipFill>
        <p:spPr>
          <a:xfrm>
            <a:off x="78657" y="314036"/>
            <a:ext cx="5989634" cy="617454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723C7A96-BD70-4ED2-BDEC-BE0ABCB10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8" t="18828" r="31212" b="33061"/>
          <a:stretch/>
        </p:blipFill>
        <p:spPr>
          <a:xfrm>
            <a:off x="5885220" y="479424"/>
            <a:ext cx="3122543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0A6CF40-0541-43A0-B985-C675D3B1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2623" y="6165149"/>
            <a:ext cx="3086100" cy="365125"/>
          </a:xfrm>
        </p:spPr>
        <p:txBody>
          <a:bodyPr/>
          <a:lstStyle/>
          <a:p>
            <a:r>
              <a:rPr lang="pl-PL" dirty="0"/>
              <a:t>Posiedzenie Rady Naukowej przy Ministrze Zdrowia, 21.06.2018 Konsekwencje zdrowotne zanieczyszczeń powietrza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1A8C157-BBC6-4FC7-ABA3-B93C3A94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682" y="0"/>
            <a:ext cx="2777403" cy="185160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3B55614-3444-4442-AEA4-A477FFD9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7" t="29858" r="41885" b="18798"/>
          <a:stretch/>
        </p:blipFill>
        <p:spPr>
          <a:xfrm>
            <a:off x="360218" y="1773166"/>
            <a:ext cx="6751782" cy="402726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E5F912F-D3A7-4114-B02D-EE7F5F04CF3A}"/>
              </a:ext>
            </a:extLst>
          </p:cNvPr>
          <p:cNvSpPr txBox="1"/>
          <p:nvPr/>
        </p:nvSpPr>
        <p:spPr>
          <a:xfrm>
            <a:off x="360218" y="1408452"/>
            <a:ext cx="6751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Standardy jakości powietrza według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Quality</a:t>
            </a:r>
            <a:r>
              <a:rPr lang="pl-PL" dirty="0"/>
              <a:t> </a:t>
            </a:r>
            <a:r>
              <a:rPr lang="pl-PL" dirty="0" err="1"/>
              <a:t>Agency</a:t>
            </a:r>
            <a:r>
              <a:rPr lang="pl-PL" dirty="0"/>
              <a:t> (UE) i WHO</a:t>
            </a:r>
          </a:p>
        </p:txBody>
      </p:sp>
    </p:spTree>
    <p:extLst>
      <p:ext uri="{BB962C8B-B14F-4D97-AF65-F5344CB8AC3E}">
        <p14:creationId xmlns:p14="http://schemas.microsoft.com/office/powerpoint/2010/main" val="276791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0A6CF40-0541-43A0-B985-C675D3B1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741" y="5725400"/>
            <a:ext cx="6188941" cy="847149"/>
          </a:xfrm>
        </p:spPr>
        <p:txBody>
          <a:bodyPr/>
          <a:lstStyle/>
          <a:p>
            <a:r>
              <a:rPr lang="pl-PL" dirty="0"/>
              <a:t>Posiedzenie Rady Naukowej przy Ministrze Zdrowia, 21.06.2018 Konsekwencje zdrowotne zanieczyszczeń powietrza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1A8C157-BBC6-4FC7-ABA3-B93C3A94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97" y="16528"/>
            <a:ext cx="2777403" cy="18516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E4CAD65-0A3A-4C42-8DC4-B4F6474A6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2" t="21307" r="48138" b="18618"/>
          <a:stretch/>
        </p:blipFill>
        <p:spPr>
          <a:xfrm>
            <a:off x="193964" y="1080655"/>
            <a:ext cx="5763492" cy="456439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9F65034-33AE-48C2-B561-057FCDCBEA52}"/>
              </a:ext>
            </a:extLst>
          </p:cNvPr>
          <p:cNvSpPr/>
          <p:nvPr/>
        </p:nvSpPr>
        <p:spPr>
          <a:xfrm>
            <a:off x="5250873" y="63798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https://www.eea.europa.eu/airs/2017/environment-and-health/outdoor-air-quality-urban-areas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2909B4FC-9A39-4F90-879D-D38F15D7BAFA}"/>
              </a:ext>
            </a:extLst>
          </p:cNvPr>
          <p:cNvCxnSpPr/>
          <p:nvPr/>
        </p:nvCxnSpPr>
        <p:spPr>
          <a:xfrm flipH="1">
            <a:off x="4765964" y="1080655"/>
            <a:ext cx="840509" cy="7709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A6BADA56-BA03-4300-9784-886BFCEB288E}"/>
              </a:ext>
            </a:extLst>
          </p:cNvPr>
          <p:cNvCxnSpPr/>
          <p:nvPr/>
        </p:nvCxnSpPr>
        <p:spPr>
          <a:xfrm flipH="1">
            <a:off x="4765963" y="1325419"/>
            <a:ext cx="840509" cy="7709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A618CA7A-F98F-4DC2-BC82-9399C109EE7A}"/>
              </a:ext>
            </a:extLst>
          </p:cNvPr>
          <p:cNvCxnSpPr/>
          <p:nvPr/>
        </p:nvCxnSpPr>
        <p:spPr>
          <a:xfrm flipH="1">
            <a:off x="4687455" y="1710892"/>
            <a:ext cx="840509" cy="7709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DFBA5564-BA09-4126-8922-D7D2750C237D}"/>
              </a:ext>
            </a:extLst>
          </p:cNvPr>
          <p:cNvSpPr txBox="1"/>
          <p:nvPr/>
        </p:nvSpPr>
        <p:spPr>
          <a:xfrm>
            <a:off x="270741" y="165401"/>
            <a:ext cx="642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Odsetek populacji miast UE narażony na zanieczyszczenia powietrza w stężeniu powyżej przyjętych norm EU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Quality</a:t>
            </a:r>
            <a:r>
              <a:rPr lang="pl-PL" dirty="0"/>
              <a:t> Directive</a:t>
            </a:r>
          </a:p>
        </p:txBody>
      </p:sp>
    </p:spTree>
    <p:extLst>
      <p:ext uri="{BB962C8B-B14F-4D97-AF65-F5344CB8AC3E}">
        <p14:creationId xmlns:p14="http://schemas.microsoft.com/office/powerpoint/2010/main" val="143396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0A6CF40-0541-43A0-B985-C675D3B1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741" y="5725400"/>
            <a:ext cx="6188941" cy="847149"/>
          </a:xfrm>
        </p:spPr>
        <p:txBody>
          <a:bodyPr/>
          <a:lstStyle/>
          <a:p>
            <a:r>
              <a:rPr lang="pl-PL" dirty="0"/>
              <a:t>Posiedzenie Rady Naukowej przy Ministrze Zdrowia, 21.06.2018 Konsekwencje zdrowotne zanieczyszczeń powietrza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1A8C157-BBC6-4FC7-ABA3-B93C3A94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682" y="0"/>
            <a:ext cx="2777403" cy="185160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9F65034-33AE-48C2-B561-057FCDCBEA52}"/>
              </a:ext>
            </a:extLst>
          </p:cNvPr>
          <p:cNvSpPr/>
          <p:nvPr/>
        </p:nvSpPr>
        <p:spPr>
          <a:xfrm>
            <a:off x="5250873" y="63798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https://www.eea.europa.eu/airs/2017/environment-and-health/outdoor-air-quality-urban-areas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CE6BCC0-8F3B-4C3C-89BF-54F65B28B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2" t="32307" r="43279" b="9102"/>
          <a:stretch/>
        </p:blipFill>
        <p:spPr>
          <a:xfrm>
            <a:off x="380565" y="1189047"/>
            <a:ext cx="6141254" cy="426743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A567F07A-15BD-49CE-BFBA-4704D8F174E8}"/>
              </a:ext>
            </a:extLst>
          </p:cNvPr>
          <p:cNvSpPr txBox="1"/>
          <p:nvPr/>
        </p:nvSpPr>
        <p:spPr>
          <a:xfrm>
            <a:off x="270741" y="165401"/>
            <a:ext cx="642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Odsetek populacji miast UE narażony na zanieczyszczenia powietrza w stężeniach przekraczających normy WHO</a:t>
            </a:r>
          </a:p>
        </p:txBody>
      </p:sp>
    </p:spTree>
    <p:extLst>
      <p:ext uri="{BB962C8B-B14F-4D97-AF65-F5344CB8AC3E}">
        <p14:creationId xmlns:p14="http://schemas.microsoft.com/office/powerpoint/2010/main" val="13756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0A6CF40-0541-43A0-B985-C675D3B1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741" y="5725400"/>
            <a:ext cx="6188941" cy="847149"/>
          </a:xfrm>
        </p:spPr>
        <p:txBody>
          <a:bodyPr/>
          <a:lstStyle/>
          <a:p>
            <a:r>
              <a:rPr lang="pl-PL" dirty="0"/>
              <a:t>Posiedzenie Rady Naukowej przy Ministrze Zdrowia, 21.06.2018 Konsekwencje zdrowotne zanieczyszczeń powietrza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1A8C157-BBC6-4FC7-ABA3-B93C3A94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682" y="0"/>
            <a:ext cx="2777403" cy="185160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9F65034-33AE-48C2-B561-057FCDCBEA52}"/>
              </a:ext>
            </a:extLst>
          </p:cNvPr>
          <p:cNvSpPr/>
          <p:nvPr/>
        </p:nvSpPr>
        <p:spPr>
          <a:xfrm>
            <a:off x="5250873" y="63798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https://www.eea.europa.eu/airs/2017/environment-and-health/outdoor-air-quality-urban-areas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E1F6949-EDFB-4FEE-B2FE-EFFF7CE25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25617" r="41753" b="7666"/>
          <a:stretch/>
        </p:blipFill>
        <p:spPr>
          <a:xfrm>
            <a:off x="618836" y="1088731"/>
            <a:ext cx="5960919" cy="46366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DC9916E-59BE-415F-A5DA-9FA32452CD76}"/>
              </a:ext>
            </a:extLst>
          </p:cNvPr>
          <p:cNvSpPr txBox="1"/>
          <p:nvPr/>
        </p:nvSpPr>
        <p:spPr>
          <a:xfrm>
            <a:off x="270741" y="165401"/>
            <a:ext cx="642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Odsetek populacji miast UE narażony na zanieczyszczenia powietrza w stężeniu powyżej przyjętych norm EU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Quality</a:t>
            </a:r>
            <a:r>
              <a:rPr lang="pl-PL" dirty="0"/>
              <a:t> Directive, 2015.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A5F4C20F-99EA-4805-AC07-A0043C83C2C2}"/>
              </a:ext>
            </a:extLst>
          </p:cNvPr>
          <p:cNvCxnSpPr/>
          <p:nvPr/>
        </p:nvCxnSpPr>
        <p:spPr>
          <a:xfrm flipH="1">
            <a:off x="4165600" y="2392218"/>
            <a:ext cx="1588655" cy="1607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09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434F6EE-0264-4BC9-9186-7F210E40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1" t="18827" r="34167" b="65308"/>
          <a:stretch/>
        </p:blipFill>
        <p:spPr>
          <a:xfrm>
            <a:off x="5251146" y="228471"/>
            <a:ext cx="3773013" cy="107385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42DCFC-E249-4C37-9095-C0D3227E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65" y="2056609"/>
            <a:ext cx="6930635" cy="355917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/>
              <a:t>Ryzyko udaru mózgu (HR, model wieloczynnikowy, korekta pod względem innych czynników ryzyka)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Udar mózgu ogółem:</a:t>
            </a:r>
          </a:p>
          <a:p>
            <a:r>
              <a:rPr lang="pl-PL" sz="1800" dirty="0"/>
              <a:t>PM</a:t>
            </a:r>
            <a:r>
              <a:rPr lang="pl-PL" sz="1800" baseline="-25000" dirty="0"/>
              <a:t>2,5</a:t>
            </a:r>
            <a:r>
              <a:rPr lang="pl-PL" sz="1800" dirty="0"/>
              <a:t>  (na 1µg/m</a:t>
            </a:r>
            <a:r>
              <a:rPr lang="pl-PL" sz="1800" baseline="30000" dirty="0"/>
              <a:t>3</a:t>
            </a:r>
            <a:r>
              <a:rPr lang="pl-PL" sz="1800" dirty="0"/>
              <a:t>) – 1,39 (95%CI, 1,27-1,52) (IS&gt;ICH)</a:t>
            </a:r>
          </a:p>
          <a:p>
            <a:r>
              <a:rPr lang="pl-PL" sz="1800" dirty="0"/>
              <a:t>PM</a:t>
            </a:r>
            <a:r>
              <a:rPr lang="pl-PL" sz="1800" baseline="-25000" dirty="0"/>
              <a:t>2,5-10 </a:t>
            </a:r>
            <a:r>
              <a:rPr lang="pl-PL" sz="1800" dirty="0"/>
              <a:t> (na 1µg/m</a:t>
            </a:r>
            <a:r>
              <a:rPr lang="pl-PL" sz="1800" baseline="30000" dirty="0"/>
              <a:t>3</a:t>
            </a:r>
            <a:r>
              <a:rPr lang="pl-PL" sz="1800" dirty="0"/>
              <a:t>) – 2,02 (95%CI, 1,96-2,09) (ICH&gt;IS)</a:t>
            </a:r>
          </a:p>
          <a:p>
            <a:r>
              <a:rPr lang="pl-PL" sz="1800" dirty="0"/>
              <a:t>CO (na </a:t>
            </a:r>
            <a:r>
              <a:rPr lang="pl-PL" sz="1800" dirty="0" err="1"/>
              <a:t>kwartyl</a:t>
            </a:r>
            <a:r>
              <a:rPr lang="pl-PL" sz="1800" dirty="0"/>
              <a:t>, 0,25ppm) – 2,0 (95%CI, 1,73-2,3) (ICH&gt;IS)</a:t>
            </a:r>
          </a:p>
          <a:p>
            <a:r>
              <a:rPr lang="pl-PL" sz="1800" dirty="0"/>
              <a:t>SO</a:t>
            </a:r>
            <a:r>
              <a:rPr lang="pl-PL" sz="1800" baseline="-25000" dirty="0"/>
              <a:t>2</a:t>
            </a:r>
            <a:r>
              <a:rPr lang="pl-PL" sz="1800" dirty="0"/>
              <a:t> (na </a:t>
            </a:r>
            <a:r>
              <a:rPr lang="pl-PL" sz="1800" dirty="0" err="1"/>
              <a:t>kwartyl</a:t>
            </a:r>
            <a:r>
              <a:rPr lang="pl-PL" sz="1800" dirty="0"/>
              <a:t>, 2,54ppb) – 2,25 (95%CI, 2,0-2,54) (IS&gt;ICH) </a:t>
            </a:r>
          </a:p>
          <a:p>
            <a:r>
              <a:rPr lang="pl-PL" sz="1800" dirty="0"/>
              <a:t>NO</a:t>
            </a:r>
            <a:r>
              <a:rPr lang="pl-PL" sz="1800" baseline="-25000" dirty="0"/>
              <a:t>2</a:t>
            </a:r>
            <a:r>
              <a:rPr lang="pl-PL" sz="1800" dirty="0"/>
              <a:t> (na </a:t>
            </a:r>
            <a:r>
              <a:rPr lang="pl-PL" sz="1800" dirty="0" err="1"/>
              <a:t>kwartyl</a:t>
            </a:r>
            <a:r>
              <a:rPr lang="pl-PL" sz="1800" dirty="0"/>
              <a:t>, 18,4ppb) – 2,65 (95%CI, 2,31-3,24) (IS&gt;ICH)</a:t>
            </a:r>
          </a:p>
          <a:p>
            <a:r>
              <a:rPr lang="pl-PL" sz="1800" dirty="0"/>
              <a:t>O</a:t>
            </a:r>
            <a:r>
              <a:rPr lang="pl-PL" sz="1800" baseline="-25000" dirty="0"/>
              <a:t>3 </a:t>
            </a:r>
            <a:r>
              <a:rPr lang="pl-PL" sz="1800" dirty="0"/>
              <a:t>– nie zwiększa ryzyka udaru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xmlns="" id="{A2CF2594-85E9-4C38-B5AF-144BAD73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" y="236070"/>
            <a:ext cx="4867795" cy="1737360"/>
          </a:xfrm>
        </p:spPr>
        <p:txBody>
          <a:bodyPr>
            <a:normAutofit/>
          </a:bodyPr>
          <a:lstStyle/>
          <a:p>
            <a:r>
              <a:rPr lang="pl-PL" sz="3600" dirty="0"/>
              <a:t>Zanieczyszczenie –  ryzyko udaru mózgu</a:t>
            </a:r>
          </a:p>
        </p:txBody>
      </p:sp>
    </p:spTree>
    <p:extLst>
      <p:ext uri="{BB962C8B-B14F-4D97-AF65-F5344CB8AC3E}">
        <p14:creationId xmlns:p14="http://schemas.microsoft.com/office/powerpoint/2010/main" val="44349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xmlns="" id="{955F5623-B18D-4873-BD7A-E731E45B0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30" t="20504" r="35772" b="40970"/>
          <a:stretch/>
        </p:blipFill>
        <p:spPr>
          <a:xfrm>
            <a:off x="60510" y="1444905"/>
            <a:ext cx="6850060" cy="493203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434F6EE-0264-4BC9-9186-7F210E400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1" t="18827" r="34167" b="65308"/>
          <a:stretch/>
        </p:blipFill>
        <p:spPr>
          <a:xfrm>
            <a:off x="5540666" y="317256"/>
            <a:ext cx="3461606" cy="937113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F37C9692-F107-4551-9C4E-6B54336A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126720"/>
            <a:ext cx="4867795" cy="1737360"/>
          </a:xfrm>
        </p:spPr>
        <p:txBody>
          <a:bodyPr>
            <a:normAutofit/>
          </a:bodyPr>
          <a:lstStyle/>
          <a:p>
            <a:r>
              <a:rPr lang="pl-PL" sz="3600" dirty="0"/>
              <a:t>Zanieczyszczenie –  ryzyko udaru mózgu</a:t>
            </a:r>
          </a:p>
        </p:txBody>
      </p:sp>
    </p:spTree>
    <p:extLst>
      <p:ext uri="{BB962C8B-B14F-4D97-AF65-F5344CB8AC3E}">
        <p14:creationId xmlns:p14="http://schemas.microsoft.com/office/powerpoint/2010/main" val="137883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3286"/>
            <a:ext cx="4867795" cy="1737360"/>
          </a:xfrm>
        </p:spPr>
        <p:txBody>
          <a:bodyPr>
            <a:normAutofit/>
          </a:bodyPr>
          <a:lstStyle/>
          <a:p>
            <a:r>
              <a:rPr lang="pl-PL" sz="3600" dirty="0"/>
              <a:t>Zanieczyszczenie – ryzyko udaru mózgu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350239"/>
            <a:ext cx="5661159" cy="33167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xmlns="" id="{F9F30813-8E70-4929-96D2-79AC86DD5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1847763"/>
            <a:ext cx="7886700" cy="435133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pl-PL" dirty="0"/>
              <a:t>Badanie w USA (36 miast, 65tys. kobiet, 6 lat obserwacji)</a:t>
            </a:r>
          </a:p>
          <a:p>
            <a:pPr lvl="1"/>
            <a:r>
              <a:rPr lang="pl-PL" dirty="0"/>
              <a:t>wzrost ryzyka udaru o </a:t>
            </a:r>
            <a:r>
              <a:rPr lang="pl-PL" b="1" dirty="0"/>
              <a:t>35%</a:t>
            </a:r>
            <a:r>
              <a:rPr lang="pl-PL" dirty="0"/>
              <a:t> na każdy wzrost PM</a:t>
            </a:r>
            <a:r>
              <a:rPr lang="pl-PL" baseline="-25000" dirty="0"/>
              <a:t>2,5</a:t>
            </a:r>
            <a:r>
              <a:rPr lang="pl-PL" dirty="0"/>
              <a:t> o 10µg/m</a:t>
            </a:r>
            <a:r>
              <a:rPr lang="pl-PL" baseline="30000" dirty="0"/>
              <a:t>3</a:t>
            </a:r>
            <a:r>
              <a:rPr lang="pl-PL" dirty="0"/>
              <a:t> (Miller i </a:t>
            </a:r>
            <a:r>
              <a:rPr lang="pl-PL" dirty="0" err="1"/>
              <a:t>wsp</a:t>
            </a:r>
            <a:r>
              <a:rPr lang="pl-PL" dirty="0"/>
              <a:t>., NEJM. 2007),</a:t>
            </a:r>
          </a:p>
          <a:p>
            <a:r>
              <a:rPr lang="pl-PL" dirty="0"/>
              <a:t>USA (124 tys. pracowników szkół, 5,6 lat obserwacji)</a:t>
            </a:r>
          </a:p>
          <a:p>
            <a:pPr lvl="1"/>
            <a:r>
              <a:rPr lang="pl-PL" dirty="0"/>
              <a:t>Wzrost ryzyka udaru o </a:t>
            </a:r>
            <a:r>
              <a:rPr lang="pl-PL" b="1" dirty="0"/>
              <a:t>19%</a:t>
            </a:r>
            <a:r>
              <a:rPr lang="pl-PL" dirty="0"/>
              <a:t> na każdy wzrost PM</a:t>
            </a:r>
            <a:r>
              <a:rPr lang="pl-PL" baseline="-25000" dirty="0"/>
              <a:t>2,5</a:t>
            </a:r>
            <a:r>
              <a:rPr lang="pl-PL" dirty="0"/>
              <a:t> o 10µg/m</a:t>
            </a:r>
            <a:r>
              <a:rPr lang="pl-PL" baseline="30000" dirty="0"/>
              <a:t>3</a:t>
            </a:r>
            <a:r>
              <a:rPr lang="pl-PL" dirty="0"/>
              <a:t> (</a:t>
            </a:r>
            <a:r>
              <a:rPr lang="pl-PL" dirty="0" err="1"/>
              <a:t>Lipsett</a:t>
            </a:r>
            <a:r>
              <a:rPr lang="pl-PL" dirty="0"/>
              <a:t> i </a:t>
            </a:r>
            <a:r>
              <a:rPr lang="pl-PL" dirty="0" err="1"/>
              <a:t>wsp</a:t>
            </a:r>
            <a:r>
              <a:rPr lang="pl-PL" dirty="0"/>
              <a:t>., J </a:t>
            </a:r>
            <a:r>
              <a:rPr lang="pl-PL" dirty="0" err="1"/>
              <a:t>Resp</a:t>
            </a:r>
            <a:r>
              <a:rPr lang="pl-PL" dirty="0"/>
              <a:t> </a:t>
            </a:r>
            <a:r>
              <a:rPr lang="pl-PL" dirty="0" err="1"/>
              <a:t>Crit</a:t>
            </a:r>
            <a:r>
              <a:rPr lang="pl-PL" dirty="0"/>
              <a:t> </a:t>
            </a:r>
            <a:r>
              <a:rPr lang="pl-PL" dirty="0" err="1"/>
              <a:t>Care</a:t>
            </a:r>
            <a:r>
              <a:rPr lang="pl-PL" dirty="0"/>
              <a:t>. 2011)</a:t>
            </a:r>
          </a:p>
          <a:p>
            <a:r>
              <a:rPr lang="pl-PL" dirty="0"/>
              <a:t>USA (24 tys. hospitalizacji, &gt;65, 2000-2006)</a:t>
            </a:r>
          </a:p>
          <a:p>
            <a:pPr lvl="1"/>
            <a:r>
              <a:rPr lang="pl-PL" dirty="0"/>
              <a:t>Wzrost liczby hospitalizacji z powodu udaru mózgu o </a:t>
            </a:r>
            <a:r>
              <a:rPr lang="pl-PL" b="1" dirty="0"/>
              <a:t>3,49%</a:t>
            </a:r>
            <a:r>
              <a:rPr lang="pl-PL" dirty="0"/>
              <a:t> na każdy wzrost PM</a:t>
            </a:r>
            <a:r>
              <a:rPr lang="pl-PL" baseline="-25000" dirty="0"/>
              <a:t>2,5</a:t>
            </a:r>
            <a:r>
              <a:rPr lang="pl-PL" dirty="0"/>
              <a:t> o 10µg/m</a:t>
            </a:r>
            <a:r>
              <a:rPr lang="pl-PL" baseline="30000" dirty="0"/>
              <a:t>3 </a:t>
            </a:r>
            <a:r>
              <a:rPr lang="pl-PL" dirty="0"/>
              <a:t>(</a:t>
            </a:r>
            <a:r>
              <a:rPr lang="pl-PL" dirty="0" err="1"/>
              <a:t>Kloog</a:t>
            </a:r>
            <a:r>
              <a:rPr lang="pl-PL" dirty="0"/>
              <a:t> i </a:t>
            </a:r>
            <a:r>
              <a:rPr lang="pl-PL" dirty="0" err="1"/>
              <a:t>wsp</a:t>
            </a:r>
            <a:r>
              <a:rPr lang="pl-PL" dirty="0"/>
              <a:t>.,PLOS One. 2012)</a:t>
            </a:r>
            <a:endParaRPr lang="pl-PL" baseline="30000" dirty="0"/>
          </a:p>
          <a:p>
            <a:r>
              <a:rPr lang="pl-PL" dirty="0"/>
              <a:t>Europa (99 tys., 11 kohort, 11,5 lat obserwacji)</a:t>
            </a:r>
          </a:p>
          <a:p>
            <a:pPr lvl="1"/>
            <a:r>
              <a:rPr lang="pl-PL" dirty="0"/>
              <a:t>Wzrost ryzyka udaru o </a:t>
            </a:r>
            <a:r>
              <a:rPr lang="pl-PL" b="1" dirty="0"/>
              <a:t>19% </a:t>
            </a:r>
            <a:r>
              <a:rPr lang="pl-PL" dirty="0"/>
              <a:t>na każdy wzrost PM</a:t>
            </a:r>
            <a:r>
              <a:rPr lang="pl-PL" baseline="-25000" dirty="0"/>
              <a:t>2,5</a:t>
            </a:r>
            <a:r>
              <a:rPr lang="pl-PL" dirty="0"/>
              <a:t> o 5 µg/m3 (</a:t>
            </a:r>
            <a:r>
              <a:rPr lang="pl-PL" dirty="0" err="1"/>
              <a:t>Stafoggia</a:t>
            </a:r>
            <a:r>
              <a:rPr lang="pl-PL" dirty="0"/>
              <a:t> i </a:t>
            </a:r>
            <a:r>
              <a:rPr lang="pl-PL" dirty="0" err="1"/>
              <a:t>wsp</a:t>
            </a:r>
            <a:r>
              <a:rPr lang="pl-PL" dirty="0"/>
              <a:t>., </a:t>
            </a:r>
            <a:r>
              <a:rPr lang="pl-PL" dirty="0" err="1"/>
              <a:t>Environ</a:t>
            </a:r>
            <a:r>
              <a:rPr lang="pl-PL" dirty="0"/>
              <a:t>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Perspect</a:t>
            </a:r>
            <a:r>
              <a:rPr lang="pl-PL" dirty="0"/>
              <a:t>. 2014)</a:t>
            </a:r>
          </a:p>
          <a:p>
            <a:pPr lvl="1"/>
            <a:endParaRPr lang="pl-PL" dirty="0"/>
          </a:p>
          <a:p>
            <a:pPr lvl="1"/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554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" y="236070"/>
            <a:ext cx="4867795" cy="1737360"/>
          </a:xfrm>
        </p:spPr>
        <p:txBody>
          <a:bodyPr>
            <a:normAutofit/>
          </a:bodyPr>
          <a:lstStyle/>
          <a:p>
            <a:r>
              <a:rPr lang="pl-PL" sz="3600" dirty="0"/>
              <a:t>Zanieczyszczenie –  </a:t>
            </a:r>
            <a:r>
              <a:rPr lang="pl-PL" sz="3600" b="1" dirty="0"/>
              <a:t>zapadalność</a:t>
            </a:r>
            <a:r>
              <a:rPr lang="pl-PL" sz="3600" dirty="0"/>
              <a:t> na udar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61" y="1861286"/>
            <a:ext cx="6826630" cy="43128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r>
              <a:rPr lang="pl-PL" sz="2000" dirty="0"/>
              <a:t>Opisany jest związek pomiędzy stężeniem CO, SO</a:t>
            </a:r>
            <a:r>
              <a:rPr lang="pl-PL" sz="2000" baseline="-25000" dirty="0"/>
              <a:t>2</a:t>
            </a:r>
            <a:r>
              <a:rPr lang="pl-PL" sz="2000" dirty="0"/>
              <a:t>, NO</a:t>
            </a:r>
            <a:r>
              <a:rPr lang="pl-PL" sz="2000" baseline="-25000" dirty="0"/>
              <a:t>2</a:t>
            </a:r>
            <a:r>
              <a:rPr lang="pl-PL" sz="2000" dirty="0"/>
              <a:t>                                                   i PM, a zapadalnością na udar mózgu. Prawdopodobnie istnieją różnice dotyczące ryzyka dla poszczególnych typów udaru oraz etiologii:</a:t>
            </a:r>
          </a:p>
          <a:p>
            <a:r>
              <a:rPr lang="pl-PL" sz="2000" dirty="0"/>
              <a:t>W badaniu włoskim (Mantua, 781 chorych z udarem mózgu) obserwowano związek zanieczyszczenia powietrza w danym dniu (PM</a:t>
            </a:r>
            <a:r>
              <a:rPr lang="pl-PL" sz="2000" baseline="-25000" dirty="0"/>
              <a:t>10</a:t>
            </a:r>
            <a:r>
              <a:rPr lang="pl-PL" sz="2000" dirty="0"/>
              <a:t>) z zapadalnością na udar niedokrwienny: TACI           u mężczyzn i LACI u obu płci (</a:t>
            </a:r>
            <a:r>
              <a:rPr lang="pl-PL" sz="2000" dirty="0" err="1"/>
              <a:t>Corea</a:t>
            </a:r>
            <a:r>
              <a:rPr lang="pl-PL" sz="2000" dirty="0"/>
              <a:t> i </a:t>
            </a:r>
            <a:r>
              <a:rPr lang="pl-PL" sz="2000" dirty="0" err="1"/>
              <a:t>wsp</a:t>
            </a:r>
            <a:r>
              <a:rPr lang="pl-PL" sz="2000" dirty="0"/>
              <a:t>., 2012);</a:t>
            </a:r>
          </a:p>
          <a:p>
            <a:r>
              <a:rPr lang="pl-PL" sz="2000" dirty="0" err="1"/>
              <a:t>South</a:t>
            </a:r>
            <a:r>
              <a:rPr lang="pl-PL" sz="2000" dirty="0"/>
              <a:t> London </a:t>
            </a:r>
            <a:r>
              <a:rPr lang="pl-PL" sz="2000" dirty="0" err="1"/>
              <a:t>Stroke</a:t>
            </a:r>
            <a:r>
              <a:rPr lang="pl-PL" sz="2000" dirty="0"/>
              <a:t> Register (2005-2012)</a:t>
            </a:r>
          </a:p>
          <a:p>
            <a:pPr lvl="1"/>
            <a:r>
              <a:rPr lang="pl-PL" sz="2000" dirty="0"/>
              <a:t>Analiza 1758 udarów (256 krwotocznych)</a:t>
            </a:r>
          </a:p>
          <a:p>
            <a:pPr lvl="1"/>
            <a:r>
              <a:rPr lang="pl-PL" sz="2000" dirty="0"/>
              <a:t>Nie stwierdzono związku pomiędzy zanieczyszczeniem powietrza </a:t>
            </a:r>
            <a:r>
              <a:rPr lang="pl-PL" sz="2000" u="sng" dirty="0"/>
              <a:t>w danym dniu</a:t>
            </a:r>
            <a:r>
              <a:rPr lang="pl-PL" sz="2000" dirty="0"/>
              <a:t> i zapadalnością na udar mózgu, tendencja do korelacji wzrostu zapadalności na TACI                    z PM</a:t>
            </a:r>
            <a:r>
              <a:rPr lang="pl-PL" sz="2000" baseline="-25000" dirty="0"/>
              <a:t>2,5</a:t>
            </a:r>
            <a:r>
              <a:rPr lang="pl-PL" sz="2000" dirty="0"/>
              <a:t> i PM</a:t>
            </a:r>
            <a:r>
              <a:rPr lang="pl-PL" sz="2000" baseline="-25000" dirty="0"/>
              <a:t>10</a:t>
            </a:r>
            <a:r>
              <a:rPr lang="pl-PL" sz="2000" dirty="0"/>
              <a:t> (5,9% na 10µg/m</a:t>
            </a:r>
            <a:r>
              <a:rPr lang="pl-PL" sz="2000" baseline="30000" dirty="0"/>
              <a:t>3</a:t>
            </a:r>
            <a:r>
              <a:rPr lang="pl-PL" sz="2000" dirty="0"/>
              <a:t>)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350239"/>
            <a:ext cx="5661159" cy="33167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C2408B1-9DC9-498D-B7CB-8D14C48C7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0" t="26977" r="30403" b="50000"/>
          <a:stretch/>
        </p:blipFill>
        <p:spPr>
          <a:xfrm>
            <a:off x="5218014" y="0"/>
            <a:ext cx="3925986" cy="10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46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" y="236070"/>
            <a:ext cx="4867795" cy="1737360"/>
          </a:xfrm>
        </p:spPr>
        <p:txBody>
          <a:bodyPr>
            <a:normAutofit/>
          </a:bodyPr>
          <a:lstStyle/>
          <a:p>
            <a:r>
              <a:rPr lang="pl-PL" sz="3600" dirty="0"/>
              <a:t>Zanieczyszczenie – wpływ na zapadalność na udar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61" y="1861286"/>
            <a:ext cx="5662853" cy="434631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pl-PL" sz="2000" dirty="0"/>
              <a:t>Wzrost zapadalności związany z krótkotrwałą (7D) ekspozycją:</a:t>
            </a:r>
          </a:p>
          <a:p>
            <a:pPr lvl="1"/>
            <a:r>
              <a:rPr lang="pl-PL" sz="2000" dirty="0"/>
              <a:t>Na cząstki stałe o średnicy &lt;10µm oraz SO</a:t>
            </a:r>
            <a:r>
              <a:rPr lang="pl-PL" sz="2000" baseline="-25000" dirty="0"/>
              <a:t>2</a:t>
            </a:r>
            <a:r>
              <a:rPr lang="pl-PL" sz="2000" dirty="0"/>
              <a:t> (</a:t>
            </a:r>
            <a:r>
              <a:rPr lang="pl-PL" sz="2000" b="1" dirty="0"/>
              <a:t>wzrost ryzyka udaru o etiologii zatorowej</a:t>
            </a:r>
            <a:r>
              <a:rPr lang="pl-PL" sz="2000" dirty="0"/>
              <a:t>)</a:t>
            </a:r>
          </a:p>
          <a:p>
            <a:pPr lvl="2"/>
            <a:r>
              <a:rPr lang="pl-PL" sz="1600" dirty="0"/>
              <a:t>Zmienność sezonowa (wzrost </a:t>
            </a:r>
            <a:r>
              <a:rPr lang="pl-PL" sz="1600" dirty="0" err="1"/>
              <a:t>zachorowań</a:t>
            </a:r>
            <a:r>
              <a:rPr lang="pl-PL" sz="1600" dirty="0"/>
              <a:t> zimą np. w badaniu </a:t>
            </a:r>
            <a:r>
              <a:rPr lang="pl-PL" sz="1600" dirty="0" err="1"/>
              <a:t>Framingham</a:t>
            </a:r>
            <a:r>
              <a:rPr lang="pl-PL" sz="1600" dirty="0"/>
              <a:t> 34%  </a:t>
            </a:r>
            <a:r>
              <a:rPr lang="pl-PL" sz="1600" dirty="0" err="1"/>
              <a:t>zachorowań</a:t>
            </a:r>
            <a:r>
              <a:rPr lang="pl-PL" sz="1600" dirty="0"/>
              <a:t>, wiosna-jesień po 22%)</a:t>
            </a:r>
          </a:p>
          <a:p>
            <a:pPr lvl="2"/>
            <a:endParaRPr lang="pl-PL" sz="1600" dirty="0"/>
          </a:p>
          <a:p>
            <a:pPr lvl="2"/>
            <a:endParaRPr lang="pl-PL" sz="1600" dirty="0"/>
          </a:p>
          <a:p>
            <a:pPr lvl="1"/>
            <a:endParaRPr lang="pl-PL" sz="2000" dirty="0"/>
          </a:p>
          <a:p>
            <a:pPr marL="457200" lvl="1" indent="0">
              <a:buNone/>
            </a:pPr>
            <a:endParaRPr lang="pl-PL" sz="20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350239"/>
            <a:ext cx="5661159" cy="33167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D607C65-3B65-4B55-BB1A-FD90E6EAC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9" t="31818" r="62828" b="29215"/>
          <a:stretch/>
        </p:blipFill>
        <p:spPr>
          <a:xfrm>
            <a:off x="5800667" y="1861286"/>
            <a:ext cx="3223491" cy="233165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D4EFDE1-1589-4E52-9B30-7FAEDE173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2" t="30920" r="30917" b="32013"/>
          <a:stretch/>
        </p:blipFill>
        <p:spPr>
          <a:xfrm>
            <a:off x="3362998" y="4355109"/>
            <a:ext cx="5661160" cy="19065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0312D81-AF7C-47CD-AAEC-D6EB074CC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3" t="22655" r="41010" b="42112"/>
          <a:stretch/>
        </p:blipFill>
        <p:spPr>
          <a:xfrm>
            <a:off x="6593113" y="24550"/>
            <a:ext cx="2431045" cy="11577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7056787-85EA-4B66-96E5-E0414A15E799}"/>
              </a:ext>
            </a:extLst>
          </p:cNvPr>
          <p:cNvSpPr/>
          <p:nvPr/>
        </p:nvSpPr>
        <p:spPr>
          <a:xfrm>
            <a:off x="6593113" y="1182256"/>
            <a:ext cx="24310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000" dirty="0"/>
              <a:t>(Stroke. 2017;48:17-23. DOI: 10.1161/STROKEAHA.116.015428.)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77785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xmlns="" id="{534EB538-1A33-472C-8056-DB34F723BABE}"/>
              </a:ext>
            </a:extLst>
          </p:cNvPr>
          <p:cNvSpPr/>
          <p:nvPr/>
        </p:nvSpPr>
        <p:spPr>
          <a:xfrm>
            <a:off x="6604084" y="4575799"/>
            <a:ext cx="3479119" cy="2643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27B24513-71F1-4A81-91DE-25D3CF4F646A}"/>
              </a:ext>
            </a:extLst>
          </p:cNvPr>
          <p:cNvSpPr/>
          <p:nvPr/>
        </p:nvSpPr>
        <p:spPr>
          <a:xfrm>
            <a:off x="258152" y="363906"/>
            <a:ext cx="8330165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pl-PL" sz="2000" dirty="0"/>
          </a:p>
          <a:p>
            <a:r>
              <a:rPr lang="pl-PL" sz="2000" dirty="0"/>
              <a:t>Rocznie na świecie na udar mózgu wg WHO zapada 15 mln osób, a umiera 5,5 mln osób. </a:t>
            </a:r>
          </a:p>
          <a:p>
            <a:endParaRPr lang="pl-PL" sz="2000" dirty="0"/>
          </a:p>
          <a:p>
            <a:r>
              <a:rPr lang="pl-PL" sz="2000" dirty="0"/>
              <a:t>W Polsce częstość </a:t>
            </a:r>
            <a:r>
              <a:rPr lang="pl-PL" sz="2000" dirty="0" err="1"/>
              <a:t>zachorowań</a:t>
            </a:r>
            <a:r>
              <a:rPr lang="pl-PL" sz="2000" dirty="0"/>
              <a:t> na udar wynosi 175/100 000 u mężczyzn                               i 125/100 000 u kobiet. </a:t>
            </a:r>
          </a:p>
          <a:p>
            <a:endParaRPr lang="pl-PL" sz="2000" dirty="0"/>
          </a:p>
          <a:p>
            <a:r>
              <a:rPr lang="pl-PL" sz="2000" dirty="0"/>
              <a:t>Do najważniejszych następstw udaru należy niesprawność, depresja, otępienie naczyniopochodne i padaczka. </a:t>
            </a:r>
          </a:p>
          <a:p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Udar niedokrwienny (80%)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Udar krwotoczny (10%)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Krwotok podpajęczynówkowy (5%)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Inne (5%), w tym udar żylny</a:t>
            </a:r>
          </a:p>
          <a:p>
            <a:endParaRPr lang="pl-PL" dirty="0"/>
          </a:p>
          <a:p>
            <a:r>
              <a:rPr lang="pl-PL" dirty="0"/>
              <a:t>W ciągu pierwszych trzydziestu dni od wystąpienia udaru umiera 10-20% pacjentów, natomiast w ciągu pierwszego roku od wystąpienia udaru niedokrwiennego odsetek zgonów sięga już 33-50%. </a:t>
            </a:r>
          </a:p>
          <a:p>
            <a:endParaRPr lang="pl-PL" dirty="0"/>
          </a:p>
          <a:p>
            <a:r>
              <a:rPr lang="pl-PL" dirty="0"/>
              <a:t>Połowa osób, które przeżyły udar niedokrwienny mózgu nie osiąga sprawności pozwalającej na samodzielne funkcjonowanie i wymaga stałej pomocy.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7959093-C559-4ABD-9A18-60C2AB564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161" y="2975117"/>
            <a:ext cx="3479119" cy="14580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D990E7B-74E5-43BE-B8AB-93E1D488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" t="33255" r="26565" b="26880"/>
          <a:stretch/>
        </p:blipFill>
        <p:spPr>
          <a:xfrm>
            <a:off x="6927276" y="18481"/>
            <a:ext cx="2225963" cy="737682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xmlns="" id="{64D51BF2-CF0C-46FA-A36B-BED771C53A14}"/>
              </a:ext>
            </a:extLst>
          </p:cNvPr>
          <p:cNvSpPr/>
          <p:nvPr/>
        </p:nvSpPr>
        <p:spPr>
          <a:xfrm>
            <a:off x="8420459" y="3277136"/>
            <a:ext cx="580390" cy="667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2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51" y="68131"/>
            <a:ext cx="4867795" cy="1737360"/>
          </a:xfrm>
        </p:spPr>
        <p:txBody>
          <a:bodyPr>
            <a:normAutofit/>
          </a:bodyPr>
          <a:lstStyle/>
          <a:p>
            <a:r>
              <a:rPr lang="pl-PL" sz="3200" dirty="0"/>
              <a:t>Zanieczyszczenie – a efekt leczenia </a:t>
            </a:r>
            <a:r>
              <a:rPr lang="pl-PL" sz="3200" dirty="0" err="1"/>
              <a:t>trombolitycznego</a:t>
            </a:r>
            <a:endParaRPr lang="pl-PL" sz="32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350239"/>
            <a:ext cx="5661159" cy="33167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4CD4F51-0D87-4790-8217-1A13FF26D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2" t="24474" r="29091" b="46702"/>
          <a:stretch/>
        </p:blipFill>
        <p:spPr>
          <a:xfrm>
            <a:off x="5697765" y="0"/>
            <a:ext cx="3483180" cy="12649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CC7B724F-DBE4-4BB2-AF42-B584250F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12" y="1884657"/>
            <a:ext cx="5950052" cy="4359115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7979528-347E-4C8F-B48E-C5BDFC9B0172}"/>
              </a:ext>
            </a:extLst>
          </p:cNvPr>
          <p:cNvSpPr txBox="1"/>
          <p:nvPr/>
        </p:nvSpPr>
        <p:spPr>
          <a:xfrm>
            <a:off x="6526122" y="1814727"/>
            <a:ext cx="26178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PM10&gt;50µg/m</a:t>
            </a:r>
            <a:r>
              <a:rPr lang="pl-PL" baseline="30000" dirty="0"/>
              <a:t>3</a:t>
            </a:r>
          </a:p>
          <a:p>
            <a:r>
              <a:rPr lang="pl-PL" dirty="0"/>
              <a:t>- w ciągu 3 dni i 4 tygodni przed incydentem:</a:t>
            </a:r>
          </a:p>
          <a:p>
            <a:r>
              <a:rPr lang="pl-PL" dirty="0"/>
              <a:t>- wzrost ryzyka zgonu                   w ciągu 3 mies.  po </a:t>
            </a:r>
            <a:r>
              <a:rPr lang="pl-PL" dirty="0" err="1"/>
              <a:t>trombolizie</a:t>
            </a:r>
            <a:r>
              <a:rPr lang="pl-PL" dirty="0"/>
              <a:t> odpowiednio ryzyko 1,8 i 1,6</a:t>
            </a:r>
          </a:p>
        </p:txBody>
      </p:sp>
    </p:spTree>
    <p:extLst>
      <p:ext uri="{BB962C8B-B14F-4D97-AF65-F5344CB8AC3E}">
        <p14:creationId xmlns:p14="http://schemas.microsoft.com/office/powerpoint/2010/main" val="326694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" y="236070"/>
            <a:ext cx="4867795" cy="1737360"/>
          </a:xfrm>
        </p:spPr>
        <p:txBody>
          <a:bodyPr>
            <a:normAutofit/>
          </a:bodyPr>
          <a:lstStyle/>
          <a:p>
            <a:r>
              <a:rPr lang="pl-PL" sz="3600" dirty="0"/>
              <a:t>Zanieczyszczenie –zapadalność na kolejny udar niedokrwienny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61" y="1861286"/>
            <a:ext cx="5662853" cy="434631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r>
              <a:rPr lang="pl-PL" sz="2000" dirty="0"/>
              <a:t>Dane niejednoznaczne:</a:t>
            </a:r>
          </a:p>
          <a:p>
            <a:pPr lvl="1"/>
            <a:r>
              <a:rPr lang="pl-PL" sz="2000" dirty="0"/>
              <a:t>W niektórych badaniach wykazano związek wysokich stężeń zanieczyszczeń z ryzykiem ponownego udaru mózgu:</a:t>
            </a:r>
          </a:p>
          <a:p>
            <a:pPr lvl="2"/>
            <a:r>
              <a:rPr lang="pl-PL" dirty="0"/>
              <a:t>wzrost ryzyka o około 11,5% (</a:t>
            </a:r>
            <a:r>
              <a:rPr lang="pl-PL" dirty="0" err="1"/>
              <a:t>Henrotin</a:t>
            </a:r>
            <a:r>
              <a:rPr lang="pl-PL" dirty="0"/>
              <a:t>                   i </a:t>
            </a:r>
            <a:r>
              <a:rPr lang="pl-PL" dirty="0" err="1"/>
              <a:t>wsp</a:t>
            </a:r>
            <a:r>
              <a:rPr lang="pl-PL" dirty="0"/>
              <a:t>., 2010)</a:t>
            </a:r>
          </a:p>
          <a:p>
            <a:pPr lvl="1"/>
            <a:r>
              <a:rPr lang="pl-PL" sz="2000" dirty="0"/>
              <a:t>W innych - brak związku między ryzykiem ponownego udaru, a zanieczyszczeniem powietrza w dniu poprzedzającym zachorowanie PM</a:t>
            </a:r>
            <a:r>
              <a:rPr lang="pl-PL" sz="2000" baseline="-25000" dirty="0"/>
              <a:t>2,5</a:t>
            </a:r>
            <a:r>
              <a:rPr lang="pl-PL" sz="2000" dirty="0"/>
              <a:t> i O</a:t>
            </a:r>
            <a:r>
              <a:rPr lang="pl-PL" sz="2000" baseline="-25000" dirty="0"/>
              <a:t>3</a:t>
            </a:r>
            <a:r>
              <a:rPr lang="pl-PL" sz="2000" dirty="0"/>
              <a:t> (</a:t>
            </a:r>
            <a:r>
              <a:rPr lang="pl-PL" sz="2000" dirty="0" err="1"/>
              <a:t>Wing</a:t>
            </a:r>
            <a:r>
              <a:rPr lang="pl-PL" sz="2000" dirty="0"/>
              <a:t> i </a:t>
            </a:r>
            <a:r>
              <a:rPr lang="pl-PL" sz="2000" dirty="0" err="1"/>
              <a:t>wsp</a:t>
            </a:r>
            <a:r>
              <a:rPr lang="pl-PL" sz="2000" dirty="0"/>
              <a:t>., 2018)</a:t>
            </a:r>
          </a:p>
          <a:p>
            <a:endParaRPr lang="pl-PL" sz="2000" dirty="0"/>
          </a:p>
          <a:p>
            <a:pPr marL="914400" lvl="2" indent="0">
              <a:buNone/>
            </a:pPr>
            <a:endParaRPr lang="pl-PL" dirty="0"/>
          </a:p>
          <a:p>
            <a:pPr lvl="2"/>
            <a:endParaRPr lang="pl-PL" dirty="0"/>
          </a:p>
          <a:p>
            <a:pPr lvl="1"/>
            <a:endParaRPr lang="pl-PL" sz="2000" dirty="0"/>
          </a:p>
          <a:p>
            <a:pPr marL="457200" lvl="1" indent="0">
              <a:buNone/>
            </a:pPr>
            <a:endParaRPr lang="pl-PL" sz="20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350239"/>
            <a:ext cx="5661159" cy="33167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1C1E78E-66FE-4B7D-B855-56CEB913C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8" t="19521" r="31010" b="52379"/>
          <a:stretch/>
        </p:blipFill>
        <p:spPr>
          <a:xfrm>
            <a:off x="6047368" y="306424"/>
            <a:ext cx="3096632" cy="11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56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7669600-784D-4EC1-903D-B1C4DEAAB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5" r="28289"/>
          <a:stretch/>
        </p:blipFill>
        <p:spPr>
          <a:xfrm>
            <a:off x="4812427" y="10"/>
            <a:ext cx="4331572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pl-PL" sz="3700"/>
              <a:t>Zanieczyszczenie – wpływ na ryzyko zgonu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84270"/>
            <a:ext cx="4930255" cy="3462228"/>
          </a:xfrm>
        </p:spPr>
        <p:txBody>
          <a:bodyPr>
            <a:noAutofit/>
          </a:bodyPr>
          <a:lstStyle/>
          <a:p>
            <a:r>
              <a:rPr lang="pl-PL" sz="1800" dirty="0"/>
              <a:t>Metaanaliza badań z 2013 roku wykazała, że wzrost ekspozycji na cząstki stałe PM</a:t>
            </a:r>
            <a:r>
              <a:rPr lang="pl-PL" sz="1800" baseline="-25000" dirty="0"/>
              <a:t>2,5</a:t>
            </a:r>
            <a:r>
              <a:rPr lang="pl-PL" sz="1800" dirty="0"/>
              <a:t> powoduje wzrost ryzyka zgonu o 6% (95%CI, 4-8%) dla wszystkich przyczyn oraz o 11% dla przyczyn sercowo-naczyniowych przy wzroście stężenia PM</a:t>
            </a:r>
            <a:r>
              <a:rPr lang="pl-PL" sz="1800" baseline="-25000" dirty="0"/>
              <a:t>2,5 </a:t>
            </a:r>
            <a:r>
              <a:rPr lang="pl-PL" sz="1800" dirty="0"/>
              <a:t>o każde 10 µg/m</a:t>
            </a:r>
            <a:r>
              <a:rPr lang="pl-PL" sz="1800" baseline="30000" dirty="0"/>
              <a:t>3 </a:t>
            </a:r>
            <a:r>
              <a:rPr lang="pl-PL" sz="1800" dirty="0"/>
              <a:t>(Hoek i </a:t>
            </a:r>
            <a:r>
              <a:rPr lang="pl-PL" sz="1800" dirty="0" err="1"/>
              <a:t>wsp</a:t>
            </a:r>
            <a:r>
              <a:rPr lang="pl-PL" sz="1800" dirty="0"/>
              <a:t>., </a:t>
            </a:r>
            <a:r>
              <a:rPr lang="pl-PL" sz="1800" dirty="0" err="1"/>
              <a:t>Environ</a:t>
            </a:r>
            <a:r>
              <a:rPr lang="pl-PL" sz="1800" dirty="0"/>
              <a:t> </a:t>
            </a:r>
            <a:r>
              <a:rPr lang="pl-PL" sz="1800" dirty="0" err="1"/>
              <a:t>Health</a:t>
            </a:r>
            <a:r>
              <a:rPr lang="pl-PL" sz="1800" dirty="0"/>
              <a:t>. 2013)</a:t>
            </a:r>
          </a:p>
          <a:p>
            <a:r>
              <a:rPr lang="pl-PL" sz="1800" dirty="0"/>
              <a:t>Zanieczyszczenia gazowe według innej metaanalizy (2014 r.) są odpowiedzialne za:</a:t>
            </a:r>
          </a:p>
          <a:p>
            <a:pPr lvl="1"/>
            <a:r>
              <a:rPr lang="pl-PL" sz="1800" dirty="0"/>
              <a:t>13% (95%CI, 9-18%) wzrost śmiertelności            z powodu chorób sercowo-naczyniowych dla wzrostu stężenia NO</a:t>
            </a:r>
            <a:r>
              <a:rPr lang="pl-PL" sz="1800" baseline="-25000" dirty="0"/>
              <a:t>2</a:t>
            </a:r>
            <a:r>
              <a:rPr lang="pl-PL" sz="1800" dirty="0"/>
              <a:t> o każde 10 µg/m</a:t>
            </a:r>
            <a:r>
              <a:rPr lang="pl-PL" sz="1800" baseline="30000" dirty="0"/>
              <a:t>3</a:t>
            </a:r>
            <a:r>
              <a:rPr lang="pl-PL" sz="1800" dirty="0"/>
              <a:t> (</a:t>
            </a:r>
            <a:r>
              <a:rPr lang="pl-PL" sz="1800" dirty="0" err="1"/>
              <a:t>Faustini</a:t>
            </a:r>
            <a:r>
              <a:rPr lang="pl-PL" sz="1800" dirty="0"/>
              <a:t> i </a:t>
            </a:r>
            <a:r>
              <a:rPr lang="pl-PL" sz="1800" dirty="0" err="1"/>
              <a:t>wsp</a:t>
            </a:r>
            <a:r>
              <a:rPr lang="pl-PL" sz="1800" dirty="0"/>
              <a:t>., </a:t>
            </a:r>
            <a:r>
              <a:rPr lang="pl-PL" sz="1800" dirty="0" err="1"/>
              <a:t>Eur</a:t>
            </a:r>
            <a:r>
              <a:rPr lang="pl-PL" sz="1800" dirty="0"/>
              <a:t> </a:t>
            </a:r>
            <a:r>
              <a:rPr lang="pl-PL" sz="1800" dirty="0" err="1"/>
              <a:t>Resp</a:t>
            </a:r>
            <a:r>
              <a:rPr lang="pl-PL" sz="1800" dirty="0"/>
              <a:t> J. 2014)</a:t>
            </a:r>
            <a:endParaRPr lang="pl-PL" sz="1800" baseline="30000" dirty="0"/>
          </a:p>
          <a:p>
            <a:pPr marL="457200" lvl="1" indent="0">
              <a:buNone/>
            </a:pPr>
            <a:endParaRPr lang="pl-PL" sz="18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490" y="6356350"/>
            <a:ext cx="30861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800"/>
              <a:t>Posiedzenie Rady Naukowej przy Ministrze Zdrowia, 21.06.2018 Konsekwencje zdrowotne zanieczyszczeń powietrza</a:t>
            </a:r>
          </a:p>
        </p:txBody>
      </p:sp>
    </p:spTree>
    <p:extLst>
      <p:ext uri="{BB962C8B-B14F-4D97-AF65-F5344CB8AC3E}">
        <p14:creationId xmlns:p14="http://schemas.microsoft.com/office/powerpoint/2010/main" val="259940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59AE206-7EBA-4D33-8BC9-9D8158553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37D937-A7F1-4011-92B4-328E5BE1B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1425" y="620480"/>
            <a:ext cx="168285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672F332-AF08-46C6-94F0-77684310D7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46250" y="2466604"/>
            <a:ext cx="721797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4244EF8-D73A-40E1-BE73-D46E6B4B0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44371" y="2327988"/>
            <a:ext cx="220272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AB84D7E8-4ECB-42D7-ADBF-01689B0F2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E8E38ED-369A-44C2-B635-0BED0E48A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50294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0300" y="6356350"/>
            <a:ext cx="33293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Posiedzenie Rady Naukowej przy Ministrze Zdrowia, 21.06.2018 Konsekwencje zdrowotne zanieczyszczeń powietrza</a:t>
            </a:r>
          </a:p>
        </p:txBody>
      </p:sp>
      <p:sp>
        <p:nvSpPr>
          <p:cNvPr id="10" name="Symbol zastępczy stopki 3">
            <a:extLst>
              <a:ext uri="{FF2B5EF4-FFF2-40B4-BE49-F238E27FC236}">
                <a16:creationId xmlns:a16="http://schemas.microsoft.com/office/drawing/2014/main" xmlns="" id="{236CC823-F66A-4835-BABD-47825F6B9932}"/>
              </a:ext>
            </a:extLst>
          </p:cNvPr>
          <p:cNvSpPr txBox="1">
            <a:spLocks/>
          </p:cNvSpPr>
          <p:nvPr/>
        </p:nvSpPr>
        <p:spPr>
          <a:xfrm>
            <a:off x="480058" y="6519580"/>
            <a:ext cx="5809905" cy="220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  <a:endParaRPr lang="pl-PL" sz="9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E5117C0-4ED5-41E3-BF9F-C9B4389F7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" t="18710" r="28372" b="43760"/>
          <a:stretch/>
        </p:blipFill>
        <p:spPr>
          <a:xfrm>
            <a:off x="5838075" y="-1"/>
            <a:ext cx="3305925" cy="114213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xmlns="" id="{09BB8AE5-DD5F-4C5F-A406-77824344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95" y="381878"/>
            <a:ext cx="5239051" cy="121601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3200" dirty="0"/>
              <a:t>Zanieczyszczenie powietrza,              a hospitalizacje i zgony                         z powodu udaru</a:t>
            </a:r>
          </a:p>
        </p:txBody>
      </p:sp>
      <p:pic>
        <p:nvPicPr>
          <p:cNvPr id="16" name="Symbol zastępczy zawartości 7">
            <a:extLst>
              <a:ext uri="{FF2B5EF4-FFF2-40B4-BE49-F238E27FC236}">
                <a16:creationId xmlns:a16="http://schemas.microsoft.com/office/drawing/2014/main" xmlns="" id="{8F07481B-5F82-44AD-899F-A9D440788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821" t="28092" r="26478" b="24528"/>
          <a:stretch/>
        </p:blipFill>
        <p:spPr>
          <a:xfrm>
            <a:off x="441425" y="1575511"/>
            <a:ext cx="6946551" cy="47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73" y="676246"/>
            <a:ext cx="5239051" cy="108076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3200" dirty="0"/>
              <a:t>Zanieczyszczenie powietrza,              a zgony z przyczyn sercowo-naczyniowych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CDE936-1102-48A6-91DF-B77CB219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" t="19248" r="31818" b="40223"/>
          <a:stretch/>
        </p:blipFill>
        <p:spPr>
          <a:xfrm>
            <a:off x="5883564" y="221673"/>
            <a:ext cx="2983345" cy="1080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C311F0-EBCD-41F4-A685-92AD3E61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27329" r="63132" b="66939"/>
          <a:stretch/>
        </p:blipFill>
        <p:spPr>
          <a:xfrm>
            <a:off x="5883564" y="1305662"/>
            <a:ext cx="2983345" cy="3042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6AAE969-BAA3-4A27-9301-1431BC673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4" t="36666" r="51818" b="12693"/>
          <a:stretch/>
        </p:blipFill>
        <p:spPr>
          <a:xfrm>
            <a:off x="262890" y="2145520"/>
            <a:ext cx="7592382" cy="43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33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8" y="553825"/>
            <a:ext cx="4984663" cy="994954"/>
          </a:xfrm>
        </p:spPr>
        <p:txBody>
          <a:bodyPr>
            <a:noAutofit/>
          </a:bodyPr>
          <a:lstStyle/>
          <a:p>
            <a:r>
              <a:rPr lang="pl-PL" sz="2800" dirty="0"/>
              <a:t>Zanieczyszczenie PM</a:t>
            </a:r>
            <a:r>
              <a:rPr lang="pl-PL" sz="2800" baseline="-25000" dirty="0"/>
              <a:t>2,5</a:t>
            </a:r>
            <a:r>
              <a:rPr lang="pl-PL" sz="2800" dirty="0"/>
              <a:t> – roczne ryzyko zgonu z powodu udaru mózgu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CDE936-1102-48A6-91DF-B77CB219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" t="19248" r="31818" b="40223"/>
          <a:stretch/>
        </p:blipFill>
        <p:spPr>
          <a:xfrm>
            <a:off x="5938317" y="441823"/>
            <a:ext cx="2983345" cy="1080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C311F0-EBCD-41F4-A685-92AD3E61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27329" r="63132" b="66939"/>
          <a:stretch/>
        </p:blipFill>
        <p:spPr>
          <a:xfrm>
            <a:off x="5938317" y="1522584"/>
            <a:ext cx="2983345" cy="304252"/>
          </a:xfrm>
          <a:prstGeom prst="rect">
            <a:avLst/>
          </a:prstGeo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D0A5DF8C-4406-4BE6-8C76-2CB68FA65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534" t="27314" r="51313" b="12757"/>
          <a:stretch/>
        </p:blipFill>
        <p:spPr>
          <a:xfrm>
            <a:off x="262890" y="1826836"/>
            <a:ext cx="5579110" cy="457012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E59E9BD-0750-42C6-9B5A-160916EC73D2}"/>
              </a:ext>
            </a:extLst>
          </p:cNvPr>
          <p:cNvSpPr txBox="1"/>
          <p:nvPr/>
        </p:nvSpPr>
        <p:spPr>
          <a:xfrm>
            <a:off x="5938317" y="2394910"/>
            <a:ext cx="330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Najbardziej narażone:</a:t>
            </a:r>
          </a:p>
          <a:p>
            <a:r>
              <a:rPr lang="pl-PL" dirty="0"/>
              <a:t>Osoby starsze,</a:t>
            </a:r>
          </a:p>
          <a:p>
            <a:r>
              <a:rPr lang="pl-PL" dirty="0"/>
              <a:t>Gorszy status socjalno-ekonomiczny</a:t>
            </a:r>
          </a:p>
          <a:p>
            <a:r>
              <a:rPr lang="pl-PL" dirty="0"/>
              <a:t>Otyłość</a:t>
            </a:r>
          </a:p>
          <a:p>
            <a:r>
              <a:rPr lang="pl-PL" dirty="0"/>
              <a:t>Cukrzyca</a:t>
            </a:r>
          </a:p>
          <a:p>
            <a:r>
              <a:rPr lang="pl-PL" dirty="0"/>
              <a:t>Choroba wieńcowa</a:t>
            </a:r>
          </a:p>
          <a:p>
            <a:r>
              <a:rPr lang="pl-PL" dirty="0"/>
              <a:t>Inne naczyniowe cz. ryzyka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4CDA5753-3CCE-4700-A413-CCE714501E12}"/>
              </a:ext>
            </a:extLst>
          </p:cNvPr>
          <p:cNvCxnSpPr/>
          <p:nvPr/>
        </p:nvCxnSpPr>
        <p:spPr>
          <a:xfrm>
            <a:off x="1048989" y="4631587"/>
            <a:ext cx="165162" cy="76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88C25D05-5836-42D4-945A-7D905EDA5C7C}"/>
              </a:ext>
            </a:extLst>
          </p:cNvPr>
          <p:cNvCxnSpPr/>
          <p:nvPr/>
        </p:nvCxnSpPr>
        <p:spPr>
          <a:xfrm>
            <a:off x="1549400" y="3429000"/>
            <a:ext cx="220133" cy="630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4ACAD0AD-EB82-4DDB-A17B-8F037B426C34}"/>
              </a:ext>
            </a:extLst>
          </p:cNvPr>
          <p:cNvSpPr txBox="1"/>
          <p:nvPr/>
        </p:nvSpPr>
        <p:spPr>
          <a:xfrm>
            <a:off x="1211234" y="3124849"/>
            <a:ext cx="106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Chiny 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01CB0967-0B73-4015-BC08-07D8D82ADEFE}"/>
              </a:ext>
            </a:extLst>
          </p:cNvPr>
          <p:cNvSpPr txBox="1"/>
          <p:nvPr/>
        </p:nvSpPr>
        <p:spPr>
          <a:xfrm>
            <a:off x="854287" y="4278119"/>
            <a:ext cx="106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USA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xmlns="" id="{769F12D1-753A-4D70-A56E-5A2AE9733F45}"/>
              </a:ext>
            </a:extLst>
          </p:cNvPr>
          <p:cNvCxnSpPr/>
          <p:nvPr/>
        </p:nvCxnSpPr>
        <p:spPr>
          <a:xfrm>
            <a:off x="2000250" y="3067258"/>
            <a:ext cx="277283" cy="676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xmlns="" id="{1CF82A34-47FF-48DC-A97F-46347145F033}"/>
              </a:ext>
            </a:extLst>
          </p:cNvPr>
          <p:cNvCxnSpPr/>
          <p:nvPr/>
        </p:nvCxnSpPr>
        <p:spPr>
          <a:xfrm>
            <a:off x="3434667" y="2731636"/>
            <a:ext cx="355224" cy="762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2DB00E00-C56A-47BE-A93A-047AF5708E0B}"/>
              </a:ext>
            </a:extLst>
          </p:cNvPr>
          <p:cNvSpPr txBox="1"/>
          <p:nvPr/>
        </p:nvSpPr>
        <p:spPr>
          <a:xfrm>
            <a:off x="1700453" y="2699143"/>
            <a:ext cx="440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LA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E52DDBCA-DFBE-4F88-88CF-6CB91E12DD82}"/>
              </a:ext>
            </a:extLst>
          </p:cNvPr>
          <p:cNvSpPr txBox="1"/>
          <p:nvPr/>
        </p:nvSpPr>
        <p:spPr>
          <a:xfrm>
            <a:off x="2971752" y="2532707"/>
            <a:ext cx="1801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New Delhi</a:t>
            </a:r>
          </a:p>
        </p:txBody>
      </p:sp>
    </p:spTree>
    <p:extLst>
      <p:ext uri="{BB962C8B-B14F-4D97-AF65-F5344CB8AC3E}">
        <p14:creationId xmlns:p14="http://schemas.microsoft.com/office/powerpoint/2010/main" val="191098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8" y="553825"/>
            <a:ext cx="4984663" cy="994954"/>
          </a:xfrm>
        </p:spPr>
        <p:txBody>
          <a:bodyPr>
            <a:noAutofit/>
          </a:bodyPr>
          <a:lstStyle/>
          <a:p>
            <a:r>
              <a:rPr lang="pl-PL" sz="3200" dirty="0">
                <a:latin typeface="+mn-lt"/>
              </a:rPr>
              <a:t>Perspektywy….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C7F182F-E13C-45F0-B15D-BBA8364DB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0" t="18851" r="30505" b="54534"/>
          <a:stretch/>
        </p:blipFill>
        <p:spPr>
          <a:xfrm>
            <a:off x="5447502" y="57197"/>
            <a:ext cx="3647934" cy="1368946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5EFA9494-EBC2-46B4-9BB9-92C5EF72F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1825625"/>
            <a:ext cx="8252460" cy="435133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pl-PL" dirty="0"/>
              <a:t>Analiza zagrożeń spowodowanych OAP i HAP</a:t>
            </a:r>
          </a:p>
          <a:p>
            <a:pPr lvl="1"/>
            <a:r>
              <a:rPr lang="pl-PL" dirty="0"/>
              <a:t>60% zanieczyszczeń w środowisku domowym pochodzi                             z zewnątrz (zwłaszcza PM</a:t>
            </a:r>
            <a:r>
              <a:rPr lang="pl-PL" baseline="-25000" dirty="0"/>
              <a:t>2,5</a:t>
            </a:r>
            <a:r>
              <a:rPr lang="pl-PL" dirty="0"/>
              <a:t>)</a:t>
            </a:r>
          </a:p>
          <a:p>
            <a:r>
              <a:rPr lang="pl-PL" dirty="0"/>
              <a:t>Badania indywidualnej ekspozycji?</a:t>
            </a:r>
          </a:p>
          <a:p>
            <a:r>
              <a:rPr lang="pl-PL" dirty="0"/>
              <a:t>Ponowna ocena norm zanieczyszczeń wg WHO/EU?</a:t>
            </a:r>
          </a:p>
          <a:p>
            <a:r>
              <a:rPr lang="pl-PL" dirty="0"/>
              <a:t>Działania legislacyjne</a:t>
            </a:r>
          </a:p>
          <a:p>
            <a:r>
              <a:rPr lang="pl-PL" dirty="0"/>
              <a:t>Ocena skuteczności masek (pacjenci z czynnikami ryzyka)</a:t>
            </a:r>
          </a:p>
          <a:p>
            <a:r>
              <a:rPr lang="pl-PL" dirty="0"/>
              <a:t>Stosowanie preparatów o działaniu antyoksydacyjnym (</a:t>
            </a:r>
            <a:r>
              <a:rPr lang="pl-PL" dirty="0" err="1"/>
              <a:t>wit</a:t>
            </a:r>
            <a:r>
              <a:rPr lang="pl-PL" dirty="0"/>
              <a:t>. B, C, E, kwasów omega-3, B6, B12 i kwasu foliowego).</a:t>
            </a:r>
          </a:p>
          <a:p>
            <a:pPr marL="0" indent="0">
              <a:buNone/>
            </a:pPr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5654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5913DC2-7573-441A-9ED7-F5717478D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065" r="20000" b="9282"/>
          <a:stretch/>
        </p:blipFill>
        <p:spPr>
          <a:xfrm>
            <a:off x="-240145" y="0"/>
            <a:ext cx="9300576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46AF25F-1304-4C63-AE6F-4517F0711D36}"/>
              </a:ext>
            </a:extLst>
          </p:cNvPr>
          <p:cNvSpPr txBox="1"/>
          <p:nvPr/>
        </p:nvSpPr>
        <p:spPr>
          <a:xfrm>
            <a:off x="6584865" y="6400677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Fot. J. Witkowski</a:t>
            </a:r>
          </a:p>
        </p:txBody>
      </p:sp>
    </p:spTree>
    <p:extLst>
      <p:ext uri="{BB962C8B-B14F-4D97-AF65-F5344CB8AC3E}">
        <p14:creationId xmlns:p14="http://schemas.microsoft.com/office/powerpoint/2010/main" val="286964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1F0365BC-81CD-4BB9-B445-F1626D3EC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8" r="14686" b="-1"/>
          <a:stretch/>
        </p:blipFill>
        <p:spPr>
          <a:xfrm>
            <a:off x="20" y="10"/>
            <a:ext cx="6856288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D86353A7-6B40-4D2F-AB77-6E3E5252D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23" r="21383" b="-1"/>
          <a:stretch/>
        </p:blipFill>
        <p:spPr>
          <a:xfrm>
            <a:off x="4342764" y="-9226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Posiedzenie Rady Naukowej przy Ministrze Zdrowia, 21.06.2018 Konsekwencje zdrowotne zanieczyszczeń powietrza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8C9B3D0E-FB4F-4C8E-8E6A-39B26BA9910D}"/>
              </a:ext>
            </a:extLst>
          </p:cNvPr>
          <p:cNvSpPr txBox="1"/>
          <p:nvPr/>
        </p:nvSpPr>
        <p:spPr>
          <a:xfrm>
            <a:off x="369455" y="1810326"/>
            <a:ext cx="4562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27326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wal 8">
            <a:extLst>
              <a:ext uri="{FF2B5EF4-FFF2-40B4-BE49-F238E27FC236}">
                <a16:creationId xmlns:a16="http://schemas.microsoft.com/office/drawing/2014/main" xmlns="" id="{52AC5405-00E2-40A7-86C1-78C89952B634}"/>
              </a:ext>
            </a:extLst>
          </p:cNvPr>
          <p:cNvSpPr/>
          <p:nvPr/>
        </p:nvSpPr>
        <p:spPr>
          <a:xfrm>
            <a:off x="4802643" y="-1389949"/>
            <a:ext cx="5407891" cy="4045525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D990E7B-74E5-43BE-B8AB-93E1D488D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t="33255" r="26565" b="26880"/>
          <a:stretch/>
        </p:blipFill>
        <p:spPr>
          <a:xfrm>
            <a:off x="5869178" y="0"/>
            <a:ext cx="3274822" cy="1085273"/>
          </a:xfrm>
          <a:prstGeom prst="rect">
            <a:avLst/>
          </a:prstGeom>
        </p:spPr>
      </p:pic>
      <p:pic>
        <p:nvPicPr>
          <p:cNvPr id="1026" name="Obraz 1">
            <a:extLst>
              <a:ext uri="{FF2B5EF4-FFF2-40B4-BE49-F238E27FC236}">
                <a16:creationId xmlns:a16="http://schemas.microsoft.com/office/drawing/2014/main" xmlns="" id="{26446F20-5F52-4B31-BE18-EFB11B38C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35724" r="27419" b="11163"/>
          <a:stretch/>
        </p:blipFill>
        <p:spPr bwMode="auto">
          <a:xfrm>
            <a:off x="480058" y="2198045"/>
            <a:ext cx="7935160" cy="404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DD4106C-BA7F-417C-BBF2-1BCD19B4CEF3}"/>
              </a:ext>
            </a:extLst>
          </p:cNvPr>
          <p:cNvSpPr txBox="1"/>
          <p:nvPr/>
        </p:nvSpPr>
        <p:spPr>
          <a:xfrm>
            <a:off x="618834" y="1671782"/>
            <a:ext cx="77963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Najczęstsze przyczyny zgonów na świecie w latach 1990-2013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468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BA4CEA4-2D6F-4278-A4C7-A332397B6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47085" r="5828" b="21672"/>
          <a:stretch/>
        </p:blipFill>
        <p:spPr>
          <a:xfrm>
            <a:off x="4445000" y="278152"/>
            <a:ext cx="4608520" cy="92546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A3D9F3B-4EBC-4A31-9622-937ABAF0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8" y="2519954"/>
            <a:ext cx="8997332" cy="371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B2D62AE8-AFCC-4F09-B53E-173E47DA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8" y="6430818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l-PL" sz="900" i="1">
                <a:solidFill>
                  <a:schemeClr val="tx1"/>
                </a:solidFill>
              </a:rPr>
              <a:t>The Lancet Neurology</a:t>
            </a:r>
            <a:r>
              <a:rPr lang="en-US" altLang="pl-PL" sz="900">
                <a:solidFill>
                  <a:schemeClr val="tx1"/>
                </a:solidFill>
              </a:rPr>
              <a:t> 2016 15, 913-924DOI: (10.1016/S1474-4422(16)30073-4)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122952FB-9F8C-4928-A118-E6D4D353915D}"/>
              </a:ext>
            </a:extLst>
          </p:cNvPr>
          <p:cNvSpPr/>
          <p:nvPr/>
        </p:nvSpPr>
        <p:spPr>
          <a:xfrm>
            <a:off x="36945" y="4388264"/>
            <a:ext cx="9070109" cy="36846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C8CB937-779C-4676-ABFE-BAEB0C7984F4}"/>
              </a:ext>
            </a:extLst>
          </p:cNvPr>
          <p:cNvSpPr txBox="1"/>
          <p:nvPr/>
        </p:nvSpPr>
        <p:spPr>
          <a:xfrm>
            <a:off x="930989" y="1759635"/>
            <a:ext cx="821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Główne czynniki odpowiedzialne za DALY (lata życia skorygowane niesprawnością                    z powodu udaru mózgu)</a:t>
            </a:r>
          </a:p>
        </p:txBody>
      </p:sp>
    </p:spTree>
    <p:extLst>
      <p:ext uri="{BB962C8B-B14F-4D97-AF65-F5344CB8AC3E}">
        <p14:creationId xmlns:p14="http://schemas.microsoft.com/office/powerpoint/2010/main" val="264225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5A9A5BA-779C-47ED-A8A2-7708FFE48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" t="18710" r="28372" b="43760"/>
          <a:stretch/>
        </p:blipFill>
        <p:spPr>
          <a:xfrm>
            <a:off x="5838075" y="-1"/>
            <a:ext cx="3305925" cy="1015099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E7A463E0-7F02-4767-9290-4F7A31D70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42" t="20238" r="27791" b="8441"/>
          <a:stretch/>
        </p:blipFill>
        <p:spPr>
          <a:xfrm>
            <a:off x="0" y="1770733"/>
            <a:ext cx="7366756" cy="450785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5540DCCC-B768-466D-8D2C-7A353251EE62}"/>
              </a:ext>
            </a:extLst>
          </p:cNvPr>
          <p:cNvSpPr txBox="1"/>
          <p:nvPr/>
        </p:nvSpPr>
        <p:spPr>
          <a:xfrm>
            <a:off x="480058" y="1154545"/>
            <a:ext cx="56528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Zanieczyszczenie powietrza odpowiadało w 2015 r.  za około 6,5 mln zgonów i 167,3 mln </a:t>
            </a:r>
            <a:r>
              <a:rPr lang="pl-PL" dirty="0" err="1"/>
              <a:t>DALY’s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440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73" y="762053"/>
            <a:ext cx="5239051" cy="994954"/>
          </a:xfrm>
        </p:spPr>
        <p:txBody>
          <a:bodyPr>
            <a:normAutofit fontScale="90000"/>
          </a:bodyPr>
          <a:lstStyle/>
          <a:p>
            <a:r>
              <a:rPr lang="pl-PL" sz="4200" dirty="0"/>
              <a:t>Zanieczyszczenia powietrza, a ryzyko zdrowotne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37" y="2064486"/>
            <a:ext cx="6327335" cy="430800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pl-PL" sz="1800" dirty="0"/>
              <a:t>3 miliardy ludzi na całym świecie są narażone na zanieczyszczenia powietrza, wśród nich:</a:t>
            </a:r>
          </a:p>
          <a:p>
            <a:r>
              <a:rPr lang="pl-PL" sz="1800" dirty="0"/>
              <a:t>3,3 miliona rocznie umiera z powodu:</a:t>
            </a:r>
          </a:p>
          <a:p>
            <a:pPr marL="0" indent="0">
              <a:buNone/>
            </a:pPr>
            <a:r>
              <a:rPr lang="pl-PL" sz="1800" dirty="0"/>
              <a:t>	- choroby wieńcowej &gt;2,1 mln</a:t>
            </a:r>
          </a:p>
          <a:p>
            <a:pPr marL="0" indent="0">
              <a:buNone/>
            </a:pPr>
            <a:r>
              <a:rPr lang="pl-PL" sz="1800" dirty="0"/>
              <a:t>	- udaru mózgu&gt;1,1 mln</a:t>
            </a:r>
          </a:p>
          <a:p>
            <a:pPr marL="0" indent="0">
              <a:buNone/>
            </a:pPr>
            <a:r>
              <a:rPr lang="pl-PL" sz="1800" dirty="0"/>
              <a:t>Jest to więcej niż z powodu palenia (2,85mln) i cukrzycy (2,84mln)</a:t>
            </a:r>
          </a:p>
          <a:p>
            <a:r>
              <a:rPr lang="pl-PL" sz="1800" i="1" dirty="0"/>
              <a:t>Zanieczyszczenie powietrza jest odpowiedzialne za 19% wszystkich zgonów sercowo-naczyniowych:</a:t>
            </a:r>
          </a:p>
          <a:p>
            <a:pPr lvl="1"/>
            <a:r>
              <a:rPr lang="pl-PL" sz="1800" i="1" dirty="0"/>
              <a:t>23% zgonów z powodu choroby niedokrwiennej serca</a:t>
            </a:r>
          </a:p>
          <a:p>
            <a:pPr lvl="1"/>
            <a:r>
              <a:rPr lang="pl-PL" sz="1800" i="1" dirty="0"/>
              <a:t>21% z powodu udaru mózgu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CDE936-1102-48A6-91DF-B77CB219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" t="19248" r="31818" b="40223"/>
          <a:stretch/>
        </p:blipFill>
        <p:spPr>
          <a:xfrm>
            <a:off x="5883564" y="221673"/>
            <a:ext cx="2983345" cy="1080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C311F0-EBCD-41F4-A685-92AD3E61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27329" r="63132" b="66939"/>
          <a:stretch/>
        </p:blipFill>
        <p:spPr>
          <a:xfrm>
            <a:off x="5883564" y="1305662"/>
            <a:ext cx="2983345" cy="3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6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73" y="762053"/>
            <a:ext cx="5239051" cy="994954"/>
          </a:xfrm>
        </p:spPr>
        <p:txBody>
          <a:bodyPr>
            <a:normAutofit fontScale="90000"/>
          </a:bodyPr>
          <a:lstStyle/>
          <a:p>
            <a:r>
              <a:rPr lang="pl-PL" sz="4200" dirty="0"/>
              <a:t>Zanieczyszczenia powietrza, a ryzyko zdrowotne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37" y="2161948"/>
            <a:ext cx="6261590" cy="411663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pl-PL" sz="1800" dirty="0"/>
              <a:t>OAP (</a:t>
            </a:r>
            <a:r>
              <a:rPr lang="pl-PL" sz="1800" dirty="0" err="1"/>
              <a:t>outdoor</a:t>
            </a:r>
            <a:r>
              <a:rPr lang="pl-PL" sz="1800" dirty="0"/>
              <a:t> </a:t>
            </a:r>
            <a:r>
              <a:rPr lang="pl-PL" sz="1800" dirty="0" err="1"/>
              <a:t>air</a:t>
            </a:r>
            <a:r>
              <a:rPr lang="pl-PL" sz="1800" dirty="0"/>
              <a:t> </a:t>
            </a:r>
            <a:r>
              <a:rPr lang="pl-PL" sz="1800" dirty="0" err="1"/>
              <a:t>pollution</a:t>
            </a:r>
            <a:r>
              <a:rPr lang="pl-PL" sz="1800" dirty="0"/>
              <a:t>) – zanieczyszczenie „zewnętrzne” – komunikacja, przemysł, rolnictwo, wypalanie traw i obszarów leśnych</a:t>
            </a:r>
          </a:p>
          <a:p>
            <a:pPr lvl="1"/>
            <a:r>
              <a:rPr lang="pl-PL" sz="1800" dirty="0"/>
              <a:t>Stanowi w skali światowej szósty czynnik ryzyka zgonu</a:t>
            </a:r>
          </a:p>
          <a:p>
            <a:r>
              <a:rPr lang="pl-PL" sz="1800" dirty="0"/>
              <a:t>HAP (</a:t>
            </a:r>
            <a:r>
              <a:rPr lang="pl-PL" sz="1800" dirty="0" err="1"/>
              <a:t>household</a:t>
            </a:r>
            <a:r>
              <a:rPr lang="pl-PL" sz="1800" dirty="0"/>
              <a:t> </a:t>
            </a:r>
            <a:r>
              <a:rPr lang="pl-PL" sz="1800" dirty="0" err="1"/>
              <a:t>air</a:t>
            </a:r>
            <a:r>
              <a:rPr lang="pl-PL" sz="1800" dirty="0"/>
              <a:t> </a:t>
            </a:r>
            <a:r>
              <a:rPr lang="pl-PL" sz="1800" dirty="0" err="1"/>
              <a:t>pollution</a:t>
            </a:r>
            <a:r>
              <a:rPr lang="pl-PL" sz="1800" dirty="0"/>
              <a:t>) – zanieczyszczenie związane              z gospodarstwem domowym, powstające wskutek spalania złych jakościowo materiałów opałowych i odpadów</a:t>
            </a:r>
          </a:p>
          <a:p>
            <a:pPr lvl="1"/>
            <a:r>
              <a:rPr lang="pl-PL" sz="1800" dirty="0"/>
              <a:t>Stanowi w skali światowej ósmy najważniejszy czynnik odpowiedzialny za śmiertelność; w krajach najuboższych jest nawet na drugim/trzecim miejscu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CDE936-1102-48A6-91DF-B77CB219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" t="19248" r="31818" b="40223"/>
          <a:stretch/>
        </p:blipFill>
        <p:spPr>
          <a:xfrm>
            <a:off x="5883564" y="221673"/>
            <a:ext cx="2983345" cy="1080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C311F0-EBCD-41F4-A685-92AD3E61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27329" r="63132" b="66939"/>
          <a:stretch/>
        </p:blipFill>
        <p:spPr>
          <a:xfrm>
            <a:off x="5883564" y="1305662"/>
            <a:ext cx="2983345" cy="30425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58394AC1-E40D-4F38-8149-A9C911BEC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974" y="1605555"/>
            <a:ext cx="2323992" cy="17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7" y="719134"/>
            <a:ext cx="5239051" cy="99495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sz="3600" dirty="0"/>
              <a:t>Zanieczyszczenie powietrza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37" y="1950958"/>
            <a:ext cx="6549521" cy="442438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pl-PL" sz="1600" dirty="0"/>
              <a:t>Zanieczyszczenia:</a:t>
            </a:r>
          </a:p>
          <a:p>
            <a:pPr lvl="1"/>
            <a:r>
              <a:rPr lang="pl-PL" sz="1600" dirty="0"/>
              <a:t>Cząstki stałe</a:t>
            </a:r>
          </a:p>
          <a:p>
            <a:pPr lvl="2"/>
            <a:r>
              <a:rPr lang="pl-PL" sz="1600" dirty="0"/>
              <a:t>całkowity pył zawieszony TSP (</a:t>
            </a:r>
            <a:r>
              <a:rPr lang="pl-PL" sz="1600" dirty="0" err="1"/>
              <a:t>total</a:t>
            </a:r>
            <a:r>
              <a:rPr lang="pl-PL" sz="1600" dirty="0"/>
              <a:t> </a:t>
            </a:r>
            <a:r>
              <a:rPr lang="pl-PL" sz="1600" dirty="0" err="1"/>
              <a:t>suspended</a:t>
            </a:r>
            <a:r>
              <a:rPr lang="pl-PL" sz="1600" dirty="0"/>
              <a:t> </a:t>
            </a:r>
            <a:r>
              <a:rPr lang="pl-PL" sz="1600" dirty="0" err="1"/>
              <a:t>particles</a:t>
            </a:r>
            <a:r>
              <a:rPr lang="pl-PL" sz="1600" dirty="0"/>
              <a:t>) –                          o wymiarze cząstek mniejszym niż 300 </a:t>
            </a:r>
            <a:r>
              <a:rPr lang="pl-PL" sz="1600" dirty="0" err="1"/>
              <a:t>μm</a:t>
            </a:r>
            <a:r>
              <a:rPr lang="pl-PL" sz="1600" dirty="0"/>
              <a:t>,</a:t>
            </a:r>
          </a:p>
          <a:p>
            <a:pPr lvl="2"/>
            <a:r>
              <a:rPr lang="pl-PL" sz="1600" dirty="0"/>
              <a:t>pył drobnoziarnisty – o wymiarze cząstek mniejszym niż 75 </a:t>
            </a:r>
            <a:r>
              <a:rPr lang="pl-PL" sz="1600" dirty="0" err="1"/>
              <a:t>μm</a:t>
            </a:r>
            <a:r>
              <a:rPr lang="pl-PL" sz="1600" dirty="0"/>
              <a:t>, osiadających pod wpływem swojego ciężaru, ale mogących przez pewien czas pozostawać w zawieszeniu,</a:t>
            </a:r>
          </a:p>
          <a:p>
            <a:pPr lvl="2"/>
            <a:r>
              <a:rPr lang="pl-PL" sz="1600" dirty="0">
                <a:solidFill>
                  <a:srgbClr val="0070C0"/>
                </a:solidFill>
              </a:rPr>
              <a:t>pył drobny PM</a:t>
            </a:r>
            <a:r>
              <a:rPr lang="pl-PL" sz="1600" baseline="-25000" dirty="0">
                <a:solidFill>
                  <a:srgbClr val="0070C0"/>
                </a:solidFill>
              </a:rPr>
              <a:t>10 </a:t>
            </a:r>
            <a:r>
              <a:rPr lang="pl-PL" sz="1600" dirty="0">
                <a:solidFill>
                  <a:srgbClr val="0070C0"/>
                </a:solidFill>
              </a:rPr>
              <a:t>– o wymiarze zastępczym cząstek mniejszym niż 10 </a:t>
            </a:r>
            <a:r>
              <a:rPr lang="pl-PL" sz="1600" dirty="0" err="1">
                <a:solidFill>
                  <a:srgbClr val="0070C0"/>
                </a:solidFill>
              </a:rPr>
              <a:t>μm</a:t>
            </a:r>
            <a:r>
              <a:rPr lang="pl-PL" sz="1600" dirty="0">
                <a:solidFill>
                  <a:srgbClr val="0070C0"/>
                </a:solidFill>
              </a:rPr>
              <a:t>,</a:t>
            </a:r>
          </a:p>
          <a:p>
            <a:pPr lvl="2"/>
            <a:r>
              <a:rPr lang="pl-PL" sz="1600" dirty="0">
                <a:solidFill>
                  <a:srgbClr val="0070C0"/>
                </a:solidFill>
              </a:rPr>
              <a:t>pył drobny PM</a:t>
            </a:r>
            <a:r>
              <a:rPr lang="pl-PL" sz="1600" baseline="-25000" dirty="0">
                <a:solidFill>
                  <a:srgbClr val="0070C0"/>
                </a:solidFill>
              </a:rPr>
              <a:t>2,5</a:t>
            </a:r>
            <a:r>
              <a:rPr lang="pl-PL" sz="1600" dirty="0">
                <a:solidFill>
                  <a:srgbClr val="0070C0"/>
                </a:solidFill>
              </a:rPr>
              <a:t> – o wymiarze zastępczym cząstek mniejszym niż 2,5 </a:t>
            </a:r>
            <a:r>
              <a:rPr lang="pl-PL" sz="1600" dirty="0" err="1">
                <a:solidFill>
                  <a:srgbClr val="0070C0"/>
                </a:solidFill>
              </a:rPr>
              <a:t>μm</a:t>
            </a:r>
            <a:r>
              <a:rPr lang="pl-PL" sz="1600" dirty="0">
                <a:solidFill>
                  <a:srgbClr val="0070C0"/>
                </a:solidFill>
              </a:rPr>
              <a:t>,</a:t>
            </a:r>
          </a:p>
          <a:p>
            <a:pPr lvl="2"/>
            <a:r>
              <a:rPr lang="pl-PL" sz="1600" dirty="0"/>
              <a:t>pył PM</a:t>
            </a:r>
            <a:r>
              <a:rPr lang="pl-PL" sz="1600" baseline="-25000" dirty="0"/>
              <a:t>1</a:t>
            </a:r>
            <a:r>
              <a:rPr lang="pl-PL" sz="1600" dirty="0"/>
              <a:t> – o wymiarze zastępczym cząstek mniejszym niż 1 </a:t>
            </a:r>
            <a:r>
              <a:rPr lang="pl-PL" sz="1600" dirty="0" err="1"/>
              <a:t>μm</a:t>
            </a:r>
            <a:r>
              <a:rPr lang="pl-PL" sz="1600" dirty="0"/>
              <a:t>,</a:t>
            </a:r>
          </a:p>
          <a:p>
            <a:pPr lvl="2"/>
            <a:r>
              <a:rPr lang="pl-PL" sz="1600" dirty="0" err="1"/>
              <a:t>nanocząstki</a:t>
            </a:r>
            <a:r>
              <a:rPr lang="pl-PL" sz="1600" dirty="0"/>
              <a:t> – o wymiarze zastępczym cząstek mniejszym niż 100 </a:t>
            </a:r>
            <a:r>
              <a:rPr lang="pl-PL" sz="1600" dirty="0" err="1"/>
              <a:t>nm</a:t>
            </a:r>
            <a:r>
              <a:rPr lang="pl-PL" sz="1600" dirty="0"/>
              <a:t> (pyły niewidzialne).</a:t>
            </a:r>
          </a:p>
          <a:p>
            <a:pPr lvl="1"/>
            <a:r>
              <a:rPr lang="pl-PL" sz="1600" dirty="0">
                <a:solidFill>
                  <a:srgbClr val="0070C0"/>
                </a:solidFill>
              </a:rPr>
              <a:t>Zanieczyszczenia gazowe (ozon, NO</a:t>
            </a:r>
            <a:r>
              <a:rPr lang="pl-PL" sz="1600" baseline="-25000" dirty="0">
                <a:solidFill>
                  <a:srgbClr val="0070C0"/>
                </a:solidFill>
              </a:rPr>
              <a:t>2</a:t>
            </a:r>
            <a:r>
              <a:rPr lang="pl-PL" sz="1600" dirty="0">
                <a:solidFill>
                  <a:srgbClr val="0070C0"/>
                </a:solidFill>
              </a:rPr>
              <a:t>, SO</a:t>
            </a:r>
            <a:r>
              <a:rPr lang="pl-PL" sz="1600" baseline="-25000" dirty="0">
                <a:solidFill>
                  <a:srgbClr val="0070C0"/>
                </a:solidFill>
              </a:rPr>
              <a:t>2</a:t>
            </a:r>
            <a:r>
              <a:rPr lang="pl-PL" sz="1600" dirty="0">
                <a:solidFill>
                  <a:srgbClr val="0070C0"/>
                </a:solidFill>
              </a:rPr>
              <a:t>, CO, związki organiczne)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  <a:endParaRPr lang="pl-PL" sz="9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CDE936-1102-48A6-91DF-B77CB219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" t="19248" r="31818" b="40223"/>
          <a:stretch/>
        </p:blipFill>
        <p:spPr>
          <a:xfrm>
            <a:off x="5883564" y="221673"/>
            <a:ext cx="2983345" cy="1080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C311F0-EBCD-41F4-A685-92AD3E61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27329" r="63132" b="66939"/>
          <a:stretch/>
        </p:blipFill>
        <p:spPr>
          <a:xfrm>
            <a:off x="5883564" y="1305662"/>
            <a:ext cx="2983345" cy="3042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3A5D987-D339-47AF-A0FB-0EE766C2F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974" y="1605555"/>
            <a:ext cx="2323992" cy="17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F9F79B-A093-478E-96B5-EE02BC93A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1394CD8-BD30-4B74-86F4-51FDF3383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13157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9672" y="5004581"/>
            <a:ext cx="721797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7793" y="4865965"/>
            <a:ext cx="220272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0F884F-8C37-4590-A651-0414743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7" y="719134"/>
            <a:ext cx="5239051" cy="994954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Zanieczyszczenie powietrza,                   a choroby sercowo-naczyniowe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E42594-1A96-4B9A-BC99-4C47D885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37" y="1854200"/>
            <a:ext cx="6327335" cy="442438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800" dirty="0"/>
              <a:t>AHA i ESC uznały, że ekspozycja na cząstki PM</a:t>
            </a:r>
            <a:r>
              <a:rPr lang="pl-PL" sz="1800" baseline="-25000" dirty="0"/>
              <a:t>2,5 </a:t>
            </a:r>
            <a:r>
              <a:rPr lang="pl-PL" sz="1800" dirty="0"/>
              <a:t> jest czynnikiem ryzyka chorób sercowo-naczyniowych w mechanizmie:</a:t>
            </a:r>
          </a:p>
          <a:p>
            <a:pPr>
              <a:buFontTx/>
              <a:buChar char="-"/>
            </a:pPr>
            <a:r>
              <a:rPr lang="pl-PL" sz="1800" dirty="0"/>
              <a:t>Podczas ostrej ekspozycji:</a:t>
            </a:r>
          </a:p>
          <a:p>
            <a:pPr lvl="1">
              <a:buFontTx/>
              <a:buChar char="-"/>
            </a:pPr>
            <a:r>
              <a:rPr lang="pl-PL" sz="1400" dirty="0"/>
              <a:t>Aktywacji układu współczulnego (głównie w płucach),</a:t>
            </a:r>
          </a:p>
          <a:p>
            <a:pPr lvl="1">
              <a:buFontTx/>
              <a:buChar char="-"/>
            </a:pPr>
            <a:r>
              <a:rPr lang="pl-PL" sz="1400" dirty="0"/>
              <a:t>Przedostawania się do krwi i powodowania wzrostu stężenia metali ciężkich i związków organicznych</a:t>
            </a:r>
          </a:p>
          <a:p>
            <a:pPr lvl="1">
              <a:buFontTx/>
              <a:buChar char="-"/>
            </a:pPr>
            <a:r>
              <a:rPr lang="pl-PL" sz="1400" b="1" dirty="0">
                <a:solidFill>
                  <a:srgbClr val="0070C0"/>
                </a:solidFill>
              </a:rPr>
              <a:t>Ryzyko: choroby wieńcowej, udaru, CVT, zaburzeń rytmu serca</a:t>
            </a:r>
          </a:p>
          <a:p>
            <a:pPr>
              <a:buFontTx/>
              <a:buChar char="-"/>
            </a:pPr>
            <a:r>
              <a:rPr lang="pl-PL" sz="1800" dirty="0"/>
              <a:t>Podczas przewlekłej ekspozycji:</a:t>
            </a:r>
          </a:p>
          <a:p>
            <a:pPr lvl="1">
              <a:buFontTx/>
              <a:buChar char="-"/>
            </a:pPr>
            <a:r>
              <a:rPr lang="pl-PL" sz="1400" dirty="0"/>
              <a:t>Stresu oksydacyjnego i stanu zapalnego w płucach, a następnie uogólnionej reakcji zapalnej w naczyniach, skutkującej nasileniem skurczu naczyń, wzrostem ciśnienia tętniczego, tętna, oporności na insulinę, </a:t>
            </a:r>
            <a:r>
              <a:rPr lang="pl-PL" sz="1400" dirty="0" err="1"/>
              <a:t>dyslipidemią</a:t>
            </a:r>
            <a:r>
              <a:rPr lang="pl-PL" sz="1400" dirty="0"/>
              <a:t>, zaburzeniami funkcji płytek krwi i </a:t>
            </a:r>
            <a:r>
              <a:rPr lang="pl-PL" sz="1400" dirty="0" err="1"/>
              <a:t>nadkrzepliwością</a:t>
            </a:r>
            <a:r>
              <a:rPr lang="pl-PL" sz="1400" dirty="0"/>
              <a:t>, przyspieszeniem powstawania i niestabilnością blaszek miażdżycowych</a:t>
            </a:r>
          </a:p>
          <a:p>
            <a:pPr lvl="1">
              <a:buFontTx/>
              <a:buChar char="-"/>
            </a:pPr>
            <a:r>
              <a:rPr lang="pl-PL" sz="1400" b="1" dirty="0">
                <a:solidFill>
                  <a:srgbClr val="0070C0"/>
                </a:solidFill>
              </a:rPr>
              <a:t>Ryzyko nadciśnienia, cukrzycy, miażdżycy, zespołu metabolicznego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A3CEA2-FBD6-4734-B4CD-6C3FA7E6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6519581"/>
            <a:ext cx="5809905" cy="19578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prstClr val="black">
                    <a:tint val="75000"/>
                  </a:prstClr>
                </a:solidFill>
              </a:rPr>
              <a:t>Posiedzenie Rady Naukowej przy Ministrze Zdrowia, 21.06.2018 Konsekwencje zdrowotne zanieczyszczeń powietrza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CDE936-1102-48A6-91DF-B77CB219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" t="19248" r="31818" b="40223"/>
          <a:stretch/>
        </p:blipFill>
        <p:spPr>
          <a:xfrm>
            <a:off x="5938317" y="441823"/>
            <a:ext cx="2983345" cy="1080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C311F0-EBCD-41F4-A685-92AD3E61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27329" r="63132" b="66939"/>
          <a:stretch/>
        </p:blipFill>
        <p:spPr>
          <a:xfrm>
            <a:off x="5938317" y="1522584"/>
            <a:ext cx="2983345" cy="3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258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2444</TotalTime>
  <Words>2021</Words>
  <Application>Microsoft Office PowerPoint</Application>
  <PresentationFormat>Pokaz na ekranie (4:3)</PresentationFormat>
  <Paragraphs>202</Paragraphs>
  <Slides>28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Motyw pakietu Office</vt:lpstr>
      <vt:lpstr>Udar mózgu                                 w kontekście zanieczyszczeń powietrza</vt:lpstr>
      <vt:lpstr>Prezentacja programu PowerPoint</vt:lpstr>
      <vt:lpstr>Prezentacja programu PowerPoint</vt:lpstr>
      <vt:lpstr>Prezentacja programu PowerPoint</vt:lpstr>
      <vt:lpstr>Prezentacja programu PowerPoint</vt:lpstr>
      <vt:lpstr>Zanieczyszczenia powietrza, a ryzyko zdrowotne</vt:lpstr>
      <vt:lpstr>Zanieczyszczenia powietrza, a ryzyko zdrowotne</vt:lpstr>
      <vt:lpstr>Zanieczyszczenie powietrza</vt:lpstr>
      <vt:lpstr>Zanieczyszczenie powietrza,                   a choroby sercowo-naczyniowe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Zanieczyszczenie –  ryzyko udaru mózgu</vt:lpstr>
      <vt:lpstr>Zanieczyszczenie –  ryzyko udaru mózgu</vt:lpstr>
      <vt:lpstr>Zanieczyszczenie – ryzyko udaru mózgu</vt:lpstr>
      <vt:lpstr>Zanieczyszczenie –  zapadalność na udar</vt:lpstr>
      <vt:lpstr>Zanieczyszczenie – wpływ na zapadalność na udar</vt:lpstr>
      <vt:lpstr>Zanieczyszczenie – a efekt leczenia trombolitycznego</vt:lpstr>
      <vt:lpstr>Zanieczyszczenie –zapadalność na kolejny udar niedokrwienny</vt:lpstr>
      <vt:lpstr>Zanieczyszczenie – wpływ na ryzyko zgonu</vt:lpstr>
      <vt:lpstr>Zanieczyszczenie powietrza,              a hospitalizacje i zgony                         z powodu udaru</vt:lpstr>
      <vt:lpstr>Zanieczyszczenie powietrza,              a zgony z przyczyn sercowo-naczyniowych</vt:lpstr>
      <vt:lpstr>Zanieczyszczenie PM2,5 – roczne ryzyko zgonu z powodu udaru mózgu</vt:lpstr>
      <vt:lpstr>Perspektywy….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Udar mózgu w kontekście zanieczyszczeń powietrza</dc:title>
  <dc:creator>Halina Sienkiewicz-Jarosz</dc:creator>
  <cp:lastModifiedBy>pokaz</cp:lastModifiedBy>
  <cp:revision>85</cp:revision>
  <dcterms:created xsi:type="dcterms:W3CDTF">2018-05-04T19:28:10Z</dcterms:created>
  <dcterms:modified xsi:type="dcterms:W3CDTF">2018-06-21T11:36:57Z</dcterms:modified>
</cp:coreProperties>
</file>