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1" r:id="rId4"/>
    <p:sldId id="278" r:id="rId5"/>
    <p:sldId id="279" r:id="rId6"/>
    <p:sldId id="280" r:id="rId7"/>
    <p:sldId id="281" r:id="rId8"/>
    <p:sldId id="284" r:id="rId9"/>
    <p:sldId id="282" r:id="rId10"/>
    <p:sldId id="283" r:id="rId11"/>
    <p:sldId id="272" r:id="rId12"/>
    <p:sldId id="273" r:id="rId13"/>
    <p:sldId id="274" r:id="rId14"/>
    <p:sldId id="275" r:id="rId15"/>
    <p:sldId id="276" r:id="rId16"/>
    <p:sldId id="277" r:id="rId17"/>
    <p:sldId id="270" r:id="rId18"/>
    <p:sldId id="271" r:id="rId19"/>
    <p:sldId id="285" r:id="rId20"/>
    <p:sldId id="307" r:id="rId21"/>
    <p:sldId id="308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BE4AD-5082-EC45-80B3-0C7203A335D6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DA394-3C2C-2E41-B31F-F939001E6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2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DA394-3C2C-2E41-B31F-F939001E69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8C2-8325-4C5D-8F90-2F610B4B0D62}" type="datetimeFigureOut">
              <a:rPr lang="pl-PL" smtClean="0"/>
              <a:t>2015-10-09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69FC-05B0-468E-BD06-A52A2CDE8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70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8C2-8325-4C5D-8F90-2F610B4B0D62}" type="datetimeFigureOut">
              <a:rPr lang="pl-PL" smtClean="0"/>
              <a:t>2015-10-09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69FC-05B0-468E-BD06-A52A2CDE8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7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8C2-8325-4C5D-8F90-2F610B4B0D62}" type="datetimeFigureOut">
              <a:rPr lang="pl-PL" smtClean="0"/>
              <a:t>2015-10-09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69FC-05B0-468E-BD06-A52A2CDE8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94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8C2-8325-4C5D-8F90-2F610B4B0D62}" type="datetimeFigureOut">
              <a:rPr lang="pl-PL" smtClean="0"/>
              <a:t>2015-10-09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69FC-05B0-468E-BD06-A52A2CDE8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11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8C2-8325-4C5D-8F90-2F610B4B0D62}" type="datetimeFigureOut">
              <a:rPr lang="pl-PL" smtClean="0"/>
              <a:t>2015-10-09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69FC-05B0-468E-BD06-A52A2CDE8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90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8C2-8325-4C5D-8F90-2F610B4B0D62}" type="datetimeFigureOut">
              <a:rPr lang="pl-PL" smtClean="0"/>
              <a:t>2015-10-09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69FC-05B0-468E-BD06-A52A2CDE8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18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8C2-8325-4C5D-8F90-2F610B4B0D62}" type="datetimeFigureOut">
              <a:rPr lang="pl-PL" smtClean="0"/>
              <a:t>2015-10-09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69FC-05B0-468E-BD06-A52A2CDE8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88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8C2-8325-4C5D-8F90-2F610B4B0D62}" type="datetimeFigureOut">
              <a:rPr lang="pl-PL" smtClean="0"/>
              <a:t>2015-10-09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69FC-05B0-468E-BD06-A52A2CDE8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98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8C2-8325-4C5D-8F90-2F610B4B0D62}" type="datetimeFigureOut">
              <a:rPr lang="pl-PL" smtClean="0"/>
              <a:t>2015-10-09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69FC-05B0-468E-BD06-A52A2CDE8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3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8C2-8325-4C5D-8F90-2F610B4B0D62}" type="datetimeFigureOut">
              <a:rPr lang="pl-PL" smtClean="0"/>
              <a:t>2015-10-09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69FC-05B0-468E-BD06-A52A2CDE8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47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8C2-8325-4C5D-8F90-2F610B4B0D62}" type="datetimeFigureOut">
              <a:rPr lang="pl-PL" smtClean="0"/>
              <a:t>2015-10-09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C69FC-05B0-468E-BD06-A52A2CDE8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7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E8C2-8325-4C5D-8F90-2F610B4B0D62}" type="datetimeFigureOut">
              <a:rPr lang="pl-PL" smtClean="0"/>
              <a:t>2015-10-09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69FC-05B0-468E-BD06-A52A2CDE80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35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5" Type="http://schemas.openxmlformats.org/officeDocument/2006/relationships/package" Target="../embeddings/Dokument_programu_Microsoft_Word8.docx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png"/><Relationship Id="rId5" Type="http://schemas.openxmlformats.org/officeDocument/2006/relationships/package" Target="../embeddings/Dokument_programu_Microsoft_Word9.docx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png"/><Relationship Id="rId5" Type="http://schemas.openxmlformats.org/officeDocument/2006/relationships/package" Target="../embeddings/Dokument_programu_Microsoft_Word10.docx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png"/><Relationship Id="rId5" Type="http://schemas.openxmlformats.org/officeDocument/2006/relationships/package" Target="../embeddings/Dokument_programu_Microsoft_Word11.docx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emf"/><Relationship Id="rId5" Type="http://schemas.openxmlformats.org/officeDocument/2006/relationships/package" Target="../embeddings/Dokument_programu_Microsoft_Word12.docx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png"/><Relationship Id="rId5" Type="http://schemas.openxmlformats.org/officeDocument/2006/relationships/package" Target="../embeddings/Dokument_programu_Microsoft_Word13.docx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png"/><Relationship Id="rId5" Type="http://schemas.openxmlformats.org/officeDocument/2006/relationships/package" Target="../embeddings/Dokument_programu_Microsoft_Word14.docx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png"/><Relationship Id="rId5" Type="http://schemas.openxmlformats.org/officeDocument/2006/relationships/package" Target="../embeddings/Dokument_programu_Microsoft_Word15.docx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kument_programu_Microsoft_Word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package" Target="../embeddings/Dokument_programu_Microsoft_Word2.docx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package" Target="../embeddings/Dokument_programu_Microsoft_Word3.docx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package" Target="../embeddings/Dokument_programu_Microsoft_Word4.docx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package" Target="../embeddings/Dokument_programu_Microsoft_Word5.docx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package" Target="../embeddings/Dokument_programu_Microsoft_Word6.docx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png"/><Relationship Id="rId5" Type="http://schemas.openxmlformats.org/officeDocument/2006/relationships/package" Target="../embeddings/Dokument_programu_Microsoft_Word7.docx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97352"/>
            <a:ext cx="8064896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971600" y="2250737"/>
            <a:ext cx="76328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Migranci z wybranych krajów azjatyckich</a:t>
            </a: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– wyniki badań ilościowych i jakościowych</a:t>
            </a:r>
          </a:p>
        </p:txBody>
      </p:sp>
      <p:cxnSp>
        <p:nvCxnSpPr>
          <p:cNvPr id="8" name="Łącznik prostoliniowy 7"/>
          <p:cNvCxnSpPr/>
          <p:nvPr/>
        </p:nvCxnSpPr>
        <p:spPr>
          <a:xfrm flipV="1">
            <a:off x="755576" y="5661248"/>
            <a:ext cx="7848872" cy="72008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5833469"/>
            <a:ext cx="744503" cy="48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979712" y="5833469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smtClean="0"/>
              <a:t>Projekt „Tygiel kulturowy czy getta narodowościowe? – wzory integracji i wzajemne relacje imigrantów z Azji i Bliskiego Wschodu w Polsce” współfinansowany ze środków Europejskiego Funduszu na Rzecz Integracji Obywateli Państw Trzecich oraz z budżetu państwa</a:t>
            </a:r>
            <a:endParaRPr lang="pl-PL" sz="1400"/>
          </a:p>
        </p:txBody>
      </p:sp>
      <p:sp>
        <p:nvSpPr>
          <p:cNvPr id="7" name="TextBox 6"/>
          <p:cNvSpPr txBox="1"/>
          <p:nvPr/>
        </p:nvSpPr>
        <p:spPr>
          <a:xfrm>
            <a:off x="5652120" y="4797152"/>
            <a:ext cx="2223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Dr</a:t>
            </a:r>
            <a:r>
              <a:rPr lang="en-US" sz="2000" dirty="0" smtClean="0"/>
              <a:t> Kinga Wysieńska</a:t>
            </a:r>
          </a:p>
        </p:txBody>
      </p:sp>
    </p:spTree>
    <p:extLst>
      <p:ext uri="{BB962C8B-B14F-4D97-AF65-F5344CB8AC3E}">
        <p14:creationId xmlns:p14="http://schemas.microsoft.com/office/powerpoint/2010/main" val="326586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152015"/>
            <a:ext cx="77768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Hindusi</a:t>
            </a:r>
          </a:p>
          <a:p>
            <a:endParaRPr lang="pl-PL" sz="2400" b="1" dirty="0"/>
          </a:p>
          <a:p>
            <a:r>
              <a:rPr lang="pl-PL" sz="2000" b="1" dirty="0"/>
              <a:t>Obecna praca:</a:t>
            </a:r>
            <a:endParaRPr lang="en-US" sz="2000" dirty="0"/>
          </a:p>
          <a:p>
            <a:r>
              <a:rPr lang="pl-PL" sz="2000" b="1" dirty="0"/>
              <a:t> </a:t>
            </a:r>
            <a:endParaRPr lang="en-US" sz="2000" dirty="0"/>
          </a:p>
          <a:p>
            <a:pPr lvl="1"/>
            <a:r>
              <a:rPr lang="pl-PL" sz="2000" dirty="0" smtClean="0"/>
              <a:t>32% </a:t>
            </a:r>
            <a:r>
              <a:rPr lang="pl-PL" sz="2000" dirty="0"/>
              <a:t>osób - brak danych</a:t>
            </a:r>
            <a:endParaRPr lang="en-US" sz="2000" dirty="0"/>
          </a:p>
          <a:p>
            <a:pPr lvl="1"/>
            <a:r>
              <a:rPr lang="pl-PL" sz="2000" dirty="0" smtClean="0"/>
              <a:t>32% </a:t>
            </a:r>
            <a:r>
              <a:rPr lang="pl-PL" sz="2000" dirty="0"/>
              <a:t>osób jest zatrudnionych na pierwotnym rynku pracy</a:t>
            </a:r>
            <a:endParaRPr lang="en-US" sz="2000" dirty="0"/>
          </a:p>
          <a:p>
            <a:pPr lvl="1"/>
            <a:r>
              <a:rPr lang="pl-PL" sz="2000" dirty="0" smtClean="0"/>
              <a:t>15% </a:t>
            </a:r>
            <a:r>
              <a:rPr lang="pl-PL" sz="2000" dirty="0"/>
              <a:t>osób prowadzi własną działalność gospodarczą (handlową lub usługową)</a:t>
            </a:r>
            <a:endParaRPr lang="en-US" sz="2000" dirty="0"/>
          </a:p>
          <a:p>
            <a:pPr lvl="1"/>
            <a:r>
              <a:rPr lang="pl-PL" sz="2000" dirty="0" smtClean="0"/>
              <a:t>21% osób </a:t>
            </a:r>
            <a:r>
              <a:rPr lang="pl-PL" sz="2000" dirty="0"/>
              <a:t>zatrudnionych jest na wtórnym rynku pracy (w usługach – gastronomia, handel)</a:t>
            </a:r>
            <a:endParaRPr lang="en-US" sz="2000" dirty="0"/>
          </a:p>
          <a:p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002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916832"/>
            <a:ext cx="77768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Turcy</a:t>
            </a:r>
          </a:p>
          <a:p>
            <a:endParaRPr lang="pl-PL" sz="2400" b="1" dirty="0" smtClean="0"/>
          </a:p>
          <a:p>
            <a:endParaRPr lang="pl-PL" sz="2400" i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850530"/>
              </p:ext>
            </p:extLst>
          </p:nvPr>
        </p:nvGraphicFramePr>
        <p:xfrm>
          <a:off x="640363" y="3240782"/>
          <a:ext cx="8131433" cy="1340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cument" r:id="rId5" imgW="5778500" imgH="952500" progId="Word.Document.12">
                  <p:embed/>
                </p:oleObj>
              </mc:Choice>
              <mc:Fallback>
                <p:oleObj name="Document" r:id="rId5" imgW="5778500" imgH="95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363" y="3240782"/>
                        <a:ext cx="8131433" cy="1340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97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060848"/>
            <a:ext cx="77768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Turcy</a:t>
            </a:r>
            <a:endParaRPr lang="pl-PL" sz="2400" b="1" dirty="0"/>
          </a:p>
          <a:p>
            <a:endParaRPr lang="pl-PL" sz="2400" dirty="0" smtClean="0"/>
          </a:p>
          <a:p>
            <a:endParaRPr lang="pl-PL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63327"/>
              </p:ext>
            </p:extLst>
          </p:nvPr>
        </p:nvGraphicFramePr>
        <p:xfrm>
          <a:off x="1043607" y="3284984"/>
          <a:ext cx="8112901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Document" r:id="rId5" imgW="5778500" imgH="1333500" progId="Word.Document.12">
                  <p:embed/>
                </p:oleObj>
              </mc:Choice>
              <mc:Fallback>
                <p:oleObj name="Document" r:id="rId5" imgW="5778500" imgH="133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3607" y="3284984"/>
                        <a:ext cx="8112901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113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77281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Turcy</a:t>
            </a:r>
            <a:endParaRPr lang="pl-PL" sz="2400" b="1" dirty="0"/>
          </a:p>
          <a:p>
            <a:endParaRPr lang="pl-PL" sz="2400" dirty="0"/>
          </a:p>
          <a:p>
            <a:endParaRPr lang="pl-PL" sz="2400" i="1" dirty="0" smtClean="0"/>
          </a:p>
          <a:p>
            <a:endParaRPr lang="pl-PL" sz="2400" b="1" dirty="0" smtClean="0"/>
          </a:p>
          <a:p>
            <a:endParaRPr lang="pl-PL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00418"/>
              </p:ext>
            </p:extLst>
          </p:nvPr>
        </p:nvGraphicFramePr>
        <p:xfrm>
          <a:off x="1547664" y="3140968"/>
          <a:ext cx="7605846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5" imgW="5778500" imgH="1422400" progId="Word.Document.12">
                  <p:embed/>
                </p:oleObj>
              </mc:Choice>
              <mc:Fallback>
                <p:oleObj name="Document" r:id="rId5" imgW="5778500" imgH="142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3140968"/>
                        <a:ext cx="7605846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44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84482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Turcy</a:t>
            </a:r>
          </a:p>
          <a:p>
            <a:endParaRPr lang="pl-PL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262713"/>
              </p:ext>
            </p:extLst>
          </p:nvPr>
        </p:nvGraphicFramePr>
        <p:xfrm>
          <a:off x="796843" y="2800474"/>
          <a:ext cx="8239653" cy="2356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Document" r:id="rId5" imgW="5905500" imgH="1689100" progId="Word.Document.12">
                  <p:embed/>
                </p:oleObj>
              </mc:Choice>
              <mc:Fallback>
                <p:oleObj name="Document" r:id="rId5" imgW="5905500" imgH="168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6843" y="2800474"/>
                        <a:ext cx="8239653" cy="2356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43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556792"/>
            <a:ext cx="77768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Turcy</a:t>
            </a:r>
          </a:p>
          <a:p>
            <a:endParaRPr lang="pl-PL" sz="2400" b="1" dirty="0" smtClean="0"/>
          </a:p>
          <a:p>
            <a:endParaRPr lang="pl-PL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697497"/>
              </p:ext>
            </p:extLst>
          </p:nvPr>
        </p:nvGraphicFramePr>
        <p:xfrm>
          <a:off x="323850" y="2646363"/>
          <a:ext cx="881380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5" imgW="5778500" imgH="1968500" progId="Word.Document.12">
                  <p:embed/>
                </p:oleObj>
              </mc:Choice>
              <mc:Fallback>
                <p:oleObj name="Document" r:id="rId5" imgW="5778500" imgH="196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2646363"/>
                        <a:ext cx="8813800" cy="300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11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152015"/>
            <a:ext cx="77768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Turcy</a:t>
            </a:r>
          </a:p>
          <a:p>
            <a:endParaRPr lang="pl-PL" sz="2400" b="1" dirty="0"/>
          </a:p>
          <a:p>
            <a:r>
              <a:rPr lang="pl-PL" sz="2000" b="1" dirty="0"/>
              <a:t>Obecna praca:</a:t>
            </a:r>
            <a:endParaRPr lang="en-US" sz="2000" dirty="0"/>
          </a:p>
          <a:p>
            <a:r>
              <a:rPr lang="pl-PL" sz="2000" b="1" dirty="0"/>
              <a:t> </a:t>
            </a:r>
            <a:endParaRPr lang="pl-PL" sz="2000" b="1" dirty="0" smtClean="0"/>
          </a:p>
          <a:p>
            <a:pPr lvl="1"/>
            <a:r>
              <a:rPr lang="pl-PL" sz="2000" dirty="0" smtClean="0"/>
              <a:t>36% </a:t>
            </a:r>
            <a:r>
              <a:rPr lang="pl-PL" sz="2000" dirty="0"/>
              <a:t>osób brak danych</a:t>
            </a:r>
            <a:endParaRPr lang="en-US" sz="2000" dirty="0"/>
          </a:p>
          <a:p>
            <a:pPr lvl="1"/>
            <a:r>
              <a:rPr lang="pl-PL" sz="2000" dirty="0" smtClean="0"/>
              <a:t>33% </a:t>
            </a:r>
            <a:r>
              <a:rPr lang="pl-PL" sz="2000" dirty="0"/>
              <a:t>osób jest zatrudnionych na pierwotnym rynku pracy</a:t>
            </a:r>
            <a:endParaRPr lang="en-US" sz="2000" dirty="0"/>
          </a:p>
          <a:p>
            <a:pPr lvl="1"/>
            <a:r>
              <a:rPr lang="pl-PL" sz="2000" dirty="0" smtClean="0"/>
              <a:t>12% </a:t>
            </a:r>
            <a:r>
              <a:rPr lang="pl-PL" sz="2000" dirty="0"/>
              <a:t>osób prowadzi własną działalność gospodarczą (handlową lub usługową)</a:t>
            </a:r>
            <a:endParaRPr lang="en-US" sz="2000" dirty="0"/>
          </a:p>
          <a:p>
            <a:pPr lvl="1"/>
            <a:r>
              <a:rPr lang="pl-PL" sz="2000" dirty="0" smtClean="0"/>
              <a:t>19% </a:t>
            </a:r>
            <a:r>
              <a:rPr lang="pl-PL" sz="2000" dirty="0"/>
              <a:t>osób zatrudnionych jest na wtórnym rynku pracy (w usługach bądź budownictwie)</a:t>
            </a:r>
            <a:r>
              <a:rPr lang="en-US" sz="2000" dirty="0"/>
              <a:t> </a:t>
            </a:r>
          </a:p>
          <a:p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0024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628800"/>
            <a:ext cx="777686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Mobilność</a:t>
            </a:r>
          </a:p>
          <a:p>
            <a:endParaRPr lang="pl-PL" sz="2400" b="1" dirty="0" smtClean="0"/>
          </a:p>
          <a:p>
            <a:pPr marL="342900" indent="-342900">
              <a:buFont typeface="Arial"/>
              <a:buChar char="•"/>
            </a:pPr>
            <a:r>
              <a:rPr lang="pl-PL" sz="2400" dirty="0"/>
              <a:t>Położenie w strukturze społecznej w kraju pochodzenia (subiektywna ocena na skali 1-10)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pl-PL" sz="2400" dirty="0"/>
              <a:t>Położenie w strukturze społecznej w </a:t>
            </a:r>
            <a:r>
              <a:rPr lang="pl-PL" sz="2400" dirty="0" smtClean="0"/>
              <a:t>Polsce</a:t>
            </a:r>
            <a:r>
              <a:rPr lang="en-US" sz="2400" dirty="0"/>
              <a:t> </a:t>
            </a:r>
            <a:r>
              <a:rPr lang="pl-PL" sz="2400" dirty="0" smtClean="0"/>
              <a:t>(</a:t>
            </a:r>
            <a:r>
              <a:rPr lang="pl-PL" sz="2400" dirty="0"/>
              <a:t>subiektywna ocena na skali 1-10</a:t>
            </a:r>
            <a:r>
              <a:rPr lang="pl-PL" sz="2400" dirty="0" smtClean="0"/>
              <a:t>).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/>
              <a:t>Osoby</a:t>
            </a:r>
            <a:r>
              <a:rPr lang="en-US" sz="2400" b="1" dirty="0"/>
              <a:t> </a:t>
            </a:r>
            <a:r>
              <a:rPr lang="en-US" sz="2400" b="1" dirty="0" smtClean="0"/>
              <a:t>o </a:t>
            </a:r>
            <a:r>
              <a:rPr lang="en-US" sz="2400" b="1" dirty="0" err="1" smtClean="0"/>
              <a:t>wyższym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wykształceniu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najwyżej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oceniają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swoją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pozycję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społeczną</a:t>
            </a:r>
            <a:r>
              <a:rPr lang="en-US" sz="2400" b="1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/>
              <a:t>Osoby</a:t>
            </a:r>
            <a:r>
              <a:rPr lang="en-US" sz="2400" b="1" dirty="0" smtClean="0"/>
              <a:t> z </a:t>
            </a:r>
            <a:r>
              <a:rPr lang="en-US" sz="2400" b="1" dirty="0" err="1" smtClean="0"/>
              <a:t>wykształceniem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zawodowym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podstawowym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najniżej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oceniają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swoją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pozycję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społeczną</a:t>
            </a:r>
            <a:r>
              <a:rPr lang="en-US" sz="2400" b="1" dirty="0" smtClean="0"/>
              <a:t>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7546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62880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Mobilność</a:t>
            </a:r>
          </a:p>
          <a:p>
            <a:endParaRPr lang="pl-PL" sz="2400" b="1" dirty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effectLst/>
              </a:rPr>
              <a:t>Najwyżej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swoją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obecną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pozycję</a:t>
            </a:r>
            <a:r>
              <a:rPr lang="en-US" sz="2000" dirty="0" smtClean="0">
                <a:effectLst/>
              </a:rPr>
              <a:t> w </a:t>
            </a:r>
            <a:r>
              <a:rPr lang="en-US" sz="2000" dirty="0" err="1" smtClean="0">
                <a:effectLst/>
              </a:rPr>
              <a:t>Polsce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oceniają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Hindusi</a:t>
            </a:r>
            <a:r>
              <a:rPr lang="en-US" sz="2000" dirty="0" smtClean="0">
                <a:effectLst/>
              </a:rPr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Turcy</a:t>
            </a:r>
            <a:r>
              <a:rPr lang="en-US" sz="2000" dirty="0" smtClean="0"/>
              <a:t> </a:t>
            </a:r>
            <a:r>
              <a:rPr lang="en-US" sz="2000" dirty="0" err="1" smtClean="0"/>
              <a:t>oceniają</a:t>
            </a:r>
            <a:r>
              <a:rPr lang="en-US" sz="2000" dirty="0" smtClean="0"/>
              <a:t> </a:t>
            </a:r>
            <a:r>
              <a:rPr lang="en-US" sz="2000" dirty="0" err="1" smtClean="0"/>
              <a:t>swoją</a:t>
            </a:r>
            <a:r>
              <a:rPr lang="en-US" sz="2000" dirty="0" smtClean="0"/>
              <a:t> </a:t>
            </a:r>
            <a:r>
              <a:rPr lang="en-US" sz="2000" dirty="0" err="1" smtClean="0"/>
              <a:t>pozycję</a:t>
            </a:r>
            <a:r>
              <a:rPr lang="en-US" sz="2000" dirty="0" smtClean="0"/>
              <a:t> </a:t>
            </a:r>
            <a:r>
              <a:rPr lang="en-US" sz="2000" dirty="0" err="1" smtClean="0"/>
              <a:t>niżej</a:t>
            </a:r>
            <a:r>
              <a:rPr lang="en-US" sz="2000" dirty="0" smtClean="0"/>
              <a:t> </a:t>
            </a:r>
            <a:r>
              <a:rPr lang="en-US" sz="2000" dirty="0" err="1" smtClean="0"/>
              <a:t>niż</a:t>
            </a:r>
            <a:r>
              <a:rPr lang="en-US" sz="2000" dirty="0" smtClean="0"/>
              <a:t> </a:t>
            </a:r>
            <a:r>
              <a:rPr lang="en-US" sz="2000" dirty="0" err="1" smtClean="0"/>
              <a:t>Hindusi</a:t>
            </a:r>
            <a:r>
              <a:rPr lang="en-US" sz="2000" dirty="0" smtClean="0"/>
              <a:t>, ale </a:t>
            </a:r>
            <a:r>
              <a:rPr lang="en-US" sz="2000" dirty="0" err="1" smtClean="0"/>
              <a:t>wyżej</a:t>
            </a:r>
            <a:r>
              <a:rPr lang="en-US" sz="2000" dirty="0" smtClean="0"/>
              <a:t> </a:t>
            </a:r>
            <a:r>
              <a:rPr lang="en-US" sz="2000" dirty="0" err="1" smtClean="0"/>
              <a:t>niż</a:t>
            </a:r>
            <a:r>
              <a:rPr lang="en-US" sz="2000" dirty="0" smtClean="0"/>
              <a:t> </a:t>
            </a:r>
            <a:r>
              <a:rPr lang="en-US" sz="2000" dirty="0" err="1" smtClean="0"/>
              <a:t>Ormianie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effectLst/>
              </a:rPr>
              <a:t>Ormianie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oceniają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swoją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obecną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pozycję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najniżej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ze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wszystkich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badanych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grup</a:t>
            </a:r>
            <a:r>
              <a:rPr lang="en-US" sz="2000" dirty="0" smtClean="0">
                <a:effectLst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 b="1" dirty="0"/>
          </a:p>
          <a:p>
            <a:r>
              <a:rPr lang="en-US" sz="2000" b="1" dirty="0" smtClean="0">
                <a:effectLst/>
              </a:rPr>
              <a:t>* </a:t>
            </a:r>
            <a:r>
              <a:rPr lang="en-US" sz="2000" b="1" dirty="0" err="1" smtClean="0">
                <a:effectLst/>
              </a:rPr>
              <a:t>Dla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hobbystów</a:t>
            </a:r>
            <a:r>
              <a:rPr lang="en-US" sz="2000" b="1" dirty="0" smtClean="0">
                <a:effectLst/>
              </a:rPr>
              <a:t>:</a:t>
            </a:r>
            <a:endParaRPr lang="en-US" sz="2000" b="1" dirty="0">
              <a:effectLst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660563"/>
              </p:ext>
            </p:extLst>
          </p:nvPr>
        </p:nvGraphicFramePr>
        <p:xfrm>
          <a:off x="914243" y="4615780"/>
          <a:ext cx="8050245" cy="183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Document" r:id="rId5" imgW="5842000" imgH="1333500" progId="Word.Document.12">
                  <p:embed/>
                </p:oleObj>
              </mc:Choice>
              <mc:Fallback>
                <p:oleObj name="Document" r:id="rId5" imgW="5842000" imgH="133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243" y="4615780"/>
                        <a:ext cx="8050245" cy="1837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565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628800"/>
            <a:ext cx="77768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Ale:</a:t>
            </a:r>
          </a:p>
          <a:p>
            <a:endParaRPr lang="pl-PL" sz="2400" b="1" dirty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effectLst/>
              </a:rPr>
              <a:t>Ormianie</a:t>
            </a:r>
            <a:r>
              <a:rPr lang="en-US" sz="2000" dirty="0" smtClean="0">
                <a:effectLst/>
              </a:rPr>
              <a:t>, we </a:t>
            </a:r>
            <a:r>
              <a:rPr lang="en-US" sz="2000" dirty="0" err="1" smtClean="0">
                <a:effectLst/>
              </a:rPr>
              <a:t>własnej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ocenie</a:t>
            </a:r>
            <a:r>
              <a:rPr lang="en-US" sz="2000" dirty="0" smtClean="0"/>
              <a:t>, </a:t>
            </a:r>
            <a:r>
              <a:rPr lang="en-US" sz="2000" dirty="0" err="1" smtClean="0"/>
              <a:t>zyskali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przyjeździe</a:t>
            </a:r>
            <a:r>
              <a:rPr lang="en-US" sz="2000" dirty="0" smtClean="0"/>
              <a:t> do </a:t>
            </a:r>
            <a:r>
              <a:rPr lang="en-US" sz="2000" dirty="0" err="1" smtClean="0"/>
              <a:t>Polski</a:t>
            </a:r>
            <a:r>
              <a:rPr lang="en-US" sz="2000" dirty="0" smtClean="0"/>
              <a:t> w </a:t>
            </a:r>
            <a:r>
              <a:rPr lang="en-US" sz="2000" dirty="0" err="1" smtClean="0"/>
              <a:t>sensie</a:t>
            </a:r>
            <a:r>
              <a:rPr lang="en-US" sz="2000" dirty="0" smtClean="0"/>
              <a:t> </a:t>
            </a:r>
            <a:r>
              <a:rPr lang="en-US" sz="2000" dirty="0" err="1" smtClean="0"/>
              <a:t>odczuwania</a:t>
            </a:r>
            <a:r>
              <a:rPr lang="en-US" sz="2000" dirty="0" smtClean="0"/>
              <a:t> </a:t>
            </a:r>
            <a:r>
              <a:rPr lang="en-US" sz="2000" dirty="0" err="1" smtClean="0"/>
              <a:t>awansu</a:t>
            </a:r>
            <a:r>
              <a:rPr lang="en-US" sz="2000" dirty="0" smtClean="0"/>
              <a:t> </a:t>
            </a:r>
            <a:r>
              <a:rPr lang="en-US" sz="2000" dirty="0" err="1" smtClean="0"/>
              <a:t>społecznego</a:t>
            </a:r>
            <a:r>
              <a:rPr lang="en-US" sz="2000" dirty="0" smtClean="0"/>
              <a:t>.</a:t>
            </a:r>
            <a:r>
              <a:rPr lang="en-US" sz="2000" dirty="0" smtClean="0">
                <a:effectLst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Turcy</a:t>
            </a:r>
            <a:r>
              <a:rPr lang="en-US" sz="2000" dirty="0" smtClean="0"/>
              <a:t> </a:t>
            </a:r>
            <a:r>
              <a:rPr lang="en-US" sz="2000" dirty="0" err="1" smtClean="0"/>
              <a:t>oceniają</a:t>
            </a:r>
            <a:r>
              <a:rPr lang="en-US" sz="2000" dirty="0" smtClean="0"/>
              <a:t> </a:t>
            </a:r>
            <a:r>
              <a:rPr lang="en-US" sz="2000" dirty="0" err="1" smtClean="0"/>
              <a:t>przyjazd</a:t>
            </a:r>
            <a:r>
              <a:rPr lang="en-US" sz="2000" dirty="0" smtClean="0"/>
              <a:t>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korzystny</a:t>
            </a:r>
            <a:r>
              <a:rPr lang="en-US" sz="2000" dirty="0" smtClean="0"/>
              <a:t>, ale </a:t>
            </a:r>
            <a:r>
              <a:rPr lang="en-US" sz="2000" dirty="0" err="1" smtClean="0"/>
              <a:t>nie</a:t>
            </a:r>
            <a:r>
              <a:rPr lang="en-US" sz="2000" dirty="0" smtClean="0"/>
              <a:t> </a:t>
            </a:r>
            <a:r>
              <a:rPr lang="en-US" sz="2000" dirty="0" err="1" smtClean="0"/>
              <a:t>aż</a:t>
            </a:r>
            <a:r>
              <a:rPr lang="en-US" sz="2000" dirty="0" smtClean="0"/>
              <a:t> </a:t>
            </a:r>
            <a:r>
              <a:rPr lang="en-US" sz="2000" dirty="0" err="1" smtClean="0"/>
              <a:t>tak</a:t>
            </a:r>
            <a:r>
              <a:rPr lang="en-US" sz="2000" dirty="0" smtClean="0"/>
              <a:t>, </a:t>
            </a:r>
            <a:r>
              <a:rPr lang="en-US" sz="2000" dirty="0" err="1" smtClean="0"/>
              <a:t>jak</a:t>
            </a:r>
            <a:r>
              <a:rPr lang="en-US" sz="2000" dirty="0" smtClean="0"/>
              <a:t> </a:t>
            </a:r>
            <a:r>
              <a:rPr lang="en-US" sz="2000" dirty="0" err="1" smtClean="0"/>
              <a:t>Ormianie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effectLst/>
              </a:rPr>
              <a:t>Hindusi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postrzegają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przyjazd</a:t>
            </a:r>
            <a:r>
              <a:rPr lang="en-US" sz="2000" dirty="0" smtClean="0">
                <a:effectLst/>
              </a:rPr>
              <a:t> do </a:t>
            </a:r>
            <a:r>
              <a:rPr lang="en-US" sz="2000" dirty="0" err="1" smtClean="0">
                <a:effectLst/>
              </a:rPr>
              <a:t>Polski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niemal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jak</a:t>
            </a:r>
            <a:r>
              <a:rPr lang="en-US" sz="2000" dirty="0" err="1" smtClean="0"/>
              <a:t>o</a:t>
            </a:r>
            <a:r>
              <a:rPr lang="en-US" sz="2000" dirty="0" smtClean="0"/>
              <a:t> </a:t>
            </a:r>
            <a:r>
              <a:rPr lang="en-US" sz="2000" dirty="0" err="1" smtClean="0"/>
              <a:t>degradację</a:t>
            </a:r>
            <a:r>
              <a:rPr lang="en-US" sz="2000" dirty="0" smtClean="0"/>
              <a:t> </a:t>
            </a:r>
            <a:r>
              <a:rPr lang="en-US" sz="2000" dirty="0" err="1" smtClean="0"/>
              <a:t>społeczną</a:t>
            </a:r>
            <a:r>
              <a:rPr lang="en-US" sz="2000" dirty="0" smtClean="0">
                <a:effectLst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r>
              <a:rPr lang="en-US" sz="2000" b="1" dirty="0" smtClean="0">
                <a:effectLst/>
              </a:rPr>
              <a:t>* </a:t>
            </a:r>
            <a:r>
              <a:rPr lang="en-US" sz="2000" b="1" dirty="0" err="1" smtClean="0">
                <a:effectLst/>
              </a:rPr>
              <a:t>Dla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hobbystów</a:t>
            </a:r>
            <a:r>
              <a:rPr lang="en-US" sz="2000" b="1" dirty="0" smtClean="0">
                <a:effectLst/>
              </a:rPr>
              <a:t>:</a:t>
            </a:r>
            <a:endParaRPr lang="en-US" sz="2000" b="1" dirty="0">
              <a:effectLst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99142"/>
              </p:ext>
            </p:extLst>
          </p:nvPr>
        </p:nvGraphicFramePr>
        <p:xfrm>
          <a:off x="971600" y="4653136"/>
          <a:ext cx="7360818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cument" r:id="rId5" imgW="5842000" imgH="1371600" progId="Word.Document.12">
                  <p:embed/>
                </p:oleObj>
              </mc:Choice>
              <mc:Fallback>
                <p:oleObj name="Document" r:id="rId5" imgW="5842000" imgH="137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4653136"/>
                        <a:ext cx="7360818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852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2060848"/>
            <a:ext cx="77048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Metodologia badania</a:t>
            </a:r>
          </a:p>
          <a:p>
            <a:endParaRPr lang="pl-PL" dirty="0" smtClean="0"/>
          </a:p>
          <a:p>
            <a:r>
              <a:rPr lang="pl-PL" sz="2400" dirty="0" smtClean="0"/>
              <a:t>	• Kwestionariusz wywiadu</a:t>
            </a:r>
            <a:endParaRPr lang="en-US" sz="2400" dirty="0" smtClean="0"/>
          </a:p>
          <a:p>
            <a:r>
              <a:rPr lang="pl-PL" sz="2400" dirty="0" smtClean="0"/>
              <a:t>	• Bloki pytań – sytuacja w kraju pochodzenia, 	sytuacja w Polsce, tożsamość</a:t>
            </a:r>
            <a:endParaRPr lang="en-US" sz="2400" dirty="0" smtClean="0"/>
          </a:p>
          <a:p>
            <a:r>
              <a:rPr lang="pl-PL" sz="2400" dirty="0" smtClean="0"/>
              <a:t>	• Próba wygodna</a:t>
            </a:r>
          </a:p>
          <a:p>
            <a:r>
              <a:rPr lang="pl-PL" sz="2400" dirty="0" smtClean="0"/>
              <a:t>	• Ankieta wypełniania samodzielnie online lub face-	to-face</a:t>
            </a:r>
          </a:p>
          <a:p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8671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4072"/>
            <a:ext cx="9144000" cy="52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6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713"/>
            <a:ext cx="9144000" cy="56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92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204864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Cele badania:</a:t>
            </a:r>
          </a:p>
          <a:p>
            <a:endParaRPr lang="pl-PL" sz="2400" b="1" dirty="0"/>
          </a:p>
          <a:p>
            <a:pPr marL="342900" indent="-342900">
              <a:buFont typeface="Arial"/>
              <a:buChar char="•"/>
            </a:pPr>
            <a:r>
              <a:rPr lang="pl-PL" sz="2400" dirty="0" smtClean="0"/>
              <a:t>Eksploracja:</a:t>
            </a:r>
          </a:p>
          <a:p>
            <a:pPr marL="800100" lvl="1" indent="-342900">
              <a:buFont typeface="Arial"/>
              <a:buChar char="•"/>
            </a:pPr>
            <a:r>
              <a:rPr lang="pl-PL" sz="2400" dirty="0" smtClean="0"/>
              <a:t>jak o swoich planach i strategiach ekonomicznych mówią Chińczycy i Wietnamczycy,</a:t>
            </a:r>
          </a:p>
          <a:p>
            <a:pPr marL="800100" lvl="1" indent="-342900">
              <a:buFont typeface="Arial"/>
              <a:buChar char="•"/>
            </a:pPr>
            <a:r>
              <a:rPr lang="pl-PL" sz="2400" dirty="0"/>
              <a:t>j</a:t>
            </a:r>
            <a:r>
              <a:rPr lang="pl-PL" sz="2400" dirty="0" smtClean="0"/>
              <a:t>ak postrzegają kontekst swojego działania w Polsce,</a:t>
            </a:r>
          </a:p>
          <a:p>
            <a:pPr marL="800100" lvl="1" indent="-342900">
              <a:buFont typeface="Arial"/>
              <a:buChar char="•"/>
            </a:pPr>
            <a:r>
              <a:rPr lang="pl-PL" sz="2400" dirty="0" smtClean="0"/>
              <a:t>co planują,</a:t>
            </a:r>
          </a:p>
          <a:p>
            <a:pPr marL="800100" lvl="1" indent="-342900">
              <a:buFont typeface="Arial"/>
              <a:buChar char="•"/>
            </a:pPr>
            <a:r>
              <a:rPr lang="pl-PL" sz="2400" dirty="0"/>
              <a:t>j</a:t>
            </a:r>
            <a:r>
              <a:rPr lang="pl-PL" sz="2400" dirty="0" smtClean="0"/>
              <a:t>aki jest horyzont czasowy ich planów?</a:t>
            </a:r>
          </a:p>
          <a:p>
            <a:pPr marL="342900" indent="-342900">
              <a:buFont typeface="Arial"/>
              <a:buChar char="•"/>
            </a:pPr>
            <a:endParaRPr lang="pl-PL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99592" y="1772816"/>
            <a:ext cx="7344816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Kontekst teoretyczny</a:t>
            </a:r>
          </a:p>
          <a:p>
            <a:endParaRPr lang="pl-PL" dirty="0"/>
          </a:p>
          <a:p>
            <a:r>
              <a:rPr lang="pl-PL" dirty="0" smtClean="0"/>
              <a:t>Ścieżki kreacji i ścieżki zależności</a:t>
            </a:r>
            <a:endParaRPr lang="pl-PL" i="1" dirty="0" smtClean="0"/>
          </a:p>
          <a:p>
            <a:endParaRPr lang="pl-PL" i="1" dirty="0"/>
          </a:p>
          <a:p>
            <a:pPr marL="285750" indent="-285750">
              <a:buFont typeface="Arial"/>
              <a:buChar char="•"/>
            </a:pPr>
            <a:r>
              <a:rPr lang="pl-PL" b="1" dirty="0" smtClean="0"/>
              <a:t>Zależność</a:t>
            </a:r>
            <a:r>
              <a:rPr lang="pl-PL" dirty="0" smtClean="0"/>
              <a:t> - gdy proces integracji </a:t>
            </a:r>
            <a:r>
              <a:rPr lang="pl-PL" dirty="0"/>
              <a:t>ekonomicznej jest efektem sekwencji zdarzeń i decyzji podjętych przez migrantów w przeszłości, a nie wyłącznie aktualnych warunków społeczno-gospodarczych. </a:t>
            </a:r>
            <a:endParaRPr lang="pl-PL" dirty="0" smtClean="0"/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/>
              <a:t>A</a:t>
            </a:r>
            <a:r>
              <a:rPr lang="pl-PL" dirty="0" smtClean="0"/>
              <a:t>ktywność </a:t>
            </a:r>
            <a:r>
              <a:rPr lang="pl-PL" dirty="0"/>
              <a:t>ekonomiczna drugich lub następnych fal cudzoziemców </a:t>
            </a:r>
            <a:r>
              <a:rPr lang="pl-PL" dirty="0" smtClean="0"/>
              <a:t>często </a:t>
            </a:r>
            <a:r>
              <a:rPr lang="pl-PL" dirty="0"/>
              <a:t>nie </a:t>
            </a:r>
            <a:r>
              <a:rPr lang="pl-PL" dirty="0" smtClean="0"/>
              <a:t>ma </a:t>
            </a:r>
            <a:r>
              <a:rPr lang="pl-PL" dirty="0"/>
              <a:t>charakteru optymalnego w danym kontekście </a:t>
            </a:r>
            <a:r>
              <a:rPr lang="pl-PL" dirty="0" smtClean="0"/>
              <a:t>gospodarczym.</a:t>
            </a:r>
            <a:endParaRPr lang="pl-PL" dirty="0"/>
          </a:p>
          <a:p>
            <a:pPr marL="285750" indent="-285750">
              <a:buFont typeface="Arial"/>
              <a:buChar char="•"/>
            </a:pPr>
            <a:endParaRPr lang="pl-PL" dirty="0" smtClean="0"/>
          </a:p>
          <a:p>
            <a:pPr marL="285750" indent="-285750">
              <a:buFont typeface="Arial"/>
              <a:buChar char="•"/>
            </a:pPr>
            <a:r>
              <a:rPr lang="pl-PL" dirty="0" smtClean="0"/>
              <a:t>Jest </a:t>
            </a:r>
            <a:r>
              <a:rPr lang="pl-PL" dirty="0"/>
              <a:t>wypadkową cech nowych migrantów, warunków panujących w kraju przyjmującym i, przede wszystkim, strategii przyjętych przez wcześniejsze </a:t>
            </a:r>
            <a:r>
              <a:rPr lang="pl-PL" dirty="0" smtClean="0"/>
              <a:t>fale </a:t>
            </a:r>
            <a:r>
              <a:rPr lang="pl-PL" dirty="0"/>
              <a:t>migrantów zarobkowych.</a:t>
            </a:r>
            <a:r>
              <a:rPr lang="en-US" dirty="0"/>
              <a:t> </a:t>
            </a:r>
            <a:endParaRPr lang="pl-PL" dirty="0" smtClean="0"/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pPr marL="285750" indent="-285750">
              <a:buFont typeface="Arial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0664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348880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Kontekst teoretyczny</a:t>
            </a:r>
          </a:p>
          <a:p>
            <a:endParaRPr lang="pl-PL" dirty="0"/>
          </a:p>
          <a:p>
            <a:r>
              <a:rPr lang="pl-PL" dirty="0"/>
              <a:t>Ścieżki kreacji i ścieżki </a:t>
            </a:r>
            <a:r>
              <a:rPr lang="pl-PL" dirty="0" smtClean="0"/>
              <a:t>zależności</a:t>
            </a:r>
            <a:endParaRPr lang="pl-PL" i="1" dirty="0"/>
          </a:p>
          <a:p>
            <a:endParaRPr lang="pl-PL" dirty="0" smtClean="0"/>
          </a:p>
          <a:p>
            <a:pPr marL="285750" indent="-285750">
              <a:buFont typeface="Arial"/>
              <a:buChar char="•"/>
            </a:pPr>
            <a:r>
              <a:rPr lang="pl-PL" b="1" dirty="0" smtClean="0"/>
              <a:t>Kreacja - </a:t>
            </a:r>
            <a:r>
              <a:rPr lang="pl-PL" dirty="0" smtClean="0"/>
              <a:t>gdy </a:t>
            </a:r>
            <a:r>
              <a:rPr lang="pl-PL" dirty="0"/>
              <a:t>dana grupa – ze względu na brak utrwalonych płaszczyzn adaptacji – określa dopiero dla siebie „zasady gry”  i wybiera obszary i sposoby działania.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6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628800"/>
            <a:ext cx="77768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Kontekst teoretyczny</a:t>
            </a:r>
          </a:p>
          <a:p>
            <a:endParaRPr lang="pl-PL" sz="2400" b="1" dirty="0"/>
          </a:p>
          <a:p>
            <a:endParaRPr lang="pl-PL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782357"/>
              </p:ext>
            </p:extLst>
          </p:nvPr>
        </p:nvGraphicFramePr>
        <p:xfrm>
          <a:off x="683568" y="2157400"/>
          <a:ext cx="7704856" cy="4655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Document" r:id="rId5" imgW="5626100" imgH="4330700" progId="Word.Document.12">
                  <p:embed/>
                </p:oleObj>
              </mc:Choice>
              <mc:Fallback>
                <p:oleObj name="Document" r:id="rId5" imgW="5626100" imgH="433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2157400"/>
                        <a:ext cx="7704856" cy="4655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150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420888"/>
            <a:ext cx="76328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Charakterystyka próby, metoda prowadzenia wywiadów</a:t>
            </a:r>
          </a:p>
          <a:p>
            <a:endParaRPr lang="pl-PL" sz="2400" b="1" dirty="0"/>
          </a:p>
          <a:p>
            <a:pPr marL="285750" indent="-285750">
              <a:buFont typeface="Arial"/>
              <a:buChar char="•"/>
            </a:pPr>
            <a:r>
              <a:rPr lang="pl-PL" dirty="0" smtClean="0"/>
              <a:t>Chińczycy – menedżerowie w średnich przedsiębiorstwach i właściciele boksów w Jaworznie i Wólce Kosowskiej (10)</a:t>
            </a:r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smtClean="0"/>
              <a:t>Wietnamczycy – przedsiębiorcy, sprzedawcy w Wólce Kosowskiej i na Marywilskiej w Warszawie (12)</a:t>
            </a:r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smtClean="0"/>
              <a:t>Wywiad swobodny, często na zasadzie „pogawędki przy zakupach”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5889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916832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Chińczycy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Warszawa i Jaworzno</a:t>
            </a:r>
          </a:p>
          <a:p>
            <a:endParaRPr lang="pl-PL" sz="2400" b="1" dirty="0"/>
          </a:p>
          <a:p>
            <a:r>
              <a:rPr lang="pl-PL" i="1" dirty="0" smtClean="0"/>
              <a:t>Polska </a:t>
            </a:r>
            <a:r>
              <a:rPr lang="pl-PL" i="1" dirty="0"/>
              <a:t>nie była i do tej pory nie jest atrakcyjnym krajem dla Chińczyków</a:t>
            </a:r>
            <a:r>
              <a:rPr lang="pl-PL" i="1" dirty="0" smtClean="0"/>
              <a:t>.</a:t>
            </a:r>
          </a:p>
          <a:p>
            <a:endParaRPr lang="pl-PL" i="1" dirty="0"/>
          </a:p>
          <a:p>
            <a:r>
              <a:rPr lang="pl-PL" i="1" dirty="0" smtClean="0"/>
              <a:t>Skomplikowane i nieprzychylne </a:t>
            </a:r>
            <a:r>
              <a:rPr lang="pl-PL" i="1" dirty="0"/>
              <a:t>dla cudzoziemców </a:t>
            </a:r>
            <a:r>
              <a:rPr lang="pl-PL" i="1" dirty="0" smtClean="0"/>
              <a:t>przepisy </a:t>
            </a:r>
            <a:r>
              <a:rPr lang="pl-PL" i="1" dirty="0"/>
              <a:t>prawa </a:t>
            </a:r>
            <a:r>
              <a:rPr lang="pl-PL" i="1" dirty="0" smtClean="0"/>
              <a:t>polskiego.</a:t>
            </a:r>
          </a:p>
          <a:p>
            <a:endParaRPr lang="pl-PL" i="1" dirty="0"/>
          </a:p>
          <a:p>
            <a:r>
              <a:rPr lang="pl-PL" i="1" dirty="0"/>
              <a:t>M</a:t>
            </a:r>
            <a:r>
              <a:rPr lang="pl-PL" i="1" dirty="0" smtClean="0"/>
              <a:t>y </a:t>
            </a:r>
            <a:r>
              <a:rPr lang="pl-PL" i="1" dirty="0"/>
              <a:t>tu jesteśmy od robienia businessu, odpowiadamy za sprowadzenie ludzi i …dajemy </a:t>
            </a:r>
            <a:r>
              <a:rPr lang="pl-PL" i="1" dirty="0" smtClean="0"/>
              <a:t>szansę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r>
              <a:rPr lang="pl-PL" i="1" dirty="0" smtClean="0"/>
              <a:t>My sobie poradzimy, byleby nam nie przeszkadzano.</a:t>
            </a:r>
            <a:endParaRPr lang="pl-PL" sz="2400" b="1" dirty="0" smtClean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71438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060848"/>
            <a:ext cx="777686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Chińczycy</a:t>
            </a:r>
          </a:p>
          <a:p>
            <a:endParaRPr lang="pl-PL" sz="2400" b="1" dirty="0"/>
          </a:p>
          <a:p>
            <a:r>
              <a:rPr lang="pl-PL" sz="2400" b="1" dirty="0" smtClean="0"/>
              <a:t>Warszawa vs. Jaworzno</a:t>
            </a:r>
          </a:p>
          <a:p>
            <a:endParaRPr lang="pl-PL" sz="2400" b="1" dirty="0"/>
          </a:p>
          <a:p>
            <a:r>
              <a:rPr lang="pl-PL" sz="2400" dirty="0" smtClean="0"/>
              <a:t>„</a:t>
            </a:r>
            <a:r>
              <a:rPr lang="pl-PL" sz="2400" i="1" dirty="0" smtClean="0"/>
              <a:t>Polski koszmar</a:t>
            </a:r>
            <a:r>
              <a:rPr lang="pl-PL" sz="2400" dirty="0" smtClean="0"/>
              <a:t>” vs. „</a:t>
            </a:r>
            <a:r>
              <a:rPr lang="pl-PL" sz="2400" i="1" dirty="0" smtClean="0"/>
              <a:t>Czu</a:t>
            </a:r>
            <a:r>
              <a:rPr lang="pl-PL" sz="2400" dirty="0" smtClean="0"/>
              <a:t>je</a:t>
            </a:r>
            <a:r>
              <a:rPr lang="pl-PL" sz="2400" i="1" dirty="0" smtClean="0"/>
              <a:t>my </a:t>
            </a:r>
            <a:r>
              <a:rPr lang="pl-PL" sz="2400" i="1" dirty="0"/>
              <a:t>się w relacjach z władzami miasta Jaworzna trochę nieswojo – wszyscy bardzo uważają, żeby wszystko było formalnie i na piśmie, bo boją się podejrzeń o korupcję, a u Chińczyków wiele spraw załatwia się nieformalnie przy </a:t>
            </a:r>
            <a:r>
              <a:rPr lang="pl-PL" sz="2400" i="1" dirty="0" smtClean="0"/>
              <a:t>kawie</a:t>
            </a:r>
            <a:r>
              <a:rPr lang="en-US" sz="2400" dirty="0" smtClean="0"/>
              <a:t>”</a:t>
            </a:r>
            <a:endParaRPr lang="pl-PL" sz="2400" dirty="0" smtClean="0"/>
          </a:p>
          <a:p>
            <a:endParaRPr lang="pl-PL" sz="2400" b="1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52260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772816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Chińczycy </a:t>
            </a:r>
          </a:p>
          <a:p>
            <a:endParaRPr lang="pl-PL" sz="2400" b="1" dirty="0"/>
          </a:p>
          <a:p>
            <a:r>
              <a:rPr lang="pl-PL" sz="2400" b="1" dirty="0" smtClean="0"/>
              <a:t>Warszawa vs. Jaworzno</a:t>
            </a:r>
          </a:p>
          <a:p>
            <a:endParaRPr lang="pl-PL" sz="2400" b="1" dirty="0"/>
          </a:p>
          <a:p>
            <a:r>
              <a:rPr lang="pl-PL" sz="2000" i="1" dirty="0"/>
              <a:t>Chińczycy bardzo się zniechęcają. W</a:t>
            </a:r>
            <a:r>
              <a:rPr lang="pl-PL" sz="2000" i="1" dirty="0" smtClean="0"/>
              <a:t>ielu </a:t>
            </a:r>
            <a:r>
              <a:rPr lang="pl-PL" sz="2000" i="1" dirty="0"/>
              <a:t>wyjeżdża, nowe spółki nie powstają, a te istniejące zamykają się. Przyszłość Wólki </a:t>
            </a:r>
            <a:r>
              <a:rPr lang="pl-PL" sz="2000" i="1" dirty="0" smtClean="0"/>
              <a:t>Kosowskiej 6</a:t>
            </a:r>
            <a:r>
              <a:rPr lang="pl-PL" sz="2000" i="1" dirty="0"/>
              <a:t>-8, góra 10 lat. </a:t>
            </a:r>
            <a:r>
              <a:rPr lang="pl-PL" sz="2000" i="1" dirty="0" smtClean="0"/>
              <a:t>Większa wspólnota chińska nie powstanie.</a:t>
            </a:r>
          </a:p>
          <a:p>
            <a:endParaRPr lang="pl-PL" sz="2000" i="1" dirty="0"/>
          </a:p>
          <a:p>
            <a:r>
              <a:rPr lang="pl-PL" sz="2000" i="1" dirty="0" smtClean="0"/>
              <a:t>„planujemy duże </a:t>
            </a:r>
            <a:r>
              <a:rPr lang="pl-PL" sz="2000" i="1" dirty="0"/>
              <a:t>centrum </a:t>
            </a:r>
            <a:r>
              <a:rPr lang="pl-PL" sz="2000" i="1" dirty="0" smtClean="0"/>
              <a:t>handlowe </a:t>
            </a:r>
            <a:r>
              <a:rPr lang="pl-PL" sz="2000" i="1" dirty="0"/>
              <a:t>(handel hurtowy) </a:t>
            </a:r>
            <a:r>
              <a:rPr lang="pl-PL" sz="2000" i="1" dirty="0" smtClean="0"/>
              <a:t>zaopatrujące </a:t>
            </a:r>
            <a:r>
              <a:rPr lang="pl-PL" sz="2000" i="1" dirty="0"/>
              <a:t>rynek południowej Polski, ale także ukraiński, niemiecki, czeski, słowacki”</a:t>
            </a:r>
            <a:r>
              <a:rPr lang="en-US" sz="2000" i="1" dirty="0"/>
              <a:t> </a:t>
            </a:r>
            <a:endParaRPr lang="pl-PL" sz="2000" i="1" dirty="0" smtClean="0"/>
          </a:p>
          <a:p>
            <a:endParaRPr lang="pl-PL" sz="2400" i="1" dirty="0"/>
          </a:p>
          <a:p>
            <a:endParaRPr lang="pl-PL" sz="2400" i="1" dirty="0" smtClean="0"/>
          </a:p>
          <a:p>
            <a:endParaRPr lang="pl-PL" sz="2400" b="1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7026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669360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9101"/>
              </p:ext>
            </p:extLst>
          </p:nvPr>
        </p:nvGraphicFramePr>
        <p:xfrm>
          <a:off x="2465908" y="1699344"/>
          <a:ext cx="57785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6" imgW="5778500" imgH="4826000" progId="Word.Document.12">
                  <p:embed/>
                </p:oleObj>
              </mc:Choice>
              <mc:Fallback>
                <p:oleObj name="Document" r:id="rId6" imgW="5778500" imgH="482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5908" y="1699344"/>
                        <a:ext cx="5778500" cy="482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671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77281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Chińczycy </a:t>
            </a:r>
          </a:p>
          <a:p>
            <a:endParaRPr lang="pl-PL" sz="2400" b="1" dirty="0"/>
          </a:p>
          <a:p>
            <a:r>
              <a:rPr lang="pl-PL" sz="2400" b="1" dirty="0" smtClean="0"/>
              <a:t>Warszawa i Jaworzno</a:t>
            </a:r>
          </a:p>
          <a:p>
            <a:endParaRPr lang="pl-PL" sz="2400" b="1" dirty="0"/>
          </a:p>
          <a:p>
            <a:r>
              <a:rPr lang="pl-PL" sz="2400" i="1" dirty="0" smtClean="0"/>
              <a:t>Będziemy tak długo, jak długo będą zyski.</a:t>
            </a:r>
          </a:p>
          <a:p>
            <a:endParaRPr lang="pl-PL" sz="2400" i="1" dirty="0"/>
          </a:p>
          <a:p>
            <a:r>
              <a:rPr lang="pl-PL" sz="2400" i="1" dirty="0" smtClean="0"/>
              <a:t>Możliwe branże: turystyka, nieruchomości, consulting</a:t>
            </a:r>
            <a:endParaRPr lang="pl-PL" sz="2400" i="1" dirty="0"/>
          </a:p>
          <a:p>
            <a:endParaRPr lang="pl-PL" sz="2400" i="1" dirty="0" smtClean="0"/>
          </a:p>
          <a:p>
            <a:endParaRPr lang="pl-PL" sz="2400" b="1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87814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772816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Wietnamczycy</a:t>
            </a:r>
          </a:p>
          <a:p>
            <a:endParaRPr lang="pl-PL" sz="2400" b="1" dirty="0"/>
          </a:p>
          <a:p>
            <a:endParaRPr lang="pl-PL" sz="2400" b="1" dirty="0" smtClean="0"/>
          </a:p>
          <a:p>
            <a:r>
              <a:rPr lang="pl-PL" sz="2400" i="1" dirty="0"/>
              <a:t>O</a:t>
            </a:r>
            <a:r>
              <a:rPr lang="pl-PL" sz="2400" i="1" dirty="0" smtClean="0"/>
              <a:t>bsesyjne </a:t>
            </a:r>
            <a:r>
              <a:rPr lang="pl-PL" sz="2400" i="1" dirty="0"/>
              <a:t>przywiązanie do jednego rodzaju </a:t>
            </a:r>
            <a:r>
              <a:rPr lang="pl-PL" sz="2400" i="1" dirty="0" smtClean="0"/>
              <a:t>produktów.</a:t>
            </a:r>
          </a:p>
          <a:p>
            <a:endParaRPr lang="pl-PL" sz="2400" i="1" dirty="0"/>
          </a:p>
          <a:p>
            <a:r>
              <a:rPr lang="pl-PL" sz="2400" i="1" dirty="0" smtClean="0"/>
              <a:t>Wszystko przez Stadion Dziesięciolecia.</a:t>
            </a:r>
          </a:p>
          <a:p>
            <a:endParaRPr lang="pl-PL" sz="2400" i="1" dirty="0"/>
          </a:p>
          <a:p>
            <a:r>
              <a:rPr lang="pl-PL" sz="2400" i="1" dirty="0"/>
              <a:t>C</a:t>
            </a:r>
            <a:r>
              <a:rPr lang="pl-PL" sz="2400" i="1" dirty="0" smtClean="0"/>
              <a:t>hcę </a:t>
            </a:r>
            <a:r>
              <a:rPr lang="pl-PL" sz="2400" i="1" dirty="0"/>
              <a:t>tylko sprzedać, co mam i </a:t>
            </a:r>
            <a:r>
              <a:rPr lang="pl-PL" sz="2400" i="1" dirty="0" smtClean="0"/>
              <a:t>wyjechać</a:t>
            </a:r>
            <a:r>
              <a:rPr lang="en-US" sz="2400" i="1" dirty="0" smtClean="0"/>
              <a:t>.</a:t>
            </a:r>
            <a:endParaRPr lang="pl-PL" sz="2400" i="1" dirty="0" smtClean="0"/>
          </a:p>
          <a:p>
            <a:endParaRPr lang="pl-PL" sz="2400" i="1" dirty="0" smtClean="0"/>
          </a:p>
          <a:p>
            <a:r>
              <a:rPr lang="pl-PL" sz="2400" i="1" dirty="0" smtClean="0"/>
              <a:t>Ci, co mają boją się inwestować.</a:t>
            </a:r>
            <a:endParaRPr lang="pl-PL" sz="2400" i="1" dirty="0"/>
          </a:p>
          <a:p>
            <a:r>
              <a:rPr lang="en-US" sz="2400" i="1" dirty="0" smtClean="0"/>
              <a:t> </a:t>
            </a:r>
            <a:endParaRPr lang="pl-PL" sz="2400" b="1" i="1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4033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916832"/>
            <a:ext cx="777686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Wietnamczycy</a:t>
            </a:r>
          </a:p>
          <a:p>
            <a:endParaRPr lang="pl-PL" sz="2400" b="1" dirty="0"/>
          </a:p>
          <a:p>
            <a:r>
              <a:rPr lang="pl-PL" sz="2400" i="1" dirty="0" smtClean="0"/>
              <a:t>(…) biura </a:t>
            </a:r>
            <a:r>
              <a:rPr lang="pl-PL" sz="2400" i="1" dirty="0"/>
              <a:t>turystyczne, usługi kosmetyczne i </a:t>
            </a:r>
            <a:r>
              <a:rPr lang="pl-PL" sz="2400" i="1" dirty="0" smtClean="0"/>
              <a:t>fryzjerskie, ale nie jesteśmy szczególnie </a:t>
            </a:r>
            <a:r>
              <a:rPr lang="pl-PL" sz="2400" i="1" dirty="0"/>
              <a:t>innowacyjni w biznesie. </a:t>
            </a:r>
            <a:endParaRPr lang="pl-PL" sz="2400" i="1" dirty="0" smtClean="0"/>
          </a:p>
          <a:p>
            <a:endParaRPr lang="pl-PL" sz="2400" i="1" dirty="0"/>
          </a:p>
          <a:p>
            <a:r>
              <a:rPr lang="pl-PL" sz="2400" i="1" dirty="0"/>
              <a:t>Wietnamczycy mają na wszystko </a:t>
            </a:r>
            <a:r>
              <a:rPr lang="pl-PL" sz="2400" i="1" dirty="0" smtClean="0"/>
              <a:t>firmy.</a:t>
            </a:r>
            <a:r>
              <a:rPr lang="en-US" sz="2400" i="1" dirty="0" smtClean="0"/>
              <a:t> </a:t>
            </a:r>
          </a:p>
          <a:p>
            <a:endParaRPr lang="en-US" sz="2400" i="1" dirty="0"/>
          </a:p>
          <a:p>
            <a:r>
              <a:rPr lang="pl-PL" sz="2400" i="1" dirty="0"/>
              <a:t>Ci Wietnamczycy, którzy studiują, to zazwyczaj wybierają: </a:t>
            </a:r>
            <a:r>
              <a:rPr lang="pl-PL" sz="2400" i="1" dirty="0" smtClean="0"/>
              <a:t>rachunkowość</a:t>
            </a:r>
            <a:r>
              <a:rPr lang="pl-PL" sz="2400" i="1" dirty="0"/>
              <a:t>, </a:t>
            </a:r>
            <a:r>
              <a:rPr lang="pl-PL" sz="2400" i="1" dirty="0" smtClean="0"/>
              <a:t>bankowość</a:t>
            </a:r>
            <a:r>
              <a:rPr lang="pl-PL" sz="2400" i="1" dirty="0"/>
              <a:t>, </a:t>
            </a:r>
            <a:r>
              <a:rPr lang="pl-PL" sz="2400" i="1" dirty="0" smtClean="0"/>
              <a:t>ekonomię </a:t>
            </a:r>
            <a:r>
              <a:rPr lang="pl-PL" sz="2400" i="1" dirty="0"/>
              <a:t>i idą pracować „do </a:t>
            </a:r>
            <a:r>
              <a:rPr lang="pl-PL" sz="2400" i="1" dirty="0" smtClean="0"/>
              <a:t>siebie.”</a:t>
            </a:r>
            <a:r>
              <a:rPr lang="en-US" sz="2400" i="1" dirty="0" smtClean="0"/>
              <a:t> </a:t>
            </a:r>
            <a:endParaRPr lang="en-US" sz="2400" i="1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77985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703705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Wietnamczycy – Case </a:t>
            </a:r>
            <a:r>
              <a:rPr lang="pl-PL" sz="2400" b="1" dirty="0" err="1" smtClean="0"/>
              <a:t>study</a:t>
            </a:r>
            <a:endParaRPr lang="pl-PL" sz="2400" b="1" dirty="0" smtClean="0"/>
          </a:p>
          <a:p>
            <a:endParaRPr lang="pl-PL" sz="2400" b="1" dirty="0"/>
          </a:p>
          <a:p>
            <a:pPr marL="342900" indent="-342900">
              <a:buFont typeface="Arial"/>
              <a:buChar char="•"/>
            </a:pPr>
            <a:r>
              <a:rPr lang="pl-PL" sz="2400" dirty="0" smtClean="0"/>
              <a:t>rodzina rolnicza</a:t>
            </a:r>
          </a:p>
          <a:p>
            <a:pPr marL="342900" indent="-342900">
              <a:buFont typeface="Arial"/>
              <a:buChar char="•"/>
            </a:pPr>
            <a:r>
              <a:rPr lang="pl-PL" sz="2400" dirty="0" smtClean="0"/>
              <a:t>nikt </a:t>
            </a:r>
            <a:r>
              <a:rPr lang="pl-PL" sz="2400" dirty="0"/>
              <a:t>wcześniej nie zajmował się </a:t>
            </a:r>
            <a:r>
              <a:rPr lang="pl-PL" sz="2400" dirty="0" smtClean="0"/>
              <a:t>handlem</a:t>
            </a:r>
          </a:p>
          <a:p>
            <a:pPr marL="342900" indent="-342900">
              <a:buFont typeface="Arial"/>
              <a:buChar char="•"/>
            </a:pPr>
            <a:r>
              <a:rPr lang="pl-PL" sz="2400" dirty="0"/>
              <a:t>w</a:t>
            </a:r>
            <a:r>
              <a:rPr lang="pl-PL" sz="2400" dirty="0" smtClean="0"/>
              <a:t> </a:t>
            </a:r>
            <a:r>
              <a:rPr lang="pl-PL" sz="2400" dirty="0"/>
              <a:t>Wietnamie nie miał </a:t>
            </a:r>
            <a:r>
              <a:rPr lang="pl-PL" sz="2400" dirty="0" smtClean="0"/>
              <a:t>żadnej </a:t>
            </a:r>
            <a:r>
              <a:rPr lang="pl-PL" sz="2400" dirty="0"/>
              <a:t>pracy, rodzice też byli </a:t>
            </a:r>
            <a:r>
              <a:rPr lang="pl-PL" sz="2400" dirty="0" smtClean="0"/>
              <a:t>bezrobotni</a:t>
            </a:r>
          </a:p>
          <a:p>
            <a:pPr marL="342900" indent="-342900">
              <a:buFont typeface="Arial"/>
              <a:buChar char="•"/>
            </a:pPr>
            <a:r>
              <a:rPr lang="pl-PL" sz="2400" dirty="0"/>
              <a:t>u</a:t>
            </a:r>
            <a:r>
              <a:rPr lang="pl-PL" sz="2400" dirty="0" smtClean="0"/>
              <a:t>miejętność </a:t>
            </a:r>
            <a:r>
              <a:rPr lang="pl-PL" sz="2400" dirty="0"/>
              <a:t>handlu </a:t>
            </a:r>
            <a:r>
              <a:rPr lang="pl-PL" sz="2400" dirty="0" smtClean="0"/>
              <a:t>przez obserwację rodaków</a:t>
            </a:r>
            <a:r>
              <a:rPr lang="pl-PL" sz="2400" dirty="0"/>
              <a:t>, </a:t>
            </a:r>
            <a:r>
              <a:rPr lang="pl-PL" sz="2400" dirty="0" smtClean="0"/>
              <a:t>którzy sami z </a:t>
            </a:r>
            <a:r>
              <a:rPr lang="pl-PL" sz="2400" dirty="0"/>
              <a:t>siebie też niewiele wiedzą o </a:t>
            </a:r>
            <a:r>
              <a:rPr lang="pl-PL" sz="2400" dirty="0" smtClean="0"/>
              <a:t>handlu</a:t>
            </a:r>
          </a:p>
          <a:p>
            <a:pPr marL="342900" indent="-342900">
              <a:buFont typeface="Arial"/>
              <a:buChar char="•"/>
            </a:pPr>
            <a:r>
              <a:rPr lang="pl-PL" sz="2400" dirty="0"/>
              <a:t>b</a:t>
            </a:r>
            <a:r>
              <a:rPr lang="pl-PL" sz="2400" dirty="0" smtClean="0"/>
              <a:t>ywają dni, </a:t>
            </a:r>
            <a:r>
              <a:rPr lang="pl-PL" sz="2400" dirty="0"/>
              <a:t>że na stoisko nie przychodzi absolutnie </a:t>
            </a:r>
            <a:r>
              <a:rPr lang="pl-PL" sz="2400" dirty="0" smtClean="0"/>
              <a:t>nikt</a:t>
            </a:r>
          </a:p>
          <a:p>
            <a:pPr marL="342900" indent="-342900">
              <a:buFont typeface="Arial"/>
              <a:buChar char="•"/>
            </a:pPr>
            <a:r>
              <a:rPr lang="pl-PL" sz="2400" dirty="0" smtClean="0"/>
              <a:t>wyłącznie spodnie </a:t>
            </a:r>
          </a:p>
          <a:p>
            <a:pPr marL="342900" indent="-342900">
              <a:buFont typeface="Arial"/>
              <a:buChar char="•"/>
            </a:pPr>
            <a:r>
              <a:rPr lang="pl-PL" sz="2400" i="1" dirty="0" smtClean="0"/>
              <a:t>z </a:t>
            </a:r>
            <a:r>
              <a:rPr lang="pl-PL" sz="2400" i="1" dirty="0"/>
              <a:t>handlu spodniami na handel innymi ubraniami lub ewentualnie </a:t>
            </a:r>
            <a:r>
              <a:rPr lang="pl-PL" sz="2400" i="1" dirty="0" smtClean="0"/>
              <a:t>butami.</a:t>
            </a:r>
            <a:endParaRPr lang="pl-PL" sz="2400" i="1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625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968510"/>
            <a:ext cx="777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Wnioski</a:t>
            </a:r>
          </a:p>
          <a:p>
            <a:endParaRPr lang="pl-PL" sz="2400" b="1" dirty="0"/>
          </a:p>
          <a:p>
            <a:pPr marL="342900" indent="-342900">
              <a:buFont typeface="Arial"/>
              <a:buChar char="•"/>
            </a:pPr>
            <a:r>
              <a:rPr lang="pl-PL" sz="2000" dirty="0" smtClean="0"/>
              <a:t>Chińska kreacja, wietnamska zależność?</a:t>
            </a:r>
          </a:p>
          <a:p>
            <a:endParaRPr lang="pl-PL" sz="2000" dirty="0"/>
          </a:p>
          <a:p>
            <a:pPr marL="342900" indent="-342900">
              <a:buFont typeface="Arial"/>
              <a:buChar char="•"/>
            </a:pPr>
            <a:r>
              <a:rPr lang="pl-PL" sz="2000" dirty="0" smtClean="0"/>
              <a:t>Wietnamscy „pośrednicy” w enklawach etnicznych?</a:t>
            </a:r>
          </a:p>
          <a:p>
            <a:endParaRPr lang="pl-PL" sz="2000" dirty="0"/>
          </a:p>
          <a:p>
            <a:pPr marL="342900" indent="-342900">
              <a:buFont typeface="Arial"/>
              <a:buChar char="•"/>
            </a:pPr>
            <a:r>
              <a:rPr lang="pl-PL" sz="2000" dirty="0" smtClean="0"/>
              <a:t>Chińscy menadżerowie, chińskie usługi, chińskie enklawy?</a:t>
            </a:r>
          </a:p>
          <a:p>
            <a:endParaRPr lang="pl-PL" sz="2000" b="1" dirty="0" smtClean="0"/>
          </a:p>
          <a:p>
            <a:pPr marL="342900" indent="-342900">
              <a:buFont typeface="Arial"/>
              <a:buChar char="•"/>
            </a:pPr>
            <a:r>
              <a:rPr lang="pl-PL" sz="2000" dirty="0" smtClean="0"/>
              <a:t>Chińskie transmigracje</a:t>
            </a:r>
          </a:p>
          <a:p>
            <a:endParaRPr lang="pl-PL" sz="2000" dirty="0"/>
          </a:p>
          <a:p>
            <a:pPr marL="342900" indent="-342900">
              <a:buFont typeface="Arial"/>
              <a:buChar char="•"/>
            </a:pPr>
            <a:r>
              <a:rPr lang="pl-PL" sz="2000" dirty="0" smtClean="0"/>
              <a:t>Czego nam nie powiedziano?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2938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916832"/>
            <a:ext cx="77768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Hindusi</a:t>
            </a:r>
          </a:p>
          <a:p>
            <a:endParaRPr lang="pl-PL" sz="2400" b="1" dirty="0" smtClean="0"/>
          </a:p>
          <a:p>
            <a:endParaRPr lang="pl-PL" sz="2400" i="1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611058"/>
              </p:ext>
            </p:extLst>
          </p:nvPr>
        </p:nvGraphicFramePr>
        <p:xfrm>
          <a:off x="755576" y="3068960"/>
          <a:ext cx="830012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5" imgW="5778500" imgH="952500" progId="Word.Document.12">
                  <p:embed/>
                </p:oleObj>
              </mc:Choice>
              <mc:Fallback>
                <p:oleObj name="Document" r:id="rId5" imgW="5778500" imgH="95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3068960"/>
                        <a:ext cx="8300122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97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060848"/>
            <a:ext cx="77768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Hindusi</a:t>
            </a:r>
            <a:endParaRPr lang="pl-PL" sz="2400" b="1" dirty="0"/>
          </a:p>
          <a:p>
            <a:endParaRPr lang="pl-PL" sz="2400" dirty="0" smtClean="0"/>
          </a:p>
          <a:p>
            <a:endParaRPr lang="pl-PL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378540"/>
              </p:ext>
            </p:extLst>
          </p:nvPr>
        </p:nvGraphicFramePr>
        <p:xfrm>
          <a:off x="683568" y="2852936"/>
          <a:ext cx="8280920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ocument" r:id="rId5" imgW="5778500" imgH="1155700" progId="Word.Document.12">
                  <p:embed/>
                </p:oleObj>
              </mc:Choice>
              <mc:Fallback>
                <p:oleObj name="Document" r:id="rId5" imgW="5778500" imgH="1155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2852936"/>
                        <a:ext cx="8280920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11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77281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Hindusi</a:t>
            </a:r>
          </a:p>
          <a:p>
            <a:endParaRPr lang="pl-PL" sz="2400" b="1" dirty="0"/>
          </a:p>
          <a:p>
            <a:endParaRPr lang="pl-PL" sz="2400" dirty="0"/>
          </a:p>
          <a:p>
            <a:endParaRPr lang="pl-PL" sz="2400" i="1" dirty="0" smtClean="0"/>
          </a:p>
          <a:p>
            <a:endParaRPr lang="pl-PL" sz="2400" b="1" dirty="0" smtClean="0"/>
          </a:p>
          <a:p>
            <a:endParaRPr lang="pl-PL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818528"/>
              </p:ext>
            </p:extLst>
          </p:nvPr>
        </p:nvGraphicFramePr>
        <p:xfrm>
          <a:off x="1115615" y="2708920"/>
          <a:ext cx="7852443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5" imgW="5778500" imgH="1536700" progId="Word.Document.12">
                  <p:embed/>
                </p:oleObj>
              </mc:Choice>
              <mc:Fallback>
                <p:oleObj name="Document" r:id="rId5" imgW="5778500" imgH="153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615" y="2708920"/>
                        <a:ext cx="7852443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44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84482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Hindusi</a:t>
            </a:r>
          </a:p>
          <a:p>
            <a:endParaRPr lang="pl-PL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827584" y="486916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W</a:t>
            </a:r>
            <a:r>
              <a:rPr lang="pl-PL" sz="2000" dirty="0" smtClean="0"/>
              <a:t>ykształcenie </a:t>
            </a:r>
            <a:r>
              <a:rPr lang="pl-PL" sz="2000" dirty="0"/>
              <a:t>wyższe głównie techniczne – na kierunkach inżynieryjnych</a:t>
            </a:r>
            <a:r>
              <a:rPr lang="pl-PL" dirty="0" smtClean="0"/>
              <a:t>.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479953"/>
              </p:ext>
            </p:extLst>
          </p:nvPr>
        </p:nvGraphicFramePr>
        <p:xfrm>
          <a:off x="1619250" y="2787650"/>
          <a:ext cx="6599492" cy="14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Document" r:id="rId5" imgW="5905500" imgH="1282700" progId="Word.Document.12">
                  <p:embed/>
                </p:oleObj>
              </mc:Choice>
              <mc:Fallback>
                <p:oleObj name="Document" r:id="rId5" imgW="5905500" imgH="128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250" y="2787650"/>
                        <a:ext cx="6599492" cy="14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43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84482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Hindusi</a:t>
            </a:r>
          </a:p>
          <a:p>
            <a:endParaRPr lang="pl-PL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021821"/>
              </p:ext>
            </p:extLst>
          </p:nvPr>
        </p:nvGraphicFramePr>
        <p:xfrm>
          <a:off x="31431" y="2959100"/>
          <a:ext cx="8645025" cy="1406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Document" r:id="rId5" imgW="5778500" imgH="939800" progId="Word.Document.12">
                  <p:embed/>
                </p:oleObj>
              </mc:Choice>
              <mc:Fallback>
                <p:oleObj name="Document" r:id="rId5" imgW="5778500" imgH="93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31" y="2959100"/>
                        <a:ext cx="8645025" cy="1406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90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11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Łącznik prostoliniowy 4"/>
          <p:cNvCxnSpPr/>
          <p:nvPr/>
        </p:nvCxnSpPr>
        <p:spPr>
          <a:xfrm>
            <a:off x="755576" y="6525344"/>
            <a:ext cx="799288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59512" y="1772816"/>
            <a:ext cx="77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55679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Hindusi</a:t>
            </a:r>
          </a:p>
          <a:p>
            <a:endParaRPr lang="pl-PL" sz="2400" b="1" dirty="0" smtClean="0"/>
          </a:p>
          <a:p>
            <a:endParaRPr lang="pl-PL" sz="2400" b="1" dirty="0" smtClean="0"/>
          </a:p>
          <a:p>
            <a:endParaRPr lang="pl-PL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72287"/>
              </p:ext>
            </p:extLst>
          </p:nvPr>
        </p:nvGraphicFramePr>
        <p:xfrm>
          <a:off x="767190" y="2804790"/>
          <a:ext cx="7962330" cy="271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Document" r:id="rId5" imgW="5778500" imgH="1968500" progId="Word.Document.12">
                  <p:embed/>
                </p:oleObj>
              </mc:Choice>
              <mc:Fallback>
                <p:oleObj name="Document" r:id="rId5" imgW="5778500" imgH="196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7190" y="2804790"/>
                        <a:ext cx="7962330" cy="2712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1124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772</Words>
  <Application>Microsoft Office PowerPoint</Application>
  <PresentationFormat>Pokaz na ekranie (4:3)</PresentationFormat>
  <Paragraphs>166</Paragraphs>
  <Slides>34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6" baseType="lpstr">
      <vt:lpstr>Motyw pakietu Office</vt:lpstr>
      <vt:lpstr>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Rafał</dc:creator>
  <cp:lastModifiedBy>Łukaszczyk Karolina</cp:lastModifiedBy>
  <cp:revision>41</cp:revision>
  <dcterms:created xsi:type="dcterms:W3CDTF">2012-01-05T11:18:24Z</dcterms:created>
  <dcterms:modified xsi:type="dcterms:W3CDTF">2015-10-09T09:15:50Z</dcterms:modified>
</cp:coreProperties>
</file>