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324" r:id="rId3"/>
    <p:sldId id="258" r:id="rId4"/>
    <p:sldId id="319" r:id="rId5"/>
    <p:sldId id="291" r:id="rId6"/>
    <p:sldId id="294" r:id="rId7"/>
    <p:sldId id="277" r:id="rId8"/>
    <p:sldId id="307" r:id="rId9"/>
    <p:sldId id="335" r:id="rId10"/>
    <p:sldId id="302" r:id="rId11"/>
    <p:sldId id="310" r:id="rId12"/>
    <p:sldId id="298" r:id="rId13"/>
    <p:sldId id="313" r:id="rId14"/>
    <p:sldId id="334" r:id="rId15"/>
    <p:sldId id="325" r:id="rId16"/>
    <p:sldId id="317" r:id="rId17"/>
    <p:sldId id="318" r:id="rId18"/>
    <p:sldId id="327" r:id="rId19"/>
    <p:sldId id="279" r:id="rId20"/>
    <p:sldId id="290" r:id="rId21"/>
    <p:sldId id="326" r:id="rId22"/>
    <p:sldId id="322" r:id="rId23"/>
    <p:sldId id="333" r:id="rId24"/>
    <p:sldId id="33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98" autoAdjust="0"/>
    <p:restoredTop sz="94660" autoAdjust="0"/>
  </p:normalViewPr>
  <p:slideViewPr>
    <p:cSldViewPr snapToGrid="0">
      <p:cViewPr>
        <p:scale>
          <a:sx n="88" d="100"/>
          <a:sy n="88" d="100"/>
        </p:scale>
        <p:origin x="523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C49C-8016-415F-872D-BAD0F664C9FA}" type="datetimeFigureOut">
              <a:rPr lang="en-NZ" smtClean="0"/>
              <a:pPr/>
              <a:t>5/08/2020</a:t>
            </a:fld>
            <a:endParaRPr lang="en-NZ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2DD6C-CCDD-4BB0-9ECC-14AF192B8F85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C49C-8016-415F-872D-BAD0F664C9FA}" type="datetimeFigureOut">
              <a:rPr lang="en-NZ" smtClean="0"/>
              <a:pPr/>
              <a:t>5/08/2020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2DD6C-CCDD-4BB0-9ECC-14AF192B8F85}" type="slidenum">
              <a:rPr lang="en-NZ" smtClean="0"/>
              <a:pPr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C49C-8016-415F-872D-BAD0F664C9FA}" type="datetimeFigureOut">
              <a:rPr lang="en-NZ" smtClean="0"/>
              <a:pPr/>
              <a:t>5/08/2020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2DD6C-CCDD-4BB0-9ECC-14AF192B8F85}" type="slidenum">
              <a:rPr lang="en-NZ" smtClean="0"/>
              <a:pPr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DFC49C-8016-415F-872D-BAD0F664C9FA}" type="datetimeFigureOut">
              <a:rPr lang="en-NZ" smtClean="0"/>
              <a:pPr/>
              <a:t>5/08/2020</a:t>
            </a:fld>
            <a:endParaRPr lang="en-NZ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8E2DD6C-CCDD-4BB0-9ECC-14AF192B8F85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C49C-8016-415F-872D-BAD0F664C9FA}" type="datetimeFigureOut">
              <a:rPr lang="en-NZ" smtClean="0"/>
              <a:pPr/>
              <a:t>5/08/2020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2DD6C-CCDD-4BB0-9ECC-14AF192B8F85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C49C-8016-415F-872D-BAD0F664C9FA}" type="datetimeFigureOut">
              <a:rPr lang="en-NZ" smtClean="0"/>
              <a:pPr/>
              <a:t>5/08/2020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2DD6C-CCDD-4BB0-9ECC-14AF192B8F85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2DD6C-CCDD-4BB0-9ECC-14AF192B8F85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C49C-8016-415F-872D-BAD0F664C9FA}" type="datetimeFigureOut">
              <a:rPr lang="en-NZ" smtClean="0"/>
              <a:pPr/>
              <a:t>5/08/2020</a:t>
            </a:fld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C49C-8016-415F-872D-BAD0F664C9FA}" type="datetimeFigureOut">
              <a:rPr lang="en-NZ" smtClean="0"/>
              <a:pPr/>
              <a:t>5/08/2020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2DD6C-CCDD-4BB0-9ECC-14AF192B8F85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C49C-8016-415F-872D-BAD0F664C9FA}" type="datetimeFigureOut">
              <a:rPr lang="en-NZ" smtClean="0"/>
              <a:pPr/>
              <a:t>5/08/2020</a:t>
            </a:fld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2DD6C-CCDD-4BB0-9ECC-14AF192B8F85}" type="slidenum">
              <a:rPr lang="en-NZ" smtClean="0"/>
              <a:pPr/>
              <a:t>‹#›</a:t>
            </a:fld>
            <a:endParaRPr lang="en-N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DFC49C-8016-415F-872D-BAD0F664C9FA}" type="datetimeFigureOut">
              <a:rPr lang="en-NZ" smtClean="0"/>
              <a:pPr/>
              <a:t>5/08/2020</a:t>
            </a:fld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8E2DD6C-CCDD-4BB0-9ECC-14AF192B8F85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N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C49C-8016-415F-872D-BAD0F664C9FA}" type="datetimeFigureOut">
              <a:rPr lang="en-NZ" smtClean="0"/>
              <a:pPr/>
              <a:t>5/08/2020</a:t>
            </a:fld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2DD6C-CCDD-4BB0-9ECC-14AF192B8F85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9DFC49C-8016-415F-872D-BAD0F664C9FA}" type="datetimeFigureOut">
              <a:rPr lang="en-NZ" smtClean="0"/>
              <a:pPr/>
              <a:t>5/08/2020</a:t>
            </a:fld>
            <a:endParaRPr lang="en-NZ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8E2DD6C-CCDD-4BB0-9ECC-14AF192B8F85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5.wdp"/><Relationship Id="rId18" Type="http://schemas.openxmlformats.org/officeDocument/2006/relationships/image" Target="../media/image39.jpeg"/><Relationship Id="rId26" Type="http://schemas.openxmlformats.org/officeDocument/2006/relationships/image" Target="../media/image43.jpeg"/><Relationship Id="rId39" Type="http://schemas.openxmlformats.org/officeDocument/2006/relationships/image" Target="../media/image55.png"/><Relationship Id="rId3" Type="http://schemas.openxmlformats.org/officeDocument/2006/relationships/image" Target="../media/image29.png"/><Relationship Id="rId21" Type="http://schemas.openxmlformats.org/officeDocument/2006/relationships/image" Target="../media/image27.emf"/><Relationship Id="rId34" Type="http://schemas.openxmlformats.org/officeDocument/2006/relationships/image" Target="../media/image51.png"/><Relationship Id="rId7" Type="http://schemas.microsoft.com/office/2007/relationships/hdphoto" Target="../media/hdphoto7.wdp"/><Relationship Id="rId12" Type="http://schemas.openxmlformats.org/officeDocument/2006/relationships/image" Target="../media/image14.jpeg"/><Relationship Id="rId17" Type="http://schemas.openxmlformats.org/officeDocument/2006/relationships/image" Target="../media/image38.jpeg"/><Relationship Id="rId25" Type="http://schemas.openxmlformats.org/officeDocument/2006/relationships/image" Target="../media/image42.jpeg"/><Relationship Id="rId33" Type="http://schemas.openxmlformats.org/officeDocument/2006/relationships/image" Target="../media/image50.png"/><Relationship Id="rId38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jpeg"/><Relationship Id="rId20" Type="http://schemas.openxmlformats.org/officeDocument/2006/relationships/oleObject" Target="../embeddings/Microsoft_Excel_97-2003_Worksheet1.xls"/><Relationship Id="rId29" Type="http://schemas.openxmlformats.org/officeDocument/2006/relationships/image" Target="../media/image46.jpeg"/><Relationship Id="rId41" Type="http://schemas.openxmlformats.org/officeDocument/2006/relationships/image" Target="../media/image57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11" Type="http://schemas.microsoft.com/office/2007/relationships/hdphoto" Target="../media/hdphoto9.wdp"/><Relationship Id="rId24" Type="http://schemas.openxmlformats.org/officeDocument/2006/relationships/image" Target="../media/image41.jpeg"/><Relationship Id="rId32" Type="http://schemas.openxmlformats.org/officeDocument/2006/relationships/image" Target="../media/image49.jpeg"/><Relationship Id="rId37" Type="http://schemas.openxmlformats.org/officeDocument/2006/relationships/image" Target="../media/image17.emf"/><Relationship Id="rId40" Type="http://schemas.openxmlformats.org/officeDocument/2006/relationships/image" Target="../media/image56.png"/><Relationship Id="rId5" Type="http://schemas.openxmlformats.org/officeDocument/2006/relationships/image" Target="../media/image31.png"/><Relationship Id="rId15" Type="http://schemas.openxmlformats.org/officeDocument/2006/relationships/image" Target="../media/image36.jpeg"/><Relationship Id="rId23" Type="http://schemas.openxmlformats.org/officeDocument/2006/relationships/image" Target="../media/image28.emf"/><Relationship Id="rId28" Type="http://schemas.openxmlformats.org/officeDocument/2006/relationships/image" Target="../media/image45.jpeg"/><Relationship Id="rId36" Type="http://schemas.openxmlformats.org/officeDocument/2006/relationships/image" Target="../media/image53.png"/><Relationship Id="rId10" Type="http://schemas.openxmlformats.org/officeDocument/2006/relationships/image" Target="../media/image34.jpeg"/><Relationship Id="rId19" Type="http://schemas.openxmlformats.org/officeDocument/2006/relationships/image" Target="../media/image40.jpeg"/><Relationship Id="rId31" Type="http://schemas.openxmlformats.org/officeDocument/2006/relationships/image" Target="../media/image48.jpeg"/><Relationship Id="rId4" Type="http://schemas.openxmlformats.org/officeDocument/2006/relationships/image" Target="../media/image30.png"/><Relationship Id="rId9" Type="http://schemas.microsoft.com/office/2007/relationships/hdphoto" Target="../media/hdphoto8.wdp"/><Relationship Id="rId14" Type="http://schemas.openxmlformats.org/officeDocument/2006/relationships/image" Target="../media/image35.jpeg"/><Relationship Id="rId22" Type="http://schemas.openxmlformats.org/officeDocument/2006/relationships/oleObject" Target="../embeddings/Microsoft_Excel_97-2003_Worksheet2.xls"/><Relationship Id="rId27" Type="http://schemas.openxmlformats.org/officeDocument/2006/relationships/image" Target="../media/image44.jpeg"/><Relationship Id="rId30" Type="http://schemas.openxmlformats.org/officeDocument/2006/relationships/image" Target="../media/image47.jpeg"/><Relationship Id="rId35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389" y="275223"/>
            <a:ext cx="11686478" cy="1219200"/>
          </a:xfrm>
        </p:spPr>
        <p:txBody>
          <a:bodyPr>
            <a:normAutofit/>
          </a:bodyPr>
          <a:lstStyle/>
          <a:p>
            <a:pPr algn="ctr"/>
            <a:r>
              <a:rPr lang="en-NZ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Holocaust Journey and Survival</a:t>
            </a:r>
            <a:br>
              <a:rPr lang="en-NZ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NZ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my Parents, Samuel Hornung &amp; Ella (Zaks) Hornung</a:t>
            </a:r>
            <a:endParaRPr lang="en-NZ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42" y="1602381"/>
            <a:ext cx="9003156" cy="4572000"/>
          </a:xfrm>
        </p:spPr>
      </p:pic>
    </p:spTree>
    <p:extLst>
      <p:ext uri="{BB962C8B-B14F-4D97-AF65-F5344CB8AC3E}">
        <p14:creationId xmlns:p14="http://schemas.microsoft.com/office/powerpoint/2010/main" val="53863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19" y="304799"/>
            <a:ext cx="6528647" cy="61134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NZ" sz="3600" b="1" dirty="0">
                <a:solidFill>
                  <a:srgbClr val="FFC000"/>
                </a:solidFill>
              </a:rPr>
              <a:t>Resilience</a:t>
            </a:r>
            <a:r>
              <a:rPr lang="en-NZ" sz="3200" b="1" dirty="0">
                <a:solidFill>
                  <a:srgbClr val="FFC000"/>
                </a:solidFill>
              </a:rPr>
              <a:t> </a:t>
            </a:r>
            <a:r>
              <a:rPr lang="en-NZ" sz="3200" b="1" dirty="0" smtClean="0">
                <a:solidFill>
                  <a:srgbClr val="FFC000"/>
                </a:solidFill>
              </a:rPr>
              <a:t/>
            </a:r>
            <a:br>
              <a:rPr lang="en-NZ" sz="3200" b="1" dirty="0" smtClean="0">
                <a:solidFill>
                  <a:srgbClr val="FFC000"/>
                </a:solidFill>
              </a:rPr>
            </a:br>
            <a:r>
              <a:rPr lang="en-US" sz="3200" b="1" dirty="0" smtClean="0"/>
              <a:t>Dad </a:t>
            </a:r>
            <a:r>
              <a:rPr lang="en-US" sz="3200" b="1" dirty="0" smtClean="0"/>
              <a:t>was a </a:t>
            </a:r>
            <a:r>
              <a:rPr lang="en-US" sz="3200" b="1" dirty="0" smtClean="0"/>
              <a:t>barber. Back </a:t>
            </a:r>
            <a:r>
              <a:rPr lang="en-US" sz="3200" b="1" dirty="0" smtClean="0"/>
              <a:t>then </a:t>
            </a:r>
            <a:r>
              <a:rPr lang="en-US" sz="3200" b="1" dirty="0"/>
              <a:t>in </a:t>
            </a:r>
            <a:r>
              <a:rPr lang="en-US" sz="3200" b="1" dirty="0" smtClean="0"/>
              <a:t>Poland, </a:t>
            </a:r>
            <a:r>
              <a:rPr lang="en-US" sz="3200" b="1" dirty="0" smtClean="0"/>
              <a:t>barbers treated people </a:t>
            </a:r>
            <a:r>
              <a:rPr lang="en-US" sz="3200" b="1" dirty="0" smtClean="0"/>
              <a:t>with certain ailments similar to doctors and n</a:t>
            </a:r>
            <a:r>
              <a:rPr lang="en-US" sz="3200" b="1" dirty="0" smtClean="0"/>
              <a:t>urses </a:t>
            </a:r>
            <a:r>
              <a:rPr lang="en-US" sz="3200" b="1" dirty="0" smtClean="0"/>
              <a:t>today. </a:t>
            </a:r>
            <a:endParaRPr lang="en-US" sz="3200" b="1" dirty="0"/>
          </a:p>
          <a:p>
            <a:pPr marL="0" indent="0">
              <a:buNone/>
            </a:pPr>
            <a:r>
              <a:rPr lang="en-US" sz="3200" b="1" dirty="0" smtClean="0"/>
              <a:t>Dad </a:t>
            </a:r>
            <a:r>
              <a:rPr lang="en-US" sz="3200" b="1" dirty="0" smtClean="0"/>
              <a:t>also spoke German. </a:t>
            </a:r>
            <a:r>
              <a:rPr lang="en-US" sz="3200" b="1" dirty="0" smtClean="0"/>
              <a:t>Because he was a barber and spoke German Dad</a:t>
            </a:r>
            <a:r>
              <a:rPr lang="en-US" sz="3200" b="1" dirty="0" smtClean="0"/>
              <a:t> was saved from the gas chamber and </a:t>
            </a:r>
            <a:r>
              <a:rPr lang="en-US" sz="3200" b="1" dirty="0" smtClean="0"/>
              <a:t>given work at Auschwitz that required his </a:t>
            </a:r>
            <a:r>
              <a:rPr lang="en-US" sz="3200" b="1" dirty="0" smtClean="0"/>
              <a:t>specific skills.</a:t>
            </a:r>
          </a:p>
        </p:txBody>
      </p:sp>
      <p:pic>
        <p:nvPicPr>
          <p:cNvPr id="4" name="Picture 3" descr="C:\Users\Rick\Documents\Documents\Sam &amp; Ella\Sam old 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592" y="711200"/>
            <a:ext cx="4123411" cy="54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20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389" y="400594"/>
            <a:ext cx="6775268" cy="56954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NZ" sz="3200" b="1" dirty="0">
                <a:solidFill>
                  <a:srgbClr val="FFC000"/>
                </a:solidFill>
              </a:rPr>
              <a:t>Rescue </a:t>
            </a:r>
            <a:r>
              <a:rPr lang="en-NZ" sz="3200" b="1" dirty="0" smtClean="0">
                <a:solidFill>
                  <a:srgbClr val="FFC000"/>
                </a:solidFill>
              </a:rPr>
              <a:t/>
            </a:r>
            <a:br>
              <a:rPr lang="en-NZ" sz="3200" b="1" dirty="0" smtClean="0">
                <a:solidFill>
                  <a:srgbClr val="FFC000"/>
                </a:solidFill>
              </a:rPr>
            </a:br>
            <a:r>
              <a:rPr lang="en-US" sz="3000" b="1" dirty="0" smtClean="0"/>
              <a:t>Dad </a:t>
            </a:r>
            <a:r>
              <a:rPr lang="en-US" sz="3000" b="1" dirty="0" smtClean="0"/>
              <a:t>was liberated from Auschwitz by the invading Soviet forces on 27 April 1945.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800" b="1" dirty="0" smtClean="0"/>
          </a:p>
          <a:p>
            <a:pPr marL="0" indent="0">
              <a:buNone/>
            </a:pPr>
            <a:r>
              <a:rPr lang="en-US" sz="3000" b="1" dirty="0" smtClean="0"/>
              <a:t>My </a:t>
            </a:r>
            <a:r>
              <a:rPr lang="en-US" sz="3000" b="1" dirty="0" smtClean="0"/>
              <a:t>Dad was involved as a witness at the war trials held at Auschwitz.</a:t>
            </a:r>
            <a:r>
              <a:rPr lang="en-US" sz="3200" b="1" dirty="0" smtClean="0"/>
              <a:t> </a:t>
            </a:r>
            <a:endParaRPr lang="en-US" sz="3200" b="1" dirty="0" smtClean="0"/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r>
              <a:rPr lang="en-US" sz="3000" b="1" dirty="0" smtClean="0"/>
              <a:t>He </a:t>
            </a:r>
            <a:r>
              <a:rPr lang="en-US" sz="3000" b="1" dirty="0" smtClean="0"/>
              <a:t>told me that he only spoke the </a:t>
            </a:r>
            <a:r>
              <a:rPr lang="en-US" sz="3000" b="1" dirty="0" smtClean="0"/>
              <a:t>truth at the trials, </a:t>
            </a:r>
            <a:r>
              <a:rPr lang="en-US" sz="3000" b="1" dirty="0" smtClean="0"/>
              <a:t>that he would not </a:t>
            </a:r>
            <a:r>
              <a:rPr lang="en-US" sz="3000" b="1" dirty="0" smtClean="0"/>
              <a:t>lie or embellish the truth </a:t>
            </a:r>
            <a:r>
              <a:rPr lang="en-US" sz="3000" b="1" dirty="0" smtClean="0"/>
              <a:t>to punish the Nazi guards and collaborators more than they </a:t>
            </a:r>
            <a:r>
              <a:rPr lang="en-US" sz="3000" b="1" dirty="0" smtClean="0"/>
              <a:t>deserved, the way others did…</a:t>
            </a:r>
            <a:endParaRPr lang="en-US" sz="3000" b="1" dirty="0" smtClean="0"/>
          </a:p>
        </p:txBody>
      </p:sp>
      <p:pic>
        <p:nvPicPr>
          <p:cNvPr id="4" name="Picture 3" descr="C:\Users\Rick\Documents\Documents\Sam &amp; Ella\Sam old 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121" y="1714570"/>
            <a:ext cx="3370882" cy="44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Rick\Documents\Documents\Sam &amp; Ella\Sam old 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592" y="711200"/>
            <a:ext cx="4387774" cy="585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64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926" y="548640"/>
            <a:ext cx="5803174" cy="58173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Mom was told that </a:t>
            </a:r>
            <a:r>
              <a:rPr lang="en-US" sz="3200" b="1" dirty="0" smtClean="0"/>
              <a:t>the </a:t>
            </a:r>
            <a:r>
              <a:rPr lang="en-US" sz="3200" b="1" dirty="0"/>
              <a:t>quota for Polish </a:t>
            </a:r>
            <a:r>
              <a:rPr lang="en-US" sz="3200" b="1" dirty="0" smtClean="0"/>
              <a:t>refugees to USA </a:t>
            </a:r>
            <a:r>
              <a:rPr lang="en-US" sz="3200" b="1" dirty="0"/>
              <a:t>was “oversubscribed”.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800" b="1" dirty="0" smtClean="0"/>
          </a:p>
          <a:p>
            <a:pPr marL="0" indent="0">
              <a:buNone/>
            </a:pPr>
            <a:r>
              <a:rPr lang="en-US" sz="3200" b="1" dirty="0" smtClean="0"/>
              <a:t>HIAS </a:t>
            </a:r>
            <a:r>
              <a:rPr lang="en-US" sz="3200" b="1" dirty="0"/>
              <a:t>Relief </a:t>
            </a:r>
            <a:r>
              <a:rPr lang="en-US" sz="3200" b="1" dirty="0" smtClean="0"/>
              <a:t>Agency look</a:t>
            </a:r>
            <a:r>
              <a:rPr lang="en-US" sz="3200" b="1" dirty="0" smtClean="0"/>
              <a:t>ed for an American </a:t>
            </a:r>
            <a:r>
              <a:rPr lang="en-US" sz="3200" b="1" dirty="0"/>
              <a:t>Sponsor </a:t>
            </a:r>
            <a:r>
              <a:rPr lang="en-US" sz="3200" b="1" dirty="0" smtClean="0"/>
              <a:t>so </a:t>
            </a:r>
            <a:r>
              <a:rPr lang="en-US" sz="3200" b="1" dirty="0" smtClean="0"/>
              <a:t>Mom could </a:t>
            </a:r>
            <a:r>
              <a:rPr lang="en-US" sz="3200" b="1" dirty="0" smtClean="0"/>
              <a:t>be allowed to emigrate to </a:t>
            </a:r>
            <a:r>
              <a:rPr lang="en-US" sz="3200" b="1" dirty="0" smtClean="0"/>
              <a:t>USA</a:t>
            </a:r>
            <a:r>
              <a:rPr lang="en-US" sz="3200" b="1" dirty="0" smtClean="0"/>
              <a:t>.</a:t>
            </a:r>
          </a:p>
          <a:p>
            <a:pPr marL="0" indent="0">
              <a:buNone/>
            </a:pPr>
            <a:r>
              <a:rPr lang="en-US" sz="3200" b="1" dirty="0" smtClean="0"/>
              <a:t>Theodore Wise, a distant cousin, was found in Detroit and paid for her visa and travel costs…</a:t>
            </a:r>
            <a:endParaRPr lang="en-US" sz="32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761" y="289560"/>
            <a:ext cx="57321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2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091" y="217714"/>
            <a:ext cx="3628210" cy="6343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And after four years as a Displaced Person, my </a:t>
            </a:r>
            <a:r>
              <a:rPr lang="en-US" sz="2800" b="1" dirty="0" smtClean="0"/>
              <a:t>Dad was accepted to go to the </a:t>
            </a:r>
            <a:r>
              <a:rPr lang="en-US" sz="2800" b="1" dirty="0" smtClean="0"/>
              <a:t>USA. His Sister-in-Law</a:t>
            </a:r>
            <a:r>
              <a:rPr lang="en-US" sz="2800" b="1" dirty="0"/>
              <a:t>, </a:t>
            </a:r>
            <a:r>
              <a:rPr lang="en-US" sz="2800" b="1" dirty="0" err="1" smtClean="0"/>
              <a:t>Hanka</a:t>
            </a:r>
            <a:r>
              <a:rPr lang="en-US" sz="2800" b="1" dirty="0" smtClean="0"/>
              <a:t> Fisk, </a:t>
            </a:r>
            <a:r>
              <a:rPr lang="en-US" sz="2800" b="1" dirty="0"/>
              <a:t>was  now married </a:t>
            </a:r>
            <a:r>
              <a:rPr lang="en-US" sz="2800" b="1" dirty="0" smtClean="0"/>
              <a:t>and </a:t>
            </a:r>
            <a:r>
              <a:rPr lang="en-US" sz="2800" b="1" dirty="0"/>
              <a:t>living in </a:t>
            </a:r>
            <a:r>
              <a:rPr lang="en-US" sz="2800" b="1" dirty="0" smtClean="0"/>
              <a:t>Detroit, offered </a:t>
            </a:r>
            <a:r>
              <a:rPr lang="en-US" sz="2800" b="1" dirty="0"/>
              <a:t>to be his </a:t>
            </a:r>
            <a:r>
              <a:rPr lang="en-US" sz="2800" b="1" dirty="0" smtClean="0"/>
              <a:t>Sponsor…</a:t>
            </a:r>
          </a:p>
          <a:p>
            <a:pPr marL="0" indent="0">
              <a:buNone/>
            </a:pPr>
            <a:r>
              <a:rPr lang="en-US" sz="2800" b="1" dirty="0" err="1" smtClean="0"/>
              <a:t>Hanka</a:t>
            </a:r>
            <a:r>
              <a:rPr lang="en-US" sz="2800" b="1" dirty="0" smtClean="0"/>
              <a:t> </a:t>
            </a:r>
            <a:r>
              <a:rPr lang="en-US" sz="2800" b="1" dirty="0" smtClean="0"/>
              <a:t>was Regina’s sister, Dad’s wife and mother of their two boys.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343" y="896800"/>
            <a:ext cx="7705457" cy="49553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20000" y="4975864"/>
            <a:ext cx="2522220" cy="922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5143" y="5922376"/>
            <a:ext cx="5959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APPROVED! Dad is on his way to Detroit!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586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112" y="4069828"/>
            <a:ext cx="5617027" cy="26202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 smtClean="0"/>
              <a:t>Mom left </a:t>
            </a:r>
            <a:r>
              <a:rPr lang="en-US" sz="2800" b="1" dirty="0"/>
              <a:t>Sweden for </a:t>
            </a:r>
            <a:r>
              <a:rPr lang="en-US" sz="2800" b="1" dirty="0" smtClean="0"/>
              <a:t>Detroit on </a:t>
            </a:r>
            <a:r>
              <a:rPr lang="en-US" sz="2800" b="1" dirty="0"/>
              <a:t>21 June </a:t>
            </a:r>
            <a:r>
              <a:rPr lang="en-US" sz="2800" b="1" dirty="0" smtClean="0"/>
              <a:t>1949 </a:t>
            </a:r>
            <a:r>
              <a:rPr lang="en-US" sz="2800" b="1" dirty="0"/>
              <a:t>traveled on the Swedish-American Ship Line's, the "</a:t>
            </a:r>
            <a:r>
              <a:rPr lang="en-US" sz="2800" b="1" dirty="0" err="1"/>
              <a:t>Gripsholm</a:t>
            </a:r>
            <a:r>
              <a:rPr lang="en-US" sz="2800" b="1" dirty="0"/>
              <a:t>"</a:t>
            </a:r>
          </a:p>
          <a:p>
            <a:pPr marL="0" indent="0">
              <a:buNone/>
            </a:pPr>
            <a:r>
              <a:rPr lang="en-US" sz="2800" b="1" dirty="0" smtClean="0"/>
              <a:t>Mom </a:t>
            </a:r>
            <a:r>
              <a:rPr lang="en-US" sz="2800" b="1" dirty="0"/>
              <a:t>arrived in the Detroit </a:t>
            </a:r>
            <a:r>
              <a:rPr lang="en-US" sz="2800" b="1" dirty="0" smtClean="0"/>
              <a:t>on </a:t>
            </a:r>
            <a:r>
              <a:rPr lang="en-US" sz="2800" b="1" dirty="0"/>
              <a:t>1 July </a:t>
            </a:r>
            <a:r>
              <a:rPr lang="en-US" sz="2800" b="1" dirty="0" smtClean="0"/>
              <a:t>1949</a:t>
            </a:r>
            <a:r>
              <a:rPr lang="en-US" b="1" dirty="0" smtClean="0"/>
              <a:t>... </a:t>
            </a:r>
            <a:endParaRPr lang="en-US" b="1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2" y="152374"/>
            <a:ext cx="3184362" cy="39589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43451" y="4319452"/>
            <a:ext cx="58173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Here’s Dad playing cards on the </a:t>
            </a:r>
            <a:r>
              <a:rPr lang="en-US" sz="2800" b="1" dirty="0" smtClean="0"/>
              <a:t> deck of the USA ship, the “General </a:t>
            </a:r>
            <a:r>
              <a:rPr lang="en-US" sz="2800" b="1" dirty="0"/>
              <a:t>Stewart</a:t>
            </a:r>
            <a:r>
              <a:rPr lang="en-US" sz="2800" b="1" dirty="0" smtClean="0"/>
              <a:t>”. He sailed on </a:t>
            </a:r>
            <a:endParaRPr lang="en-US" sz="2800" b="1" dirty="0" smtClean="0"/>
          </a:p>
          <a:p>
            <a:r>
              <a:rPr lang="en-US" sz="2800" b="1" dirty="0" smtClean="0"/>
              <a:t>2 </a:t>
            </a:r>
            <a:r>
              <a:rPr lang="en-US" sz="2800" b="1" dirty="0" smtClean="0"/>
              <a:t>Oct 1949 out of Bremmerhaven, Germany</a:t>
            </a:r>
            <a:r>
              <a:rPr lang="en-US" sz="2800" b="1" dirty="0"/>
              <a:t>. </a:t>
            </a:r>
            <a:endParaRPr lang="en-US" sz="28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6183087" y="152374"/>
            <a:ext cx="4868100" cy="4184495"/>
            <a:chOff x="5651646" y="368911"/>
            <a:chExt cx="3066294" cy="259780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646" y="368911"/>
              <a:ext cx="3066294" cy="2186723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646" y="2526941"/>
              <a:ext cx="3066294" cy="439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1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9540" y="632460"/>
            <a:ext cx="1191768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5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My Dad’s Father’s name was Jozef Mordechai Hornung and his Mother’s </a:t>
            </a:r>
            <a:r>
              <a:rPr lang="en-US" sz="245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name was</a:t>
            </a:r>
            <a:r>
              <a:rPr lang="en-US" sz="245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 </a:t>
            </a:r>
            <a:r>
              <a:rPr lang="en-US" sz="245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Amalia </a:t>
            </a:r>
            <a:r>
              <a:rPr lang="en-US" sz="245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Neuhoff. They owned a chicken and fish shop in Oswiecim</a:t>
            </a:r>
            <a:r>
              <a:rPr lang="en-US" sz="245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 Before </a:t>
            </a:r>
            <a:r>
              <a:rPr lang="en-US" sz="245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World War 2 started, my Dad was married to Regina. Their twin sons, </a:t>
            </a:r>
            <a:r>
              <a:rPr lang="en-US" sz="245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enryk </a:t>
            </a:r>
            <a:r>
              <a:rPr lang="en-US" sz="245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and Wigdor were born on 31 Jan 1940</a:t>
            </a:r>
            <a:r>
              <a:rPr lang="en-US" sz="245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 On </a:t>
            </a:r>
            <a:r>
              <a:rPr lang="en-US" sz="245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29 March 1941, Dad and his family were forced to go live in Sosnowiec Ghetto</a:t>
            </a:r>
            <a:r>
              <a:rPr lang="en-US" sz="245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 Their </a:t>
            </a:r>
            <a:r>
              <a:rPr lang="en-US" sz="245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family home and business were stolen by the Nazis. Dad was a Barber and his Barber Shop was also stolen by the Nazis</a:t>
            </a:r>
            <a:r>
              <a:rPr lang="en-US" sz="245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 …</a:t>
            </a:r>
            <a:r>
              <a:rPr lang="en-US" sz="245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on 1 April 1944 my Dad and his family were sent to Auschwitz Death Camp.</a:t>
            </a:r>
            <a:br>
              <a:rPr lang="en-US" sz="2450" b="1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en-US" sz="245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My Mom’s Father’s name was </a:t>
            </a:r>
            <a:r>
              <a:rPr lang="en-US" sz="245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Jozef </a:t>
            </a:r>
            <a:r>
              <a:rPr lang="en-US" sz="245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Zaks and her Mother’s name was Bejla </a:t>
            </a:r>
            <a:r>
              <a:rPr lang="en-US" sz="245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Moszkowicz</a:t>
            </a:r>
            <a:r>
              <a:rPr lang="en-US" sz="245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. They owned a tins-smith shop in nearby Piotrkow. Mom also had a brother called Tuvia, who was 12 years older than her</a:t>
            </a:r>
            <a:r>
              <a:rPr lang="en-US" sz="245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 My </a:t>
            </a:r>
            <a:r>
              <a:rPr lang="en-US" sz="245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Mom had 7 years of </a:t>
            </a:r>
            <a:r>
              <a:rPr lang="en-US" sz="245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Polish </a:t>
            </a:r>
            <a:r>
              <a:rPr lang="en-US" sz="245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public school education then trained to become a dressmaker…  </a:t>
            </a:r>
            <a:r>
              <a:rPr lang="en-US" sz="245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 </a:t>
            </a:r>
            <a:r>
              <a:rPr lang="en-US" sz="245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April 1941, the family home and business were stolen by the Nazis. Mom was forced to live at Czestochowa Ghetto</a:t>
            </a:r>
            <a:r>
              <a:rPr lang="en-US" sz="245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  Mom </a:t>
            </a:r>
            <a:r>
              <a:rPr lang="en-US" sz="245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was forced to give up her chosen profession and work at the local munitions factory for the Nazis. </a:t>
            </a:r>
            <a:r>
              <a:rPr lang="en-US" sz="245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 </a:t>
            </a:r>
            <a:r>
              <a:rPr lang="en-US" sz="245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April 1944, my Mom was sent to Ravensbrueck Concentration Camp and forced to do hard labour. </a:t>
            </a:r>
            <a:endParaRPr lang="en-US" sz="245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3" descr="C:\Users\Rick\Documents\Documents\Sam &amp; Ella\Sam old 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326" y="1237711"/>
            <a:ext cx="3370882" cy="44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68140" y="632461"/>
            <a:ext cx="4168140" cy="54199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 smtClean="0"/>
              <a:t>Dad lost his </a:t>
            </a:r>
            <a:r>
              <a:rPr lang="en-US" sz="3200" dirty="0" smtClean="0"/>
              <a:t>Parents, brothers, his wife and their two boys…</a:t>
            </a: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Mom lost her Parents and her only brother…</a:t>
            </a: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Their lives were changed forever…</a:t>
            </a:r>
            <a:br>
              <a:rPr lang="en-US" sz="3200" dirty="0" smtClean="0"/>
            </a:b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Here’s </a:t>
            </a:r>
            <a:r>
              <a:rPr lang="en-US" sz="3200" dirty="0" smtClean="0"/>
              <a:t>what happened next…</a:t>
            </a:r>
            <a:endParaRPr lang="en-US" sz="3200" dirty="0"/>
          </a:p>
        </p:txBody>
      </p:sp>
      <p:pic>
        <p:nvPicPr>
          <p:cNvPr id="8" name="Picture 2" descr="C:\Users\Rick\Documents\Documents\Sam &amp; Ella\Ella old 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5" y="1237711"/>
            <a:ext cx="3355571" cy="447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86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ick\Documents\Documents\Sam &amp; Ella\Ella old 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6" y="1446938"/>
            <a:ext cx="3355571" cy="447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ick\Documents\Documents\Sam &amp; Ella\Sam old 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613" y="1411284"/>
            <a:ext cx="3370882" cy="44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40" y="2857793"/>
            <a:ext cx="2042160" cy="3063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65320" y="1028700"/>
            <a:ext cx="32232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This is where Hanka enters the picture…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4146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ick\Documents\Documents\Sam &amp; Ella\Ella old 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6" y="1446938"/>
            <a:ext cx="3355571" cy="447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ick\Documents\Documents\Sam &amp; Ella\Sam old 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613" y="1411284"/>
            <a:ext cx="3370882" cy="44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40" y="2857793"/>
            <a:ext cx="2042160" cy="306324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 rot="1001751">
            <a:off x="6195060" y="1973580"/>
            <a:ext cx="1927860" cy="2072640"/>
          </a:xfrm>
          <a:prstGeom prst="wedgeEllipse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2339340"/>
            <a:ext cx="1539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Sammy, go say “hello”…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35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ick\Documents\Documents\Sam &amp; Ella\Ella old 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6" y="1446938"/>
            <a:ext cx="3355571" cy="447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ick\Documents\Documents\Sam &amp; Ella\Sam old 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613" y="1411284"/>
            <a:ext cx="3370882" cy="44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40" y="2857793"/>
            <a:ext cx="2042160" cy="306324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 rot="1211341">
            <a:off x="6159817" y="1499657"/>
            <a:ext cx="2128568" cy="2555468"/>
          </a:xfrm>
          <a:prstGeom prst="wedgeEllipse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39840" y="1912621"/>
            <a:ext cx="19735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</a:rPr>
              <a:t>‘cause</a:t>
            </a:r>
            <a:r>
              <a:rPr lang="en-US" sz="3200" dirty="0" smtClean="0">
                <a:solidFill>
                  <a:srgbClr val="C00000"/>
                </a:solidFill>
              </a:rPr>
              <a:t> you are going to marry her!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5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ick\Documents\Documents\Sam &amp; Ella\Ella old 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6" y="1446938"/>
            <a:ext cx="3355571" cy="447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ick\Documents\Documents\Sam &amp; Ella\Sam old 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613" y="1411284"/>
            <a:ext cx="3370882" cy="44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0574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9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5280" y="825190"/>
            <a:ext cx="3975832" cy="55979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NZ" sz="3200" b="1" dirty="0" smtClean="0"/>
          </a:p>
          <a:p>
            <a:pPr marL="0" indent="0">
              <a:buNone/>
            </a:pPr>
            <a:r>
              <a:rPr lang="en-NZ" sz="3200" b="1" dirty="0" smtClean="0"/>
              <a:t>Both my Parents were </a:t>
            </a:r>
            <a:r>
              <a:rPr lang="en-NZ" sz="3200" b="1" dirty="0" smtClean="0"/>
              <a:t> </a:t>
            </a:r>
            <a:r>
              <a:rPr lang="en-NZ" sz="3200" b="1" dirty="0" smtClean="0"/>
              <a:t>Jewish </a:t>
            </a:r>
            <a:r>
              <a:rPr lang="en-NZ" sz="3200" b="1" dirty="0" smtClean="0"/>
              <a:t>Polish </a:t>
            </a:r>
            <a:r>
              <a:rPr lang="en-NZ" sz="3200" b="1" dirty="0" smtClean="0"/>
              <a:t>citizens </a:t>
            </a:r>
          </a:p>
          <a:p>
            <a:pPr marL="0" indent="0">
              <a:buNone/>
            </a:pPr>
            <a:endParaRPr lang="en-NZ" sz="3200" b="1" dirty="0" smtClean="0"/>
          </a:p>
          <a:p>
            <a:pPr marL="0" indent="0">
              <a:buNone/>
            </a:pPr>
            <a:r>
              <a:rPr lang="en-NZ" sz="3200" b="1" dirty="0" smtClean="0"/>
              <a:t>Ella (Mom) born 1917 in Radomsko</a:t>
            </a:r>
          </a:p>
          <a:p>
            <a:pPr marL="0" indent="0">
              <a:buNone/>
            </a:pPr>
            <a:endParaRPr lang="en-NZ" sz="3200" b="1" dirty="0" smtClean="0"/>
          </a:p>
          <a:p>
            <a:pPr marL="0" indent="0">
              <a:buNone/>
            </a:pPr>
            <a:r>
              <a:rPr lang="en-NZ" sz="3200" b="1" dirty="0" smtClean="0"/>
              <a:t>Sam (Dad) born 1911 in Oswiecim…</a:t>
            </a:r>
            <a:endParaRPr lang="en-NZ" sz="1400" b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629" y="208999"/>
            <a:ext cx="11686478" cy="1000466"/>
          </a:xfrm>
        </p:spPr>
        <p:txBody>
          <a:bodyPr>
            <a:normAutofit/>
          </a:bodyPr>
          <a:lstStyle/>
          <a:p>
            <a:pPr algn="ctr"/>
            <a:r>
              <a:rPr lang="en-NZ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Ella </a:t>
            </a:r>
            <a:r>
              <a:rPr lang="en-NZ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Zaks 	</a:t>
            </a:r>
            <a:r>
              <a:rPr lang="en-NZ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NZ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NZ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NZ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</a:t>
            </a:r>
            <a:r>
              <a:rPr lang="en-NZ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Samuel </a:t>
            </a:r>
            <a:r>
              <a:rPr lang="en-NZ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Hornung</a:t>
            </a:r>
            <a:endParaRPr lang="en-NZ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Rick\Documents\Documents\Sam &amp; Ella\Ella old 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26" y="1209466"/>
            <a:ext cx="3355571" cy="447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ick\Documents\Documents\Sam &amp; Ella\Sam old 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123" y="1209466"/>
            <a:ext cx="3370882" cy="44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21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177" y="152400"/>
            <a:ext cx="4029224" cy="655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NZ" sz="3000" dirty="0" smtClean="0"/>
              <a:t>…they </a:t>
            </a:r>
            <a:r>
              <a:rPr lang="en-NZ" sz="3000" dirty="0" smtClean="0"/>
              <a:t>started new lives and a family </a:t>
            </a:r>
            <a:r>
              <a:rPr lang="en-NZ" sz="3000" dirty="0" smtClean="0"/>
              <a:t>together.</a:t>
            </a:r>
          </a:p>
          <a:p>
            <a:pPr marL="0" indent="0">
              <a:buNone/>
            </a:pPr>
            <a:r>
              <a:rPr lang="en-NZ" sz="3000" dirty="0" smtClean="0"/>
              <a:t>My </a:t>
            </a:r>
            <a:r>
              <a:rPr lang="en-NZ" sz="3000" dirty="0" smtClean="0"/>
              <a:t>Parents </a:t>
            </a:r>
            <a:r>
              <a:rPr lang="en-NZ" sz="3000" dirty="0" smtClean="0"/>
              <a:t>hardly ever spoke about their Survival, focussing on raising four </a:t>
            </a:r>
            <a:r>
              <a:rPr lang="en-NZ" sz="3000" dirty="0" smtClean="0"/>
              <a:t>kids in a Jewish home.</a:t>
            </a:r>
          </a:p>
          <a:p>
            <a:pPr marL="0" indent="0">
              <a:buNone/>
            </a:pPr>
            <a:r>
              <a:rPr lang="en-NZ" sz="3000" dirty="0" smtClean="0"/>
              <a:t>Though they </a:t>
            </a:r>
            <a:r>
              <a:rPr lang="en-NZ" sz="3000" dirty="0" smtClean="0"/>
              <a:t>lived as free people, </a:t>
            </a:r>
            <a:r>
              <a:rPr lang="en-NZ" sz="3000" dirty="0" smtClean="0"/>
              <a:t>protected </a:t>
            </a:r>
            <a:r>
              <a:rPr lang="en-NZ" sz="3000" dirty="0" smtClean="0"/>
              <a:t>by </a:t>
            </a:r>
            <a:r>
              <a:rPr lang="en-NZ" sz="3000" dirty="0" smtClean="0"/>
              <a:t>laws</a:t>
            </a:r>
            <a:r>
              <a:rPr lang="en-NZ" sz="3000" dirty="0" smtClean="0"/>
              <a:t>, having the same rights as </a:t>
            </a:r>
            <a:r>
              <a:rPr lang="en-NZ" sz="3000" dirty="0" smtClean="0"/>
              <a:t>others, they were different to even other Holocaust Survivors..</a:t>
            </a:r>
            <a:r>
              <a:rPr lang="en-US" sz="3000" dirty="0" smtClean="0"/>
              <a:t>.</a:t>
            </a:r>
            <a:endParaRPr lang="en-NZ" sz="30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t="3726" r="3763" b="2349"/>
          <a:stretch/>
        </p:blipFill>
        <p:spPr bwMode="auto">
          <a:xfrm>
            <a:off x="4312920" y="5852"/>
            <a:ext cx="5028008" cy="679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t="6134" r="28800" b="13600"/>
          <a:stretch/>
        </p:blipFill>
        <p:spPr>
          <a:xfrm>
            <a:off x="9340929" y="15239"/>
            <a:ext cx="2790111" cy="2735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7"/>
          <a:stretch/>
        </p:blipFill>
        <p:spPr>
          <a:xfrm rot="5400000">
            <a:off x="8713351" y="3378399"/>
            <a:ext cx="4045266" cy="279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6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103"/>
            <a:ext cx="10972800" cy="783957"/>
          </a:xfrm>
        </p:spPr>
        <p:txBody>
          <a:bodyPr>
            <a:normAutofit/>
          </a:bodyPr>
          <a:lstStyle/>
          <a:p>
            <a:pPr algn="ctr"/>
            <a:r>
              <a:rPr lang="en-N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 and Dad’s New Family, </a:t>
            </a:r>
            <a:r>
              <a:rPr lang="en-NZ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Detroit, USA</a:t>
            </a:r>
            <a:endParaRPr lang="en-N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/>
          <a:stretch/>
        </p:blipFill>
        <p:spPr>
          <a:xfrm>
            <a:off x="220980" y="828674"/>
            <a:ext cx="7673340" cy="5966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94320" y="828674"/>
            <a:ext cx="3977640" cy="2983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20" y="3819524"/>
            <a:ext cx="3967479" cy="297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5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926" y="206643"/>
            <a:ext cx="11495314" cy="1219200"/>
          </a:xfrm>
        </p:spPr>
        <p:txBody>
          <a:bodyPr>
            <a:noAutofit/>
          </a:bodyPr>
          <a:lstStyle/>
          <a:p>
            <a:pPr algn="ctr"/>
            <a:r>
              <a:rPr lang="en-US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 we are, </a:t>
            </a:r>
            <a:r>
              <a:rPr lang="en-US" sz="3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few </a:t>
            </a:r>
            <a:r>
              <a:rPr lang="en-US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Survivors and </a:t>
            </a:r>
            <a:r>
              <a:rPr lang="en-US" sz="3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children</a:t>
            </a:r>
            <a:r>
              <a:rPr lang="en-US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</a:t>
            </a:r>
            <a:r>
              <a:rPr lang="en-US" sz="3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Theodore Wise, </a:t>
            </a:r>
            <a:r>
              <a:rPr lang="en-US" sz="33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Hanka</a:t>
            </a:r>
            <a:r>
              <a:rPr lang="en-US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Fisk and </a:t>
            </a:r>
            <a:r>
              <a:rPr lang="en-US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 husband Ben’s support.</a:t>
            </a:r>
          </a:p>
        </p:txBody>
      </p:sp>
      <p:sp>
        <p:nvSpPr>
          <p:cNvPr id="5" name="Oval Callout 4"/>
          <p:cNvSpPr/>
          <p:nvPr/>
        </p:nvSpPr>
        <p:spPr>
          <a:xfrm rot="1001751">
            <a:off x="6195060" y="1973580"/>
            <a:ext cx="1927860" cy="2072640"/>
          </a:xfrm>
          <a:prstGeom prst="wedgeEllipse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2339340"/>
            <a:ext cx="1539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Sammy, go say “hello”…!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" t="13400" r="-70" b="12162"/>
          <a:stretch/>
        </p:blipFill>
        <p:spPr>
          <a:xfrm>
            <a:off x="1196277" y="1395010"/>
            <a:ext cx="9730804" cy="54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3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867" y="202717"/>
            <a:ext cx="11984819" cy="79370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have over 200 documents verifying my Parents’ Holocaust </a:t>
            </a:r>
            <a:r>
              <a:rPr lang="en-US" sz="3200" b="1" dirty="0" smtClean="0">
                <a:solidFill>
                  <a:schemeClr val="tx1"/>
                </a:solidFill>
              </a:rPr>
              <a:t>experience </a:t>
            </a:r>
            <a:r>
              <a:rPr lang="en-US" sz="3200" b="1" dirty="0">
                <a:solidFill>
                  <a:schemeClr val="tx1"/>
                </a:solidFill>
              </a:rPr>
              <a:t>was </a:t>
            </a:r>
            <a:r>
              <a:rPr lang="en-US" sz="3200" b="1" dirty="0" smtClean="0">
                <a:solidFill>
                  <a:schemeClr val="tx1"/>
                </a:solidFill>
              </a:rPr>
              <a:t>real </a:t>
            </a:r>
            <a:r>
              <a:rPr lang="en-US" sz="3200" b="1" dirty="0">
                <a:solidFill>
                  <a:schemeClr val="tx1"/>
                </a:solidFill>
              </a:rPr>
              <a:t>and cannot be denied.</a:t>
            </a:r>
            <a:endParaRPr lang="en-NZ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7103" y="566057"/>
            <a:ext cx="12124897" cy="6232910"/>
            <a:chOff x="39393" y="90646"/>
            <a:chExt cx="12124897" cy="6665242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433" y="1026543"/>
              <a:ext cx="1482817" cy="202145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570" y="1008015"/>
              <a:ext cx="1754325" cy="2058512"/>
            </a:xfrm>
            <a:prstGeom prst="rect">
              <a:avLst/>
            </a:prstGeom>
          </p:spPr>
        </p:pic>
        <p:pic>
          <p:nvPicPr>
            <p:cNvPr id="6" name="Picture 3" descr="C:\Users\Rick\Pictures\Screenshots\Screenshot (32)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75" y="1026543"/>
              <a:ext cx="1441882" cy="2044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315" y="1026543"/>
              <a:ext cx="1463672" cy="20585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567" y="1026543"/>
              <a:ext cx="1434198" cy="2044460"/>
            </a:xfrm>
            <a:prstGeom prst="rect">
              <a:avLst/>
            </a:prstGeom>
          </p:spPr>
        </p:pic>
        <p:pic>
          <p:nvPicPr>
            <p:cNvPr id="10" name="Picture 2" descr="C:\Users\Rick\Desktop\YvS Presentation Wed 18 Jan\Family Photos\Dad document 80198496 AJDC Frankfurt Emmigration card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4014" y="116395"/>
              <a:ext cx="2193279" cy="1477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7696895" y="1580768"/>
              <a:ext cx="2363589" cy="15200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6933" y="90646"/>
              <a:ext cx="1127357" cy="159366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27585" y="1746066"/>
              <a:ext cx="1580117" cy="88881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49" y="3085055"/>
              <a:ext cx="1797455" cy="11559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7274" y="3106177"/>
              <a:ext cx="1149311" cy="153874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t="3050" r="3105" b="4938"/>
            <a:stretch/>
          </p:blipFill>
          <p:spPr>
            <a:xfrm>
              <a:off x="8364551" y="3115571"/>
              <a:ext cx="992039" cy="144061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7585" y="2645107"/>
              <a:ext cx="1557246" cy="879895"/>
            </a:xfrm>
            <a:prstGeom prst="rect">
              <a:avLst/>
            </a:prstGeom>
          </p:spPr>
        </p:pic>
        <p:graphicFrame>
          <p:nvGraphicFramePr>
            <p:cNvPr id="19" name="Object 18"/>
            <p:cNvGraphicFramePr>
              <a:graphicFrameLocks noChangeAspect="1"/>
            </p:cNvGraphicFramePr>
            <p:nvPr>
              <p:extLst/>
            </p:nvPr>
          </p:nvGraphicFramePr>
          <p:xfrm>
            <a:off x="6460091" y="3086001"/>
            <a:ext cx="1904460" cy="10259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0" name="Worksheet" r:id="rId20" imgW="12694849" imgH="6835258" progId="Excel.Sheet.8">
                    <p:embed/>
                  </p:oleObj>
                </mc:Choice>
                <mc:Fallback>
                  <p:oleObj name="Worksheet" r:id="rId20" imgW="12694849" imgH="6835258" progId="Excel.Sheet.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6460091" y="3086001"/>
                          <a:ext cx="1904460" cy="1025918"/>
                        </a:xfrm>
                        <a:prstGeom prst="rect">
                          <a:avLst/>
                        </a:prstGeom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/>
            </p:nvPr>
          </p:nvGraphicFramePr>
          <p:xfrm>
            <a:off x="10493985" y="3526115"/>
            <a:ext cx="1590846" cy="11188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1" name="Worksheet" r:id="rId22" imgW="12710160" imgH="9707943" progId="Excel.Sheet.8">
                    <p:embed/>
                  </p:oleObj>
                </mc:Choice>
                <mc:Fallback>
                  <p:oleObj name="Worksheet" r:id="rId22" imgW="12710160" imgH="9707943" progId="Excel.Sheet.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10493985" y="3526115"/>
                          <a:ext cx="1590846" cy="1118810"/>
                        </a:xfrm>
                        <a:prstGeom prst="rect">
                          <a:avLst/>
                        </a:prstGeom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72860" y="3479901"/>
              <a:ext cx="1847271" cy="103909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869538" y="3510412"/>
              <a:ext cx="1847929" cy="103946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911743" y="3500034"/>
              <a:ext cx="1847272" cy="103909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8829" y="3106177"/>
              <a:ext cx="1434451" cy="237325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5" t="13082" r="1833" b="5786"/>
            <a:stretch/>
          </p:blipFill>
          <p:spPr>
            <a:xfrm>
              <a:off x="39393" y="4255046"/>
              <a:ext cx="1817411" cy="114924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8" t="15472" r="3557" b="6415"/>
            <a:stretch/>
          </p:blipFill>
          <p:spPr>
            <a:xfrm>
              <a:off x="42097" y="5428342"/>
              <a:ext cx="1814707" cy="115228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6297" y="5728964"/>
              <a:ext cx="810983" cy="70048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7975" y="4975229"/>
              <a:ext cx="1201405" cy="169940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1917" y="4971026"/>
              <a:ext cx="1204377" cy="170361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852" y="3753588"/>
              <a:ext cx="1417751" cy="2004209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6295" y="4668612"/>
              <a:ext cx="691670" cy="2087276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6" t="1508" r="30518" b="1887"/>
            <a:stretch/>
          </p:blipFill>
          <p:spPr>
            <a:xfrm flipH="1">
              <a:off x="6972129" y="5103843"/>
              <a:ext cx="930367" cy="129677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5532" y="112099"/>
              <a:ext cx="1097279" cy="1628576"/>
            </a:xfrm>
            <a:prstGeom prst="rect">
              <a:avLst/>
            </a:prstGeom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4880" y="6307646"/>
              <a:ext cx="2844822" cy="399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67" t="9956" r="27436" b="5628"/>
            <a:stretch/>
          </p:blipFill>
          <p:spPr>
            <a:xfrm>
              <a:off x="1806009" y="5390284"/>
              <a:ext cx="1507271" cy="136560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0145" y="4479168"/>
              <a:ext cx="1534097" cy="2000519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0048" y="4442296"/>
              <a:ext cx="1332017" cy="189597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574" y="4073261"/>
              <a:ext cx="1392027" cy="1971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237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3375660" y="1121226"/>
            <a:ext cx="8206740" cy="182858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Wingdings 2"/>
              <a:buNone/>
            </a:pPr>
            <a:r>
              <a:rPr lang="en-NZ" sz="3000" b="1" dirty="0" smtClean="0"/>
              <a:t>Universal Declaration of Human Rights of 1948 was adopted by the United Nations in response to the Holocaust. The Declaration states that all people are equally entitled to </a:t>
            </a:r>
            <a:r>
              <a:rPr lang="en-NZ" sz="3000" b="1" dirty="0" smtClean="0"/>
              <a:t>these </a:t>
            </a:r>
            <a:r>
              <a:rPr lang="en-NZ" sz="3000" b="1" dirty="0" smtClean="0"/>
              <a:t>rights, that no one can take away your rights.... </a:t>
            </a:r>
          </a:p>
          <a:p>
            <a:pPr marL="0" indent="0" defTabSz="914400">
              <a:buFont typeface="Wingdings 2"/>
              <a:buNone/>
            </a:pPr>
            <a:endParaRPr lang="en-US" b="1" dirty="0"/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NZ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our Freedom now, and into the Future</a:t>
            </a:r>
            <a:endParaRPr lang="en-NZ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29" y="990600"/>
            <a:ext cx="1478280" cy="198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8434" y="3330930"/>
            <a:ext cx="849301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joining </a:t>
            </a:r>
            <a:r>
              <a:rPr lang="en-NZ" sz="3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</a:t>
            </a:r>
            <a:r>
              <a:rPr lang="en-NZ" sz="3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 </a:t>
            </a:r>
            <a:r>
              <a:rPr lang="en-NZ" sz="3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NZ" sz="3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NZ" sz="3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3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remembering </a:t>
            </a:r>
            <a:r>
              <a:rPr lang="en-NZ" sz="3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Holocaust and honouring the Survivor stories told here today. </a:t>
            </a:r>
            <a:br>
              <a:rPr lang="en-NZ" sz="3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NZ" sz="8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NZ" sz="3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attendance reflects your personal commitment </a:t>
            </a:r>
            <a:r>
              <a:rPr lang="en-NZ" sz="3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protect peoples’ rights for a </a:t>
            </a:r>
            <a:r>
              <a:rPr lang="en-NZ" sz="3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just and tolerant future for all</a:t>
            </a:r>
            <a:r>
              <a:rPr lang="en-NZ" sz="3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23433" y="5001224"/>
            <a:ext cx="344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www.holocaustcentre.org.nz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465" y="3129110"/>
            <a:ext cx="1825431" cy="184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43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28" y="185567"/>
            <a:ext cx="5869577" cy="1445623"/>
          </a:xfrm>
        </p:spPr>
        <p:txBody>
          <a:bodyPr>
            <a:normAutofit/>
          </a:bodyPr>
          <a:lstStyle/>
          <a:p>
            <a:r>
              <a:rPr lang="en-NZ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early memory of growing up in Detroit…</a:t>
            </a:r>
            <a:endParaRPr lang="en-N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98" y="299901"/>
            <a:ext cx="4848005" cy="6286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6705600" y="809897"/>
            <a:ext cx="1569235" cy="5729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915104" y="3630855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</a:t>
            </a:r>
            <a:endParaRPr lang="en-US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933214" y="3813739"/>
            <a:ext cx="1077684" cy="851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9956" r="27436" b="5628"/>
          <a:stretch/>
        </p:blipFill>
        <p:spPr>
          <a:xfrm>
            <a:off x="170728" y="1929756"/>
            <a:ext cx="4683427" cy="447975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11956" y="543522"/>
            <a:ext cx="750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68090" y="3508437"/>
            <a:ext cx="2050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 is an example of my Mom’s handwriting on a letter she wrote…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76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93736"/>
          </a:xfrm>
        </p:spPr>
        <p:txBody>
          <a:bodyPr/>
          <a:lstStyle/>
          <a:p>
            <a:r>
              <a:rPr lang="en-N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early memory of growing up in Detroit…</a:t>
            </a:r>
            <a:endParaRPr lang="en-NZ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115" y="1475350"/>
            <a:ext cx="5738140" cy="409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41311" y="5519387"/>
            <a:ext cx="56232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/>
              <a:t>Similar tattooed </a:t>
            </a:r>
            <a:r>
              <a:rPr lang="en-NZ" sz="2800" dirty="0" smtClean="0"/>
              <a:t>numbers to those </a:t>
            </a:r>
            <a:r>
              <a:rPr lang="en-NZ" sz="2800" dirty="0" smtClean="0"/>
              <a:t>on </a:t>
            </a:r>
            <a:r>
              <a:rPr lang="en-NZ" sz="2800" dirty="0"/>
              <a:t>Dad’s </a:t>
            </a:r>
            <a:r>
              <a:rPr lang="en-NZ" sz="2800" dirty="0" smtClean="0"/>
              <a:t>arm,</a:t>
            </a:r>
            <a:r>
              <a:rPr lang="en-NZ" sz="2800" dirty="0" smtClean="0">
                <a:solidFill>
                  <a:srgbClr val="FFC000"/>
                </a:solidFill>
              </a:rPr>
              <a:t> </a:t>
            </a:r>
            <a:r>
              <a:rPr lang="en-NZ" sz="3200" dirty="0" smtClean="0">
                <a:solidFill>
                  <a:srgbClr val="FFC000"/>
                </a:solidFill>
              </a:rPr>
              <a:t>177395</a:t>
            </a:r>
            <a:endParaRPr lang="en-NZ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4" y="1046136"/>
            <a:ext cx="5206070" cy="564051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5216434" y="1802674"/>
            <a:ext cx="531223" cy="4093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09260" y="4610100"/>
            <a:ext cx="814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Me, again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580709" y="4890951"/>
            <a:ext cx="945969" cy="4822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74044" y="1576579"/>
            <a:ext cx="630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70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269" y="355600"/>
            <a:ext cx="11284132" cy="6308671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Before </a:t>
            </a:r>
            <a:r>
              <a:rPr lang="en-US" sz="3200" b="1" dirty="0"/>
              <a:t>World War </a:t>
            </a:r>
            <a:r>
              <a:rPr lang="en-US" sz="3200" b="1" dirty="0" smtClean="0"/>
              <a:t>2, </a:t>
            </a:r>
            <a:r>
              <a:rPr lang="en-US" sz="3200" b="1" dirty="0"/>
              <a:t>my Dad was married to Regina. Their twin sons, Henryk and </a:t>
            </a:r>
            <a:r>
              <a:rPr lang="en-US" sz="3200" b="1" dirty="0" err="1" smtClean="0"/>
              <a:t>Szaja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Wigdor</a:t>
            </a:r>
            <a:r>
              <a:rPr lang="en-US" sz="3200" b="1" dirty="0" smtClean="0"/>
              <a:t> </a:t>
            </a:r>
            <a:r>
              <a:rPr lang="en-US" sz="3200" b="1" dirty="0"/>
              <a:t>were born </a:t>
            </a:r>
            <a:r>
              <a:rPr lang="en-US" sz="3200" b="1" dirty="0" smtClean="0"/>
              <a:t>31 </a:t>
            </a:r>
            <a:r>
              <a:rPr lang="en-US" sz="3200" b="1" dirty="0"/>
              <a:t>Jan 1940. </a:t>
            </a:r>
          </a:p>
          <a:p>
            <a:pPr marL="0" indent="0">
              <a:buNone/>
            </a:pPr>
            <a:r>
              <a:rPr lang="en-US" sz="800" b="1" dirty="0">
                <a:solidFill>
                  <a:srgbClr val="969696"/>
                </a:solidFill>
              </a:rPr>
              <a:t/>
            </a:r>
            <a:br>
              <a:rPr lang="en-US" sz="800" b="1" dirty="0">
                <a:solidFill>
                  <a:srgbClr val="969696"/>
                </a:solidFill>
              </a:rPr>
            </a:br>
            <a:r>
              <a:rPr lang="en-US" sz="3200" b="1" dirty="0"/>
              <a:t>On 29 March 1941, </a:t>
            </a:r>
            <a:r>
              <a:rPr lang="en-US" sz="3200" b="1" dirty="0" smtClean="0"/>
              <a:t>they </a:t>
            </a:r>
            <a:r>
              <a:rPr lang="en-US" sz="3200" b="1" dirty="0"/>
              <a:t>were </a:t>
            </a:r>
            <a:r>
              <a:rPr lang="en-US" sz="3200" b="1" dirty="0" smtClean="0"/>
              <a:t>forced out of their home to </a:t>
            </a:r>
            <a:r>
              <a:rPr lang="en-US" sz="3200" b="1" dirty="0"/>
              <a:t>live </a:t>
            </a:r>
            <a:r>
              <a:rPr lang="en-US" sz="3200" b="1" dirty="0" smtClean="0"/>
              <a:t>in Sosnowiec </a:t>
            </a:r>
            <a:r>
              <a:rPr lang="en-US" sz="3200" b="1" dirty="0"/>
              <a:t>Ghetto</a:t>
            </a:r>
            <a:r>
              <a:rPr lang="en-US" sz="3200" b="1" dirty="0"/>
              <a:t>. </a:t>
            </a:r>
            <a:r>
              <a:rPr lang="en-US" sz="3000" b="1" dirty="0"/>
              <a:t/>
            </a:r>
            <a:br>
              <a:rPr lang="en-US" sz="3000" b="1" dirty="0"/>
            </a:br>
            <a:r>
              <a:rPr lang="en-US" sz="800" b="1" dirty="0" smtClean="0"/>
              <a:t/>
            </a:r>
            <a:br>
              <a:rPr lang="en-US" sz="800" b="1" dirty="0" smtClean="0"/>
            </a:br>
            <a:r>
              <a:rPr lang="en-US" sz="3200" b="1" dirty="0" smtClean="0"/>
              <a:t>Then on </a:t>
            </a:r>
            <a:r>
              <a:rPr lang="en-US" sz="3200" b="1" dirty="0"/>
              <a:t>1 April </a:t>
            </a:r>
            <a:r>
              <a:rPr lang="en-US" sz="3200" b="1" dirty="0" smtClean="0"/>
              <a:t>1944 </a:t>
            </a:r>
            <a:r>
              <a:rPr lang="en-US" sz="3200" b="1" dirty="0"/>
              <a:t>Dad and his family were sent to Auschwitz Death Camp</a:t>
            </a:r>
            <a:r>
              <a:rPr lang="en-US" sz="3000" b="1" dirty="0"/>
              <a:t>...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10" y="217919"/>
            <a:ext cx="5025773" cy="634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31" y="220134"/>
            <a:ext cx="11200916" cy="6553200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In </a:t>
            </a:r>
            <a:r>
              <a:rPr lang="en-US" sz="3200" b="1" dirty="0"/>
              <a:t>April 1941</a:t>
            </a:r>
            <a:r>
              <a:rPr lang="en-US" sz="3200" b="1" dirty="0" smtClean="0"/>
              <a:t>, </a:t>
            </a:r>
            <a:r>
              <a:rPr lang="en-US" sz="3200" b="1" dirty="0" smtClean="0"/>
              <a:t>Mom was forced </a:t>
            </a:r>
            <a:r>
              <a:rPr lang="en-US" sz="3200" b="1" dirty="0"/>
              <a:t>by the </a:t>
            </a:r>
            <a:r>
              <a:rPr lang="en-US" sz="3200" b="1" dirty="0" smtClean="0"/>
              <a:t>Nazis to </a:t>
            </a:r>
            <a:r>
              <a:rPr lang="en-US" sz="3200" b="1" dirty="0" smtClean="0"/>
              <a:t>live at Czestochowa Ghetto</a:t>
            </a:r>
            <a:r>
              <a:rPr lang="en-US" sz="3200" b="1" dirty="0"/>
              <a:t>. </a:t>
            </a:r>
            <a:endParaRPr lang="en-US" sz="3200" b="1" dirty="0" smtClean="0"/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r>
              <a:rPr lang="en-US" sz="3200" b="1" dirty="0" smtClean="0"/>
              <a:t>From </a:t>
            </a:r>
            <a:r>
              <a:rPr lang="en-US" sz="3200" b="1" dirty="0"/>
              <a:t>Oct 1942, for the next two </a:t>
            </a:r>
            <a:r>
              <a:rPr lang="en-US" sz="3200" b="1" dirty="0" smtClean="0"/>
              <a:t>years, she </a:t>
            </a:r>
            <a:r>
              <a:rPr lang="en-US" sz="3200" b="1" dirty="0"/>
              <a:t>was </a:t>
            </a:r>
            <a:r>
              <a:rPr lang="en-US" sz="3200" b="1" dirty="0" smtClean="0"/>
              <a:t>a slave </a:t>
            </a:r>
            <a:r>
              <a:rPr lang="en-US" sz="3200" b="1" dirty="0" err="1" smtClean="0"/>
              <a:t>labourer</a:t>
            </a:r>
            <a:r>
              <a:rPr lang="en-US" sz="3200" b="1" dirty="0" smtClean="0"/>
              <a:t> </a:t>
            </a:r>
            <a:r>
              <a:rPr lang="en-US" sz="3200" b="1" dirty="0"/>
              <a:t>at the </a:t>
            </a:r>
            <a:r>
              <a:rPr lang="en-US" sz="3200" b="1" dirty="0" err="1"/>
              <a:t>Hanag</a:t>
            </a:r>
            <a:r>
              <a:rPr lang="en-US" sz="3200" b="1" dirty="0"/>
              <a:t> munitions </a:t>
            </a:r>
            <a:r>
              <a:rPr lang="en-US" sz="3200" b="1" dirty="0" smtClean="0"/>
              <a:t>factory. </a:t>
            </a:r>
          </a:p>
          <a:p>
            <a:pPr marL="0" indent="0">
              <a:buNone/>
            </a:pPr>
            <a:endParaRPr lang="en-US" sz="800" b="1" dirty="0">
              <a:solidFill>
                <a:srgbClr val="969696"/>
              </a:solidFill>
            </a:endParaRPr>
          </a:p>
          <a:p>
            <a:pPr marL="0" indent="0">
              <a:buNone/>
            </a:pPr>
            <a:r>
              <a:rPr lang="en-US" sz="3200" b="1" dirty="0"/>
              <a:t>In </a:t>
            </a:r>
            <a:r>
              <a:rPr lang="en-US" sz="3200" b="1" dirty="0" smtClean="0"/>
              <a:t>Dec </a:t>
            </a:r>
            <a:r>
              <a:rPr lang="en-US" sz="3200" b="1" dirty="0"/>
              <a:t>1944, </a:t>
            </a:r>
            <a:r>
              <a:rPr lang="en-US" sz="3200" b="1" dirty="0" smtClean="0"/>
              <a:t>Mom </a:t>
            </a:r>
            <a:r>
              <a:rPr lang="en-US" sz="3200" b="1" dirty="0"/>
              <a:t>was sent to </a:t>
            </a:r>
            <a:r>
              <a:rPr lang="en-US" sz="3200" b="1" dirty="0" err="1"/>
              <a:t>Ravensbrueck</a:t>
            </a:r>
            <a:r>
              <a:rPr lang="en-US" sz="3200" b="1" dirty="0"/>
              <a:t> Concentration </a:t>
            </a:r>
            <a:r>
              <a:rPr lang="en-US" sz="3200" b="1" dirty="0" smtClean="0"/>
              <a:t>Camp </a:t>
            </a:r>
            <a:r>
              <a:rPr lang="en-US" sz="3200" b="1" dirty="0"/>
              <a:t>to do hard </a:t>
            </a:r>
            <a:r>
              <a:rPr lang="en-US" sz="3200" b="1" dirty="0" err="1"/>
              <a:t>labour</a:t>
            </a:r>
            <a:r>
              <a:rPr lang="en-US" sz="3200" b="1" dirty="0"/>
              <a:t>… 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b="1" dirty="0" smtClean="0"/>
          </a:p>
        </p:txBody>
      </p:sp>
      <p:pic>
        <p:nvPicPr>
          <p:cNvPr id="5" name="Picture 2" descr="C:\Users\Rick\Documents\Documents\Sam &amp; Ella\Ella old 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7" y="357953"/>
            <a:ext cx="4614335" cy="615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40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0" y="160863"/>
            <a:ext cx="3433448" cy="65108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NZ" sz="1400" b="1" dirty="0" smtClean="0"/>
          </a:p>
          <a:p>
            <a:pPr marL="0" indent="0">
              <a:buNone/>
            </a:pPr>
            <a:endParaRPr lang="en-NZ" sz="900" b="1" dirty="0" smtClean="0"/>
          </a:p>
          <a:p>
            <a:pPr marL="0" indent="0">
              <a:buNone/>
            </a:pPr>
            <a:r>
              <a:rPr lang="en-NZ" sz="3600" b="1" dirty="0" smtClean="0"/>
              <a:t>How did they survive the Holocaust?</a:t>
            </a:r>
          </a:p>
          <a:p>
            <a:pPr marL="0" indent="0">
              <a:buNone/>
            </a:pPr>
            <a:endParaRPr lang="en-NZ" sz="900" b="1" dirty="0"/>
          </a:p>
          <a:p>
            <a:pPr marL="0" indent="0">
              <a:buNone/>
            </a:pPr>
            <a:r>
              <a:rPr lang="en-NZ" sz="3600" b="1" dirty="0" smtClean="0"/>
              <a:t>Where </a:t>
            </a:r>
            <a:r>
              <a:rPr lang="en-NZ" sz="3600" b="1" dirty="0" smtClean="0"/>
              <a:t>and how did they meet?</a:t>
            </a:r>
          </a:p>
          <a:p>
            <a:pPr marL="0" indent="0">
              <a:buNone/>
            </a:pPr>
            <a:endParaRPr lang="en-NZ" sz="900" b="1" dirty="0" smtClean="0"/>
          </a:p>
          <a:p>
            <a:pPr marL="0" indent="0">
              <a:buNone/>
            </a:pPr>
            <a:r>
              <a:rPr lang="en-NZ" sz="3600" b="1" dirty="0" smtClean="0"/>
              <a:t>Here are </a:t>
            </a:r>
            <a:r>
              <a:rPr lang="en-NZ" sz="3600" b="1" dirty="0" smtClean="0"/>
              <a:t>their stories, </a:t>
            </a:r>
            <a:r>
              <a:rPr lang="en-NZ" sz="3600" b="1" dirty="0" smtClean="0"/>
              <a:t>of </a:t>
            </a:r>
            <a:r>
              <a:rPr lang="en-NZ" sz="3600" b="1" dirty="0" smtClean="0">
                <a:solidFill>
                  <a:srgbClr val="FFC000"/>
                </a:solidFill>
              </a:rPr>
              <a:t>Resilience </a:t>
            </a:r>
            <a:r>
              <a:rPr lang="en-NZ" sz="3600" b="1" dirty="0">
                <a:solidFill>
                  <a:srgbClr val="FFC000"/>
                </a:solidFill>
              </a:rPr>
              <a:t>and </a:t>
            </a:r>
            <a:r>
              <a:rPr lang="en-NZ" sz="3600" b="1" dirty="0" smtClean="0">
                <a:solidFill>
                  <a:srgbClr val="FFC000"/>
                </a:solidFill>
              </a:rPr>
              <a:t>Rescue</a:t>
            </a:r>
            <a:endParaRPr lang="en-NZ" sz="3200" b="1" dirty="0" smtClean="0"/>
          </a:p>
        </p:txBody>
      </p:sp>
      <p:pic>
        <p:nvPicPr>
          <p:cNvPr id="1026" name="Picture 2" descr="C:\Users\Rick\Documents\Documents\Sam &amp; Ella\Ella old 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956180"/>
            <a:ext cx="3924364" cy="523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ick\Documents\Documents\Sam &amp; Ella\Sam old 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448" y="922868"/>
            <a:ext cx="3964659" cy="52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28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296" y="182880"/>
            <a:ext cx="4868093" cy="642692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NZ" sz="3600" b="1" dirty="0" smtClean="0">
                <a:solidFill>
                  <a:srgbClr val="FFC000"/>
                </a:solidFill>
              </a:rPr>
              <a:t>Rescue</a:t>
            </a:r>
            <a:endParaRPr lang="en-NZ" sz="3600" b="1" dirty="0"/>
          </a:p>
          <a:p>
            <a:pPr marL="0" indent="0">
              <a:buNone/>
            </a:pPr>
            <a:r>
              <a:rPr lang="en-US" sz="3200" b="1" dirty="0" smtClean="0"/>
              <a:t>Mom was </a:t>
            </a:r>
            <a:r>
              <a:rPr lang="en-US" sz="3200" b="1" dirty="0" smtClean="0"/>
              <a:t>rescued </a:t>
            </a:r>
            <a:r>
              <a:rPr lang="en-US" sz="3200" b="1" dirty="0" smtClean="0"/>
              <a:t>from </a:t>
            </a:r>
            <a:r>
              <a:rPr lang="en-US" sz="3200" b="1" dirty="0" smtClean="0"/>
              <a:t>Ravensbrueck Concentration </a:t>
            </a:r>
            <a:r>
              <a:rPr lang="en-US" sz="3200" b="1" dirty="0" smtClean="0"/>
              <a:t>Camp </a:t>
            </a:r>
            <a:r>
              <a:rPr lang="en-US" sz="3200" b="1" dirty="0" smtClean="0"/>
              <a:t>on </a:t>
            </a:r>
            <a:r>
              <a:rPr lang="en-US" sz="3200" b="1" dirty="0"/>
              <a:t>28 </a:t>
            </a:r>
            <a:r>
              <a:rPr lang="en-US" sz="3200" b="1" dirty="0" smtClean="0"/>
              <a:t>April, 1945 </a:t>
            </a:r>
            <a:r>
              <a:rPr lang="en-US" sz="3200" b="1" dirty="0" smtClean="0"/>
              <a:t>by the </a:t>
            </a:r>
            <a:r>
              <a:rPr lang="en-US" sz="3200" b="1" dirty="0"/>
              <a:t>Swedish Red </a:t>
            </a:r>
            <a:r>
              <a:rPr lang="en-US" sz="3200" b="1" dirty="0"/>
              <a:t>Cross, </a:t>
            </a:r>
            <a:r>
              <a:rPr lang="en-US" sz="3200" b="1" dirty="0" smtClean="0"/>
              <a:t>during the </a:t>
            </a:r>
            <a:r>
              <a:rPr lang="en-US" sz="3200" b="1" dirty="0"/>
              <a:t>largest rescue operation of </a:t>
            </a:r>
            <a:r>
              <a:rPr lang="en-US" sz="3200" b="1" dirty="0" smtClean="0"/>
              <a:t>Concentration Camp Prisoners known as </a:t>
            </a:r>
            <a:r>
              <a:rPr lang="en-US" sz="3200" b="1" dirty="0"/>
              <a:t>“The White Buses”.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900" b="1" dirty="0" smtClean="0"/>
          </a:p>
          <a:p>
            <a:pPr marL="0" indent="0">
              <a:buNone/>
            </a:pPr>
            <a:r>
              <a:rPr lang="en-US" sz="3200" b="1" dirty="0" smtClean="0"/>
              <a:t>Initiated by </a:t>
            </a:r>
            <a:r>
              <a:rPr lang="en-NZ" sz="3200" b="1" dirty="0" err="1" smtClean="0"/>
              <a:t>Folke</a:t>
            </a:r>
            <a:r>
              <a:rPr lang="en-NZ" sz="3200" b="1" dirty="0" smtClean="0"/>
              <a:t> Bernadotte, the</a:t>
            </a:r>
            <a:r>
              <a:rPr lang="en-NZ" sz="3200" b="1" dirty="0"/>
              <a:t> Swedish </a:t>
            </a:r>
            <a:r>
              <a:rPr lang="en-NZ" sz="3200" b="1" dirty="0" smtClean="0"/>
              <a:t>Vice President, who negotiated </a:t>
            </a:r>
            <a:r>
              <a:rPr lang="en-NZ" sz="3200" b="1" dirty="0"/>
              <a:t>the release of about 31,000 </a:t>
            </a:r>
            <a:r>
              <a:rPr lang="en-NZ" sz="3200" b="1" dirty="0" smtClean="0"/>
              <a:t>prisoners.</a:t>
            </a:r>
            <a:endParaRPr lang="en-US" sz="3200" b="1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33" y="355822"/>
            <a:ext cx="6952531" cy="52143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23933" y="5532120"/>
            <a:ext cx="6976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That’s me next to a “White Bus” on display at the Yad Vashem Holocaust Memorial Museum in </a:t>
            </a:r>
            <a:r>
              <a:rPr lang="en-US" sz="2000" b="1" dirty="0" smtClean="0"/>
              <a:t>Jerusalem</a:t>
            </a:r>
            <a:r>
              <a:rPr lang="en-US" sz="2000" b="1" dirty="0" smtClean="0"/>
              <a:t>…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9577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051" y="434133"/>
            <a:ext cx="544285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3200" b="1" dirty="0">
                <a:solidFill>
                  <a:srgbClr val="FFC000"/>
                </a:solidFill>
              </a:rPr>
              <a:t>Resilience</a:t>
            </a:r>
            <a:r>
              <a:rPr lang="en-NZ" sz="2800" b="1" dirty="0">
                <a:solidFill>
                  <a:srgbClr val="FFC000"/>
                </a:solidFill>
              </a:rPr>
              <a:t> </a:t>
            </a:r>
            <a:r>
              <a:rPr lang="en-NZ" sz="2800" b="1" dirty="0" smtClean="0">
                <a:solidFill>
                  <a:srgbClr val="FFC000"/>
                </a:solidFill>
              </a:rPr>
              <a:t/>
            </a:r>
            <a:br>
              <a:rPr lang="en-NZ" sz="2800" b="1" dirty="0" smtClean="0">
                <a:solidFill>
                  <a:srgbClr val="FFC000"/>
                </a:solidFill>
              </a:rPr>
            </a:br>
            <a:r>
              <a:rPr lang="en-US" sz="3200" b="1" dirty="0" smtClean="0"/>
              <a:t>Mom </a:t>
            </a:r>
            <a:r>
              <a:rPr lang="en-US" sz="3200" b="1" dirty="0"/>
              <a:t>arrived in Sweden on 3 May, 1945 and </a:t>
            </a:r>
            <a:r>
              <a:rPr lang="en-US" sz="3200" b="1" dirty="0" smtClean="0"/>
              <a:t>settled </a:t>
            </a:r>
            <a:r>
              <a:rPr lang="en-US" sz="3200" b="1" dirty="0"/>
              <a:t>in </a:t>
            </a:r>
            <a:r>
              <a:rPr lang="en-US" sz="3200" b="1" dirty="0" err="1"/>
              <a:t>Norrköping</a:t>
            </a:r>
            <a:r>
              <a:rPr lang="en-US" sz="3200" b="1" dirty="0"/>
              <a:t> with a “foster family” where she recovered from her ordeal and also worked as a nanny and at a confection factory.</a:t>
            </a:r>
            <a:r>
              <a:rPr lang="en-NZ" sz="3200" b="1" dirty="0"/>
              <a:t> </a:t>
            </a:r>
            <a:endParaRPr lang="en-NZ" sz="3200" b="1" dirty="0" smtClean="0"/>
          </a:p>
          <a:p>
            <a:endParaRPr lang="en-US" sz="800" b="1" dirty="0"/>
          </a:p>
          <a:p>
            <a:r>
              <a:rPr lang="en-US" sz="3200" b="1" dirty="0"/>
              <a:t>Mom </a:t>
            </a:r>
            <a:r>
              <a:rPr lang="en-US" sz="3200" b="1" dirty="0" smtClean="0"/>
              <a:t>stayed </a:t>
            </a:r>
            <a:r>
              <a:rPr lang="en-US" sz="3200" b="1" dirty="0"/>
              <a:t>in Sweden for four years as a displaced person, yearning to </a:t>
            </a:r>
            <a:r>
              <a:rPr lang="en-US" sz="3200" b="1" dirty="0" smtClean="0"/>
              <a:t>emigrate and live </a:t>
            </a:r>
            <a:r>
              <a:rPr lang="en-US" sz="3200" b="1" dirty="0"/>
              <a:t>in USA</a:t>
            </a:r>
            <a:r>
              <a:rPr lang="en-US" sz="3200" b="1" dirty="0" smtClean="0"/>
              <a:t>…</a:t>
            </a:r>
            <a:br>
              <a:rPr lang="en-US" sz="3200" b="1" dirty="0" smtClean="0"/>
            </a:br>
            <a:endParaRPr lang="en-US" sz="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534" y="434133"/>
            <a:ext cx="6286630" cy="593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2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24973</TotalTime>
  <Words>630</Words>
  <Application>Microsoft Office PowerPoint</Application>
  <PresentationFormat>Widescreen</PresentationFormat>
  <Paragraphs>75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Constantia</vt:lpstr>
      <vt:lpstr>Wingdings 2</vt:lpstr>
      <vt:lpstr>Paper</vt:lpstr>
      <vt:lpstr>Worksheet</vt:lpstr>
      <vt:lpstr>The Holocaust Journey and Survival of my Parents, Samuel Hornung &amp; Ella (Zaks) Hornung</vt:lpstr>
      <vt:lpstr>    Ella Zaks                     Samuel Hornung</vt:lpstr>
      <vt:lpstr>An early memory of growing up in Detroit…</vt:lpstr>
      <vt:lpstr>An early memory of growing up in Detroit…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Mom and Dad’s New Family, in Detroit, USA</vt:lpstr>
      <vt:lpstr>Here we are, a few Survivors and their children, thanks to Theodore Wise, Hanka Fisk and her husband Ben’s support.</vt:lpstr>
      <vt:lpstr>I have over 200 documents verifying my Parents’ Holocaust experience was real and cannot be denied.</vt:lpstr>
      <vt:lpstr>PowerPoint Presentation</vt:lpstr>
    </vt:vector>
  </TitlesOfParts>
  <Company>Papatoetoe High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MeRAUKURA</dc:creator>
  <cp:lastModifiedBy>Rick Sahar</cp:lastModifiedBy>
  <cp:revision>248</cp:revision>
  <dcterms:created xsi:type="dcterms:W3CDTF">2017-01-23T15:20:22Z</dcterms:created>
  <dcterms:modified xsi:type="dcterms:W3CDTF">2020-08-08T09:02:12Z</dcterms:modified>
</cp:coreProperties>
</file>