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6" r:id="rId1"/>
  </p:sldMasterIdLst>
  <p:notesMasterIdLst>
    <p:notesMasterId r:id="rId8"/>
  </p:notesMasterIdLst>
  <p:sldIdLst>
    <p:sldId id="256" r:id="rId2"/>
    <p:sldId id="261" r:id="rId3"/>
    <p:sldId id="267" r:id="rId4"/>
    <p:sldId id="268" r:id="rId5"/>
    <p:sldId id="269" r:id="rId6"/>
    <p:sldId id="270" r:id="rId7"/>
  </p:sldIdLst>
  <p:sldSz cx="12192000" cy="6858000"/>
  <p:notesSz cx="6797675" cy="9928225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talmach Slawomir" initials="SS" lastIdx="1" clrIdx="0">
    <p:extLst>
      <p:ext uri="{19B8F6BF-5375-455C-9EA6-DF929625EA0E}">
        <p15:presenceInfo xmlns:p15="http://schemas.microsoft.com/office/powerpoint/2012/main" userId="S-1-5-21-1048258011-2461715643-2540868695-8673" providerId="AD"/>
      </p:ext>
    </p:extLst>
  </p:cmAuthor>
  <p:cmAuthor id="2" name="Glapiak Agnieszka" initials="GA" lastIdx="2" clrIdx="1">
    <p:extLst>
      <p:ext uri="{19B8F6BF-5375-455C-9EA6-DF929625EA0E}">
        <p15:presenceInfo xmlns:p15="http://schemas.microsoft.com/office/powerpoint/2012/main" userId="S-1-5-21-1048258011-2461715643-2540868695-700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36B0"/>
    <a:srgbClr val="3312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3235" autoAdjust="0"/>
  </p:normalViewPr>
  <p:slideViewPr>
    <p:cSldViewPr snapToGrid="0">
      <p:cViewPr varScale="1">
        <p:scale>
          <a:sx n="109" d="100"/>
          <a:sy n="109" d="100"/>
        </p:scale>
        <p:origin x="67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cap="none" spc="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j-ea"/>
                <a:cs typeface="+mj-cs"/>
              </a:defRPr>
            </a:pPr>
            <a:r>
              <a:rPr lang="pl-PL" sz="1200" b="1" dirty="0">
                <a:latin typeface="+mn-lt"/>
              </a:rPr>
              <a:t>TVP INFO:</a:t>
            </a:r>
            <a:r>
              <a:rPr lang="pl-PL" sz="1200" b="1" baseline="0" dirty="0">
                <a:latin typeface="+mn-lt"/>
              </a:rPr>
              <a:t> SPADKI OGLĄDALNOŚCI </a:t>
            </a:r>
            <a:r>
              <a:rPr lang="pl-PL" sz="1200" b="0" baseline="0" dirty="0">
                <a:latin typeface="+mn-lt"/>
              </a:rPr>
              <a:t>(AMR)</a:t>
            </a:r>
          </a:p>
          <a:p>
            <a:pPr>
              <a:defRPr sz="1200">
                <a:latin typeface="+mn-lt"/>
              </a:defRPr>
            </a:pPr>
            <a:r>
              <a:rPr lang="pl-PL" sz="1200" b="0" i="0" baseline="0" dirty="0">
                <a:latin typeface="+mn-lt"/>
              </a:rPr>
              <a:t>wybrane miesiące</a:t>
            </a:r>
            <a:endParaRPr lang="pl-PL" sz="1200" b="0" i="0" dirty="0">
              <a:latin typeface="+mn-lt"/>
            </a:endParaRPr>
          </a:p>
        </c:rich>
      </c:tx>
      <c:layout>
        <c:manualLayout>
          <c:xMode val="edge"/>
          <c:yMode val="edge"/>
          <c:x val="4.4972743791641427E-3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cap="none" spc="50" normalizeH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j-ea"/>
              <a:cs typeface="+mj-cs"/>
            </a:defRPr>
          </a:pPr>
          <a:endParaRPr lang="pl-PL"/>
        </a:p>
      </c:txPr>
    </c:title>
    <c:autoTitleDeleted val="0"/>
    <c:plotArea>
      <c:layout>
        <c:manualLayout>
          <c:layoutTarget val="inner"/>
          <c:xMode val="edge"/>
          <c:yMode val="edge"/>
          <c:x val="9.6271747734117563E-2"/>
          <c:y val="0.16286141462392639"/>
          <c:w val="0.938614340423789"/>
          <c:h val="0.7884991090167504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Arkusz1!$B$2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1"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(Arkusz1!$A$4,Arkusz1!$A$7,Arkusz1!$A$9,Arkusz1!$A$11:$A$14)</c:f>
              <c:strCache>
                <c:ptCount val="7"/>
                <c:pt idx="0">
                  <c:v>STYCZEŃ</c:v>
                </c:pt>
                <c:pt idx="1">
                  <c:v>KWIECIEŃ</c:v>
                </c:pt>
                <c:pt idx="2">
                  <c:v>CZERWIEC</c:v>
                </c:pt>
                <c:pt idx="3">
                  <c:v>SIERPIEŃ</c:v>
                </c:pt>
                <c:pt idx="4">
                  <c:v>WRZESIEŃ</c:v>
                </c:pt>
                <c:pt idx="5">
                  <c:v>PAŹDZIERNIK</c:v>
                </c:pt>
                <c:pt idx="6">
                  <c:v>LISTOPAD</c:v>
                </c:pt>
              </c:strCache>
              <c:extLst/>
            </c:strRef>
          </c:cat>
          <c:val>
            <c:numRef>
              <c:f>(Arkusz1!$B$4,Arkusz1!$B$7,Arkusz1!$B$9,Arkusz1!$B$11:$B$14)</c:f>
              <c:numCache>
                <c:formatCode>#,##0</c:formatCode>
                <c:ptCount val="7"/>
                <c:pt idx="0">
                  <c:v>277613</c:v>
                </c:pt>
                <c:pt idx="1">
                  <c:v>236432</c:v>
                </c:pt>
                <c:pt idx="2">
                  <c:v>264845</c:v>
                </c:pt>
                <c:pt idx="3">
                  <c:v>265651</c:v>
                </c:pt>
                <c:pt idx="4">
                  <c:v>268945</c:v>
                </c:pt>
                <c:pt idx="5">
                  <c:v>330388</c:v>
                </c:pt>
                <c:pt idx="6">
                  <c:v>338465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7D09-48C3-86D4-EF776195D252}"/>
            </c:ext>
          </c:extLst>
        </c:ser>
        <c:ser>
          <c:idx val="1"/>
          <c:order val="1"/>
          <c:tx>
            <c:strRef>
              <c:f>Arkusz1!$C$2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2"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8.3439332282634858E-3"/>
                  <c:y val="1.421573265084710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-5400000" spcFirstLastPara="1" vertOverflow="ellipsis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D09-48C3-86D4-EF776195D252}"/>
                </c:ext>
              </c:extLst>
            </c:dLbl>
            <c:dLbl>
              <c:idx val="1"/>
              <c:layout>
                <c:manualLayout>
                  <c:x val="1.0837065152093973E-3"/>
                  <c:y val="-1.408149526788896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-5400000" spcFirstLastPara="1" vertOverflow="ellipsis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D09-48C3-86D4-EF776195D252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-5400000" spcFirstLastPara="1" vertOverflow="ellipsis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3F12-4771-900E-DD0837B0FDFA}"/>
                </c:ext>
              </c:extLst>
            </c:dLbl>
            <c:dLbl>
              <c:idx val="3"/>
              <c:layout>
                <c:manualLayout>
                  <c:x val="-1.0201657492175908E-16"/>
                  <c:y val="-2.314814814814814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-5400000" spcFirstLastPara="1" vertOverflow="ellipsis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D09-48C3-86D4-EF776195D252}"/>
                </c:ext>
              </c:extLst>
            </c:dLbl>
            <c:dLbl>
              <c:idx val="4"/>
              <c:layout>
                <c:manualLayout>
                  <c:x val="-1.0227682871714806E-16"/>
                  <c:y val="-1.388888888888888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-5400000" spcFirstLastPara="1" vertOverflow="ellipsis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D09-48C3-86D4-EF776195D252}"/>
                </c:ext>
              </c:extLst>
            </c:dLbl>
            <c:dLbl>
              <c:idx val="5"/>
              <c:layout>
                <c:manualLayout>
                  <c:x val="-1.083706515209437E-3"/>
                  <c:y val="-1.408149526788903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-5400000" spcFirstLastPara="1" vertOverflow="ellipsis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D09-48C3-86D4-EF776195D252}"/>
                </c:ext>
              </c:extLst>
            </c:dLbl>
            <c:dLbl>
              <c:idx val="6"/>
              <c:layout>
                <c:manualLayout>
                  <c:x val="0"/>
                  <c:y val="-3.240740740740740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-5400000" spcFirstLastPara="1" vertOverflow="ellipsis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7D09-48C3-86D4-EF776195D25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(Arkusz1!$A$4,Arkusz1!$A$7,Arkusz1!$A$9,Arkusz1!$A$11:$A$14)</c:f>
              <c:strCache>
                <c:ptCount val="7"/>
                <c:pt idx="0">
                  <c:v>STYCZEŃ</c:v>
                </c:pt>
                <c:pt idx="1">
                  <c:v>KWIECIEŃ</c:v>
                </c:pt>
                <c:pt idx="2">
                  <c:v>CZERWIEC</c:v>
                </c:pt>
                <c:pt idx="3">
                  <c:v>SIERPIEŃ</c:v>
                </c:pt>
                <c:pt idx="4">
                  <c:v>WRZESIEŃ</c:v>
                </c:pt>
                <c:pt idx="5">
                  <c:v>PAŹDZIERNIK</c:v>
                </c:pt>
                <c:pt idx="6">
                  <c:v>LISTOPAD</c:v>
                </c:pt>
              </c:strCache>
              <c:extLst/>
            </c:strRef>
          </c:cat>
          <c:val>
            <c:numRef>
              <c:f>(Arkusz1!$C$4,Arkusz1!$C$7,Arkusz1!$C$9,Arkusz1!$C$11:$C$14)</c:f>
              <c:numCache>
                <c:formatCode>#,##0</c:formatCode>
                <c:ptCount val="7"/>
                <c:pt idx="0">
                  <c:v>91264</c:v>
                </c:pt>
                <c:pt idx="1">
                  <c:v>63028</c:v>
                </c:pt>
                <c:pt idx="2">
                  <c:v>63248</c:v>
                </c:pt>
                <c:pt idx="3">
                  <c:v>61141</c:v>
                </c:pt>
                <c:pt idx="4">
                  <c:v>105944</c:v>
                </c:pt>
                <c:pt idx="5">
                  <c:v>74517</c:v>
                </c:pt>
                <c:pt idx="6">
                  <c:v>80689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7-7D09-48C3-86D4-EF776195D25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axId val="96769696"/>
        <c:axId val="96776416"/>
      </c:barChart>
      <c:catAx>
        <c:axId val="967696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587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none" spc="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96776416"/>
        <c:crosses val="autoZero"/>
        <c:auto val="1"/>
        <c:lblAlgn val="ctr"/>
        <c:lblOffset val="100"/>
        <c:noMultiLvlLbl val="0"/>
      </c:catAx>
      <c:valAx>
        <c:axId val="967764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spc="2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967696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924850468921538"/>
          <c:y val="0.93416960831171891"/>
          <c:w val="0.1974773094679444"/>
          <c:h val="6.583039168828104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200" b="1" dirty="0">
                <a:latin typeface="+mn-lt"/>
                <a:cs typeface="Times New Roman" panose="02020603050405020304" pitchFamily="18" charset="0"/>
              </a:rPr>
              <a:t>U</a:t>
            </a:r>
            <a:r>
              <a:rPr lang="pl-PL" sz="1200" b="1" dirty="0">
                <a:latin typeface="+mn-lt"/>
                <a:cs typeface="Times New Roman" panose="02020603050405020304" pitchFamily="18" charset="0"/>
              </a:rPr>
              <a:t>DZIAŁ</a:t>
            </a:r>
            <a:r>
              <a:rPr lang="en-US" sz="1200" b="1" dirty="0">
                <a:latin typeface="+mn-lt"/>
                <a:cs typeface="Times New Roman" panose="02020603050405020304" pitchFamily="18" charset="0"/>
              </a:rPr>
              <a:t> (%) </a:t>
            </a:r>
            <a:r>
              <a:rPr lang="pl-PL" sz="1200" b="1" dirty="0">
                <a:latin typeface="+mn-lt"/>
                <a:cs typeface="Times New Roman" panose="02020603050405020304" pitchFamily="18" charset="0"/>
              </a:rPr>
              <a:t>PARTII</a:t>
            </a:r>
            <a:r>
              <a:rPr lang="en-US" sz="1200" b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pl-PL" sz="1200" b="1" dirty="0">
                <a:latin typeface="+mn-lt"/>
                <a:cs typeface="Times New Roman" panose="02020603050405020304" pitchFamily="18" charset="0"/>
              </a:rPr>
              <a:t>W</a:t>
            </a:r>
            <a:r>
              <a:rPr lang="en-US" sz="1200" b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pl-PL" sz="1200" b="1" dirty="0">
                <a:latin typeface="+mn-lt"/>
                <a:cs typeface="Times New Roman" panose="02020603050405020304" pitchFamily="18" charset="0"/>
              </a:rPr>
              <a:t>CZASIE</a:t>
            </a:r>
            <a:r>
              <a:rPr lang="en-US" sz="1200" b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pl-PL" sz="1200" b="1" dirty="0">
                <a:latin typeface="+mn-lt"/>
                <a:cs typeface="Times New Roman" panose="02020603050405020304" pitchFamily="18" charset="0"/>
              </a:rPr>
              <a:t>WSZYSTKICH</a:t>
            </a:r>
            <a:r>
              <a:rPr lang="en-US" sz="1200" b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pl-PL" sz="1200" b="1" dirty="0">
                <a:latin typeface="+mn-lt"/>
                <a:cs typeface="Times New Roman" panose="02020603050405020304" pitchFamily="18" charset="0"/>
              </a:rPr>
              <a:t>PARTII</a:t>
            </a:r>
            <a:r>
              <a:rPr lang="en-US" sz="1200" b="1" dirty="0">
                <a:latin typeface="+mn-lt"/>
                <a:cs typeface="Times New Roman" panose="02020603050405020304" pitchFamily="18" charset="0"/>
              </a:rPr>
              <a:t> </a:t>
            </a:r>
            <a:endParaRPr lang="pl-PL" sz="1200" b="1" dirty="0">
              <a:latin typeface="+mn-lt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sz="1200" b="0" i="0" dirty="0">
                <a:latin typeface="+mn-lt"/>
                <a:cs typeface="Times New Roman" panose="02020603050405020304" pitchFamily="18" charset="0"/>
              </a:rPr>
              <a:t>w </a:t>
            </a:r>
            <a:r>
              <a:rPr lang="en-US" sz="1200" b="0" i="0" dirty="0" err="1">
                <a:latin typeface="+mn-lt"/>
                <a:cs typeface="Times New Roman" panose="02020603050405020304" pitchFamily="18" charset="0"/>
              </a:rPr>
              <a:t>okresie</a:t>
            </a:r>
            <a:r>
              <a:rPr lang="en-US" sz="1200" b="0" i="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1200" b="0" i="0" dirty="0" err="1">
                <a:latin typeface="+mn-lt"/>
                <a:cs typeface="Times New Roman" panose="02020603050405020304" pitchFamily="18" charset="0"/>
              </a:rPr>
              <a:t>styczeń-wrzesień</a:t>
            </a:r>
            <a:r>
              <a:rPr lang="en-US" sz="1200" b="0" i="0" dirty="0">
                <a:latin typeface="+mn-lt"/>
                <a:cs typeface="Times New Roman" panose="02020603050405020304" pitchFamily="18" charset="0"/>
              </a:rPr>
              <a:t> 2024 r.</a:t>
            </a:r>
            <a:r>
              <a:rPr lang="pl-PL" sz="1200" b="0" i="0" dirty="0">
                <a:latin typeface="+mn-lt"/>
                <a:cs typeface="Times New Roman" panose="02020603050405020304" pitchFamily="18" charset="0"/>
              </a:rPr>
              <a:t> w</a:t>
            </a:r>
            <a:r>
              <a:rPr lang="pl-PL" sz="1200" b="0" i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pl-PL" sz="1200" b="1" i="0" dirty="0">
                <a:latin typeface="+mn-lt"/>
                <a:cs typeface="Times New Roman" panose="02020603050405020304" pitchFamily="18" charset="0"/>
              </a:rPr>
              <a:t>TVP</a:t>
            </a:r>
            <a:endParaRPr lang="en-US" sz="1200" b="1" i="0" dirty="0">
              <a:latin typeface="+mn-lt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0.22132922601251662"/>
          <c:y val="3.260044197607233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'TVP SA'!$B$32</c:f>
              <c:strCache>
                <c:ptCount val="1"/>
                <c:pt idx="0">
                  <c:v>Udział (%) partii w czasie wszystkich partii w okresie styczeń-wrzesień 2024 r.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861-471D-8DFC-5B1EAB1D8EE1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861-471D-8DFC-5B1EAB1D8EE1}"/>
              </c:ext>
            </c:extLst>
          </c:dPt>
          <c:dLbls>
            <c:dLbl>
              <c:idx val="0"/>
              <c:layout>
                <c:manualLayout>
                  <c:x val="7.855542268624062E-2"/>
                  <c:y val="-0.25047178338597126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2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6686F355-419D-4F42-9AA0-7F2A2832E758}" type="CATEGORYNAME">
                      <a:rPr lang="pl-PL" sz="1100">
                        <a:latin typeface="+mn-lt"/>
                        <a:cs typeface="Times New Roman" panose="02020603050405020304" pitchFamily="18" charset="0"/>
                      </a:rPr>
                      <a:pPr>
                        <a:defRPr sz="1200"/>
                      </a:pPr>
                      <a:t>[NAZWA KATEGORII]</a:t>
                    </a:fld>
                    <a:r>
                      <a:rPr lang="pl-PL" sz="1100">
                        <a:latin typeface="+mn-lt"/>
                        <a:cs typeface="Times New Roman" panose="02020603050405020304" pitchFamily="18" charset="0"/>
                      </a:rPr>
                      <a:t>:</a:t>
                    </a:r>
                    <a:r>
                      <a:rPr lang="pl-PL" sz="1100" baseline="0">
                        <a:latin typeface="+mn-lt"/>
                        <a:cs typeface="Times New Roman" panose="02020603050405020304" pitchFamily="18" charset="0"/>
                      </a:rPr>
                      <a:t> </a:t>
                    </a:r>
                    <a:fld id="{BAB0C1C5-A40E-408D-B973-3F320CAB5239}" type="VALUE">
                      <a:rPr lang="pl-PL" sz="1100" baseline="0">
                        <a:latin typeface="+mn-lt"/>
                        <a:cs typeface="Times New Roman" panose="02020603050405020304" pitchFamily="18" charset="0"/>
                      </a:rPr>
                      <a:pPr>
                        <a:defRPr sz="1200"/>
                      </a:pPr>
                      <a:t>[WARTOŚĆ]</a:t>
                    </a:fld>
                    <a:endParaRPr lang="pl-PL" sz="1100" baseline="0">
                      <a:latin typeface="+mn-lt"/>
                      <a:cs typeface="Times New Roman" panose="02020603050405020304" pitchFamily="18" charset="0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4003544695801918"/>
                      <c:h val="0.26793276934475097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6861-471D-8DFC-5B1EAB1D8EE1}"/>
                </c:ext>
              </c:extLst>
            </c:dLbl>
            <c:dLbl>
              <c:idx val="1"/>
              <c:layout>
                <c:manualLayout>
                  <c:x val="-6.1024467285517456E-2"/>
                  <c:y val="0.16704631233482281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68481316-64CE-423B-BFCF-7474159419F2}" type="CATEGORYNAME">
                      <a:rPr lang="en-US" sz="1100">
                        <a:latin typeface="+mn-lt"/>
                        <a:cs typeface="Times New Roman" panose="02020603050405020304" pitchFamily="18" charset="0"/>
                      </a:rPr>
                      <a:pPr>
                        <a:defRPr sz="1100"/>
                      </a:pPr>
                      <a:t>[NAZWA KATEGORII]</a:t>
                    </a:fld>
                    <a:r>
                      <a:rPr lang="en-US" sz="1100" baseline="0">
                        <a:latin typeface="+mn-lt"/>
                      </a:rPr>
                      <a:t>: </a:t>
                    </a:r>
                    <a:fld id="{A47A8B8B-9AD0-41D8-BFFF-38CF04E5428E}" type="VALUE">
                      <a:rPr lang="en-US" sz="1100" baseline="0">
                        <a:latin typeface="+mn-lt"/>
                      </a:rPr>
                      <a:pPr>
                        <a:defRPr sz="1100"/>
                      </a:pPr>
                      <a:t>[WARTOŚĆ]</a:t>
                    </a:fld>
                    <a:endParaRPr lang="en-US" sz="1100" baseline="0">
                      <a:latin typeface="+mn-lt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509281159958264"/>
                      <c:h val="0.3131915926049994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6861-471D-8DFC-5B1EAB1D8EE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'TVP SA'!$A$33:$A$34</c:f>
              <c:strCache>
                <c:ptCount val="2"/>
                <c:pt idx="0">
                  <c:v>Partie wchodzące w skład koalicji rządzącej</c:v>
                </c:pt>
                <c:pt idx="1">
                  <c:v>Partie opozycyjne</c:v>
                </c:pt>
              </c:strCache>
            </c:strRef>
          </c:cat>
          <c:val>
            <c:numRef>
              <c:f>'TVP SA'!$B$33:$B$34</c:f>
              <c:numCache>
                <c:formatCode>0%</c:formatCode>
                <c:ptCount val="2"/>
                <c:pt idx="0">
                  <c:v>0.84499999999999997</c:v>
                </c:pt>
                <c:pt idx="1">
                  <c:v>0.15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861-471D-8DFC-5B1EAB1D8EE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200" dirty="0">
                <a:latin typeface="+mn-lt"/>
                <a:cs typeface="Times New Roman" panose="02020603050405020304" pitchFamily="18" charset="0"/>
              </a:rPr>
              <a:t>U</a:t>
            </a:r>
            <a:r>
              <a:rPr lang="pl-PL" sz="1200" dirty="0">
                <a:latin typeface="+mn-lt"/>
                <a:cs typeface="Times New Roman" panose="02020603050405020304" pitchFamily="18" charset="0"/>
              </a:rPr>
              <a:t>DZIAŁ</a:t>
            </a:r>
            <a:r>
              <a:rPr lang="en-US" sz="1200" dirty="0">
                <a:latin typeface="+mn-lt"/>
                <a:cs typeface="Times New Roman" panose="02020603050405020304" pitchFamily="18" charset="0"/>
              </a:rPr>
              <a:t> (%) </a:t>
            </a:r>
            <a:r>
              <a:rPr lang="pl-PL" sz="1200" dirty="0">
                <a:latin typeface="+mn-lt"/>
                <a:cs typeface="Times New Roman" panose="02020603050405020304" pitchFamily="18" charset="0"/>
              </a:rPr>
              <a:t>PARTII</a:t>
            </a:r>
            <a:r>
              <a:rPr lang="en-US" sz="12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pl-PL" sz="1200" dirty="0">
                <a:latin typeface="+mn-lt"/>
                <a:cs typeface="Times New Roman" panose="02020603050405020304" pitchFamily="18" charset="0"/>
              </a:rPr>
              <a:t>W</a:t>
            </a:r>
            <a:r>
              <a:rPr lang="en-US" sz="12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pl-PL" sz="1200" dirty="0">
                <a:latin typeface="+mn-lt"/>
                <a:cs typeface="Times New Roman" panose="02020603050405020304" pitchFamily="18" charset="0"/>
              </a:rPr>
              <a:t>CZASIE</a:t>
            </a:r>
            <a:r>
              <a:rPr lang="en-US" sz="12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pl-PL" sz="1200" dirty="0">
                <a:latin typeface="+mn-lt"/>
                <a:cs typeface="Times New Roman" panose="02020603050405020304" pitchFamily="18" charset="0"/>
              </a:rPr>
              <a:t>WSZYSTKICH</a:t>
            </a:r>
            <a:r>
              <a:rPr lang="en-US" sz="12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pl-PL" sz="1200" dirty="0">
                <a:latin typeface="+mn-lt"/>
                <a:cs typeface="Times New Roman" panose="02020603050405020304" pitchFamily="18" charset="0"/>
              </a:rPr>
              <a:t>PARTII</a:t>
            </a:r>
            <a:r>
              <a:rPr lang="en-US" sz="1200" dirty="0">
                <a:latin typeface="+mn-lt"/>
                <a:cs typeface="Times New Roman" panose="02020603050405020304" pitchFamily="18" charset="0"/>
              </a:rPr>
              <a:t> </a:t>
            </a:r>
            <a:endParaRPr lang="pl-PL" sz="1200" dirty="0">
              <a:latin typeface="+mn-lt"/>
              <a:cs typeface="Times New Roman" panose="02020603050405020304" pitchFamily="18" charset="0"/>
            </a:endParaRPr>
          </a:p>
          <a:p>
            <a:pPr>
              <a:defRPr sz="1200" b="1"/>
            </a:pPr>
            <a:r>
              <a:rPr lang="en-US" sz="1200" b="0" i="0" dirty="0">
                <a:latin typeface="+mn-lt"/>
                <a:cs typeface="Times New Roman" panose="02020603050405020304" pitchFamily="18" charset="0"/>
              </a:rPr>
              <a:t>w </a:t>
            </a:r>
            <a:r>
              <a:rPr lang="en-US" sz="1200" b="0" i="0" dirty="0" err="1">
                <a:latin typeface="+mn-lt"/>
                <a:cs typeface="Times New Roman" panose="02020603050405020304" pitchFamily="18" charset="0"/>
              </a:rPr>
              <a:t>okresie</a:t>
            </a:r>
            <a:r>
              <a:rPr lang="pl-PL" sz="1200" b="0" i="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1200" b="0" i="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1200" b="0" i="0" dirty="0" err="1">
                <a:latin typeface="+mn-lt"/>
                <a:cs typeface="Times New Roman" panose="02020603050405020304" pitchFamily="18" charset="0"/>
              </a:rPr>
              <a:t>styczeń-wrzesień</a:t>
            </a:r>
            <a:r>
              <a:rPr lang="en-US" sz="1200" b="0" i="0" dirty="0">
                <a:latin typeface="+mn-lt"/>
                <a:cs typeface="Times New Roman" panose="02020603050405020304" pitchFamily="18" charset="0"/>
              </a:rPr>
              <a:t> 2024 r.</a:t>
            </a:r>
            <a:r>
              <a:rPr lang="pl-PL" sz="1200" b="0" i="0" dirty="0">
                <a:latin typeface="+mn-lt"/>
                <a:cs typeface="Times New Roman" panose="02020603050405020304" pitchFamily="18" charset="0"/>
              </a:rPr>
              <a:t> w</a:t>
            </a:r>
            <a:r>
              <a:rPr lang="pl-PL" sz="1200" b="0" i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pl-PL" sz="1200" b="1" i="0" dirty="0">
                <a:latin typeface="+mn-lt"/>
                <a:cs typeface="Times New Roman" panose="02020603050405020304" pitchFamily="18" charset="0"/>
              </a:rPr>
              <a:t>PR</a:t>
            </a:r>
            <a:endParaRPr lang="en-US" sz="1200" b="1" i="0" dirty="0">
              <a:latin typeface="+mn-lt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0.16257547509085399"/>
          <c:y val="1.682422710218791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'PR SA'!$B$32</c:f>
              <c:strCache>
                <c:ptCount val="1"/>
                <c:pt idx="0">
                  <c:v>Udział (%) partii w czasie wszystkich partii w okresie styczeń-wrzesień 2024 r.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269-4FF2-8E23-CB593486210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269-4FF2-8E23-CB5934862104}"/>
              </c:ext>
            </c:extLst>
          </c:dPt>
          <c:dLbls>
            <c:dLbl>
              <c:idx val="0"/>
              <c:layout>
                <c:manualLayout>
                  <c:x val="1.718359611599031E-2"/>
                  <c:y val="-0.12378131597703169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2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0625CA0C-4D13-43B6-8BA1-AFB90B70CECE}" type="CATEGORYNAME">
                      <a:rPr lang="pl-PL" sz="1100">
                        <a:latin typeface="+mn-lt"/>
                        <a:cs typeface="Times New Roman" panose="02020603050405020304" pitchFamily="18" charset="0"/>
                      </a:rPr>
                      <a:pPr>
                        <a:defRPr sz="1200"/>
                      </a:pPr>
                      <a:t>[NAZWA KATEGORII]</a:t>
                    </a:fld>
                    <a:r>
                      <a:rPr lang="pl-PL" sz="1100" baseline="0">
                        <a:latin typeface="+mn-lt"/>
                        <a:cs typeface="Times New Roman" panose="02020603050405020304" pitchFamily="18" charset="0"/>
                      </a:rPr>
                      <a:t>: </a:t>
                    </a:r>
                    <a:fld id="{BD28FFEB-FD8A-46C1-8544-6F5F1AA04A66}" type="VALUE">
                      <a:rPr lang="pl-PL" sz="1100" baseline="0">
                        <a:latin typeface="+mn-lt"/>
                        <a:cs typeface="Times New Roman" panose="02020603050405020304" pitchFamily="18" charset="0"/>
                      </a:rPr>
                      <a:pPr>
                        <a:defRPr sz="1200"/>
                      </a:pPr>
                      <a:t>[WARTOŚĆ]</a:t>
                    </a:fld>
                    <a:endParaRPr lang="pl-PL" sz="1100" baseline="0">
                      <a:latin typeface="+mn-lt"/>
                      <a:cs typeface="Times New Roman" panose="02020603050405020304" pitchFamily="18" charset="0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3071855601383154"/>
                      <c:h val="0.27831043510025166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6269-4FF2-8E23-CB5934862104}"/>
                </c:ext>
              </c:extLst>
            </c:dLbl>
            <c:dLbl>
              <c:idx val="1"/>
              <c:layout>
                <c:manualLayout>
                  <c:x val="1.7523454285723713E-2"/>
                  <c:y val="6.0148265295202064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2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96A3BC68-00D2-4BD2-BE26-63BF523291E2}" type="CATEGORYNAME">
                      <a:rPr lang="en-US" sz="1100">
                        <a:latin typeface="+mn-lt"/>
                        <a:cs typeface="Times New Roman" panose="02020603050405020304" pitchFamily="18" charset="0"/>
                      </a:rPr>
                      <a:pPr>
                        <a:defRPr sz="1200"/>
                      </a:pPr>
                      <a:t>[NAZWA KATEGORII]</a:t>
                    </a:fld>
                    <a:r>
                      <a:rPr lang="en-US" sz="1100">
                        <a:latin typeface="+mn-lt"/>
                        <a:cs typeface="Times New Roman" panose="02020603050405020304" pitchFamily="18" charset="0"/>
                      </a:rPr>
                      <a:t>:</a:t>
                    </a:r>
                    <a:r>
                      <a:rPr lang="en-US" sz="1100" baseline="0">
                        <a:latin typeface="+mn-lt"/>
                        <a:cs typeface="Times New Roman" panose="02020603050405020304" pitchFamily="18" charset="0"/>
                      </a:rPr>
                      <a:t> </a:t>
                    </a:r>
                    <a:fld id="{5AAFF928-DF31-4C00-8B73-796A8B9D8ACC}" type="VALUE">
                      <a:rPr lang="en-US" sz="1100" baseline="0">
                        <a:latin typeface="+mn-lt"/>
                        <a:cs typeface="Times New Roman" panose="02020603050405020304" pitchFamily="18" charset="0"/>
                      </a:rPr>
                      <a:pPr>
                        <a:defRPr sz="1200"/>
                      </a:pPr>
                      <a:t>[WARTOŚĆ]</a:t>
                    </a:fld>
                    <a:endParaRPr lang="en-US" sz="1100" baseline="0">
                      <a:latin typeface="+mn-lt"/>
                      <a:cs typeface="Times New Roman" panose="02020603050405020304" pitchFamily="18" charset="0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029708092044049"/>
                      <c:h val="0.25165394918418704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6269-4FF2-8E23-CB593486210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'PR SA'!$A$33:$A$34</c:f>
              <c:strCache>
                <c:ptCount val="2"/>
                <c:pt idx="0">
                  <c:v>Partie wchodzące w skład koalicji rządzącej</c:v>
                </c:pt>
                <c:pt idx="1">
                  <c:v>Partie opozycyjne</c:v>
                </c:pt>
              </c:strCache>
            </c:strRef>
          </c:cat>
          <c:val>
            <c:numRef>
              <c:f>'PR SA'!$B$33:$B$34</c:f>
              <c:numCache>
                <c:formatCode>0%</c:formatCode>
                <c:ptCount val="2"/>
                <c:pt idx="0">
                  <c:v>0.7</c:v>
                </c:pt>
                <c:pt idx="1">
                  <c:v>0.3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269-4FF2-8E23-CB593486210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 cap="none" spc="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>
            <a:alpha val="70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 baseline="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1600" b="0" i="0" kern="1200" cap="none" spc="5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0.18</cdr:x>
      <cdr:y>0.36138</cdr:y>
    </cdr:from>
    <cdr:to>
      <cdr:x>0.22388</cdr:x>
      <cdr:y>0.65591</cdr:y>
    </cdr:to>
    <cdr:cxnSp macro="">
      <cdr:nvCxnSpPr>
        <cdr:cNvPr id="8" name="Łącznik prosty 7">
          <a:extLst xmlns:a="http://schemas.openxmlformats.org/drawingml/2006/main">
            <a:ext uri="{FF2B5EF4-FFF2-40B4-BE49-F238E27FC236}">
              <a16:creationId xmlns:a16="http://schemas.microsoft.com/office/drawing/2014/main" id="{75A1AF73-CA5E-D430-E0CB-67826ECF8EFC}"/>
            </a:ext>
          </a:extLst>
        </cdr:cNvPr>
        <cdr:cNvCxnSpPr/>
      </cdr:nvCxnSpPr>
      <cdr:spPr>
        <a:xfrm xmlns:a="http://schemas.openxmlformats.org/drawingml/2006/main">
          <a:off x="781428" y="1176482"/>
          <a:ext cx="190500" cy="958850"/>
        </a:xfrm>
        <a:prstGeom xmlns:a="http://schemas.openxmlformats.org/drawingml/2006/main" prst="line">
          <a:avLst/>
        </a:prstGeom>
        <a:ln xmlns:a="http://schemas.openxmlformats.org/drawingml/2006/main" w="28575">
          <a:solidFill>
            <a:srgbClr val="C0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0.60455</cdr:x>
      <cdr:y>0.63664</cdr:y>
    </cdr:from>
    <cdr:to>
      <cdr:x>0.73017</cdr:x>
      <cdr:y>0.70394</cdr:y>
    </cdr:to>
    <cdr:cxnSp macro="">
      <cdr:nvCxnSpPr>
        <cdr:cNvPr id="11" name="Łącznik prosty 10">
          <a:extLst xmlns:a="http://schemas.openxmlformats.org/drawingml/2006/main">
            <a:ext uri="{FF2B5EF4-FFF2-40B4-BE49-F238E27FC236}">
              <a16:creationId xmlns:a16="http://schemas.microsoft.com/office/drawing/2014/main" id="{85C6BF48-2B7B-CB95-6FF6-8785B53632C1}"/>
            </a:ext>
          </a:extLst>
        </cdr:cNvPr>
        <cdr:cNvCxnSpPr/>
      </cdr:nvCxnSpPr>
      <cdr:spPr>
        <a:xfrm xmlns:a="http://schemas.openxmlformats.org/drawingml/2006/main" flipV="1">
          <a:off x="2624516" y="2072626"/>
          <a:ext cx="545306" cy="219075"/>
        </a:xfrm>
        <a:prstGeom xmlns:a="http://schemas.openxmlformats.org/drawingml/2006/main" prst="line">
          <a:avLst/>
        </a:prstGeom>
        <a:ln xmlns:a="http://schemas.openxmlformats.org/drawingml/2006/main" w="28575">
          <a:solidFill>
            <a:srgbClr val="C0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0.72852</cdr:x>
      <cdr:y>0.63664</cdr:y>
    </cdr:from>
    <cdr:to>
      <cdr:x>0.85632</cdr:x>
      <cdr:y>0.68169</cdr:y>
    </cdr:to>
    <cdr:cxnSp macro="">
      <cdr:nvCxnSpPr>
        <cdr:cNvPr id="15" name="Łącznik prosty 14">
          <a:extLst xmlns:a="http://schemas.openxmlformats.org/drawingml/2006/main">
            <a:ext uri="{FF2B5EF4-FFF2-40B4-BE49-F238E27FC236}">
              <a16:creationId xmlns:a16="http://schemas.microsoft.com/office/drawing/2014/main" id="{B7C52877-80AA-412C-41F9-340C573142F4}"/>
            </a:ext>
          </a:extLst>
        </cdr:cNvPr>
        <cdr:cNvCxnSpPr/>
      </cdr:nvCxnSpPr>
      <cdr:spPr>
        <a:xfrm xmlns:a="http://schemas.openxmlformats.org/drawingml/2006/main">
          <a:off x="3162678" y="2072626"/>
          <a:ext cx="554831" cy="146658"/>
        </a:xfrm>
        <a:prstGeom xmlns:a="http://schemas.openxmlformats.org/drawingml/2006/main" prst="line">
          <a:avLst/>
        </a:prstGeom>
        <a:ln xmlns:a="http://schemas.openxmlformats.org/drawingml/2006/main" w="28575">
          <a:solidFill>
            <a:srgbClr val="C0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0.20662</cdr:x>
      <cdr:y>0.60353</cdr:y>
    </cdr:from>
    <cdr:to>
      <cdr:x>0.3074</cdr:x>
      <cdr:y>0.67444</cdr:y>
    </cdr:to>
    <cdr:sp macro="" textlink="">
      <cdr:nvSpPr>
        <cdr:cNvPr id="29" name="pole tekstowe 24">
          <a:extLst xmlns:a="http://schemas.openxmlformats.org/drawingml/2006/main">
            <a:ext uri="{FF2B5EF4-FFF2-40B4-BE49-F238E27FC236}">
              <a16:creationId xmlns:a16="http://schemas.microsoft.com/office/drawing/2014/main" id="{B662AD53-A0D6-BA5B-B25F-280D01B85948}"/>
            </a:ext>
          </a:extLst>
        </cdr:cNvPr>
        <cdr:cNvSpPr txBox="1"/>
      </cdr:nvSpPr>
      <cdr:spPr>
        <a:xfrm xmlns:a="http://schemas.openxmlformats.org/drawingml/2006/main">
          <a:off x="896976" y="1964825"/>
          <a:ext cx="437530" cy="2308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l-PL" sz="900" b="1" dirty="0">
              <a:solidFill>
                <a:srgbClr val="C00000"/>
              </a:solidFill>
            </a:rPr>
            <a:t>-67%</a:t>
          </a:r>
        </a:p>
      </cdr:txBody>
    </cdr:sp>
  </cdr:relSizeAnchor>
  <cdr:relSizeAnchor xmlns:cdr="http://schemas.openxmlformats.org/drawingml/2006/chartDrawing">
    <cdr:from>
      <cdr:x>0.68864</cdr:x>
      <cdr:y>0.57915</cdr:y>
    </cdr:from>
    <cdr:to>
      <cdr:x>0.78685</cdr:x>
      <cdr:y>0.65005</cdr:y>
    </cdr:to>
    <cdr:sp macro="" textlink="">
      <cdr:nvSpPr>
        <cdr:cNvPr id="30" name="pole tekstowe 24">
          <a:extLst xmlns:a="http://schemas.openxmlformats.org/drawingml/2006/main">
            <a:ext uri="{FF2B5EF4-FFF2-40B4-BE49-F238E27FC236}">
              <a16:creationId xmlns:a16="http://schemas.microsoft.com/office/drawing/2014/main" id="{B662AD53-A0D6-BA5B-B25F-280D01B85948}"/>
            </a:ext>
          </a:extLst>
        </cdr:cNvPr>
        <cdr:cNvSpPr txBox="1"/>
      </cdr:nvSpPr>
      <cdr:spPr>
        <a:xfrm xmlns:a="http://schemas.openxmlformats.org/drawingml/2006/main">
          <a:off x="2989545" y="1885450"/>
          <a:ext cx="426339" cy="2308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l-PL" sz="900" b="1" dirty="0">
              <a:solidFill>
                <a:srgbClr val="C00000"/>
              </a:solidFill>
            </a:rPr>
            <a:t>-61%</a:t>
          </a:r>
        </a:p>
      </cdr:txBody>
    </cdr:sp>
  </cdr:relSizeAnchor>
  <cdr:relSizeAnchor xmlns:cdr="http://schemas.openxmlformats.org/drawingml/2006/chartDrawing">
    <cdr:from>
      <cdr:x>0.89454</cdr:x>
      <cdr:y>0.61753</cdr:y>
    </cdr:from>
    <cdr:to>
      <cdr:x>1</cdr:x>
      <cdr:y>0.68843</cdr:y>
    </cdr:to>
    <cdr:sp macro="" textlink="">
      <cdr:nvSpPr>
        <cdr:cNvPr id="31" name="pole tekstowe 24">
          <a:extLst xmlns:a="http://schemas.openxmlformats.org/drawingml/2006/main">
            <a:ext uri="{FF2B5EF4-FFF2-40B4-BE49-F238E27FC236}">
              <a16:creationId xmlns:a16="http://schemas.microsoft.com/office/drawing/2014/main" id="{B662AD53-A0D6-BA5B-B25F-280D01B85948}"/>
            </a:ext>
          </a:extLst>
        </cdr:cNvPr>
        <cdr:cNvSpPr txBox="1"/>
      </cdr:nvSpPr>
      <cdr:spPr>
        <a:xfrm xmlns:a="http://schemas.openxmlformats.org/drawingml/2006/main">
          <a:off x="3883403" y="2010391"/>
          <a:ext cx="457835" cy="2308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r>
            <a:rPr lang="pl-PL" sz="900" b="1" dirty="0">
              <a:solidFill>
                <a:srgbClr val="C00000"/>
              </a:solidFill>
            </a:rPr>
            <a:t>-76%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E7EAE9-DD56-497A-967E-577146B6DB61}" type="datetimeFigureOut">
              <a:rPr lang="pl-PL" smtClean="0"/>
              <a:t>11.12.2024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7D5CD1-8AA0-49D7-B3AC-ECB50EB04E7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598828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Gr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7D5CD1-8AA0-49D7-B3AC-ECB50EB04E78}" type="slidenum">
              <a:rPr lang="pl-PL" smtClean="0"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247515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7D5CD1-8AA0-49D7-B3AC-ECB50EB04E78}" type="slidenum">
              <a:rPr lang="pl-PL" smtClean="0"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597928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7D5CD1-8AA0-49D7-B3AC-ECB50EB04E78}" type="slidenum">
              <a:rPr lang="pl-PL" smtClean="0"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359884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7D5CD1-8AA0-49D7-B3AC-ECB50EB04E78}" type="slidenum">
              <a:rPr lang="pl-PL" smtClean="0"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303650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7D5CD1-8AA0-49D7-B3AC-ECB50EB04E78}" type="slidenum">
              <a:rPr lang="pl-PL" smtClean="0"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473524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7D5CD1-8AA0-49D7-B3AC-ECB50EB04E78}" type="slidenum">
              <a:rPr lang="pl-PL" smtClean="0"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709811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1EE0FED-46A1-F912-4F79-ACD861ADFC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90E6121B-BD0A-1035-CA88-93750CF5E2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83A67C34-5CCB-16E6-9043-5D5B0697C0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8AA54-1B49-477E-BFB3-2F0C2735BCB6}" type="datetimeFigureOut">
              <a:rPr lang="pl-PL" smtClean="0"/>
              <a:t>11.12.2024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53FD391B-C0D3-81CD-5770-650E4785A2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2CAA64D3-F9C1-B08F-1F6D-266840DE0F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2B271-3A28-4BCB-9701-7336CF399A1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199665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296A1B0-E34D-1C4A-F814-E11A6C3021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82F0340F-1AC1-19A2-4465-724B5335CC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8B383FD4-C344-88EB-B677-065DBAC23D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8AA54-1B49-477E-BFB3-2F0C2735BCB6}" type="datetimeFigureOut">
              <a:rPr lang="pl-PL" smtClean="0"/>
              <a:t>11.12.2024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C2EE1CE1-8F37-1CA2-8398-33D8F8116F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426D8A96-B950-27CF-531C-B1565DCDF4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2B271-3A28-4BCB-9701-7336CF399A1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832587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3F7DE33D-2F86-6BDB-7129-3D8B7D82045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6D95AD76-42AA-C6CA-57AD-81F80405F8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FB9CFB95-69EF-DAD1-B075-F6B8A76F84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8AA54-1B49-477E-BFB3-2F0C2735BCB6}" type="datetimeFigureOut">
              <a:rPr lang="pl-PL" smtClean="0"/>
              <a:t>11.12.2024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8C33BDF6-9848-9D3D-835A-54B3538405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D0222A24-E4A5-EC2F-3992-13D5227017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2B271-3A28-4BCB-9701-7336CF399A1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609256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0075801-73C3-2F10-9B6E-F71F031696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A8EF25D-6532-AB09-4CBF-FA64AA5261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844915AF-ACFA-5A8B-E254-9C536BD9D7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8AA54-1B49-477E-BFB3-2F0C2735BCB6}" type="datetimeFigureOut">
              <a:rPr lang="pl-PL" smtClean="0"/>
              <a:t>11.12.2024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4CFBA554-1698-D95E-2EDD-8E2ABADB0B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B95C1D30-C429-A906-CBEB-FC948BAD1A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2B271-3A28-4BCB-9701-7336CF399A1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760163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15761D4-ECAA-72CD-CF1E-361E1E7C6D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E545A9E4-E478-B551-DED2-84CC6E6011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93DF79A1-6874-C82E-5921-3ECFAE518B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8AA54-1B49-477E-BFB3-2F0C2735BCB6}" type="datetimeFigureOut">
              <a:rPr lang="pl-PL" smtClean="0"/>
              <a:t>11.12.2024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348228E6-9800-EF1F-5F94-0F3B311D65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739E2BE9-904C-BA96-914B-D9AFD97F8A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2B271-3A28-4BCB-9701-7336CF399A1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987491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2FC0AE0-7738-CFB6-1D7B-3568621095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A542046-696C-7253-6F56-C0864D9366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1891E7A3-A977-DA13-7B22-E1091757E6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34A07413-8219-22E3-0705-FD25A3DAD6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8AA54-1B49-477E-BFB3-2F0C2735BCB6}" type="datetimeFigureOut">
              <a:rPr lang="pl-PL" smtClean="0"/>
              <a:t>11.12.2024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8F9D08B8-A19A-81FA-8622-8BF41C9B1F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CB09649A-E1E7-C7DE-02B0-663318F811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2B271-3A28-4BCB-9701-7336CF399A1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4461113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B152CD4-3586-D37A-CCB4-BBC67AFC79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6186F183-A925-EF39-9388-65488DA9A2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E4AD18A1-9AB8-02A8-C41A-1C5FD9D6D8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A195A56E-BD56-2CC6-8001-48C213AC692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38F46B98-7326-F464-A8BE-D5468325AC7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4278E595-EB53-D457-1859-18A4C429E0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8AA54-1B49-477E-BFB3-2F0C2735BCB6}" type="datetimeFigureOut">
              <a:rPr lang="pl-PL" smtClean="0"/>
              <a:t>11.12.2024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B0515B54-C439-2121-C30E-53E5D104C5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B4130FB7-A50E-6352-18A2-1737011CF4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2B271-3A28-4BCB-9701-7336CF399A1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6191513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65B6522-B576-906C-B665-9B125AE205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A3F6F679-2325-673F-AE09-66B1EB681C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8AA54-1B49-477E-BFB3-2F0C2735BCB6}" type="datetimeFigureOut">
              <a:rPr lang="pl-PL" smtClean="0"/>
              <a:t>11.12.2024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7DAA2624-90BD-EC00-996A-B48E565044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F69CD1AB-6BB6-70F5-22B0-6BD5EA1059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2B271-3A28-4BCB-9701-7336CF399A1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883306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1860CE69-C2A6-FB81-BA5C-E79FDE8304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8AA54-1B49-477E-BFB3-2F0C2735BCB6}" type="datetimeFigureOut">
              <a:rPr lang="pl-PL" smtClean="0"/>
              <a:t>11.12.2024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D78C5900-534D-CB37-A2BD-1931BCEE8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C3D23066-0A8D-3FF9-65B8-0AFB2A8A01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2B271-3A28-4BCB-9701-7336CF399A1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654577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C490BC3-0875-464C-45D0-3D208A65E7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1E4DAAE-2565-C441-9462-BB486A3331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719D4C72-D181-F7A5-0AFA-11F344A5FE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1FFBDB93-8AA1-AAF4-3454-14B104AED2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8AA54-1B49-477E-BFB3-2F0C2735BCB6}" type="datetimeFigureOut">
              <a:rPr lang="pl-PL" smtClean="0"/>
              <a:t>11.12.2024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60625923-3FE9-AFB5-2DD9-E7CAB61D18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41F32C1F-C61C-78B5-A07E-7ACD8A97DD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2B271-3A28-4BCB-9701-7336CF399A1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3356276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56FAD2E-6FF4-71AD-0FBB-FECE3B9887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672BD4F1-BA25-90B5-FADD-048A61E85ED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D6850EC4-01BA-0171-7B36-74F61E0738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B793B49C-B420-A449-8276-BFE6A8B429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8AA54-1B49-477E-BFB3-2F0C2735BCB6}" type="datetimeFigureOut">
              <a:rPr lang="pl-PL" smtClean="0"/>
              <a:t>11.12.2024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03F9A006-4187-BDF7-9E91-F79C2E9393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0249B013-1555-BFAF-EB91-F8020B28B5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2B271-3A28-4BCB-9701-7336CF399A1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851763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A4AE354B-C397-244A-E5F4-163A1BE0C0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F67A67DE-95B5-93C2-8CF1-B54D37EAB1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A8F59B17-68F8-59FD-5AD9-A2957047241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08AA54-1B49-477E-BFB3-2F0C2735BCB6}" type="datetimeFigureOut">
              <a:rPr lang="pl-PL" smtClean="0"/>
              <a:t>11.12.2024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BF2EA2B1-1BE6-07C2-E734-1254148F51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996D5C3F-261A-E5C9-2C06-DEB0382375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82B271-3A28-4BCB-9701-7336CF399A1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660252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7" r:id="rId1"/>
    <p:sldLayoutId id="2147483968" r:id="rId2"/>
    <p:sldLayoutId id="2147483969" r:id="rId3"/>
    <p:sldLayoutId id="2147483970" r:id="rId4"/>
    <p:sldLayoutId id="2147483971" r:id="rId5"/>
    <p:sldLayoutId id="2147483972" r:id="rId6"/>
    <p:sldLayoutId id="2147483973" r:id="rId7"/>
    <p:sldLayoutId id="2147483974" r:id="rId8"/>
    <p:sldLayoutId id="2147483975" r:id="rId9"/>
    <p:sldLayoutId id="2147483976" r:id="rId10"/>
    <p:sldLayoutId id="214748397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s4.tvp.pl/images/d/e/8/uid_de812d30eacb4312a2a64a07f7927710_width_700_play_0_pos_525_gs_0.jpg" TargetMode="External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chart" Target="../charts/chart3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BC8067B-72FE-8F35-D9EE-C8EE96DA19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0232" y="783258"/>
            <a:ext cx="10071536" cy="884177"/>
          </a:xfrm>
        </p:spPr>
        <p:txBody>
          <a:bodyPr anchor="b">
            <a:normAutofit fontScale="90000"/>
          </a:bodyPr>
          <a:lstStyle/>
          <a:p>
            <a:br>
              <a:rPr lang="pl-PL" sz="1700" dirty="0"/>
            </a:br>
            <a:br>
              <a:rPr lang="pl-PL" sz="1700" dirty="0"/>
            </a:br>
            <a:r>
              <a:rPr lang="pl-PL" sz="3100" b="1" dirty="0">
                <a:solidFill>
                  <a:srgbClr val="C00000"/>
                </a:solidFill>
                <a:latin typeface="Arial Black" panose="020B0A04020102020204" pitchFamily="34" charset="0"/>
              </a:rPr>
              <a:t>SYTUACJA MEDIÓW PUBLICZNYCH PO ROKU </a:t>
            </a:r>
            <a:br>
              <a:rPr lang="pl-PL" sz="3100" b="1" dirty="0">
                <a:solidFill>
                  <a:srgbClr val="C00000"/>
                </a:solidFill>
                <a:latin typeface="Arial Black" panose="020B0A04020102020204" pitchFamily="34" charset="0"/>
              </a:rPr>
            </a:br>
            <a:r>
              <a:rPr lang="pl-PL" sz="3100" b="1" dirty="0">
                <a:solidFill>
                  <a:srgbClr val="C00000"/>
                </a:solidFill>
                <a:latin typeface="Arial Black" panose="020B0A04020102020204" pitchFamily="34" charset="0"/>
              </a:rPr>
              <a:t>OD ROZPOCZĘCIA PROCESU ICH LIKWIDACJI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8FE85D6D-B4AF-5101-9A7F-2B0BBD70BB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84558" y="2326640"/>
            <a:ext cx="4555395" cy="355600"/>
          </a:xfrm>
        </p:spPr>
        <p:txBody>
          <a:bodyPr anchor="t">
            <a:normAutofit fontScale="25000" lnSpcReduction="20000"/>
          </a:bodyPr>
          <a:lstStyle/>
          <a:p>
            <a:pPr>
              <a:lnSpc>
                <a:spcPct val="120000"/>
              </a:lnSpc>
            </a:pPr>
            <a:endParaRPr lang="pl-PL" sz="1800" dirty="0">
              <a:latin typeface="Arial Black" panose="020B0A04020102020204" pitchFamily="34" charset="0"/>
            </a:endParaRPr>
          </a:p>
          <a:p>
            <a:pPr>
              <a:lnSpc>
                <a:spcPct val="120000"/>
              </a:lnSpc>
            </a:pPr>
            <a:r>
              <a:rPr lang="pl-PL" sz="5600" dirty="0">
                <a:latin typeface="Arial Black" panose="020B0A04020102020204" pitchFamily="34" charset="0"/>
              </a:rPr>
              <a:t>Warszawa, 12 grudnia 2024 roku</a:t>
            </a:r>
          </a:p>
        </p:txBody>
      </p:sp>
      <p:pic>
        <p:nvPicPr>
          <p:cNvPr id="5" name="Obraz 4" descr="Obraz zawierający tekst, Czcionka, logo, Grafika">
            <a:extLst>
              <a:ext uri="{FF2B5EF4-FFF2-40B4-BE49-F238E27FC236}">
                <a16:creationId xmlns:a16="http://schemas.microsoft.com/office/drawing/2014/main" id="{9648933C-3B91-E792-1FD6-12096F0A0F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5435" y="14457"/>
            <a:ext cx="2402541" cy="623161"/>
          </a:xfrm>
          <a:prstGeom prst="rect">
            <a:avLst/>
          </a:prstGeom>
        </p:spPr>
      </p:pic>
      <p:sp>
        <p:nvSpPr>
          <p:cNvPr id="10" name="pole tekstowe 9">
            <a:extLst>
              <a:ext uri="{FF2B5EF4-FFF2-40B4-BE49-F238E27FC236}">
                <a16:creationId xmlns:a16="http://schemas.microsoft.com/office/drawing/2014/main" id="{927E8956-86FA-6195-9BA0-7C3C45F28A7E}"/>
              </a:ext>
            </a:extLst>
          </p:cNvPr>
          <p:cNvSpPr txBox="1"/>
          <p:nvPr/>
        </p:nvSpPr>
        <p:spPr>
          <a:xfrm>
            <a:off x="3584559" y="3636972"/>
            <a:ext cx="4756802" cy="30162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pl-PL" sz="800" b="1" dirty="0">
              <a:latin typeface="Bahnschrift SemiBold" panose="020B0502040204020203" pitchFamily="34" charset="0"/>
            </a:endParaRPr>
          </a:p>
          <a:p>
            <a:pPr algn="ctr"/>
            <a:endParaRPr lang="pl-PL" b="1" dirty="0">
              <a:latin typeface="Arial Black" panose="020B0A04020102020204" pitchFamily="34" charset="0"/>
            </a:endParaRPr>
          </a:p>
          <a:p>
            <a:pPr algn="ctr"/>
            <a:r>
              <a:rPr lang="en-US" b="1" dirty="0">
                <a:latin typeface="Arial Black" panose="020B0A04020102020204" pitchFamily="34" charset="0"/>
              </a:rPr>
              <a:t>K</a:t>
            </a:r>
            <a:r>
              <a:rPr lang="pl-PL" b="1" dirty="0">
                <a:latin typeface="Arial Black" panose="020B0A04020102020204" pitchFamily="34" charset="0"/>
              </a:rPr>
              <a:t>rajowa </a:t>
            </a:r>
            <a:r>
              <a:rPr lang="en-US" b="1" dirty="0">
                <a:latin typeface="Arial Black" panose="020B0A04020102020204" pitchFamily="34" charset="0"/>
              </a:rPr>
              <a:t>R</a:t>
            </a:r>
            <a:r>
              <a:rPr lang="pl-PL" b="1" dirty="0" err="1">
                <a:latin typeface="Arial Black" panose="020B0A04020102020204" pitchFamily="34" charset="0"/>
              </a:rPr>
              <a:t>ada</a:t>
            </a:r>
            <a:r>
              <a:rPr lang="pl-PL" b="1" dirty="0">
                <a:latin typeface="Arial Black" panose="020B0A04020102020204" pitchFamily="34" charset="0"/>
              </a:rPr>
              <a:t> </a:t>
            </a:r>
            <a:r>
              <a:rPr lang="en-US" b="1" dirty="0">
                <a:latin typeface="Arial Black" panose="020B0A04020102020204" pitchFamily="34" charset="0"/>
              </a:rPr>
              <a:t>R</a:t>
            </a:r>
            <a:r>
              <a:rPr lang="pl-PL" b="1" dirty="0" err="1">
                <a:latin typeface="Arial Black" panose="020B0A04020102020204" pitchFamily="34" charset="0"/>
              </a:rPr>
              <a:t>adiofonii</a:t>
            </a:r>
            <a:r>
              <a:rPr lang="pl-PL" b="1" dirty="0">
                <a:latin typeface="Arial Black" panose="020B0A04020102020204" pitchFamily="34" charset="0"/>
              </a:rPr>
              <a:t>  </a:t>
            </a:r>
            <a:r>
              <a:rPr lang="en-US" b="1" dirty="0" err="1">
                <a:latin typeface="Arial Black" panose="020B0A04020102020204" pitchFamily="34" charset="0"/>
              </a:rPr>
              <a:t>i</a:t>
            </a:r>
            <a:r>
              <a:rPr lang="pl-PL" b="1" dirty="0">
                <a:latin typeface="Arial Black" panose="020B0A04020102020204" pitchFamily="34" charset="0"/>
              </a:rPr>
              <a:t> </a:t>
            </a:r>
            <a:r>
              <a:rPr lang="en-US" b="1" dirty="0">
                <a:latin typeface="Arial Black" panose="020B0A04020102020204" pitchFamily="34" charset="0"/>
              </a:rPr>
              <a:t>T</a:t>
            </a:r>
            <a:r>
              <a:rPr lang="pl-PL" b="1" dirty="0" err="1">
                <a:latin typeface="Arial Black" panose="020B0A04020102020204" pitchFamily="34" charset="0"/>
              </a:rPr>
              <a:t>elewizji</a:t>
            </a:r>
            <a:r>
              <a:rPr lang="pl-PL" b="1" dirty="0">
                <a:latin typeface="Arial Black" panose="020B0A04020102020204" pitchFamily="34" charset="0"/>
              </a:rPr>
              <a:t> </a:t>
            </a:r>
            <a:r>
              <a:rPr lang="en-US" b="1" dirty="0">
                <a:latin typeface="Arial Black" panose="020B0A04020102020204" pitchFamily="34" charset="0"/>
              </a:rPr>
              <a:t> </a:t>
            </a:r>
            <a:r>
              <a:rPr lang="en-US" b="1" dirty="0" err="1">
                <a:latin typeface="Arial Black" panose="020B0A04020102020204" pitchFamily="34" charset="0"/>
              </a:rPr>
              <a:t>przygotowała</a:t>
            </a:r>
            <a:r>
              <a:rPr lang="en-US" b="1" dirty="0">
                <a:latin typeface="Arial Black" panose="020B0A04020102020204" pitchFamily="34" charset="0"/>
              </a:rPr>
              <a:t> </a:t>
            </a:r>
            <a:r>
              <a:rPr lang="en-US" b="1" dirty="0" err="1">
                <a:latin typeface="Arial Black" panose="020B0A04020102020204" pitchFamily="34" charset="0"/>
              </a:rPr>
              <a:t>dw</a:t>
            </a:r>
            <a:r>
              <a:rPr lang="pl-PL" b="1" dirty="0" err="1">
                <a:latin typeface="Arial Black" panose="020B0A04020102020204" pitchFamily="34" charset="0"/>
              </a:rPr>
              <a:t>uczęściowy</a:t>
            </a:r>
            <a:r>
              <a:rPr lang="pl-PL" b="1" dirty="0">
                <a:latin typeface="Arial Black" panose="020B0A04020102020204" pitchFamily="34" charset="0"/>
              </a:rPr>
              <a:t>  raport</a:t>
            </a:r>
          </a:p>
          <a:p>
            <a:pPr algn="ctr"/>
            <a:endParaRPr lang="pl-PL" b="1" dirty="0">
              <a:latin typeface="Arial Black" panose="020B0A04020102020204" pitchFamily="34" charset="0"/>
            </a:endParaRPr>
          </a:p>
          <a:p>
            <a:pPr algn="ctr"/>
            <a:r>
              <a:rPr lang="pl-PL" b="1" dirty="0">
                <a:latin typeface="Arial Black" panose="020B0A04020102020204" pitchFamily="34" charset="0"/>
              </a:rPr>
              <a:t>„Kalendarium likwidowania </a:t>
            </a:r>
          </a:p>
          <a:p>
            <a:pPr algn="ctr"/>
            <a:r>
              <a:rPr lang="pl-PL" b="1" dirty="0">
                <a:latin typeface="Arial Black" panose="020B0A04020102020204" pitchFamily="34" charset="0"/>
              </a:rPr>
              <a:t>mediów publicznych w Polsce”</a:t>
            </a:r>
            <a:endParaRPr lang="pl-PL" sz="1400" b="1" dirty="0">
              <a:solidFill>
                <a:srgbClr val="C00000"/>
              </a:solidFill>
              <a:latin typeface="Arial Black" panose="020B0A04020102020204" pitchFamily="34" charset="0"/>
            </a:endParaRPr>
          </a:p>
          <a:p>
            <a:endParaRPr lang="pl-PL" sz="1400" dirty="0">
              <a:latin typeface="Arial Black" panose="020B0A04020102020204" pitchFamily="34" charset="0"/>
            </a:endParaRPr>
          </a:p>
          <a:p>
            <a:endParaRPr lang="pl-PL" sz="1400" dirty="0">
              <a:latin typeface="Arial Black" panose="020B0A04020102020204" pitchFamily="34" charset="0"/>
            </a:endParaRPr>
          </a:p>
          <a:p>
            <a:endParaRPr lang="pl-PL" sz="1400" dirty="0">
              <a:latin typeface="Arial Black" panose="020B0A04020102020204" pitchFamily="34" charset="0"/>
            </a:endParaRPr>
          </a:p>
          <a:p>
            <a:endParaRPr lang="pl-PL" sz="1400" dirty="0">
              <a:latin typeface="Arial Black" panose="020B0A04020102020204" pitchFamily="34" charset="0"/>
            </a:endParaRPr>
          </a:p>
          <a:p>
            <a:endParaRPr lang="pl-PL" dirty="0"/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E87AA63B-6BED-EF3E-5C0F-0FC60C1722CF}"/>
              </a:ext>
            </a:extLst>
          </p:cNvPr>
          <p:cNvSpPr txBox="1"/>
          <p:nvPr/>
        </p:nvSpPr>
        <p:spPr>
          <a:xfrm>
            <a:off x="1060233" y="6346772"/>
            <a:ext cx="991291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400" dirty="0">
                <a:latin typeface="Arial Black" panose="020B0A04020102020204" pitchFamily="34" charset="0"/>
              </a:rPr>
              <a:t>Lipiec 2024 r.</a:t>
            </a:r>
            <a:r>
              <a:rPr lang="pl-PL" sz="1600" dirty="0">
                <a:latin typeface="Bahnschrift SemiBold" panose="020B0502040204020203" pitchFamily="34" charset="0"/>
              </a:rPr>
              <a:t>	</a:t>
            </a:r>
            <a:r>
              <a:rPr lang="pl-PL" sz="1800" dirty="0"/>
              <a:t>                                                				</a:t>
            </a:r>
            <a:r>
              <a:rPr lang="pl-PL" sz="1400" dirty="0"/>
              <a:t>                 </a:t>
            </a:r>
            <a:r>
              <a:rPr lang="pl-PL" sz="1400" dirty="0">
                <a:latin typeface="Arial Black" panose="020B0A04020102020204" pitchFamily="34" charset="0"/>
              </a:rPr>
              <a:t>Grudzień 2024 r.</a:t>
            </a:r>
            <a:r>
              <a:rPr lang="pl-PL" sz="1400" dirty="0"/>
              <a:t>					    </a:t>
            </a:r>
          </a:p>
        </p:txBody>
      </p:sp>
      <p:pic>
        <p:nvPicPr>
          <p:cNvPr id="6" name="Obraz 5" descr="Obraz zawierający tekst, zrzut ekranu, monitor, Urządzenie do wyświetlania&#10;&#10;Opis wygenerowany automatycznie">
            <a:extLst>
              <a:ext uri="{FF2B5EF4-FFF2-40B4-BE49-F238E27FC236}">
                <a16:creationId xmlns:a16="http://schemas.microsoft.com/office/drawing/2014/main" id="{8B68A700-06DC-98CC-72E2-ED6A6005C43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5261" b="-3"/>
          <a:stretch/>
        </p:blipFill>
        <p:spPr>
          <a:xfrm>
            <a:off x="604358" y="1900427"/>
            <a:ext cx="2980200" cy="4446345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3D5B0E20-EB2F-F4AB-6943-3DCDF5B33A6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7444" y="1813074"/>
            <a:ext cx="3207591" cy="4533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0688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0B54EE02-4763-5AE9-875C-AD969A7D06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74552"/>
            <a:ext cx="11353800" cy="645312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pl-PL" dirty="0">
                <a:solidFill>
                  <a:srgbClr val="C00000"/>
                </a:solidFill>
                <a:latin typeface="Arial Black" panose="020B0A04020102020204" pitchFamily="34" charset="0"/>
              </a:rPr>
              <a:t>CZYSTA WODA I BRUDNE METODY </a:t>
            </a:r>
            <a:br>
              <a:rPr lang="en-US" sz="1600" dirty="0"/>
            </a:br>
            <a:br>
              <a:rPr lang="en-US" sz="1600" dirty="0"/>
            </a:br>
            <a:endParaRPr lang="en-US" sz="1600" dirty="0"/>
          </a:p>
        </p:txBody>
      </p:sp>
      <p:sp>
        <p:nvSpPr>
          <p:cNvPr id="6" name="Symbol zastępczy tekstu 5">
            <a:extLst>
              <a:ext uri="{FF2B5EF4-FFF2-40B4-BE49-F238E27FC236}">
                <a16:creationId xmlns:a16="http://schemas.microsoft.com/office/drawing/2014/main" id="{3B15968E-E3EA-8CF6-EB52-2FDB91BE7EA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52851" y="1326776"/>
            <a:ext cx="3542134" cy="5381101"/>
          </a:xfrm>
        </p:spPr>
        <p:txBody>
          <a:bodyPr vert="horz" lIns="91440" tIns="45720" rIns="91440" bIns="45720" rtlCol="0" anchor="ctr">
            <a:normAutofit fontScale="25000" lnSpcReduction="20000"/>
          </a:bodyPr>
          <a:lstStyle/>
          <a:p>
            <a:pPr marL="0" indent="0">
              <a:lnSpc>
                <a:spcPct val="170000"/>
              </a:lnSpc>
              <a:spcAft>
                <a:spcPts val="800"/>
              </a:spcAft>
              <a:buNone/>
            </a:pPr>
            <a:endParaRPr lang="pl-PL" sz="3300" baseline="30000" dirty="0">
              <a:latin typeface="Bahnschrift SemiBold" panose="020B0502040204020203" pitchFamily="34" charset="0"/>
            </a:endParaRPr>
          </a:p>
          <a:p>
            <a:pPr>
              <a:lnSpc>
                <a:spcPct val="170000"/>
              </a:lnSpc>
              <a:spcAft>
                <a:spcPts val="800"/>
              </a:spcAft>
            </a:pPr>
            <a:r>
              <a:rPr lang="pl-PL" sz="6400" b="1" kern="100" dirty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Przejęcie siłą mediów publicznych przez „silnych ludzi” i „nieznanych ochroniarzy”</a:t>
            </a:r>
            <a:endParaRPr lang="pl-PL" sz="6400" kern="100" dirty="0">
              <a:effectLst/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70000"/>
              </a:lnSpc>
              <a:spcAft>
                <a:spcPts val="800"/>
              </a:spcAft>
            </a:pPr>
            <a:r>
              <a:rPr lang="pl-PL" sz="6400" b="1" dirty="0">
                <a:latin typeface="Arial Black" panose="020B0A04020102020204" pitchFamily="34" charset="0"/>
              </a:rPr>
              <a:t>Wyłączenie sygnału TVP INFO</a:t>
            </a:r>
            <a:endParaRPr lang="pl-PL" sz="4500" b="1" kern="100" dirty="0">
              <a:effectLst/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15900">
              <a:lnSpc>
                <a:spcPct val="170000"/>
              </a:lnSpc>
              <a:spcBef>
                <a:spcPts val="480"/>
              </a:spcBef>
              <a:spcAft>
                <a:spcPts val="800"/>
              </a:spcAft>
            </a:pPr>
            <a:r>
              <a:rPr lang="pl-PL" sz="6400" b="1" kern="1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</a:t>
            </a:r>
            <a:r>
              <a:rPr lang="pl-PL" sz="6400" b="1" kern="100" dirty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rupa</a:t>
            </a:r>
            <a:r>
              <a:rPr lang="pl-PL" sz="6400" b="1" kern="100" spc="-100" dirty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6400" b="1" kern="100" spc="-10" dirty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„Wejście”</a:t>
            </a:r>
            <a:endParaRPr lang="pl-PL" sz="6400" kern="100" dirty="0">
              <a:effectLst/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70000"/>
              </a:lnSpc>
            </a:pPr>
            <a:r>
              <a:rPr lang="en-US" sz="6400" b="1" dirty="0" err="1">
                <a:latin typeface="Arial Black" panose="020B0A04020102020204" pitchFamily="34" charset="0"/>
              </a:rPr>
              <a:t>Podejrzenie</a:t>
            </a:r>
            <a:r>
              <a:rPr lang="en-US" sz="6400" b="1" dirty="0">
                <a:latin typeface="Arial Black" panose="020B0A04020102020204" pitchFamily="34" charset="0"/>
              </a:rPr>
              <a:t> </a:t>
            </a:r>
            <a:r>
              <a:rPr lang="en-US" sz="6400" b="1" dirty="0" err="1">
                <a:latin typeface="Arial Black" panose="020B0A04020102020204" pitchFamily="34" charset="0"/>
              </a:rPr>
              <a:t>poświadczenia</a:t>
            </a:r>
            <a:r>
              <a:rPr lang="en-US" sz="6400" b="1" dirty="0">
                <a:latin typeface="Arial Black" panose="020B0A04020102020204" pitchFamily="34" charset="0"/>
              </a:rPr>
              <a:t> </a:t>
            </a:r>
            <a:r>
              <a:rPr lang="en-US" sz="6400" b="1" dirty="0" err="1">
                <a:latin typeface="Arial Black" panose="020B0A04020102020204" pitchFamily="34" charset="0"/>
              </a:rPr>
              <a:t>nieprawdy</a:t>
            </a:r>
            <a:r>
              <a:rPr lang="en-US" sz="6400" b="1" dirty="0">
                <a:latin typeface="Arial Black" panose="020B0A04020102020204" pitchFamily="34" charset="0"/>
              </a:rPr>
              <a:t> w </a:t>
            </a:r>
            <a:r>
              <a:rPr lang="en-US" sz="6400" b="1" dirty="0" err="1">
                <a:latin typeface="Arial Black" panose="020B0A04020102020204" pitchFamily="34" charset="0"/>
              </a:rPr>
              <a:t>dokumentach</a:t>
            </a:r>
            <a:r>
              <a:rPr lang="en-US" sz="6400" b="1" dirty="0">
                <a:latin typeface="Arial Black" panose="020B0A04020102020204" pitchFamily="34" charset="0"/>
              </a:rPr>
              <a:t> </a:t>
            </a:r>
            <a:r>
              <a:rPr lang="en-US" sz="6400" b="1" dirty="0" err="1">
                <a:latin typeface="Arial Black" panose="020B0A04020102020204" pitchFamily="34" charset="0"/>
              </a:rPr>
              <a:t>urzędowyc</a:t>
            </a:r>
            <a:r>
              <a:rPr lang="pl-PL" sz="6400" b="1" dirty="0">
                <a:latin typeface="Arial Black" panose="020B0A04020102020204" pitchFamily="34" charset="0"/>
              </a:rPr>
              <a:t>h</a:t>
            </a:r>
          </a:p>
          <a:p>
            <a:endParaRPr lang="pl-PL" sz="2000" baseline="30000" dirty="0">
              <a:latin typeface="Bahnschrift SemiBold" panose="020B0502040204020203" pitchFamily="34" charset="0"/>
            </a:endParaRPr>
          </a:p>
          <a:p>
            <a:endParaRPr lang="pl-PL" sz="2000" baseline="30000" dirty="0"/>
          </a:p>
          <a:p>
            <a:endParaRPr lang="pl-PL" sz="2000" baseline="30000" dirty="0"/>
          </a:p>
          <a:p>
            <a:endParaRPr lang="pl-PL" sz="2000" baseline="30000" dirty="0"/>
          </a:p>
          <a:p>
            <a:endParaRPr lang="pl-PL" sz="2000" baseline="30000" dirty="0"/>
          </a:p>
          <a:p>
            <a:endParaRPr lang="pl-PL" sz="2000" baseline="30000" dirty="0"/>
          </a:p>
          <a:p>
            <a:endParaRPr lang="pl-PL" sz="2000" baseline="30000" dirty="0"/>
          </a:p>
        </p:txBody>
      </p:sp>
      <p:pic>
        <p:nvPicPr>
          <p:cNvPr id="5" name="Symbol zastępczy zawartości 4" descr="Obraz zawierający osoba, Ludzka twarz, ubrania, chłopiec&#10;&#10;Opis wygenerowany automatycznie">
            <a:extLst>
              <a:ext uri="{FF2B5EF4-FFF2-40B4-BE49-F238E27FC236}">
                <a16:creationId xmlns:a16="http://schemas.microsoft.com/office/drawing/2014/main" id="{F477C3FF-FE4E-68C0-10EC-F1F31AA85A0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3906759" y="1078242"/>
            <a:ext cx="3031083" cy="4701515"/>
          </a:xfrm>
          <a:prstGeom prst="rect">
            <a:avLst/>
          </a:prstGeom>
        </p:spPr>
      </p:pic>
      <p:grpSp>
        <p:nvGrpSpPr>
          <p:cNvPr id="7" name="Group 181">
            <a:extLst>
              <a:ext uri="{FF2B5EF4-FFF2-40B4-BE49-F238E27FC236}">
                <a16:creationId xmlns:a16="http://schemas.microsoft.com/office/drawing/2014/main" id="{F5C5721B-1871-3864-A9F9-4C19303FDC20}"/>
              </a:ext>
            </a:extLst>
          </p:cNvPr>
          <p:cNvGrpSpPr>
            <a:grpSpLocks/>
          </p:cNvGrpSpPr>
          <p:nvPr/>
        </p:nvGrpSpPr>
        <p:grpSpPr>
          <a:xfrm>
            <a:off x="9930323" y="136005"/>
            <a:ext cx="2033862" cy="3292994"/>
            <a:chOff x="0" y="0"/>
            <a:chExt cx="2816860" cy="3831590"/>
          </a:xfrm>
        </p:grpSpPr>
        <p:sp>
          <p:nvSpPr>
            <p:cNvPr id="8" name="Graphic 182">
              <a:extLst>
                <a:ext uri="{FF2B5EF4-FFF2-40B4-BE49-F238E27FC236}">
                  <a16:creationId xmlns:a16="http://schemas.microsoft.com/office/drawing/2014/main" id="{F732FA23-D160-94D6-A8D1-350FDA8CC17C}"/>
                </a:ext>
              </a:extLst>
            </p:cNvPr>
            <p:cNvSpPr/>
            <p:nvPr/>
          </p:nvSpPr>
          <p:spPr>
            <a:xfrm>
              <a:off x="0" y="0"/>
              <a:ext cx="2816860" cy="3831590"/>
            </a:xfrm>
            <a:custGeom>
              <a:avLst/>
              <a:gdLst/>
              <a:ahLst/>
              <a:cxnLst/>
              <a:rect l="l" t="t" r="r" b="b"/>
              <a:pathLst>
                <a:path w="2816860" h="3831590">
                  <a:moveTo>
                    <a:pt x="2816351" y="0"/>
                  </a:moveTo>
                  <a:lnTo>
                    <a:pt x="0" y="0"/>
                  </a:lnTo>
                  <a:lnTo>
                    <a:pt x="0" y="3831336"/>
                  </a:lnTo>
                  <a:lnTo>
                    <a:pt x="2816351" y="3831336"/>
                  </a:lnTo>
                  <a:lnTo>
                    <a:pt x="2816351" y="0"/>
                  </a:lnTo>
                  <a:close/>
                </a:path>
              </a:pathLst>
            </a:custGeom>
            <a:solidFill>
              <a:srgbClr val="231F20">
                <a:alpha val="59999"/>
              </a:srgbClr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pic>
          <p:nvPicPr>
            <p:cNvPr id="9" name="Image 183">
              <a:extLst>
                <a:ext uri="{FF2B5EF4-FFF2-40B4-BE49-F238E27FC236}">
                  <a16:creationId xmlns:a16="http://schemas.microsoft.com/office/drawing/2014/main" id="{3EF84B60-2646-A657-1917-4E9E3E15E93B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963" y="6967"/>
              <a:ext cx="2700003" cy="3714856"/>
            </a:xfrm>
            <a:prstGeom prst="rect">
              <a:avLst/>
            </a:prstGeom>
          </p:spPr>
        </p:pic>
      </p:grpSp>
      <p:pic>
        <p:nvPicPr>
          <p:cNvPr id="3" name="Obraz 2" descr="Zdjęcie">
            <a:extLst>
              <a:ext uri="{FF2B5EF4-FFF2-40B4-BE49-F238E27FC236}">
                <a16:creationId xmlns:a16="http://schemas.microsoft.com/office/drawing/2014/main" id="{5688A495-68A4-0C20-A2D3-024520B9729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9617" y="3307926"/>
            <a:ext cx="4565327" cy="34239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494694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88DEDE-45E5-34FB-A960-09D2C586CF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816CBE9A-EDCA-B19E-573F-AC10EB5D03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74552"/>
            <a:ext cx="11353800" cy="645312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pl-PL" sz="4000" dirty="0">
                <a:solidFill>
                  <a:srgbClr val="C00000"/>
                </a:solidFill>
                <a:latin typeface="Arial Black" panose="020B0A04020102020204" pitchFamily="34" charset="0"/>
              </a:rPr>
              <a:t>MISYJNOŚĆ W NIEBEZPIECZEŃSTWIE</a:t>
            </a:r>
            <a:br>
              <a:rPr lang="en-US" sz="1600" dirty="0"/>
            </a:br>
            <a:br>
              <a:rPr lang="en-US" sz="1600" dirty="0"/>
            </a:br>
            <a:endParaRPr lang="en-US" sz="1600" dirty="0"/>
          </a:p>
        </p:txBody>
      </p:sp>
      <p:sp>
        <p:nvSpPr>
          <p:cNvPr id="6" name="Symbol zastępczy tekstu 5">
            <a:extLst>
              <a:ext uri="{FF2B5EF4-FFF2-40B4-BE49-F238E27FC236}">
                <a16:creationId xmlns:a16="http://schemas.microsoft.com/office/drawing/2014/main" id="{9D1519A4-01F0-C80D-67EA-1778C177F4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52851" y="1326776"/>
            <a:ext cx="3542134" cy="298878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lnSpc>
                <a:spcPct val="170000"/>
              </a:lnSpc>
              <a:spcAft>
                <a:spcPts val="800"/>
              </a:spcAft>
              <a:buNone/>
            </a:pPr>
            <a:endParaRPr lang="pl-PL" sz="3200" b="1" kern="100" dirty="0">
              <a:effectLst/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pl-PL" sz="2000" baseline="30000" dirty="0"/>
          </a:p>
          <a:p>
            <a:endParaRPr lang="pl-PL" sz="2000" baseline="30000" dirty="0"/>
          </a:p>
          <a:p>
            <a:endParaRPr lang="pl-PL" sz="2000" baseline="30000" dirty="0"/>
          </a:p>
          <a:p>
            <a:endParaRPr lang="pl-PL" sz="2000" baseline="30000" dirty="0"/>
          </a:p>
          <a:p>
            <a:endParaRPr lang="pl-PL" sz="2000" baseline="30000" dirty="0"/>
          </a:p>
          <a:p>
            <a:endParaRPr lang="pl-PL" sz="2000" baseline="30000" dirty="0"/>
          </a:p>
        </p:txBody>
      </p:sp>
      <p:sp>
        <p:nvSpPr>
          <p:cNvPr id="24" name="Symbol zastępczy zawartości 23">
            <a:extLst>
              <a:ext uri="{FF2B5EF4-FFF2-40B4-BE49-F238E27FC236}">
                <a16:creationId xmlns:a16="http://schemas.microsoft.com/office/drawing/2014/main" id="{75795BB1-F794-42A3-120C-C700A15545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9632" y="474552"/>
            <a:ext cx="3433498" cy="6366677"/>
          </a:xfrm>
        </p:spPr>
        <p:txBody>
          <a:bodyPr>
            <a:noAutofit/>
          </a:bodyPr>
          <a:lstStyle/>
          <a:p>
            <a:pPr marL="0" indent="0">
              <a:lnSpc>
                <a:spcPct val="170000"/>
              </a:lnSpc>
              <a:spcBef>
                <a:spcPts val="560"/>
              </a:spcBef>
              <a:buNone/>
            </a:pPr>
            <a:endParaRPr lang="pl-PL" sz="1400" b="1" dirty="0">
              <a:latin typeface="Arial Black" panose="020B0A04020102020204" pitchFamily="34" charset="0"/>
              <a:ea typeface="Myriad Pro Light"/>
              <a:cs typeface="Myriad Pro Light"/>
            </a:endParaRPr>
          </a:p>
          <a:p>
            <a:pPr marL="215900">
              <a:lnSpc>
                <a:spcPct val="150000"/>
              </a:lnSpc>
              <a:spcBef>
                <a:spcPts val="560"/>
              </a:spcBef>
            </a:pPr>
            <a:r>
              <a:rPr lang="pl-PL" sz="1600" b="1" dirty="0">
                <a:latin typeface="Arial Black" panose="020B0A04020102020204" pitchFamily="34" charset="0"/>
                <a:ea typeface="Myriad Pro Light"/>
                <a:cs typeface="Myriad Pro Light"/>
              </a:rPr>
              <a:t>Likwidacja TVP = likwidacja ośrodków TVP w całej Polsce </a:t>
            </a:r>
          </a:p>
          <a:p>
            <a:pPr marL="0" indent="0">
              <a:lnSpc>
                <a:spcPct val="150000"/>
              </a:lnSpc>
              <a:spcBef>
                <a:spcPts val="560"/>
              </a:spcBef>
              <a:buNone/>
            </a:pPr>
            <a:r>
              <a:rPr lang="pl-PL" sz="1600" b="1" dirty="0">
                <a:latin typeface="Arial Black" panose="020B0A04020102020204" pitchFamily="34" charset="0"/>
                <a:ea typeface="Myriad Pro Light"/>
                <a:cs typeface="Myriad Pro Light"/>
              </a:rPr>
              <a:t> </a:t>
            </a:r>
          </a:p>
          <a:p>
            <a:pPr marL="215900">
              <a:lnSpc>
                <a:spcPct val="150000"/>
              </a:lnSpc>
              <a:spcBef>
                <a:spcPts val="560"/>
              </a:spcBef>
            </a:pPr>
            <a:r>
              <a:rPr lang="pl-PL" sz="1600" b="1" dirty="0">
                <a:latin typeface="Arial Black" panose="020B0A04020102020204" pitchFamily="34" charset="0"/>
                <a:ea typeface="Myriad Pro Light"/>
                <a:cs typeface="Myriad Pro Light"/>
              </a:rPr>
              <a:t>Likwidacja 17 regionalnych rozgłośni Polskiego Radia </a:t>
            </a:r>
          </a:p>
          <a:p>
            <a:pPr marL="0" indent="0">
              <a:lnSpc>
                <a:spcPct val="150000"/>
              </a:lnSpc>
              <a:spcBef>
                <a:spcPts val="560"/>
              </a:spcBef>
              <a:buNone/>
            </a:pPr>
            <a:endParaRPr lang="pl-PL" sz="1600" b="1" dirty="0">
              <a:latin typeface="Arial Black" panose="020B0A04020102020204" pitchFamily="34" charset="0"/>
              <a:ea typeface="Myriad Pro Light"/>
              <a:cs typeface="Myriad Pro Light"/>
            </a:endParaRPr>
          </a:p>
          <a:p>
            <a:pPr marL="215900">
              <a:lnSpc>
                <a:spcPct val="150000"/>
              </a:lnSpc>
              <a:spcBef>
                <a:spcPts val="560"/>
              </a:spcBef>
            </a:pPr>
            <a:r>
              <a:rPr lang="pl-PL" sz="1600" kern="100" dirty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Protesty przed siedzibami TVP w całej Polsce </a:t>
            </a:r>
          </a:p>
          <a:p>
            <a:pPr marL="0" indent="0">
              <a:lnSpc>
                <a:spcPct val="150000"/>
              </a:lnSpc>
              <a:spcBef>
                <a:spcPts val="560"/>
              </a:spcBef>
              <a:buNone/>
            </a:pPr>
            <a:endParaRPr lang="pl-PL" sz="1600" kern="100" dirty="0">
              <a:effectLst/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pl-PL" sz="1600" kern="100" dirty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Ograniczenie samodzielności </a:t>
            </a:r>
            <a:r>
              <a:rPr lang="pl-PL" sz="1600" kern="100" dirty="0" err="1"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Biełsat</a:t>
            </a:r>
            <a:r>
              <a:rPr lang="pl-PL" sz="1600" kern="100" dirty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TV i TVP World</a:t>
            </a:r>
            <a:endParaRPr lang="pl-PL" sz="1600" kern="100" dirty="0"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pl-PL" sz="1600" dirty="0">
              <a:effectLst/>
              <a:latin typeface="Myriad Pro Light"/>
              <a:ea typeface="Myriad Pro Light"/>
              <a:cs typeface="Myriad Pro Light"/>
            </a:endParaRPr>
          </a:p>
          <a:p>
            <a:pPr>
              <a:lnSpc>
                <a:spcPct val="150000"/>
              </a:lnSpc>
            </a:pPr>
            <a:endParaRPr lang="pl-PL" sz="1600" baseline="30000" dirty="0">
              <a:latin typeface="Bahnschrift SemiBold" panose="020B0502040204020203" pitchFamily="34" charset="0"/>
            </a:endParaRPr>
          </a:p>
          <a:p>
            <a:pPr marL="0" indent="0">
              <a:buNone/>
            </a:pPr>
            <a:endParaRPr lang="pl-PL" sz="1400" dirty="0"/>
          </a:p>
        </p:txBody>
      </p:sp>
      <p:grpSp>
        <p:nvGrpSpPr>
          <p:cNvPr id="28" name="Group 578">
            <a:extLst>
              <a:ext uri="{FF2B5EF4-FFF2-40B4-BE49-F238E27FC236}">
                <a16:creationId xmlns:a16="http://schemas.microsoft.com/office/drawing/2014/main" id="{86AABBE4-EBAD-EA68-1712-5D6FB5C71E1B}"/>
              </a:ext>
            </a:extLst>
          </p:cNvPr>
          <p:cNvGrpSpPr>
            <a:grpSpLocks/>
          </p:cNvGrpSpPr>
          <p:nvPr/>
        </p:nvGrpSpPr>
        <p:grpSpPr>
          <a:xfrm>
            <a:off x="9094156" y="995123"/>
            <a:ext cx="2395571" cy="2130587"/>
            <a:chOff x="0" y="0"/>
            <a:chExt cx="4261485" cy="3200400"/>
          </a:xfrm>
        </p:grpSpPr>
        <p:sp>
          <p:nvSpPr>
            <p:cNvPr id="29" name="Graphic 579">
              <a:hlinkClick r:id="rId3"/>
              <a:extLst>
                <a:ext uri="{FF2B5EF4-FFF2-40B4-BE49-F238E27FC236}">
                  <a16:creationId xmlns:a16="http://schemas.microsoft.com/office/drawing/2014/main" id="{E3505BCE-3738-B143-0342-8EE27C3BCDEC}"/>
                </a:ext>
              </a:extLst>
            </p:cNvPr>
            <p:cNvSpPr/>
            <p:nvPr/>
          </p:nvSpPr>
          <p:spPr>
            <a:xfrm>
              <a:off x="0" y="0"/>
              <a:ext cx="4261485" cy="3200400"/>
            </a:xfrm>
            <a:custGeom>
              <a:avLst/>
              <a:gdLst/>
              <a:ahLst/>
              <a:cxnLst/>
              <a:rect l="l" t="t" r="r" b="b"/>
              <a:pathLst>
                <a:path w="4261485" h="3200400">
                  <a:moveTo>
                    <a:pt x="4261104" y="0"/>
                  </a:moveTo>
                  <a:lnTo>
                    <a:pt x="0" y="0"/>
                  </a:lnTo>
                  <a:lnTo>
                    <a:pt x="0" y="3200400"/>
                  </a:lnTo>
                  <a:lnTo>
                    <a:pt x="4261104" y="3200400"/>
                  </a:lnTo>
                  <a:lnTo>
                    <a:pt x="4261104" y="0"/>
                  </a:lnTo>
                  <a:close/>
                </a:path>
              </a:pathLst>
            </a:custGeom>
            <a:solidFill>
              <a:srgbClr val="231F20">
                <a:alpha val="59999"/>
              </a:srgbClr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pic>
          <p:nvPicPr>
            <p:cNvPr id="30" name="Image 580">
              <a:hlinkClick r:id="rId3"/>
              <a:extLst>
                <a:ext uri="{FF2B5EF4-FFF2-40B4-BE49-F238E27FC236}">
                  <a16:creationId xmlns:a16="http://schemas.microsoft.com/office/drawing/2014/main" id="{10FE27E1-8091-4485-8A98-8A9DA829313A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544" y="6974"/>
              <a:ext cx="4139996" cy="3083286"/>
            </a:xfrm>
            <a:prstGeom prst="rect">
              <a:avLst/>
            </a:prstGeom>
          </p:spPr>
        </p:pic>
      </p:grpSp>
      <p:grpSp>
        <p:nvGrpSpPr>
          <p:cNvPr id="1031" name="Group 304">
            <a:extLst>
              <a:ext uri="{FF2B5EF4-FFF2-40B4-BE49-F238E27FC236}">
                <a16:creationId xmlns:a16="http://schemas.microsoft.com/office/drawing/2014/main" id="{33D19A30-EAE2-3055-D297-CB5C570CCFE0}"/>
              </a:ext>
            </a:extLst>
          </p:cNvPr>
          <p:cNvGrpSpPr>
            <a:grpSpLocks/>
          </p:cNvGrpSpPr>
          <p:nvPr/>
        </p:nvGrpSpPr>
        <p:grpSpPr>
          <a:xfrm>
            <a:off x="3612762" y="995124"/>
            <a:ext cx="4353549" cy="3198186"/>
            <a:chOff x="0" y="0"/>
            <a:chExt cx="3653154" cy="2620010"/>
          </a:xfrm>
        </p:grpSpPr>
        <p:sp>
          <p:nvSpPr>
            <p:cNvPr id="1032" name="Graphic 305">
              <a:extLst>
                <a:ext uri="{FF2B5EF4-FFF2-40B4-BE49-F238E27FC236}">
                  <a16:creationId xmlns:a16="http://schemas.microsoft.com/office/drawing/2014/main" id="{E94F3973-BE12-0A50-CB64-611BE191229B}"/>
                </a:ext>
              </a:extLst>
            </p:cNvPr>
            <p:cNvSpPr/>
            <p:nvPr/>
          </p:nvSpPr>
          <p:spPr>
            <a:xfrm>
              <a:off x="0" y="0"/>
              <a:ext cx="3653154" cy="2620010"/>
            </a:xfrm>
            <a:custGeom>
              <a:avLst/>
              <a:gdLst/>
              <a:ahLst/>
              <a:cxnLst/>
              <a:rect l="l" t="t" r="r" b="b"/>
              <a:pathLst>
                <a:path w="3653154" h="2620010">
                  <a:moveTo>
                    <a:pt x="3653028" y="0"/>
                  </a:moveTo>
                  <a:lnTo>
                    <a:pt x="0" y="0"/>
                  </a:lnTo>
                  <a:lnTo>
                    <a:pt x="0" y="2619755"/>
                  </a:lnTo>
                  <a:lnTo>
                    <a:pt x="3653028" y="2619755"/>
                  </a:lnTo>
                  <a:lnTo>
                    <a:pt x="3653028" y="0"/>
                  </a:lnTo>
                  <a:close/>
                </a:path>
              </a:pathLst>
            </a:custGeom>
            <a:solidFill>
              <a:srgbClr val="231F20">
                <a:alpha val="59999"/>
              </a:srgbClr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pic>
          <p:nvPicPr>
            <p:cNvPr id="1033" name="Image 306">
              <a:extLst>
                <a:ext uri="{FF2B5EF4-FFF2-40B4-BE49-F238E27FC236}">
                  <a16:creationId xmlns:a16="http://schemas.microsoft.com/office/drawing/2014/main" id="{E2777127-F289-2DCC-FC7E-AE9B2BCFEBC8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544" y="11544"/>
              <a:ext cx="3527996" cy="2496718"/>
            </a:xfrm>
            <a:prstGeom prst="rect">
              <a:avLst/>
            </a:prstGeom>
          </p:spPr>
        </p:pic>
      </p:grpSp>
      <p:pic>
        <p:nvPicPr>
          <p:cNvPr id="1040" name="Obraz 1039">
            <a:extLst>
              <a:ext uri="{FF2B5EF4-FFF2-40B4-BE49-F238E27FC236}">
                <a16:creationId xmlns:a16="http://schemas.microsoft.com/office/drawing/2014/main" id="{7DF36E2B-41A7-D6FE-1439-1A7D28BC82C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8237" y="4621221"/>
            <a:ext cx="4140957" cy="182000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45" name="Group 291">
            <a:extLst>
              <a:ext uri="{FF2B5EF4-FFF2-40B4-BE49-F238E27FC236}">
                <a16:creationId xmlns:a16="http://schemas.microsoft.com/office/drawing/2014/main" id="{3D7A3EC3-32FC-5E51-72C8-50580C131104}"/>
              </a:ext>
            </a:extLst>
          </p:cNvPr>
          <p:cNvGrpSpPr>
            <a:grpSpLocks/>
          </p:cNvGrpSpPr>
          <p:nvPr/>
        </p:nvGrpSpPr>
        <p:grpSpPr>
          <a:xfrm>
            <a:off x="8016004" y="3715397"/>
            <a:ext cx="4086364" cy="2546858"/>
            <a:chOff x="71149" y="1"/>
            <a:chExt cx="4185890" cy="2311131"/>
          </a:xfrm>
        </p:grpSpPr>
        <p:sp>
          <p:nvSpPr>
            <p:cNvPr id="1046" name="Graphic 292">
              <a:extLst>
                <a:ext uri="{FF2B5EF4-FFF2-40B4-BE49-F238E27FC236}">
                  <a16:creationId xmlns:a16="http://schemas.microsoft.com/office/drawing/2014/main" id="{67CEF725-5B86-39CA-224E-F27BBB7F6589}"/>
                </a:ext>
              </a:extLst>
            </p:cNvPr>
            <p:cNvSpPr/>
            <p:nvPr/>
          </p:nvSpPr>
          <p:spPr>
            <a:xfrm>
              <a:off x="582736" y="1"/>
              <a:ext cx="3674303" cy="1409722"/>
            </a:xfrm>
            <a:custGeom>
              <a:avLst/>
              <a:gdLst/>
              <a:ahLst/>
              <a:cxnLst/>
              <a:rect l="l" t="t" r="r" b="b"/>
              <a:pathLst>
                <a:path w="4257040" h="2386965">
                  <a:moveTo>
                    <a:pt x="4256532" y="0"/>
                  </a:moveTo>
                  <a:lnTo>
                    <a:pt x="0" y="0"/>
                  </a:lnTo>
                  <a:lnTo>
                    <a:pt x="0" y="2386583"/>
                  </a:lnTo>
                  <a:lnTo>
                    <a:pt x="4256532" y="2386583"/>
                  </a:lnTo>
                  <a:lnTo>
                    <a:pt x="4256532" y="0"/>
                  </a:lnTo>
                  <a:close/>
                </a:path>
              </a:pathLst>
            </a:custGeom>
            <a:solidFill>
              <a:srgbClr val="231F20">
                <a:alpha val="59999"/>
              </a:srgbClr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pic>
          <p:nvPicPr>
            <p:cNvPr id="1047" name="Image 293">
              <a:extLst>
                <a:ext uri="{FF2B5EF4-FFF2-40B4-BE49-F238E27FC236}">
                  <a16:creationId xmlns:a16="http://schemas.microsoft.com/office/drawing/2014/main" id="{52A2F6AF-3367-374F-0C1D-FCEAA882F435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1149" y="43996"/>
              <a:ext cx="4139996" cy="226713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049281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3B5AFA-E7BF-A508-0945-6DA4D212CB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798F40AF-4CB5-C131-521B-58351C68FB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6470" y="474552"/>
            <a:ext cx="7046259" cy="256598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pl-PL" sz="4000" dirty="0">
                <a:solidFill>
                  <a:srgbClr val="C00000"/>
                </a:solidFill>
                <a:latin typeface="Arial Black" panose="020B0A04020102020204" pitchFamily="34" charset="0"/>
              </a:rPr>
              <a:t>ATAKI NA KRRiT</a:t>
            </a:r>
            <a:br>
              <a:rPr lang="en-US" sz="1600" dirty="0"/>
            </a:br>
            <a:br>
              <a:rPr lang="en-US" sz="1600" dirty="0"/>
            </a:br>
            <a:endParaRPr lang="en-US" sz="1600" dirty="0"/>
          </a:p>
        </p:txBody>
      </p:sp>
      <p:sp>
        <p:nvSpPr>
          <p:cNvPr id="6" name="Symbol zastępczy tekstu 5">
            <a:extLst>
              <a:ext uri="{FF2B5EF4-FFF2-40B4-BE49-F238E27FC236}">
                <a16:creationId xmlns:a16="http://schemas.microsoft.com/office/drawing/2014/main" id="{32B73B2C-C5C7-77AB-19A4-F0E8A274641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52851" y="842682"/>
            <a:ext cx="3542134" cy="5865195"/>
          </a:xfrm>
        </p:spPr>
        <p:txBody>
          <a:bodyPr vert="horz" lIns="91440" tIns="45720" rIns="91440" bIns="45720" rtlCol="0" anchor="ctr">
            <a:normAutofit fontScale="25000" lnSpcReduction="20000"/>
          </a:bodyPr>
          <a:lstStyle/>
          <a:p>
            <a:pPr marL="0" indent="0">
              <a:lnSpc>
                <a:spcPct val="170000"/>
              </a:lnSpc>
              <a:spcAft>
                <a:spcPts val="800"/>
              </a:spcAft>
              <a:buNone/>
            </a:pPr>
            <a:endParaRPr lang="pl-PL" sz="3300" baseline="30000" dirty="0">
              <a:latin typeface="Bahnschrift SemiBold" panose="020B0502040204020203" pitchFamily="34" charset="0"/>
            </a:endParaRPr>
          </a:p>
          <a:p>
            <a:pPr marL="0" indent="0">
              <a:lnSpc>
                <a:spcPct val="170000"/>
              </a:lnSpc>
              <a:spcAft>
                <a:spcPts val="800"/>
              </a:spcAft>
              <a:buNone/>
            </a:pPr>
            <a:endParaRPr lang="pl-PL" sz="4500" b="1" kern="100" dirty="0">
              <a:effectLst/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70000"/>
              </a:lnSpc>
              <a:spcAft>
                <a:spcPts val="800"/>
              </a:spcAft>
            </a:pPr>
            <a:r>
              <a:rPr lang="pl-PL" sz="5600" b="1" kern="100" dirty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Lekceważenie Krajowej Rady Radiofonii i </a:t>
            </a:r>
            <a:r>
              <a:rPr lang="pl-PL" sz="5600" b="1" kern="1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pl-PL" sz="5600" b="1" kern="100" dirty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elewizji jako konstytucyjnego organu </a:t>
            </a:r>
          </a:p>
          <a:p>
            <a:pPr>
              <a:lnSpc>
                <a:spcPct val="170000"/>
              </a:lnSpc>
              <a:spcAft>
                <a:spcPts val="800"/>
              </a:spcAft>
            </a:pPr>
            <a:r>
              <a:rPr lang="pl-PL" sz="5600" b="1" kern="100" dirty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Próby postawienia </a:t>
            </a:r>
            <a:r>
              <a:rPr lang="pl-PL" sz="5600" b="1" kern="1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Przewodniczącego KRRiT                                             przed Trybunałem Stanu </a:t>
            </a:r>
          </a:p>
          <a:p>
            <a:pPr>
              <a:lnSpc>
                <a:spcPct val="170000"/>
              </a:lnSpc>
              <a:spcAft>
                <a:spcPts val="800"/>
              </a:spcAft>
            </a:pPr>
            <a:r>
              <a:rPr lang="pl-PL" sz="5600" b="1" kern="1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Niesłuszne oskarżenia w sprawie przekazywania środków z abonamentu </a:t>
            </a:r>
          </a:p>
          <a:p>
            <a:pPr>
              <a:lnSpc>
                <a:spcPct val="170000"/>
              </a:lnSpc>
              <a:spcAft>
                <a:spcPts val="800"/>
              </a:spcAft>
            </a:pPr>
            <a:r>
              <a:rPr lang="pl-PL" sz="5600" b="1" kern="100" dirty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Szkalujące KRRiT spoty radiowe emitowane w Polskim Radiu i 17 rozgłośniach  </a:t>
            </a:r>
            <a:endParaRPr lang="pl-PL" sz="5600" kern="100" dirty="0">
              <a:effectLst/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pl-PL" sz="2000" baseline="30000" dirty="0"/>
          </a:p>
          <a:p>
            <a:endParaRPr lang="pl-PL" sz="2000" baseline="30000" dirty="0"/>
          </a:p>
          <a:p>
            <a:endParaRPr lang="pl-PL" sz="2000" baseline="30000" dirty="0"/>
          </a:p>
          <a:p>
            <a:endParaRPr lang="pl-PL" sz="2000" baseline="30000" dirty="0"/>
          </a:p>
          <a:p>
            <a:endParaRPr lang="pl-PL" sz="2000" baseline="30000" dirty="0"/>
          </a:p>
          <a:p>
            <a:endParaRPr lang="pl-PL" sz="2000" baseline="30000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18A877C-1672-692C-234B-B321D4F481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 flipH="1">
            <a:off x="4177553" y="2070847"/>
            <a:ext cx="1308847" cy="340659"/>
          </a:xfrm>
        </p:spPr>
        <p:txBody>
          <a:bodyPr>
            <a:normAutofit fontScale="25000" lnSpcReduction="20000"/>
          </a:bodyPr>
          <a:lstStyle/>
          <a:p>
            <a:endParaRPr lang="pl-PL" dirty="0"/>
          </a:p>
        </p:txBody>
      </p:sp>
      <p:pic>
        <p:nvPicPr>
          <p:cNvPr id="11" name="Image 375">
            <a:extLst>
              <a:ext uri="{FF2B5EF4-FFF2-40B4-BE49-F238E27FC236}">
                <a16:creationId xmlns:a16="http://schemas.microsoft.com/office/drawing/2014/main" id="{F18A4B06-4621-7DBD-B005-30E542880E7A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773542" y="-64655"/>
            <a:ext cx="4338374" cy="5728230"/>
          </a:xfrm>
          <a:prstGeom prst="rect">
            <a:avLst/>
          </a:prstGeom>
        </p:spPr>
      </p:pic>
      <p:pic>
        <p:nvPicPr>
          <p:cNvPr id="24" name="Obraz 23">
            <a:extLst>
              <a:ext uri="{FF2B5EF4-FFF2-40B4-BE49-F238E27FC236}">
                <a16:creationId xmlns:a16="http://schemas.microsoft.com/office/drawing/2014/main" id="{7E473CF7-BB5B-3433-06F1-F1A6FA6A694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2958" y="842682"/>
            <a:ext cx="1937013" cy="55048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Obraz 24">
            <a:extLst>
              <a:ext uri="{FF2B5EF4-FFF2-40B4-BE49-F238E27FC236}">
                <a16:creationId xmlns:a16="http://schemas.microsoft.com/office/drawing/2014/main" id="{9CA44EDF-2C37-8D28-B0D1-C0E53AD10A4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0320" y="2881746"/>
            <a:ext cx="3286473" cy="341745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589966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2D9A25-26DA-EE25-462F-12F83352B5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710F0534-9D0F-5FCC-5F53-50C042AF60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851" y="600634"/>
            <a:ext cx="9195950" cy="340659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pl-PL" sz="3600" dirty="0">
                <a:solidFill>
                  <a:srgbClr val="C00000"/>
                </a:solidFill>
                <a:latin typeface="Arial Black" panose="020B0A04020102020204" pitchFamily="34" charset="0"/>
              </a:rPr>
              <a:t>UDERZENIE W PRAWO DO INFORMACJI </a:t>
            </a:r>
            <a:br>
              <a:rPr lang="en-US" sz="1600" dirty="0"/>
            </a:br>
            <a:br>
              <a:rPr lang="en-US" sz="1600" dirty="0"/>
            </a:br>
            <a:endParaRPr lang="en-US" sz="1600" dirty="0"/>
          </a:p>
        </p:txBody>
      </p:sp>
      <p:sp>
        <p:nvSpPr>
          <p:cNvPr id="6" name="Symbol zastępczy tekstu 5">
            <a:extLst>
              <a:ext uri="{FF2B5EF4-FFF2-40B4-BE49-F238E27FC236}">
                <a16:creationId xmlns:a16="http://schemas.microsoft.com/office/drawing/2014/main" id="{8F7F1B81-7AFC-1B0E-60B4-A1221FDBF8E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70735" y="107576"/>
            <a:ext cx="3602018" cy="8695765"/>
          </a:xfrm>
        </p:spPr>
        <p:txBody>
          <a:bodyPr vert="horz" lIns="91440" tIns="45720" rIns="91440" bIns="45720" rtlCol="0" anchor="ctr">
            <a:normAutofit fontScale="70000" lnSpcReduction="20000"/>
          </a:bodyPr>
          <a:lstStyle/>
          <a:p>
            <a:pPr>
              <a:lnSpc>
                <a:spcPct val="170000"/>
              </a:lnSpc>
              <a:spcAft>
                <a:spcPts val="800"/>
              </a:spcAft>
            </a:pPr>
            <a:r>
              <a:rPr lang="pl-PL" sz="3400" baseline="30000" dirty="0">
                <a:latin typeface="Arial Black" panose="020B0A04020102020204" pitchFamily="34" charset="0"/>
              </a:rPr>
              <a:t>Zwolnienia doświadczonych dziennikarzy</a:t>
            </a:r>
          </a:p>
          <a:p>
            <a:pPr>
              <a:lnSpc>
                <a:spcPct val="170000"/>
              </a:lnSpc>
              <a:spcAft>
                <a:spcPts val="800"/>
              </a:spcAft>
            </a:pPr>
            <a:r>
              <a:rPr lang="pl-PL" sz="3400" baseline="30000" dirty="0">
                <a:latin typeface="Arial Black" panose="020B0A04020102020204" pitchFamily="34" charset="0"/>
              </a:rPr>
              <a:t>Dziennikarze niewpuszczani na konferencje premiera Donalda Tuska </a:t>
            </a:r>
          </a:p>
          <a:p>
            <a:pPr>
              <a:lnSpc>
                <a:spcPct val="170000"/>
              </a:lnSpc>
              <a:spcAft>
                <a:spcPts val="800"/>
              </a:spcAft>
            </a:pPr>
            <a:r>
              <a:rPr lang="pl-PL" sz="3400" baseline="30000" dirty="0">
                <a:latin typeface="Arial Black" panose="020B0A04020102020204" pitchFamily="34" charset="0"/>
              </a:rPr>
              <a:t>Prokurator grozi dziennikarzowi TV Republika  podczas konferencji prasowej</a:t>
            </a:r>
          </a:p>
          <a:p>
            <a:pPr>
              <a:lnSpc>
                <a:spcPct val="170000"/>
              </a:lnSpc>
              <a:spcAft>
                <a:spcPts val="800"/>
              </a:spcAft>
            </a:pPr>
            <a:r>
              <a:rPr lang="pl-PL" sz="3400" baseline="30000" dirty="0">
                <a:latin typeface="Arial Black" panose="020B0A04020102020204" pitchFamily="34" charset="0"/>
              </a:rPr>
              <a:t>Sąd skazuje dziennikarza za zadawanie pytań sędzi</a:t>
            </a:r>
          </a:p>
          <a:p>
            <a:endParaRPr lang="pl-PL" sz="2000" baseline="30000" dirty="0"/>
          </a:p>
          <a:p>
            <a:endParaRPr lang="pl-PL" sz="2000" baseline="30000" dirty="0"/>
          </a:p>
          <a:p>
            <a:endParaRPr lang="pl-PL" sz="2000" baseline="30000" dirty="0"/>
          </a:p>
          <a:p>
            <a:endParaRPr lang="pl-PL" sz="2000" baseline="30000" dirty="0"/>
          </a:p>
          <a:p>
            <a:endParaRPr lang="pl-PL" sz="2000" baseline="30000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A351666-E63E-5577-3EDE-D7EF45A7DC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 flipH="1">
            <a:off x="4177553" y="2070847"/>
            <a:ext cx="1308847" cy="340659"/>
          </a:xfrm>
        </p:spPr>
        <p:txBody>
          <a:bodyPr>
            <a:normAutofit fontScale="70000" lnSpcReduction="20000"/>
          </a:bodyPr>
          <a:lstStyle/>
          <a:p>
            <a:endParaRPr lang="pl-PL" dirty="0"/>
          </a:p>
        </p:txBody>
      </p:sp>
      <p:pic>
        <p:nvPicPr>
          <p:cNvPr id="2" name="Obraz 1" descr="Obraz zawierający tekst, zrzut ekranu, oprogramowanie, Czcionka&#10;&#10;Opis wygenerowany automatycznie">
            <a:extLst>
              <a:ext uri="{FF2B5EF4-FFF2-40B4-BE49-F238E27FC236}">
                <a16:creationId xmlns:a16="http://schemas.microsoft.com/office/drawing/2014/main" id="{CB7EFB0F-5319-6818-A26E-2F9A8BDEB1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11983" y="4773284"/>
            <a:ext cx="4687654" cy="1635766"/>
          </a:xfrm>
          <a:prstGeom prst="rect">
            <a:avLst/>
          </a:prstGeom>
        </p:spPr>
      </p:pic>
      <p:pic>
        <p:nvPicPr>
          <p:cNvPr id="5" name="Obraz 4" descr="Zdjęcie">
            <a:extLst>
              <a:ext uri="{FF2B5EF4-FFF2-40B4-BE49-F238E27FC236}">
                <a16:creationId xmlns:a16="http://schemas.microsoft.com/office/drawing/2014/main" id="{5940B898-14C7-88E8-EA55-285DCDDB56D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5524" y="941293"/>
            <a:ext cx="3466458" cy="490724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Obraz 7" descr="Obraz zawierający tekst, Ludzka twarz, zrzut ekranu, człowiek">
            <a:extLst>
              <a:ext uri="{FF2B5EF4-FFF2-40B4-BE49-F238E27FC236}">
                <a16:creationId xmlns:a16="http://schemas.microsoft.com/office/drawing/2014/main" id="{CE6EDDA7-0F55-1F13-A2FA-4A47C1A52AE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62473" y="384926"/>
            <a:ext cx="2758792" cy="4327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5240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45AD1A-FBFA-7071-AC4D-2AD4854375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0F362CAC-6FAC-E8DB-2447-9B9B265F3C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851" y="600634"/>
            <a:ext cx="9195950" cy="340659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>
              <a:lnSpc>
                <a:spcPct val="100000"/>
              </a:lnSpc>
            </a:pPr>
            <a:br>
              <a:rPr lang="pl-PL" sz="3100" dirty="0">
                <a:solidFill>
                  <a:srgbClr val="C00000"/>
                </a:solidFill>
                <a:latin typeface="Arial Black" panose="020B0A04020102020204" pitchFamily="34" charset="0"/>
              </a:rPr>
            </a:br>
            <a:r>
              <a:rPr lang="pl-PL" sz="3100" dirty="0">
                <a:solidFill>
                  <a:srgbClr val="C00000"/>
                </a:solidFill>
                <a:latin typeface="Arial Black" panose="020B0A04020102020204" pitchFamily="34" charset="0"/>
              </a:rPr>
              <a:t>KONDYCJA MEDIÓW PUBLICZNYCH  </a:t>
            </a:r>
            <a:br>
              <a:rPr lang="pl-PL" sz="3100" dirty="0">
                <a:solidFill>
                  <a:srgbClr val="C00000"/>
                </a:solidFill>
                <a:latin typeface="Arial Black" panose="020B0A04020102020204" pitchFamily="34" charset="0"/>
              </a:rPr>
            </a:br>
            <a:r>
              <a:rPr lang="pl-PL" sz="3100" dirty="0">
                <a:solidFill>
                  <a:srgbClr val="C00000"/>
                </a:solidFill>
                <a:latin typeface="Arial Black" panose="020B0A04020102020204" pitchFamily="34" charset="0"/>
              </a:rPr>
              <a:t>W PROCESIE ICH LIKWIDACJI </a:t>
            </a:r>
            <a:br>
              <a:rPr lang="en-US" sz="1600" dirty="0"/>
            </a:br>
            <a:br>
              <a:rPr lang="en-US" sz="1600" dirty="0"/>
            </a:br>
            <a:endParaRPr lang="en-US" sz="1600" dirty="0"/>
          </a:p>
        </p:txBody>
      </p:sp>
      <p:sp>
        <p:nvSpPr>
          <p:cNvPr id="6" name="Symbol zastępczy tekstu 5">
            <a:extLst>
              <a:ext uri="{FF2B5EF4-FFF2-40B4-BE49-F238E27FC236}">
                <a16:creationId xmlns:a16="http://schemas.microsoft.com/office/drawing/2014/main" id="{F0CB340F-F94A-E84F-9B7C-A739B799D36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52851" y="2059709"/>
            <a:ext cx="3290449" cy="4350144"/>
          </a:xfrm>
        </p:spPr>
        <p:txBody>
          <a:bodyPr vert="horz" lIns="91440" tIns="45720" rIns="91440" bIns="45720" rtlCol="0" anchor="ctr">
            <a:normAutofit fontScale="25000" lnSpcReduction="20000"/>
          </a:bodyPr>
          <a:lstStyle/>
          <a:p>
            <a:pPr marL="0" indent="0">
              <a:lnSpc>
                <a:spcPct val="170000"/>
              </a:lnSpc>
              <a:spcAft>
                <a:spcPts val="800"/>
              </a:spcAft>
              <a:buNone/>
            </a:pPr>
            <a:endParaRPr lang="pl-PL" sz="3300" baseline="30000" dirty="0">
              <a:latin typeface="Bahnschrift SemiBold" panose="020B0502040204020203" pitchFamily="34" charset="0"/>
            </a:endParaRPr>
          </a:p>
          <a:p>
            <a:pPr>
              <a:lnSpc>
                <a:spcPct val="170000"/>
              </a:lnSpc>
              <a:spcAft>
                <a:spcPts val="800"/>
              </a:spcAft>
            </a:pPr>
            <a:r>
              <a:rPr lang="pl-PL" sz="6400" b="1" kern="100" dirty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Spadek oglądalności programów TVP</a:t>
            </a:r>
            <a:endParaRPr lang="pl-PL" sz="6400" b="1" kern="100" dirty="0"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70000"/>
              </a:lnSpc>
              <a:spcAft>
                <a:spcPts val="800"/>
              </a:spcAft>
            </a:pPr>
            <a:r>
              <a:rPr lang="pl-PL" sz="9600" b="1" baseline="30000" dirty="0">
                <a:latin typeface="Arial Black" panose="020B0A04020102020204" pitchFamily="34" charset="0"/>
              </a:rPr>
              <a:t>Czas antenowy w mediach publicznych głównie dla koalicji rządzącej </a:t>
            </a:r>
          </a:p>
          <a:p>
            <a:pPr>
              <a:lnSpc>
                <a:spcPct val="170000"/>
              </a:lnSpc>
              <a:spcAft>
                <a:spcPts val="800"/>
              </a:spcAft>
            </a:pPr>
            <a:r>
              <a:rPr lang="pl-PL" sz="6400" b="1" kern="100" dirty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Próby </a:t>
            </a:r>
            <a:r>
              <a:rPr lang="pl-PL" sz="6400" b="1" kern="1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lang="pl-PL" sz="6400" b="1" kern="100" dirty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ikwidacji niektórych anten </a:t>
            </a:r>
          </a:p>
          <a:p>
            <a:pPr>
              <a:lnSpc>
                <a:spcPct val="170000"/>
              </a:lnSpc>
              <a:spcAft>
                <a:spcPts val="800"/>
              </a:spcAft>
            </a:pPr>
            <a:r>
              <a:rPr lang="pl-PL" sz="6400" b="1" kern="100" dirty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Usunięcie „niewygodnych” audycji z anten i archiwów TVP w </a:t>
            </a:r>
            <a:r>
              <a:rPr lang="pl-PL" sz="6400" b="1" kern="1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pl-PL" sz="6400" b="1" kern="100" dirty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nternecie</a:t>
            </a:r>
            <a:r>
              <a:rPr lang="pl-PL" sz="5600" b="1" kern="100" dirty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70000"/>
              </a:lnSpc>
            </a:pPr>
            <a:endParaRPr lang="pl-PL" sz="5600" baseline="30000" dirty="0"/>
          </a:p>
          <a:p>
            <a:pPr>
              <a:lnSpc>
                <a:spcPct val="170000"/>
              </a:lnSpc>
            </a:pPr>
            <a:endParaRPr lang="pl-PL" sz="5600" baseline="30000" dirty="0"/>
          </a:p>
          <a:p>
            <a:endParaRPr lang="pl-PL" sz="2000" baseline="30000" dirty="0"/>
          </a:p>
          <a:p>
            <a:endParaRPr lang="pl-PL" sz="2000" baseline="30000" dirty="0"/>
          </a:p>
          <a:p>
            <a:endParaRPr lang="pl-PL" sz="2000" baseline="30000" dirty="0"/>
          </a:p>
        </p:txBody>
      </p:sp>
      <p:pic>
        <p:nvPicPr>
          <p:cNvPr id="9" name="Image 668">
            <a:extLst>
              <a:ext uri="{FF2B5EF4-FFF2-40B4-BE49-F238E27FC236}">
                <a16:creationId xmlns:a16="http://schemas.microsoft.com/office/drawing/2014/main" id="{C7DFFC4E-580A-8414-B1FE-7B0DE226CBA8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887230" y="0"/>
            <a:ext cx="2959330" cy="2708564"/>
          </a:xfrm>
          <a:prstGeom prst="rect">
            <a:avLst/>
          </a:prstGeom>
        </p:spPr>
      </p:pic>
      <p:graphicFrame>
        <p:nvGraphicFramePr>
          <p:cNvPr id="2" name="Wykres 1">
            <a:extLst>
              <a:ext uri="{FF2B5EF4-FFF2-40B4-BE49-F238E27FC236}">
                <a16:creationId xmlns:a16="http://schemas.microsoft.com/office/drawing/2014/main" id="{5D59109C-A401-D07F-A98B-157A59A9F84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36028067"/>
              </p:ext>
            </p:extLst>
          </p:nvPr>
        </p:nvGraphicFramePr>
        <p:xfrm>
          <a:off x="7619999" y="3001818"/>
          <a:ext cx="4418089" cy="31816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" name="Wykres 2">
            <a:extLst>
              <a:ext uri="{FF2B5EF4-FFF2-40B4-BE49-F238E27FC236}">
                <a16:creationId xmlns:a16="http://schemas.microsoft.com/office/drawing/2014/main" id="{DE91D34D-3531-48B7-B0B2-96AFEC4A413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55336607"/>
              </p:ext>
            </p:extLst>
          </p:nvPr>
        </p:nvGraphicFramePr>
        <p:xfrm>
          <a:off x="3087232" y="1354282"/>
          <a:ext cx="4418090" cy="21762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5" name="Wykres 4">
            <a:extLst>
              <a:ext uri="{FF2B5EF4-FFF2-40B4-BE49-F238E27FC236}">
                <a16:creationId xmlns:a16="http://schemas.microsoft.com/office/drawing/2014/main" id="{E7A5C5C5-77CC-4F8D-D691-9306E603F75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96113898"/>
              </p:ext>
            </p:extLst>
          </p:nvPr>
        </p:nvGraphicFramePr>
        <p:xfrm>
          <a:off x="3295462" y="3854736"/>
          <a:ext cx="4226560" cy="22308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cxnSp>
        <p:nvCxnSpPr>
          <p:cNvPr id="8" name="Łącznik prosty 7">
            <a:extLst>
              <a:ext uri="{FF2B5EF4-FFF2-40B4-BE49-F238E27FC236}">
                <a16:creationId xmlns:a16="http://schemas.microsoft.com/office/drawing/2014/main" id="{9C68CC3A-C09A-9E32-3F7D-7B59A998DB2B}"/>
              </a:ext>
            </a:extLst>
          </p:cNvPr>
          <p:cNvCxnSpPr>
            <a:cxnSpLocks/>
          </p:cNvCxnSpPr>
          <p:nvPr/>
        </p:nvCxnSpPr>
        <p:spPr>
          <a:xfrm>
            <a:off x="8464550" y="5144294"/>
            <a:ext cx="558800" cy="149225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Łącznik prosty 12">
            <a:extLst>
              <a:ext uri="{FF2B5EF4-FFF2-40B4-BE49-F238E27FC236}">
                <a16:creationId xmlns:a16="http://schemas.microsoft.com/office/drawing/2014/main" id="{9C68CC3A-C09A-9E32-3F7D-7B59A998DB2B}"/>
              </a:ext>
            </a:extLst>
          </p:cNvPr>
          <p:cNvCxnSpPr>
            <a:cxnSpLocks/>
          </p:cNvCxnSpPr>
          <p:nvPr/>
        </p:nvCxnSpPr>
        <p:spPr>
          <a:xfrm>
            <a:off x="9023350" y="5293519"/>
            <a:ext cx="1106488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Łącznik prosty 16">
            <a:extLst>
              <a:ext uri="{FF2B5EF4-FFF2-40B4-BE49-F238E27FC236}">
                <a16:creationId xmlns:a16="http://schemas.microsoft.com/office/drawing/2014/main" id="{9C68CC3A-C09A-9E32-3F7D-7B59A998DB2B}"/>
              </a:ext>
            </a:extLst>
          </p:cNvPr>
          <p:cNvCxnSpPr>
            <a:cxnSpLocks/>
          </p:cNvCxnSpPr>
          <p:nvPr/>
        </p:nvCxnSpPr>
        <p:spPr>
          <a:xfrm flipV="1">
            <a:off x="11220450" y="5197475"/>
            <a:ext cx="555625" cy="21431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9175603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457</TotalTime>
  <Words>314</Words>
  <Application>Microsoft Office PowerPoint</Application>
  <PresentationFormat>Panoramiczny</PresentationFormat>
  <Paragraphs>87</Paragraphs>
  <Slides>6</Slides>
  <Notes>6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6</vt:i4>
      </vt:variant>
    </vt:vector>
  </HeadingPairs>
  <TitlesOfParts>
    <vt:vector size="13" baseType="lpstr">
      <vt:lpstr>Arial</vt:lpstr>
      <vt:lpstr>Arial Black</vt:lpstr>
      <vt:lpstr>Bahnschrift SemiBold</vt:lpstr>
      <vt:lpstr>Calibri</vt:lpstr>
      <vt:lpstr>Calibri Light</vt:lpstr>
      <vt:lpstr>Myriad Pro Light</vt:lpstr>
      <vt:lpstr>Motyw pakietu Office</vt:lpstr>
      <vt:lpstr>  SYTUACJA MEDIÓW PUBLICZNYCH PO ROKU  OD ROZPOCZĘCIA PROCESU ICH LIKWIDACJI</vt:lpstr>
      <vt:lpstr>CZYSTA WODA I BRUDNE METODY   </vt:lpstr>
      <vt:lpstr>MISYJNOŚĆ W NIEBEZPIECZEŃSTWIE  </vt:lpstr>
      <vt:lpstr>ATAKI NA KRRiT  </vt:lpstr>
      <vt:lpstr>UDERZENIE W PRAWO DO INFORMACJI   </vt:lpstr>
      <vt:lpstr> KONDYCJA MEDIÓW PUBLICZNYCH   W PROCESIE ICH LIKWIDACJI   </vt:lpstr>
    </vt:vector>
  </TitlesOfParts>
  <Company>Aszwoj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Sławomir STALMACH</dc:creator>
  <cp:lastModifiedBy>Brogowska Lucyna</cp:lastModifiedBy>
  <cp:revision>66</cp:revision>
  <dcterms:created xsi:type="dcterms:W3CDTF">2024-10-31T10:21:38Z</dcterms:created>
  <dcterms:modified xsi:type="dcterms:W3CDTF">2024-12-11T10:21:00Z</dcterms:modified>
</cp:coreProperties>
</file>