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8" r:id="rId5"/>
    <p:sldId id="259" r:id="rId6"/>
    <p:sldId id="268" r:id="rId7"/>
    <p:sldId id="260" r:id="rId8"/>
    <p:sldId id="261" r:id="rId9"/>
    <p:sldId id="262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zaokrąglony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ytuł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20" name="Podtytuł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19" name="Symbol zastępczy daty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ostokąt zaokrąglony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aokrąglony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zaokrąglony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z zaokrąglonym rogi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aokrąglony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ostokąt zaokrąglony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ymbol zastępczy tytuł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5" name="Symbol zastępczy daty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9E590BA-DD9F-4A59-8021-FE642EF4376E}" type="datetimeFigureOut">
              <a:rPr lang="pl-PL" smtClean="0"/>
              <a:t>2021-09-29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89E6A15-9F30-4BC2-9842-55FA5E06C5C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Agnieszka.Okun-Kadej@ms.gov.p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>
          <a:xfrm>
            <a:off x="1259632" y="908720"/>
            <a:ext cx="7307152" cy="2184858"/>
          </a:xfrm>
        </p:spPr>
        <p:txBody>
          <a:bodyPr>
            <a:noAutofit/>
          </a:bodyPr>
          <a:lstStyle/>
          <a:p>
            <a:r>
              <a:rPr lang="pl-PL" sz="2000" b="1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PRZEWODNIK DLA KANDYDATÓW APLIKUJĄCYCH                   NA WOLNE STANOWISKA NIEBĘDĄCE WYŻSZYMI </a:t>
            </a:r>
            <a:br>
              <a:rPr lang="pl-PL" sz="2000" b="1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pl-PL" sz="2000" b="1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 SŁUŻBIE CYWILNEJ </a:t>
            </a:r>
            <a:r>
              <a:rPr lang="pl-PL" sz="2000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                                </a:t>
            </a:r>
            <a:r>
              <a:rPr lang="pl-PL" sz="2000" b="1" dirty="0">
                <a:ln w="12700">
                  <a:solidFill>
                    <a:srgbClr val="00206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 MINISTERSTWIE SPRAWIEDLIWOŚCI</a:t>
            </a:r>
            <a:br>
              <a:rPr lang="pl-PL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pl-PL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 </a:t>
            </a:r>
            <a:br>
              <a:rPr lang="pl-PL" sz="2000" dirty="0"/>
            </a:br>
            <a:endParaRPr lang="pl-PL" sz="2000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>
          <a:xfrm>
            <a:off x="2987824" y="4725144"/>
            <a:ext cx="5400600" cy="913656"/>
          </a:xfrm>
        </p:spPr>
        <p:txBody>
          <a:bodyPr>
            <a:normAutofit/>
          </a:bodyPr>
          <a:lstStyle/>
          <a:p>
            <a:pPr algn="just"/>
            <a:r>
              <a:rPr lang="pl-PL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czyli jak uniknąć błędów formalnych</a:t>
            </a:r>
          </a:p>
        </p:txBody>
      </p:sp>
    </p:spTree>
    <p:extLst>
      <p:ext uri="{BB962C8B-B14F-4D97-AF65-F5344CB8AC3E}">
        <p14:creationId xmlns:p14="http://schemas.microsoft.com/office/powerpoint/2010/main" val="239548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661824"/>
          </a:xfrm>
        </p:spPr>
        <p:txBody>
          <a:bodyPr/>
          <a:lstStyle/>
          <a:p>
            <a:pPr algn="ctr"/>
            <a:r>
              <a:rPr lang="pl-PL" sz="1800" dirty="0">
                <a:ln>
                  <a:solidFill>
                    <a:srgbClr val="323232"/>
                  </a:solidFill>
                </a:ln>
                <a:solidFill>
                  <a:srgbClr val="00B050"/>
                </a:solidFill>
                <a:effectLst/>
              </a:rPr>
              <a:t>WYMAGANIA FORMALNE - WYNIKAJĄCE Z OPISU WAKUJĄCEGO STANOWISKA PRACY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98004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l-PL" b="1" dirty="0"/>
              <a:t>PRZYKŁADY: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świadectwo pracy potwierdzające pracę np. w charakterze specjalisty w dziale HR </a:t>
            </a:r>
            <a:r>
              <a:rPr lang="pl-PL" sz="2500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nie wyczerpie  </a:t>
            </a:r>
            <a:r>
              <a:rPr lang="pl-PL" dirty="0"/>
              <a:t>wymagań posiadania doświadczenia zawodowego w zakresie np. prowadzenia polityki szkoleniowej firmy – aplikację prosimy wówczas uzupełnić o dokumenty precyzujące zakres wykonywanych zadań, np. zakres czynności, opis stanowiska pracy, powierzenie obowiązków, zaświadczenie czy inne dokumenty, z których jasno wynika zakres wykonywanych zadań;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kopia umowy o pracę zawartej np. rok wcześniej, bez żadnego dokumentu (np. zaświadczenia), potwierdzającego, że to </a:t>
            </a:r>
            <a:r>
              <a:rPr lang="pl-PL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zatrudnienie trwa nadal</a:t>
            </a:r>
            <a:r>
              <a:rPr lang="pl-PL" dirty="0"/>
              <a:t>, nie dokumentuje posiadania wymaganego stażu/doświadczenia;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dokumenty potwierdzające ww. wymaganie muszą być opatrzone zarówno </a:t>
            </a:r>
            <a:r>
              <a:rPr lang="pl-PL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datami, jak i podpisami </a:t>
            </a:r>
            <a:r>
              <a:rPr lang="pl-PL" dirty="0"/>
              <a:t>osób upoważnionych do ich wystawienia – są wówczas jasnym potwierdzeniem zarówno okresu, jak i obszaru wymaganego doświadczenia/stażu (wydruk komputerowy tego nie wyczerpuje);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w sytuacji, gdy wymagany staż pracy/ doświadczenie zawodowe wynosi 1 rok, oferty kandydatów, którzy nie udokumentowali pełnych 12 miesięcy stażu/doświadczenia, nie będą spełniały wymagań formalnych.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50732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/>
          <a:lstStyle/>
          <a:p>
            <a:pPr algn="ctr"/>
            <a:r>
              <a:rPr lang="pl-PL" sz="1800" dirty="0">
                <a:ln>
                  <a:solidFill>
                    <a:srgbClr val="323232"/>
                  </a:solidFill>
                </a:ln>
                <a:solidFill>
                  <a:srgbClr val="00B050"/>
                </a:solidFill>
                <a:effectLst/>
              </a:rPr>
              <a:t>WYMAGANIA FORMALNE - WYNIKAJĄCE Z OPISU WAKUJĄCEGO STANOWISKA PRACY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692008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pl-PL" sz="3400" b="1" dirty="0"/>
              <a:t>Znajomość języków obcych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aby potwierdzić znajomość języka obcego na wskazanym w ogłoszeniu poziomie prosimy złożyć kopię dokumentu określonego w załączniku nr 2 do rozporządzenia Prezesa Rady Ministrów, z dnia 16 grudnia 2009 r. w sprawie sposobu przeprowadzania postępowania kwalifikacyjnego w służbie cywilnej (Dz. U. Nr 218, poz. 1695) – </a:t>
            </a:r>
            <a:r>
              <a:rPr lang="pl-PL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wyłącznie </a:t>
            </a:r>
            <a:r>
              <a:rPr lang="pl-PL" sz="2700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wymienione w ww. </a:t>
            </a:r>
            <a:r>
              <a:rPr lang="pl-PL" sz="2700" b="1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rozporządzeniu </a:t>
            </a:r>
            <a:r>
              <a:rPr lang="pl-PL" sz="2700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dokumenty </a:t>
            </a:r>
            <a:r>
              <a:rPr lang="pl-PL" dirty="0"/>
              <a:t>zwalniają kandydata z konieczności sprawdzenia znajomości języka; 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w przypadku składania kopii dyplomu ukończenia Krajowej Szkoły Administracji Publicznej prosimy złożyć dodatkowo zaświadczenie potwierdzające znajomość języka obcego wydane przez KSAP, jeśli z treści dyplomu ukończenia KSAP nie wynika, że absolwent Szkoły posiada znajomość tego języka;</a:t>
            </a:r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osoby, które nie złożą dokumentu potwierdzającego znajomość języka obcego w jeden z wyżej wymienionych sposobów, zostaną poddane procedurze sprawdzającej.</a:t>
            </a:r>
          </a:p>
          <a:p>
            <a:pPr marL="0" indent="0" algn="just">
              <a:buNone/>
            </a:pPr>
            <a:endParaRPr lang="pl-PL" dirty="0"/>
          </a:p>
          <a:p>
            <a:pPr marL="0" lvl="0" indent="0" algn="just">
              <a:buNone/>
            </a:pPr>
            <a:r>
              <a:rPr lang="pl-PL" sz="3400" b="1" dirty="0"/>
              <a:t>Kopie dokumentów potwierdzających spełnianie wymagań dodatkowych </a:t>
            </a:r>
            <a:endParaRPr lang="pl-PL" sz="3400" dirty="0"/>
          </a:p>
          <a:p>
            <a:pPr marL="0" indent="0" algn="just">
              <a:buNone/>
            </a:pPr>
            <a:r>
              <a:rPr lang="pl-PL" b="1" i="1" dirty="0"/>
              <a:t> </a:t>
            </a:r>
            <a:endParaRPr lang="pl-PL" dirty="0"/>
          </a:p>
          <a:p>
            <a:pPr algn="just"/>
            <a:r>
              <a:rPr lang="pl-PL" dirty="0"/>
              <a:t>mają charakter fakultatywny i ich brak nie dyskwalifikuje kandydata, jednak w toku postępowania rekrutacyjnego wyłaniany jest kandydat, który spełnia wszystkie wymagania niezbędne i w jak najwyższym stopniu spełnia wymagania dodatkowe, zatem dołączanie takich dokumentów podwyższa szansę na wygranie konkursu.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96778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24128" y="4869160"/>
            <a:ext cx="2962672" cy="1051560"/>
          </a:xfrm>
        </p:spPr>
        <p:txBody>
          <a:bodyPr>
            <a:normAutofit/>
          </a:bodyPr>
          <a:lstStyle/>
          <a:p>
            <a:r>
              <a:rPr lang="pl-PL" sz="1000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Opracowanie: </a:t>
            </a:r>
            <a:br>
              <a:rPr lang="pl-PL" sz="900" dirty="0">
                <a:solidFill>
                  <a:schemeClr val="tx1"/>
                </a:solidFill>
              </a:rPr>
            </a:br>
            <a:r>
              <a:rPr lang="pl-PL" sz="900" b="0" dirty="0">
                <a:solidFill>
                  <a:schemeClr val="tx1"/>
                </a:solidFill>
                <a:effectLst/>
              </a:rPr>
              <a:t>Joanna Pawłowska</a:t>
            </a:r>
            <a:br>
              <a:rPr lang="pl-PL" sz="900" b="0" dirty="0">
                <a:solidFill>
                  <a:schemeClr val="tx1"/>
                </a:solidFill>
                <a:effectLst/>
              </a:rPr>
            </a:br>
            <a:r>
              <a:rPr lang="pl-PL" sz="900" b="0" dirty="0">
                <a:solidFill>
                  <a:schemeClr val="tx1"/>
                </a:solidFill>
                <a:effectLst/>
              </a:rPr>
              <a:t>Wydział Zarządzania Zasobami Ludzkimi</a:t>
            </a:r>
            <a:br>
              <a:rPr lang="pl-PL" sz="900" b="0" dirty="0">
                <a:solidFill>
                  <a:schemeClr val="tx1"/>
                </a:solidFill>
                <a:effectLst/>
              </a:rPr>
            </a:br>
            <a:r>
              <a:rPr lang="pl-PL" sz="900" b="0" dirty="0">
                <a:solidFill>
                  <a:schemeClr val="tx1"/>
                </a:solidFill>
                <a:effectLst/>
              </a:rPr>
              <a:t>Biuro Dyrektora Generalnego</a:t>
            </a:r>
            <a:br>
              <a:rPr lang="pl-PL" sz="900" b="0" dirty="0">
                <a:solidFill>
                  <a:schemeClr val="tx1"/>
                </a:solidFill>
                <a:effectLst/>
              </a:rPr>
            </a:br>
            <a:r>
              <a:rPr lang="pl-PL" sz="900" b="0" dirty="0">
                <a:solidFill>
                  <a:schemeClr val="tx1"/>
                </a:solidFill>
                <a:effectLst/>
              </a:rPr>
              <a:t>Ministerstwo Sprawiedliwości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800" dirty="0"/>
              <a:t>Wyrażamy nadzieję, że przewodnik będzie dla Państwa przydatny </a:t>
            </a:r>
            <a:br>
              <a:rPr lang="pl-PL" sz="1800" dirty="0"/>
            </a:br>
            <a:r>
              <a:rPr lang="pl-PL" sz="1800" dirty="0"/>
              <a:t>i pozwoli uniknąć większych uchybień formalnych, które mogłyby skutkować odrzuceniem aplikacji. </a:t>
            </a:r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6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Kontakt w sprawie naborów w Ministerstwie Sprawiedliwości:</a:t>
            </a:r>
          </a:p>
          <a:p>
            <a:pPr marL="0" indent="0" algn="just">
              <a:buNone/>
            </a:pPr>
            <a:endParaRPr lang="pl-PL" sz="1600" b="1" dirty="0">
              <a:ln>
                <a:solidFill>
                  <a:schemeClr val="tx1"/>
                </a:solidFill>
              </a:ln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pl-PL" sz="1500" dirty="0">
                <a:hlinkClick r:id="rId2"/>
              </a:rPr>
              <a:t>rekrutacja@ms.gov.pl</a:t>
            </a:r>
            <a:r>
              <a:rPr lang="pl-PL" sz="1500" dirty="0"/>
              <a:t>, tel. (22) 52 12 587, (22) 52 12 707, (22) 52 12 743</a:t>
            </a:r>
          </a:p>
        </p:txBody>
      </p:sp>
    </p:spTree>
    <p:extLst>
      <p:ext uri="{BB962C8B-B14F-4D97-AF65-F5344CB8AC3E}">
        <p14:creationId xmlns:p14="http://schemas.microsoft.com/office/powerpoint/2010/main" val="332543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432048"/>
          </a:xfrm>
        </p:spPr>
        <p:txBody>
          <a:bodyPr>
            <a:noAutofit/>
          </a:bodyPr>
          <a:lstStyle/>
          <a:p>
            <a:pPr algn="ctr"/>
            <a:r>
              <a:rPr lang="pl-PL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INFORMACJE PODSTAWOWE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764704"/>
            <a:ext cx="8183880" cy="54840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1500" dirty="0"/>
          </a:p>
          <a:p>
            <a:pPr algn="just"/>
            <a:r>
              <a:rPr lang="pl-PL" sz="1500" dirty="0"/>
              <a:t>termin składania dokumentów, wskazany w ogłoszeniu o naborze będzie dotrzymany również w przypadku ofert nadanych za pośrednictwem operatorów pocztowych/kurierów w ostatnim dniu terminu składania/ nadsyłania ofert </a:t>
            </a:r>
            <a:r>
              <a:rPr lang="pl-PL" sz="15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(decyduje data stempla) – chyba że w ogłoszeniu podano, że decyduje data wpływu oferty do urzędu; </a:t>
            </a:r>
          </a:p>
          <a:p>
            <a:pPr marL="0" indent="0" algn="just">
              <a:buNone/>
            </a:pPr>
            <a:endParaRPr lang="pl-PL" sz="1500" dirty="0"/>
          </a:p>
          <a:p>
            <a:pPr algn="just"/>
            <a:r>
              <a:rPr lang="pl-PL" sz="1500" dirty="0"/>
              <a:t>weryfikacja ofert pod względem spełniania wymagań formalnych rozpoczyna się nie wcześniej niż po upływie pięciu dni od zakończenia publikacji ogłoszenia (oczekujemy na wpłynięcie wszystkich złożonych przez Państwa ofert); jeśli decyduje data wpływu oferty do urzędu, weryfikacja może rozpocząć się niezwłocznie po zakończeniu publikacji ogłoszenia;</a:t>
            </a:r>
          </a:p>
          <a:p>
            <a:pPr marL="0" indent="0" algn="just">
              <a:buNone/>
            </a:pPr>
            <a:endParaRPr lang="pl-PL" sz="1500" dirty="0"/>
          </a:p>
          <a:p>
            <a:pPr algn="just"/>
            <a:r>
              <a:rPr lang="pl-PL" sz="1500" dirty="0"/>
              <a:t>zarówno na kopercie, jak i w liście motywacyjnym prosimy wskazać numer ogłoszenia, którego dotyczy aplikacja;</a:t>
            </a:r>
          </a:p>
          <a:p>
            <a:pPr marL="0" indent="0" algn="just">
              <a:buNone/>
            </a:pPr>
            <a:endParaRPr lang="pl-PL" sz="1500" dirty="0"/>
          </a:p>
          <a:p>
            <a:pPr algn="just"/>
            <a:r>
              <a:rPr lang="pl-PL" sz="1500" dirty="0"/>
              <a:t>podczas procedury rekrutacyjnej zostaną sprawdzone </a:t>
            </a:r>
            <a:r>
              <a:rPr lang="pl-PL" sz="15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wszystkie kompetencje </a:t>
            </a:r>
            <a:r>
              <a:rPr lang="pl-PL" sz="1500" dirty="0"/>
              <a:t>(zarówno niezbędne jak i dodatkowe), wskazane w ogłoszeniu o naborze; Ministerstwo Sprawiedliwości wskazuje w ogłoszeniu wszystkie jego etapy; każda z kompetencji może być badana na dowolnym etapie rekrutacji;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350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576064"/>
          </a:xfrm>
        </p:spPr>
        <p:txBody>
          <a:bodyPr>
            <a:normAutofit/>
          </a:bodyPr>
          <a:lstStyle/>
          <a:p>
            <a:pPr algn="ctr"/>
            <a:r>
              <a:rPr lang="pl-PL" sz="24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INFORMACJE PODSTAWOWE </a:t>
            </a:r>
            <a:endParaRPr lang="pl-PL" sz="2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547992"/>
          </a:xfrm>
        </p:spPr>
        <p:txBody>
          <a:bodyPr>
            <a:normAutofit/>
          </a:bodyPr>
          <a:lstStyle/>
          <a:p>
            <a:pPr algn="just"/>
            <a:r>
              <a:rPr lang="pl-PL" sz="1600" dirty="0"/>
              <a:t>do aplikacji </a:t>
            </a:r>
            <a:r>
              <a:rPr lang="pl-PL" sz="16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prosimy nie dołączać </a:t>
            </a:r>
            <a:r>
              <a:rPr lang="pl-PL" sz="1600" dirty="0"/>
              <a:t>żadnych oryginałów dokumentów – ma tym etapie nie będą one potrzebne;</a:t>
            </a:r>
          </a:p>
          <a:p>
            <a:pPr marL="0" indent="0" algn="just">
              <a:buNone/>
            </a:pPr>
            <a:r>
              <a:rPr lang="pl-PL" sz="1600" dirty="0"/>
              <a:t> </a:t>
            </a:r>
          </a:p>
          <a:p>
            <a:pPr algn="just"/>
            <a:r>
              <a:rPr lang="pl-PL" sz="1600" dirty="0"/>
              <a:t>po zakończeniu procesu rekrutacji kandydat ma prawo zażądać zwrotu aplikacji; prośba taka powinna zostać umieszczona w aplikacji lub w mailowym/telefonicznym zgłoszeniu, dokonanym </a:t>
            </a:r>
            <a:r>
              <a:rPr lang="pl-PL" sz="1600" b="1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</a:rPr>
              <a:t>w ciągu 14 dni </a:t>
            </a:r>
            <a:r>
              <a:rPr lang="pl-PL" sz="1600" dirty="0"/>
              <a:t>po opublikowaniu wyniku naboru;</a:t>
            </a:r>
          </a:p>
          <a:p>
            <a:pPr marL="0" indent="0" algn="just">
              <a:buNone/>
            </a:pPr>
            <a:r>
              <a:rPr lang="pl-PL" sz="1600" dirty="0"/>
              <a:t> </a:t>
            </a:r>
          </a:p>
          <a:p>
            <a:pPr algn="just"/>
            <a:r>
              <a:rPr lang="pl-PL" sz="1600" dirty="0"/>
              <a:t>składając dokumenty (np. potwierdzające doświadczenie zawodowe, wykształcenie czy kompetencje) w językach obcych prosimy mieć na uwadze, że komisja sprawdzająca oferty pod względem formalnym nie dysponuje znajomością wszystkich języków obcych i dołączanie dokumentów pozbawionych polskiego tłumaczenia bardzo wydłuża proces rekrutacji;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767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936104"/>
          </a:xfrm>
        </p:spPr>
        <p:txBody>
          <a:bodyPr>
            <a:normAutofit fontScale="90000"/>
          </a:bodyPr>
          <a:lstStyle/>
          <a:p>
            <a:pPr lvl="0" algn="ctr"/>
            <a:r>
              <a:rPr lang="pl-PL" sz="2700" dirty="0">
                <a:ln>
                  <a:solidFill>
                    <a:schemeClr val="tx2"/>
                  </a:solidFill>
                </a:ln>
                <a:solidFill>
                  <a:srgbClr val="00B0F0"/>
                </a:solidFill>
                <a:effectLst/>
              </a:rPr>
              <a:t>WYMAGANIA FORMALNE - USTAWOWE</a:t>
            </a:r>
            <a:br>
              <a:rPr lang="pl-PL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512405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pl-PL" sz="1600" b="1" dirty="0"/>
              <a:t>List motywacyjny i życiorys</a:t>
            </a:r>
          </a:p>
          <a:p>
            <a:pPr marL="0" lvl="0" indent="0" algn="just">
              <a:buNone/>
            </a:pPr>
            <a:endParaRPr lang="pl-PL" sz="1600" dirty="0"/>
          </a:p>
          <a:p>
            <a:pPr algn="just"/>
            <a:r>
              <a:rPr lang="pl-PL" sz="1400" dirty="0"/>
              <a:t>prosimy aby list motywacyjny zawsze był opatrzony własnoręcznym podpisem osoby aplikującej;</a:t>
            </a:r>
          </a:p>
          <a:p>
            <a:pPr algn="just"/>
            <a:endParaRPr lang="pl-PL" sz="1400" dirty="0"/>
          </a:p>
          <a:p>
            <a:pPr algn="just"/>
            <a:r>
              <a:rPr lang="pl-PL" sz="1400" dirty="0"/>
              <a:t>życiorys jest tożsamy z CV i/lub formularzem aplikacyjnym zamieszczonym na stronie Ministerstwa Sprawiedliwości; wystarczy złożyć jeden z tych dokumentów.</a:t>
            </a:r>
            <a:endParaRPr lang="pl-PL" sz="1800" b="1" dirty="0"/>
          </a:p>
          <a:p>
            <a:pPr marL="0" indent="0" algn="just">
              <a:buNone/>
            </a:pPr>
            <a:endParaRPr lang="pl-PL" sz="1600" b="1" dirty="0"/>
          </a:p>
          <a:p>
            <a:pPr marL="0" indent="0" algn="just">
              <a:buNone/>
            </a:pPr>
            <a:endParaRPr lang="pl-PL" sz="1600" b="1" dirty="0"/>
          </a:p>
          <a:p>
            <a:pPr marL="0" indent="0" algn="just">
              <a:buNone/>
            </a:pPr>
            <a:r>
              <a:rPr lang="pl-PL" sz="1600" b="1" dirty="0"/>
              <a:t>Oświadczenie kandydata o wyrażeniu zgody na przetwarzanie danych osobowych do celów rekrutacji</a:t>
            </a:r>
          </a:p>
          <a:p>
            <a:pPr marL="0" indent="0" algn="just">
              <a:buNone/>
            </a:pPr>
            <a:r>
              <a:rPr lang="pl-PL" sz="1800" dirty="0"/>
              <a:t> </a:t>
            </a:r>
          </a:p>
          <a:p>
            <a:pPr algn="just"/>
            <a:r>
              <a:rPr lang="pl-PL" sz="1400" dirty="0"/>
              <a:t>brak takiego oświadczenia, brak własnoręcznego podpisu pod tym oświadczeniem czy też oświadczenie złożone wadliwie (np. omyłkowo wpisana nazwa innego urzędu/instytucji) skutkują odrzuceniem oferty;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915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576064"/>
          </a:xfrm>
        </p:spPr>
        <p:txBody>
          <a:bodyPr/>
          <a:lstStyle/>
          <a:p>
            <a:pPr algn="ctr"/>
            <a:r>
              <a:rPr lang="pl-PL" sz="2400" dirty="0">
                <a:ln>
                  <a:solidFill>
                    <a:srgbClr val="323232"/>
                  </a:solidFill>
                </a:ln>
                <a:solidFill>
                  <a:srgbClr val="00B0F0"/>
                </a:solidFill>
                <a:effectLst/>
              </a:rPr>
              <a:t>WYMAGANIA FORMALNE - USTAWOWE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12776"/>
            <a:ext cx="8183880" cy="4824536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buNone/>
            </a:pPr>
            <a:r>
              <a:rPr lang="pl-PL" sz="2900" b="1" dirty="0"/>
              <a:t>Oświadczenie kandydata o korzystaniu z pełni praw publicznych</a:t>
            </a:r>
          </a:p>
          <a:p>
            <a:pPr marL="0" lvl="0" indent="0" algn="just">
              <a:buNone/>
            </a:pPr>
            <a:endParaRPr lang="pl-PL" dirty="0"/>
          </a:p>
          <a:p>
            <a:pPr algn="just"/>
            <a:r>
              <a:rPr lang="pl-PL" sz="2500" dirty="0"/>
              <a:t>pełnia praw publicznych </a:t>
            </a:r>
            <a:r>
              <a:rPr lang="pl-PL" sz="25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to nie to samo </a:t>
            </a:r>
            <a:r>
              <a:rPr lang="pl-PL" sz="2500" dirty="0"/>
              <a:t>co pełna zdolność do czynności prawnych lub korzystanie z pełni praw cywilnych i obywatelskich - tylko poprawnie złożone oświadczenie wyczerpuje wymagania ogłoszenia w tym zakresie.</a:t>
            </a:r>
          </a:p>
          <a:p>
            <a:pPr marL="0" indent="0" algn="just">
              <a:buNone/>
            </a:pPr>
            <a:endParaRPr lang="pl-PL" b="1" i="1" dirty="0"/>
          </a:p>
          <a:p>
            <a:pPr marL="0" indent="0" algn="just">
              <a:buNone/>
            </a:pPr>
            <a:r>
              <a:rPr lang="pl-PL" sz="2900" b="1" dirty="0"/>
              <a:t>Oświadczenie kandydata o nieskazaniu prawomocnym wyrokiem za umyślne przestępstwo lub umyślne przestępstwo skarbowe</a:t>
            </a:r>
            <a:r>
              <a:rPr lang="pl-PL" sz="2900" dirty="0"/>
              <a:t> </a:t>
            </a:r>
          </a:p>
          <a:p>
            <a:pPr marL="0" indent="0" algn="just">
              <a:buNone/>
            </a:pPr>
            <a:endParaRPr lang="pl-PL" sz="2900" dirty="0"/>
          </a:p>
          <a:p>
            <a:pPr algn="just"/>
            <a:endParaRPr lang="pl-PL" sz="2500" dirty="0"/>
          </a:p>
          <a:p>
            <a:pPr algn="just"/>
            <a:r>
              <a:rPr lang="pl-PL" sz="2500" dirty="0"/>
              <a:t>prosimy zwrócić uwagę na różnicę między znaczeniem słowa „nieskazany” a „niekarany” -</a:t>
            </a:r>
            <a:r>
              <a:rPr lang="pl-PL" sz="25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pojęcia „niekarany” i „nieskazany” nie są tożsame!</a:t>
            </a:r>
          </a:p>
          <a:p>
            <a:pPr marL="0" indent="0" algn="just">
              <a:buNone/>
            </a:pPr>
            <a:endParaRPr lang="pl-PL" sz="2500" dirty="0"/>
          </a:p>
          <a:p>
            <a:pPr algn="just"/>
            <a:r>
              <a:rPr lang="pl-PL" sz="2500" dirty="0"/>
              <a:t>ww. oświadczenie </a:t>
            </a:r>
            <a:r>
              <a:rPr lang="pl-PL" sz="25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nie jest</a:t>
            </a:r>
            <a:r>
              <a:rPr lang="pl-PL" sz="2500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 </a:t>
            </a:r>
            <a:r>
              <a:rPr lang="pl-PL" sz="2500" dirty="0"/>
              <a:t>również tożsame z oświadczeniem dotyczącym nieskazania za przestępstwa ścigane z oskarżenia publicznego;</a:t>
            </a:r>
          </a:p>
          <a:p>
            <a:pPr marL="0" indent="0" algn="just">
              <a:buNone/>
            </a:pPr>
            <a:endParaRPr lang="pl-PL" sz="2500" dirty="0"/>
          </a:p>
          <a:p>
            <a:pPr algn="just"/>
            <a:r>
              <a:rPr lang="pl-PL" sz="2500" dirty="0"/>
              <a:t>aby uniknąć błędów prosimy o składanie oświadczeń </a:t>
            </a:r>
            <a:r>
              <a:rPr lang="pl-PL" sz="2500" b="1" dirty="0"/>
              <a:t>zgodnie z wzorami zamieszczonymi na stronie internetowej urzędu</a:t>
            </a:r>
            <a:r>
              <a:rPr lang="pl-PL" sz="2500" dirty="0"/>
              <a:t>.</a:t>
            </a:r>
          </a:p>
          <a:p>
            <a:endParaRPr lang="pl-PL" sz="25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4643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504056"/>
          </a:xfrm>
        </p:spPr>
        <p:txBody>
          <a:bodyPr/>
          <a:lstStyle/>
          <a:p>
            <a:r>
              <a:rPr lang="pl-PL" sz="2400" dirty="0">
                <a:ln>
                  <a:solidFill>
                    <a:srgbClr val="323232"/>
                  </a:solidFill>
                </a:ln>
                <a:solidFill>
                  <a:srgbClr val="00B0F0"/>
                </a:solidFill>
                <a:effectLst/>
              </a:rPr>
              <a:t>PRZYKŁAD: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183880" cy="4980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1600" b="1" dirty="0"/>
              <a:t>PRAWIDŁOWO: 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dirty="0"/>
              <a:t>Oświadczam, iż nie jestem skazany/skazana prawomocnym wyrokiem za umyślne przestępstwo lub umyślne przestępstwo skarbowe.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b="1" dirty="0"/>
              <a:t>NIEPRAWIDŁOWO: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dirty="0"/>
              <a:t>Oświadczam, iż nie jestem/byłem/-</a:t>
            </a:r>
            <a:r>
              <a:rPr lang="pl-PL" sz="1600" dirty="0" err="1"/>
              <a:t>am</a:t>
            </a:r>
            <a:r>
              <a:rPr lang="pl-PL" sz="1600" dirty="0"/>
              <a:t> </a:t>
            </a:r>
            <a:r>
              <a:rPr lang="pl-PL" sz="1600" u="sng" dirty="0"/>
              <a:t>karany/karana</a:t>
            </a:r>
            <a:r>
              <a:rPr lang="pl-PL" sz="1600" dirty="0"/>
              <a:t> prawomocnym wyrokiem za umyślne przestępstwo lub umyślne przestępstwo skarbowe.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dirty="0"/>
              <a:t>Oświadczam, iż nie jestem/byłem/-</a:t>
            </a:r>
            <a:r>
              <a:rPr lang="pl-PL" sz="1600" dirty="0" err="1"/>
              <a:t>am</a:t>
            </a:r>
            <a:r>
              <a:rPr lang="pl-PL" sz="1600" dirty="0"/>
              <a:t> skazany/skazana prawomocnym wyrokiem za umyślne przestępstwo </a:t>
            </a:r>
            <a:r>
              <a:rPr lang="pl-PL" sz="1600" u="sng" dirty="0"/>
              <a:t>ścigane z oskarżenia publicznego </a:t>
            </a:r>
            <a:r>
              <a:rPr lang="pl-PL" sz="1600" dirty="0"/>
              <a:t>lub umyślne przestępstwo skarbowe.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dirty="0"/>
              <a:t>Oświadczam, że </a:t>
            </a:r>
            <a:r>
              <a:rPr lang="pl-PL" sz="1600" u="sng" dirty="0"/>
              <a:t>nie toczy się przeciwko mnie postępowanie </a:t>
            </a:r>
            <a:r>
              <a:rPr lang="pl-PL" sz="1600" dirty="0"/>
              <a:t>o umyślne przestępstwo lub umyślne przestępstwo skarbowe.</a:t>
            </a:r>
          </a:p>
          <a:p>
            <a:pPr marL="0" indent="0"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291621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576064"/>
          </a:xfrm>
        </p:spPr>
        <p:txBody>
          <a:bodyPr/>
          <a:lstStyle/>
          <a:p>
            <a:pPr algn="ctr"/>
            <a:r>
              <a:rPr lang="pl-PL" sz="2400" dirty="0">
                <a:ln>
                  <a:solidFill>
                    <a:srgbClr val="323232"/>
                  </a:solidFill>
                </a:ln>
                <a:solidFill>
                  <a:srgbClr val="00B0F0"/>
                </a:solidFill>
                <a:effectLst/>
              </a:rPr>
              <a:t>WYMAGANIA FORMALNE - USTAWOWE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89654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l-PL" sz="1600" b="1" dirty="0"/>
              <a:t>Kopia dokumentu potwierdzającego posiadanie polskiego obywatelstwa lub oświadczenie o posiadaniu obywatelstwa polskiego</a:t>
            </a:r>
          </a:p>
          <a:p>
            <a:pPr marL="0" lvl="0" indent="0" algn="just">
              <a:buNone/>
            </a:pPr>
            <a:endParaRPr lang="pl-PL" sz="1550" dirty="0"/>
          </a:p>
          <a:p>
            <a:pPr algn="just"/>
            <a:r>
              <a:rPr lang="pl-PL" sz="1400" dirty="0"/>
              <a:t>kandydaci mogą składać kopię stosownego dokumentu lub poprawnie napisane/wypełnione i podpisane oświadczenie o wymaganej treści;</a:t>
            </a:r>
          </a:p>
          <a:p>
            <a:pPr algn="just"/>
            <a:endParaRPr lang="pl-PL" sz="1400" dirty="0"/>
          </a:p>
          <a:p>
            <a:pPr algn="just"/>
            <a:r>
              <a:rPr lang="pl-PL" sz="1400" dirty="0"/>
              <a:t>w przypadku posiadania tzw. wielokrotnego obywatelstwa zastosowanie ma zasada wyłączności obywatelstwa polskiego - osoba taka na terytorium Rzeczypospolitej Polskiej traktowana jest wyłącznie jako obywatel polski, niezależnie od liczby posiadanych równorzędnie obywatelstw, i tylko na polskie obywatelstwo może się powoływać przed władzami krajowymi.</a:t>
            </a:r>
          </a:p>
          <a:p>
            <a:pPr marL="0" lvl="0" indent="0" algn="just">
              <a:buNone/>
            </a:pPr>
            <a:endParaRPr lang="pl-PL" sz="1200" b="1" i="1" dirty="0"/>
          </a:p>
          <a:p>
            <a:pPr marL="0" indent="0" algn="just">
              <a:buNone/>
            </a:pPr>
            <a:r>
              <a:rPr lang="pl-PL" sz="1600" b="1" dirty="0"/>
              <a:t>Kopia dokumentu potwierdzającego niepełnosprawność</a:t>
            </a:r>
          </a:p>
          <a:p>
            <a:pPr marL="0" lvl="0" indent="0" algn="just">
              <a:buNone/>
            </a:pPr>
            <a:r>
              <a:rPr lang="pl-PL" sz="1550" b="1" dirty="0"/>
              <a:t> </a:t>
            </a:r>
          </a:p>
          <a:p>
            <a:pPr algn="just"/>
            <a:r>
              <a:rPr lang="pl-PL" sz="1400" dirty="0"/>
              <a:t>jest to warunek konieczny w przypadku kandydatów, którzy zamierzają skorzystać z pierwszeństwa w zatrudnieniu w sytuacji, gdy informacja o takiej możliwości zostanie zamieszczona w ogłoszeniu i gdy znajdą się oni w gronie najlepszych kandydatów;</a:t>
            </a:r>
          </a:p>
          <a:p>
            <a:pPr marL="0" indent="0" algn="just">
              <a:buNone/>
            </a:pPr>
            <a:endParaRPr lang="pl-PL" sz="1400" dirty="0"/>
          </a:p>
          <a:p>
            <a:pPr algn="just"/>
            <a:r>
              <a:rPr lang="pl-PL" sz="1400" dirty="0"/>
              <a:t>orzeczenia o niepełnosprawności to dokumenty, które w niektórych przypadkach posiadają termin, na jaki orzeczenie zostało wydane – jeżeli orzeczenie utraciło ważność, kandydaci </a:t>
            </a:r>
            <a:r>
              <a:rPr lang="pl-PL" sz="14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nie będą mogli </a:t>
            </a:r>
            <a:r>
              <a:rPr lang="pl-PL" sz="1400" dirty="0"/>
              <a:t>skorzystać z pierwszeństwa w zatrudnieniu, nawet jeśli znajdą się wśród wyłonionych najlepszych kandydatów.</a:t>
            </a:r>
          </a:p>
        </p:txBody>
      </p:sp>
    </p:spTree>
    <p:extLst>
      <p:ext uri="{BB962C8B-B14F-4D97-AF65-F5344CB8AC3E}">
        <p14:creationId xmlns:p14="http://schemas.microsoft.com/office/powerpoint/2010/main" val="2973864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720080"/>
          </a:xfrm>
        </p:spPr>
        <p:txBody>
          <a:bodyPr>
            <a:normAutofit/>
          </a:bodyPr>
          <a:lstStyle/>
          <a:p>
            <a:pPr algn="ctr"/>
            <a:r>
              <a:rPr lang="pl-PL" sz="2800" dirty="0">
                <a:ln>
                  <a:solidFill>
                    <a:srgbClr val="323232"/>
                  </a:solidFill>
                </a:ln>
                <a:solidFill>
                  <a:srgbClr val="00B0F0"/>
                </a:solidFill>
                <a:effectLst/>
              </a:rPr>
              <a:t>WAŻNE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18388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Zachęcamy kandydatów aplikujących na wolne stanowiska w służbie cywilnej w Ministerstwie Sprawiedliwości do korzystania </a:t>
            </a:r>
            <a:br>
              <a:rPr lang="pl-PL" sz="1800" dirty="0"/>
            </a:br>
            <a:r>
              <a:rPr lang="pl-PL" sz="1800" dirty="0"/>
              <a:t>z </a:t>
            </a:r>
            <a:r>
              <a:rPr lang="pl-PL" sz="1800" b="1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formularza oświadczeń</a:t>
            </a:r>
            <a:r>
              <a:rPr lang="pl-PL" sz="1800" dirty="0"/>
              <a:t>, zamieszczonego na stronie internetowej urzędu w zakładce </a:t>
            </a:r>
            <a:r>
              <a:rPr lang="pl-PL" sz="1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OFERTY PRACY </a:t>
            </a:r>
            <a:r>
              <a:rPr lang="pl-PL" sz="1800" dirty="0"/>
              <a:t>– jest to gwarancja, że wszystkie wymagane w ogłoszeniu oświadczenia zostały złożone w sposób poprawny.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1365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000" dirty="0">
                <a:ln>
                  <a:solidFill>
                    <a:srgbClr val="323232"/>
                  </a:solidFill>
                </a:ln>
                <a:solidFill>
                  <a:srgbClr val="00B050"/>
                </a:solidFill>
                <a:effectLst/>
              </a:rPr>
              <a:t>WYMAGANIA FORMALNE - WYNIKAJĄCE Z OPISU WAKUJĄCEGO STANOWISKA PRACY </a:t>
            </a:r>
            <a:endParaRPr lang="pl-PL" sz="3200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183880" cy="4968552"/>
          </a:xfrm>
        </p:spPr>
        <p:txBody>
          <a:bodyPr>
            <a:normAutofit fontScale="47500" lnSpcReduction="20000"/>
          </a:bodyPr>
          <a:lstStyle/>
          <a:p>
            <a:pPr marL="0" lvl="0" indent="0" algn="just">
              <a:buNone/>
            </a:pPr>
            <a:r>
              <a:rPr lang="pl-PL" sz="3500" b="1" dirty="0"/>
              <a:t>Kopie dokumentów potwierdzających wykształcenie</a:t>
            </a:r>
            <a:endParaRPr lang="pl-PL" sz="3500" dirty="0"/>
          </a:p>
          <a:p>
            <a:pPr marL="0" indent="0" algn="just">
              <a:buNone/>
            </a:pPr>
            <a:endParaRPr lang="pl-PL" dirty="0"/>
          </a:p>
          <a:p>
            <a:pPr algn="just"/>
            <a:r>
              <a:rPr lang="pl-PL" dirty="0"/>
              <a:t>dokument potwierdzający uzyskanie absolutorium </a:t>
            </a:r>
            <a:r>
              <a:rPr lang="pl-P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nie jest </a:t>
            </a:r>
            <a:r>
              <a:rPr lang="pl-PL" dirty="0"/>
              <a:t>dokumentem potwierdzającym posiadanie wykształcenia wyższego,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jeśli w ogłoszeniu wymagane jest wykształcenie kierunkowe (np. historia o specjalności archiwistyka) zalecane jest dołączenie do aplikacji kopii suplementu do dyplomu, który jednoznacznie potwierdzi, jaka specjalizacja realizowana była podczas studiów (o ile taka informacja nie znajduje się na dyplomie).</a:t>
            </a:r>
          </a:p>
          <a:p>
            <a:pPr marL="0" indent="0" algn="just">
              <a:buNone/>
            </a:pPr>
            <a:r>
              <a:rPr lang="pl-PL" dirty="0"/>
              <a:t> </a:t>
            </a:r>
          </a:p>
          <a:p>
            <a:pPr marL="0" lvl="0" indent="0" algn="just">
              <a:buNone/>
            </a:pPr>
            <a:r>
              <a:rPr lang="pl-PL" sz="3400" b="1" dirty="0"/>
              <a:t>Kopie dokumentów potwierdzających wymagany staż pracy/ doświadczenie zawodowe</a:t>
            </a:r>
          </a:p>
          <a:p>
            <a:pPr marL="0" lvl="0" indent="0" algn="just">
              <a:buNone/>
            </a:pPr>
            <a:endParaRPr lang="pl-PL" sz="3400" dirty="0"/>
          </a:p>
          <a:p>
            <a:pPr algn="just"/>
            <a:r>
              <a:rPr lang="pl-P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staż pracy </a:t>
            </a:r>
            <a:r>
              <a:rPr lang="pl-PL" dirty="0"/>
              <a:t>to okres zatrudnienia, czyli wykonywania pracy na podstawie stosunku pracy (umowy o pracę, powołania, wyboru, mianowania lub spółdzielczej umowy o pracę), </a:t>
            </a:r>
          </a:p>
          <a:p>
            <a:pPr algn="just"/>
            <a:endParaRPr lang="pl-PL" dirty="0"/>
          </a:p>
          <a:p>
            <a:pPr algn="just"/>
            <a:r>
              <a:rPr lang="pl-P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doświadczenie zawodowe </a:t>
            </a:r>
            <a:r>
              <a:rPr lang="pl-PL" dirty="0"/>
              <a:t>to doświadczenie uzyskane w trakcie wykonywania pracy (zadań) na podstawie stosunku pracy, umowy cywilnoprawnej, prowadzenia działalności gospodarczej, a także doświadczenie nabyte podczas staży, praktyk czy też wolontariatu,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w przypadku dokumentowania stażu pracy/doświadczenia zawodowego istotne jest załączenie kopii takich dokumentów, które w </a:t>
            </a:r>
            <a:r>
              <a:rPr lang="pl-PL" b="1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</a:rPr>
              <a:t>jednoznaczny</a:t>
            </a:r>
            <a:r>
              <a:rPr lang="pl-PL" dirty="0"/>
              <a:t> sposób potwierdzą zarówno </a:t>
            </a:r>
            <a:r>
              <a:rPr lang="pl-PL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okres, jak i obszar </a:t>
            </a:r>
            <a:r>
              <a:rPr lang="pl-PL" dirty="0"/>
              <a:t>wymaganego</a:t>
            </a:r>
            <a:r>
              <a:rPr lang="pl-PL" b="1" dirty="0"/>
              <a:t> </a:t>
            </a:r>
            <a:r>
              <a:rPr lang="pl-PL" dirty="0"/>
              <a:t>stażu pracy/doświadczenia zawodowego. </a:t>
            </a:r>
          </a:p>
        </p:txBody>
      </p:sp>
    </p:spTree>
    <p:extLst>
      <p:ext uri="{BB962C8B-B14F-4D97-AF65-F5344CB8AC3E}">
        <p14:creationId xmlns:p14="http://schemas.microsoft.com/office/powerpoint/2010/main" val="253100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390</TotalTime>
  <Words>1421</Words>
  <Application>Microsoft Office PowerPoint</Application>
  <PresentationFormat>Pokaz na ekranie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Verdana</vt:lpstr>
      <vt:lpstr>Wingdings 2</vt:lpstr>
      <vt:lpstr>Aspekt</vt:lpstr>
      <vt:lpstr>PRZEWODNIK DLA KANDYDATÓW APLIKUJĄCYCH                   NA WOLNE STANOWISKA NIEBĘDĄCE WYŻSZYMI  W SŁUŻBIE CYWILNEJ                                           W MINISTERSTWIE SPRAWIEDLIWOŚCI   </vt:lpstr>
      <vt:lpstr>INFORMACJE PODSTAWOWE</vt:lpstr>
      <vt:lpstr>INFORMACJE PODSTAWOWE </vt:lpstr>
      <vt:lpstr>WYMAGANIA FORMALNE - USTAWOWE </vt:lpstr>
      <vt:lpstr>WYMAGANIA FORMALNE - USTAWOWE</vt:lpstr>
      <vt:lpstr>PRZYKŁAD:</vt:lpstr>
      <vt:lpstr>WYMAGANIA FORMALNE - USTAWOWE</vt:lpstr>
      <vt:lpstr>WAŻNE</vt:lpstr>
      <vt:lpstr>WYMAGANIA FORMALNE - WYNIKAJĄCE Z OPISU WAKUJĄCEGO STANOWISKA PRACY </vt:lpstr>
      <vt:lpstr>WYMAGANIA FORMALNE - WYNIKAJĄCE Z OPISU WAKUJĄCEGO STANOWISKA PRACY </vt:lpstr>
      <vt:lpstr>WYMAGANIA FORMALNE - WYNIKAJĄCE Z OPISU WAKUJĄCEGO STANOWISKA PRACY </vt:lpstr>
      <vt:lpstr>Opracowanie:  Joanna Pawłowska Wydział Zarządzania Zasobami Ludzkimi Biuro Dyrektora Generalnego Ministerstwo Sprawiedliwości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 PRZEWODNIK DLA OSÓB APLIKUJĄCYCH NA WOLNE STANOWISKA NIEBĘDĄCE WYŻSZYMI  W SŁUŻBIE CYWILNEJ             W MINISTERSTWIE SPRAWIEDLIWOŚCI</dc:title>
  <dc:creator>Pawłowska Joanna  (BDG)</dc:creator>
  <cp:lastModifiedBy>Okuń-Kadej Agnieszka  (BDG)</cp:lastModifiedBy>
  <cp:revision>41</cp:revision>
  <dcterms:created xsi:type="dcterms:W3CDTF">2016-03-04T09:01:44Z</dcterms:created>
  <dcterms:modified xsi:type="dcterms:W3CDTF">2021-09-29T07:55:47Z</dcterms:modified>
</cp:coreProperties>
</file>