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handoutMasterIdLst>
    <p:handoutMasterId r:id="rId39"/>
  </p:handoutMasterIdLst>
  <p:sldIdLst>
    <p:sldId id="256" r:id="rId5"/>
    <p:sldId id="257" r:id="rId6"/>
    <p:sldId id="259" r:id="rId7"/>
    <p:sldId id="275" r:id="rId8"/>
    <p:sldId id="260" r:id="rId9"/>
    <p:sldId id="294" r:id="rId10"/>
    <p:sldId id="331" r:id="rId11"/>
    <p:sldId id="332" r:id="rId12"/>
    <p:sldId id="316" r:id="rId13"/>
    <p:sldId id="317" r:id="rId14"/>
    <p:sldId id="290" r:id="rId15"/>
    <p:sldId id="357" r:id="rId16"/>
    <p:sldId id="268" r:id="rId17"/>
    <p:sldId id="276" r:id="rId18"/>
    <p:sldId id="262" r:id="rId19"/>
    <p:sldId id="327" r:id="rId20"/>
    <p:sldId id="320" r:id="rId21"/>
    <p:sldId id="321" r:id="rId22"/>
    <p:sldId id="322" r:id="rId23"/>
    <p:sldId id="324" r:id="rId24"/>
    <p:sldId id="328" r:id="rId25"/>
    <p:sldId id="329" r:id="rId26"/>
    <p:sldId id="330" r:id="rId27"/>
    <p:sldId id="315" r:id="rId28"/>
    <p:sldId id="313" r:id="rId29"/>
    <p:sldId id="311" r:id="rId30"/>
    <p:sldId id="312" r:id="rId31"/>
    <p:sldId id="314" r:id="rId32"/>
    <p:sldId id="333" r:id="rId33"/>
    <p:sldId id="299" r:id="rId34"/>
    <p:sldId id="289" r:id="rId35"/>
    <p:sldId id="271" r:id="rId36"/>
    <p:sldId id="279" r:id="rId37"/>
  </p:sldIdLst>
  <p:sldSz cx="20104100" cy="11309350"/>
  <p:notesSz cx="9874250" cy="6797675"/>
  <p:defaultTextStyle>
    <a:defPPr>
      <a:defRPr kern="0"/>
    </a:defPPr>
  </p:defaultTextStyle>
  <p:extLst>
    <p:ext uri="{EFAFB233-063F-42B5-8137-9DF3F51BA10A}">
      <p15:sldGuideLst xmlns:p15="http://schemas.microsoft.com/office/powerpoint/2012/main">
        <p15:guide id="1" orient="horz" pos="490" userDrawn="1">
          <p15:clr>
            <a:srgbClr val="A4A3A4"/>
          </p15:clr>
        </p15:guide>
        <p15:guide id="2" pos="668" userDrawn="1">
          <p15:clr>
            <a:srgbClr val="A4A3A4"/>
          </p15:clr>
        </p15:guide>
        <p15:guide id="3" orient="horz" pos="1491" userDrawn="1">
          <p15:clr>
            <a:srgbClr val="A4A3A4"/>
          </p15:clr>
        </p15:guide>
        <p15:guide id="4" pos="51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żdżyńska Katarzyna" initials="MK" lastIdx="3" clrIdx="0">
    <p:extLst>
      <p:ext uri="{19B8F6BF-5375-455C-9EA6-DF929625EA0E}">
        <p15:presenceInfo xmlns:p15="http://schemas.microsoft.com/office/powerpoint/2012/main" userId="S::katarzyna.mozdzynska@mf.gov.pl::57b49e24-3dc5-461d-a22c-fecbfa90085f" providerId="AD"/>
      </p:ext>
    </p:extLst>
  </p:cmAuthor>
  <p:cmAuthor id="2" name="Andrzejak Marcin" initials="AM" lastIdx="47" clrIdx="1">
    <p:extLst>
      <p:ext uri="{19B8F6BF-5375-455C-9EA6-DF929625EA0E}">
        <p15:presenceInfo xmlns:p15="http://schemas.microsoft.com/office/powerpoint/2012/main" userId="S::Marcin.Andrzejak@mf.gov.pl::380c8791-cba2-487e-92fc-cd81997f6dd9" providerId="AD"/>
      </p:ext>
    </p:extLst>
  </p:cmAuthor>
  <p:cmAuthor id="3" name="Jaworski Marcin 2" initials="JM2" lastIdx="15" clrIdx="2">
    <p:extLst>
      <p:ext uri="{19B8F6BF-5375-455C-9EA6-DF929625EA0E}">
        <p15:presenceInfo xmlns:p15="http://schemas.microsoft.com/office/powerpoint/2012/main" userId="S::marcin.jaworski2@mf.gov.pl::2b4eb9bf-bb30-4886-88a0-5df4899ec556" providerId="AD"/>
      </p:ext>
    </p:extLst>
  </p:cmAuthor>
  <p:cmAuthor id="4" name="Zachariasz Aneta" initials="ZA" lastIdx="73" clrIdx="3">
    <p:extLst>
      <p:ext uri="{19B8F6BF-5375-455C-9EA6-DF929625EA0E}">
        <p15:presenceInfo xmlns:p15="http://schemas.microsoft.com/office/powerpoint/2012/main" userId="S::Aneta.Zachariasz@mf.gov.pl::7bdcf956-2d42-45d4-81ad-9ad530d7c839" providerId="AD"/>
      </p:ext>
    </p:extLst>
  </p:cmAuthor>
  <p:cmAuthor id="5" name="Grudzińska Katarzyna" initials="GK" lastIdx="1" clrIdx="4">
    <p:extLst>
      <p:ext uri="{19B8F6BF-5375-455C-9EA6-DF929625EA0E}">
        <p15:presenceInfo xmlns:p15="http://schemas.microsoft.com/office/powerpoint/2012/main" userId="S::katarzyna.grudzinska@mf.gov.pl::6d46054e-1dfb-45b4-b7e0-7ae9bc605bb4" providerId="AD"/>
      </p:ext>
    </p:extLst>
  </p:cmAuthor>
  <p:cmAuthor id="6" name="Hryciuk Magdalena" initials="HM" lastIdx="6" clrIdx="5">
    <p:extLst>
      <p:ext uri="{19B8F6BF-5375-455C-9EA6-DF929625EA0E}">
        <p15:presenceInfo xmlns:p15="http://schemas.microsoft.com/office/powerpoint/2012/main" userId="S::Magdalena.Hryciuk@mf.gov.pl::0b37bf0a-a272-427f-82c8-8db39280d86c" providerId="AD"/>
      </p:ext>
    </p:extLst>
  </p:cmAuthor>
  <p:cmAuthor id="7" name="Szymkowiak Edyta" initials="SE" lastIdx="4" clrIdx="6">
    <p:extLst>
      <p:ext uri="{19B8F6BF-5375-455C-9EA6-DF929625EA0E}">
        <p15:presenceInfo xmlns:p15="http://schemas.microsoft.com/office/powerpoint/2012/main" userId="S::edyta.szymkowiak@mf.gov.pl::71445336-3534-4ded-84df-29e58af316f7" providerId="AD"/>
      </p:ext>
    </p:extLst>
  </p:cmAuthor>
  <p:cmAuthor id="8" name="Skwierczyńska-Wiatrów Izabela" initials="IS" lastIdx="2" clrIdx="7">
    <p:extLst>
      <p:ext uri="{19B8F6BF-5375-455C-9EA6-DF929625EA0E}">
        <p15:presenceInfo xmlns:p15="http://schemas.microsoft.com/office/powerpoint/2012/main" userId="S::izabela.skwierczynska-wiatrow@mf.gov.pl::0c9d7046-b3df-46d8-9bec-ba1de9ae8747" providerId="AD"/>
      </p:ext>
    </p:extLst>
  </p:cmAuthor>
  <p:cmAuthor id="9" name="Kowalewski Grzegorz" initials="KG" lastIdx="1" clrIdx="8">
    <p:extLst>
      <p:ext uri="{19B8F6BF-5375-455C-9EA6-DF929625EA0E}">
        <p15:presenceInfo xmlns:p15="http://schemas.microsoft.com/office/powerpoint/2012/main" userId="S::grzegorz.kowalewski@mf.gov.pl::7f28bf3d-4337-4fb4-acc7-36e1d4e0935a" providerId="AD"/>
      </p:ext>
    </p:extLst>
  </p:cmAuthor>
  <p:cmAuthor id="10" name="Kozarzewska Justyna" initials="KJ" lastIdx="2" clrIdx="9">
    <p:extLst>
      <p:ext uri="{19B8F6BF-5375-455C-9EA6-DF929625EA0E}">
        <p15:presenceInfo xmlns:p15="http://schemas.microsoft.com/office/powerpoint/2012/main" userId="S::Justyna.Kozarzewska@mf.gov.pl::ffcece18-340a-488c-8113-529f8154e9bc" providerId="AD"/>
      </p:ext>
    </p:extLst>
  </p:cmAuthor>
  <p:cmAuthor id="11" name="Sielaszuk Michał" initials="SM" lastIdx="3" clrIdx="10">
    <p:extLst>
      <p:ext uri="{19B8F6BF-5375-455C-9EA6-DF929625EA0E}">
        <p15:presenceInfo xmlns:p15="http://schemas.microsoft.com/office/powerpoint/2012/main" userId="S::michal.sielaszuk@mf.gov.pl::e8b6184d-5837-4099-b718-b42baf7a328f" providerId="AD"/>
      </p:ext>
    </p:extLst>
  </p:cmAuthor>
  <p:cmAuthor id="12" name="Mystkowska Sylwia" initials="SM" lastIdx="10" clrIdx="11">
    <p:extLst>
      <p:ext uri="{19B8F6BF-5375-455C-9EA6-DF929625EA0E}">
        <p15:presenceInfo xmlns:p15="http://schemas.microsoft.com/office/powerpoint/2012/main" userId="S::Sylwia.Mystkowska@mf.gov.pl::19a23149-1c25-421b-848c-964276785b74" providerId="AD"/>
      </p:ext>
    </p:extLst>
  </p:cmAuthor>
  <p:cmAuthor id="13" name="Szlasa Karolina" initials="SK" lastIdx="28" clrIdx="12">
    <p:extLst>
      <p:ext uri="{19B8F6BF-5375-455C-9EA6-DF929625EA0E}">
        <p15:presenceInfo xmlns:p15="http://schemas.microsoft.com/office/powerpoint/2012/main" userId="S::karolina.szlasa@mf.gov.pl::453f78d4-3bb4-4ef9-83f5-c317e00541af" providerId="AD"/>
      </p:ext>
    </p:extLst>
  </p:cmAuthor>
  <p:cmAuthor id="14" name="Pasternak-Winiarska Katarzyna" initials="PWK" lastIdx="5" clrIdx="13">
    <p:extLst>
      <p:ext uri="{19B8F6BF-5375-455C-9EA6-DF929625EA0E}">
        <p15:presenceInfo xmlns:p15="http://schemas.microsoft.com/office/powerpoint/2012/main" userId="S::katarzyna.pasternak-winiarska@mf.gov.pl::3c1b65b6-0bff-4686-a872-9a7ffcf6b648" providerId="AD"/>
      </p:ext>
    </p:extLst>
  </p:cmAuthor>
  <p:cmAuthor id="15" name="Kaliszewski Konrad" initials="KK" lastIdx="2" clrIdx="14">
    <p:extLst>
      <p:ext uri="{19B8F6BF-5375-455C-9EA6-DF929625EA0E}">
        <p15:presenceInfo xmlns:p15="http://schemas.microsoft.com/office/powerpoint/2012/main" userId="S::konrad.kaliszewski@mf.gov.pl::48014e5b-184d-405a-be63-a147538516bf" providerId="AD"/>
      </p:ext>
    </p:extLst>
  </p:cmAuthor>
  <p:cmAuthor id="16" name="Tarasewicz Agnieszka 3" initials="TA3" lastIdx="1" clrIdx="15">
    <p:extLst>
      <p:ext uri="{19B8F6BF-5375-455C-9EA6-DF929625EA0E}">
        <p15:presenceInfo xmlns:p15="http://schemas.microsoft.com/office/powerpoint/2012/main" userId="S::agnieszka.tarasewicz3@mf.gov.pl::2d90f44c-e1aa-4f1f-b840-01a65e2bf3f1" providerId="AD"/>
      </p:ext>
    </p:extLst>
  </p:cmAuthor>
  <p:cmAuthor id="17" name="Zalewski Dominik" initials="ZD" lastIdx="1" clrIdx="16">
    <p:extLst>
      <p:ext uri="{19B8F6BF-5375-455C-9EA6-DF929625EA0E}">
        <p15:presenceInfo xmlns:p15="http://schemas.microsoft.com/office/powerpoint/2012/main" userId="S::Dominik.Zalewski@mf.gov.pl::ec89c532-317f-4c09-b06c-300feb4a1b93" providerId="AD"/>
      </p:ext>
    </p:extLst>
  </p:cmAuthor>
  <p:cmAuthor id="18" name="Maliborska Małgorzata" initials="MM" lastIdx="3" clrIdx="17">
    <p:extLst>
      <p:ext uri="{19B8F6BF-5375-455C-9EA6-DF929625EA0E}">
        <p15:presenceInfo xmlns:p15="http://schemas.microsoft.com/office/powerpoint/2012/main" userId="S::malgorzata.maliborska@mf.gov.pl::6633706b-f506-465f-ae3b-9a515a751476" providerId="AD"/>
      </p:ext>
    </p:extLst>
  </p:cmAuthor>
  <p:cmAuthor id="19" name="Buda Agnieszka" initials="BA" lastIdx="2" clrIdx="18">
    <p:extLst>
      <p:ext uri="{19B8F6BF-5375-455C-9EA6-DF929625EA0E}">
        <p15:presenceInfo xmlns:p15="http://schemas.microsoft.com/office/powerpoint/2012/main" userId="S::agnieszka.buda@mf.gov.pl::cca8caa1-e6db-41ff-836d-81cb6e08d4c2" providerId="AD"/>
      </p:ext>
    </p:extLst>
  </p:cmAuthor>
  <p:cmAuthor id="20" name="Miller Anna" initials="MA" lastIdx="1" clrIdx="19">
    <p:extLst>
      <p:ext uri="{19B8F6BF-5375-455C-9EA6-DF929625EA0E}">
        <p15:presenceInfo xmlns:p15="http://schemas.microsoft.com/office/powerpoint/2012/main" userId="S::anna.miller@mf.gov.pl::118f3ad8-1f48-466f-a4a0-b9205aaeb924" providerId="AD"/>
      </p:ext>
    </p:extLst>
  </p:cmAuthor>
  <p:cmAuthor id="21" name="Dąbrowska Iwona" initials="DI" lastIdx="25" clrIdx="20">
    <p:extLst>
      <p:ext uri="{19B8F6BF-5375-455C-9EA6-DF929625EA0E}">
        <p15:presenceInfo xmlns:p15="http://schemas.microsoft.com/office/powerpoint/2012/main" userId="S::Iwona.Dabrowska@mf.gov.pl::04c59821-281d-48c3-a354-2afd6d1a7618" providerId="AD"/>
      </p:ext>
    </p:extLst>
  </p:cmAuthor>
  <p:cmAuthor id="22" name="Orłowska Anna 2" initials="OA2" lastIdx="5" clrIdx="21">
    <p:extLst>
      <p:ext uri="{19B8F6BF-5375-455C-9EA6-DF929625EA0E}">
        <p15:presenceInfo xmlns:p15="http://schemas.microsoft.com/office/powerpoint/2012/main" userId="Orłowska Anna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74"/>
  </p:normalViewPr>
  <p:slideViewPr>
    <p:cSldViewPr>
      <p:cViewPr varScale="1">
        <p:scale>
          <a:sx n="56" d="100"/>
          <a:sy n="56" d="100"/>
        </p:scale>
        <p:origin x="504" y="53"/>
      </p:cViewPr>
      <p:guideLst>
        <p:guide orient="horz" pos="490"/>
        <p:guide pos="668"/>
        <p:guide orient="horz" pos="1491"/>
        <p:guide pos="51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F23278CB-4886-413D-96F7-A2C5C0A2BAFD}"/>
              </a:ext>
            </a:extLst>
          </p:cNvPr>
          <p:cNvSpPr>
            <a:spLocks noGrp="1"/>
          </p:cNvSpPr>
          <p:nvPr>
            <p:ph type="hdr" sz="quarter"/>
          </p:nvPr>
        </p:nvSpPr>
        <p:spPr>
          <a:xfrm>
            <a:off x="0" y="0"/>
            <a:ext cx="4279050" cy="340647"/>
          </a:xfrm>
          <a:prstGeom prst="rect">
            <a:avLst/>
          </a:prstGeom>
        </p:spPr>
        <p:txBody>
          <a:bodyPr vert="horz" lIns="48527" tIns="24264" rIns="48527" bIns="24264" rtlCol="0"/>
          <a:lstStyle>
            <a:lvl1pPr algn="l">
              <a:defRPr sz="600"/>
            </a:lvl1pPr>
          </a:lstStyle>
          <a:p>
            <a:endParaRPr lang="pl-PL"/>
          </a:p>
        </p:txBody>
      </p:sp>
      <p:sp>
        <p:nvSpPr>
          <p:cNvPr id="3" name="Symbol zastępczy daty 2">
            <a:extLst>
              <a:ext uri="{FF2B5EF4-FFF2-40B4-BE49-F238E27FC236}">
                <a16:creationId xmlns:a16="http://schemas.microsoft.com/office/drawing/2014/main" id="{DF0197E4-AE85-46A9-B68F-CBACCBE43A0D}"/>
              </a:ext>
            </a:extLst>
          </p:cNvPr>
          <p:cNvSpPr>
            <a:spLocks noGrp="1"/>
          </p:cNvSpPr>
          <p:nvPr>
            <p:ph type="dt" sz="quarter" idx="1"/>
          </p:nvPr>
        </p:nvSpPr>
        <p:spPr>
          <a:xfrm>
            <a:off x="5592861" y="0"/>
            <a:ext cx="4279050" cy="340647"/>
          </a:xfrm>
          <a:prstGeom prst="rect">
            <a:avLst/>
          </a:prstGeom>
        </p:spPr>
        <p:txBody>
          <a:bodyPr vert="horz" lIns="48527" tIns="24264" rIns="48527" bIns="24264" rtlCol="0"/>
          <a:lstStyle>
            <a:lvl1pPr algn="r">
              <a:defRPr sz="600"/>
            </a:lvl1pPr>
          </a:lstStyle>
          <a:p>
            <a:fld id="{7019D7FE-EB6E-4E93-90A8-E42D4873CF22}" type="datetimeFigureOut">
              <a:rPr lang="pl-PL" smtClean="0"/>
              <a:t>07.05.2026</a:t>
            </a:fld>
            <a:endParaRPr lang="pl-PL"/>
          </a:p>
        </p:txBody>
      </p:sp>
      <p:sp>
        <p:nvSpPr>
          <p:cNvPr id="4" name="Symbol zastępczy stopki 3">
            <a:extLst>
              <a:ext uri="{FF2B5EF4-FFF2-40B4-BE49-F238E27FC236}">
                <a16:creationId xmlns:a16="http://schemas.microsoft.com/office/drawing/2014/main" id="{8C334DB2-6970-4E50-9603-DF1F18420D1C}"/>
              </a:ext>
            </a:extLst>
          </p:cNvPr>
          <p:cNvSpPr>
            <a:spLocks noGrp="1"/>
          </p:cNvSpPr>
          <p:nvPr>
            <p:ph type="ftr" sz="quarter" idx="2"/>
          </p:nvPr>
        </p:nvSpPr>
        <p:spPr>
          <a:xfrm>
            <a:off x="0" y="6457028"/>
            <a:ext cx="4279050" cy="340647"/>
          </a:xfrm>
          <a:prstGeom prst="rect">
            <a:avLst/>
          </a:prstGeom>
        </p:spPr>
        <p:txBody>
          <a:bodyPr vert="horz" lIns="48527" tIns="24264" rIns="48527" bIns="24264" rtlCol="0" anchor="b"/>
          <a:lstStyle>
            <a:lvl1pPr algn="l">
              <a:defRPr sz="600"/>
            </a:lvl1pPr>
          </a:lstStyle>
          <a:p>
            <a:endParaRPr lang="pl-PL"/>
          </a:p>
        </p:txBody>
      </p:sp>
      <p:sp>
        <p:nvSpPr>
          <p:cNvPr id="5" name="Symbol zastępczy numeru slajdu 4">
            <a:extLst>
              <a:ext uri="{FF2B5EF4-FFF2-40B4-BE49-F238E27FC236}">
                <a16:creationId xmlns:a16="http://schemas.microsoft.com/office/drawing/2014/main" id="{334B47C4-105E-4C7D-954F-E59D9B19D101}"/>
              </a:ext>
            </a:extLst>
          </p:cNvPr>
          <p:cNvSpPr>
            <a:spLocks noGrp="1"/>
          </p:cNvSpPr>
          <p:nvPr>
            <p:ph type="sldNum" sz="quarter" idx="3"/>
          </p:nvPr>
        </p:nvSpPr>
        <p:spPr>
          <a:xfrm>
            <a:off x="5592861" y="6457028"/>
            <a:ext cx="4279050" cy="340647"/>
          </a:xfrm>
          <a:prstGeom prst="rect">
            <a:avLst/>
          </a:prstGeom>
        </p:spPr>
        <p:txBody>
          <a:bodyPr vert="horz" lIns="48527" tIns="24264" rIns="48527" bIns="24264" rtlCol="0" anchor="b"/>
          <a:lstStyle>
            <a:lvl1pPr algn="r">
              <a:defRPr sz="600"/>
            </a:lvl1pPr>
          </a:lstStyle>
          <a:p>
            <a:fld id="{B79F8D38-0F5E-4572-9430-1E2343AC6A1A}" type="slidenum">
              <a:rPr lang="pl-PL" smtClean="0"/>
              <a:t>‹#›</a:t>
            </a:fld>
            <a:endParaRPr lang="pl-PL"/>
          </a:p>
        </p:txBody>
      </p:sp>
    </p:spTree>
    <p:extLst>
      <p:ext uri="{BB962C8B-B14F-4D97-AF65-F5344CB8AC3E}">
        <p14:creationId xmlns:p14="http://schemas.microsoft.com/office/powerpoint/2010/main" val="2549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9050" cy="340647"/>
          </a:xfrm>
          <a:prstGeom prst="rect">
            <a:avLst/>
          </a:prstGeom>
        </p:spPr>
        <p:txBody>
          <a:bodyPr vert="horz" lIns="48527" tIns="24264" rIns="48527" bIns="24264" rtlCol="0"/>
          <a:lstStyle>
            <a:lvl1pPr algn="l">
              <a:defRPr sz="600"/>
            </a:lvl1pPr>
          </a:lstStyle>
          <a:p>
            <a:endParaRPr lang="pl-PL"/>
          </a:p>
        </p:txBody>
      </p:sp>
      <p:sp>
        <p:nvSpPr>
          <p:cNvPr id="3" name="Symbol zastępczy daty 2"/>
          <p:cNvSpPr>
            <a:spLocks noGrp="1"/>
          </p:cNvSpPr>
          <p:nvPr>
            <p:ph type="dt" idx="1"/>
          </p:nvPr>
        </p:nvSpPr>
        <p:spPr>
          <a:xfrm>
            <a:off x="5592861" y="0"/>
            <a:ext cx="4279050" cy="340647"/>
          </a:xfrm>
          <a:prstGeom prst="rect">
            <a:avLst/>
          </a:prstGeom>
        </p:spPr>
        <p:txBody>
          <a:bodyPr vert="horz" lIns="48527" tIns="24264" rIns="48527" bIns="24264" rtlCol="0"/>
          <a:lstStyle>
            <a:lvl1pPr algn="r">
              <a:defRPr sz="600"/>
            </a:lvl1pPr>
          </a:lstStyle>
          <a:p>
            <a:fld id="{C9E80F2D-FC4B-4ABE-92EC-0237AE7FE98E}" type="datetimeFigureOut">
              <a:rPr lang="pl-PL" smtClean="0"/>
              <a:t>07.05.2026</a:t>
            </a:fld>
            <a:endParaRPr lang="pl-PL"/>
          </a:p>
        </p:txBody>
      </p:sp>
      <p:sp>
        <p:nvSpPr>
          <p:cNvPr id="4" name="Symbol zastępczy obrazu slajdu 3"/>
          <p:cNvSpPr>
            <a:spLocks noGrp="1" noRot="1" noChangeAspect="1"/>
          </p:cNvSpPr>
          <p:nvPr>
            <p:ph type="sldImg" idx="2"/>
          </p:nvPr>
        </p:nvSpPr>
        <p:spPr>
          <a:xfrm>
            <a:off x="2898775" y="850900"/>
            <a:ext cx="4076700" cy="2293938"/>
          </a:xfrm>
          <a:prstGeom prst="rect">
            <a:avLst/>
          </a:prstGeom>
          <a:noFill/>
          <a:ln w="12700">
            <a:solidFill>
              <a:prstClr val="black"/>
            </a:solidFill>
          </a:ln>
        </p:spPr>
        <p:txBody>
          <a:bodyPr vert="horz" lIns="48527" tIns="24264" rIns="48527" bIns="24264" rtlCol="0" anchor="ctr"/>
          <a:lstStyle/>
          <a:p>
            <a:endParaRPr lang="pl-PL"/>
          </a:p>
        </p:txBody>
      </p:sp>
      <p:sp>
        <p:nvSpPr>
          <p:cNvPr id="5" name="Symbol zastępczy notatek 4"/>
          <p:cNvSpPr>
            <a:spLocks noGrp="1"/>
          </p:cNvSpPr>
          <p:nvPr>
            <p:ph type="body" sz="quarter" idx="3"/>
          </p:nvPr>
        </p:nvSpPr>
        <p:spPr>
          <a:xfrm>
            <a:off x="987113" y="3270976"/>
            <a:ext cx="7900024" cy="2677467"/>
          </a:xfrm>
          <a:prstGeom prst="rect">
            <a:avLst/>
          </a:prstGeom>
        </p:spPr>
        <p:txBody>
          <a:bodyPr vert="horz" lIns="48527" tIns="24264" rIns="48527" bIns="24264"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7028"/>
            <a:ext cx="4279050" cy="340647"/>
          </a:xfrm>
          <a:prstGeom prst="rect">
            <a:avLst/>
          </a:prstGeom>
        </p:spPr>
        <p:txBody>
          <a:bodyPr vert="horz" lIns="48527" tIns="24264" rIns="48527" bIns="24264" rtlCol="0" anchor="b"/>
          <a:lstStyle>
            <a:lvl1pPr algn="l">
              <a:defRPr sz="600"/>
            </a:lvl1pPr>
          </a:lstStyle>
          <a:p>
            <a:endParaRPr lang="pl-PL"/>
          </a:p>
        </p:txBody>
      </p:sp>
      <p:sp>
        <p:nvSpPr>
          <p:cNvPr id="7" name="Symbol zastępczy numeru slajdu 6"/>
          <p:cNvSpPr>
            <a:spLocks noGrp="1"/>
          </p:cNvSpPr>
          <p:nvPr>
            <p:ph type="sldNum" sz="quarter" idx="5"/>
          </p:nvPr>
        </p:nvSpPr>
        <p:spPr>
          <a:xfrm>
            <a:off x="5592861" y="6457028"/>
            <a:ext cx="4279050" cy="340647"/>
          </a:xfrm>
          <a:prstGeom prst="rect">
            <a:avLst/>
          </a:prstGeom>
        </p:spPr>
        <p:txBody>
          <a:bodyPr vert="horz" lIns="48527" tIns="24264" rIns="48527" bIns="24264" rtlCol="0" anchor="b"/>
          <a:lstStyle>
            <a:lvl1pPr algn="r">
              <a:defRPr sz="600"/>
            </a:lvl1pPr>
          </a:lstStyle>
          <a:p>
            <a:fld id="{A706FAC0-FF73-4C4D-997E-D65B09C419DC}" type="slidenum">
              <a:rPr lang="pl-PL" smtClean="0"/>
              <a:t>‹#›</a:t>
            </a:fld>
            <a:endParaRPr lang="pl-PL"/>
          </a:p>
        </p:txBody>
      </p:sp>
    </p:spTree>
    <p:extLst>
      <p:ext uri="{BB962C8B-B14F-4D97-AF65-F5344CB8AC3E}">
        <p14:creationId xmlns:p14="http://schemas.microsoft.com/office/powerpoint/2010/main" val="36247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750" b="1" i="0">
                <a:solidFill>
                  <a:srgbClr val="ED1C24"/>
                </a:solidFill>
                <a:latin typeface="Lato Black"/>
                <a:cs typeface="Lato 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Holder 6"/>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Holder 7"/>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 name="Holder 4"/>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Holder 5"/>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 name="Holder 3"/>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 name="Holder 4"/>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0450195"/>
          </a:xfrm>
          <a:custGeom>
            <a:avLst/>
            <a:gdLst/>
            <a:ahLst/>
            <a:cxnLst/>
            <a:rect l="l" t="t" r="r" b="b"/>
            <a:pathLst>
              <a:path w="20104100" h="10450195">
                <a:moveTo>
                  <a:pt x="20104099" y="0"/>
                </a:moveTo>
                <a:lnTo>
                  <a:pt x="0" y="0"/>
                </a:lnTo>
                <a:lnTo>
                  <a:pt x="0" y="10449943"/>
                </a:lnTo>
                <a:lnTo>
                  <a:pt x="20104099" y="10449943"/>
                </a:lnTo>
                <a:lnTo>
                  <a:pt x="20104099" y="0"/>
                </a:lnTo>
                <a:close/>
              </a:path>
            </a:pathLst>
          </a:custGeom>
          <a:solidFill>
            <a:srgbClr val="F3F3F2"/>
          </a:solidFill>
        </p:spPr>
        <p:txBody>
          <a:bodyPr wrap="square" lIns="0" tIns="0" rIns="0" bIns="0" rtlCol="0"/>
          <a:lstStyle/>
          <a:p>
            <a:endParaRPr/>
          </a:p>
        </p:txBody>
      </p:sp>
      <p:sp>
        <p:nvSpPr>
          <p:cNvPr id="2" name="Holder 2"/>
          <p:cNvSpPr>
            <a:spLocks noGrp="1"/>
          </p:cNvSpPr>
          <p:nvPr>
            <p:ph type="title"/>
          </p:nvPr>
        </p:nvSpPr>
        <p:spPr>
          <a:xfrm>
            <a:off x="2290738" y="4774324"/>
            <a:ext cx="9165712" cy="905510"/>
          </a:xfrm>
          <a:prstGeom prst="rect">
            <a:avLst/>
          </a:prstGeom>
        </p:spPr>
        <p:txBody>
          <a:bodyPr wrap="square" lIns="0" tIns="0" rIns="0" bIns="0">
            <a:spAutoFit/>
          </a:bodyPr>
          <a:lstStyle>
            <a:lvl1pPr>
              <a:defRPr sz="5750" b="1" i="0">
                <a:solidFill>
                  <a:srgbClr val="ED1C24"/>
                </a:solidFill>
                <a:latin typeface="Lato Black"/>
                <a:cs typeface="Lato Black"/>
              </a:defRPr>
            </a:lvl1pPr>
          </a:lstStyle>
          <a:p>
            <a:endParaRPr/>
          </a:p>
        </p:txBody>
      </p:sp>
      <p:sp>
        <p:nvSpPr>
          <p:cNvPr id="3" name="Holder 3"/>
          <p:cNvSpPr>
            <a:spLocks noGrp="1"/>
          </p:cNvSpPr>
          <p:nvPr>
            <p:ph type="body" idx="1"/>
          </p:nvPr>
        </p:nvSpPr>
        <p:spPr>
          <a:xfrm>
            <a:off x="2290894" y="3769223"/>
            <a:ext cx="15229840" cy="4528184"/>
          </a:xfrm>
          <a:prstGeom prst="rect">
            <a:avLst/>
          </a:prstGeom>
        </p:spPr>
        <p:txBody>
          <a:bodyPr wrap="square" lIns="0" tIns="0" rIns="0" bIns="0">
            <a:spAutoFit/>
          </a:bodyPr>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a:xfrm>
            <a:off x="6501446" y="10751027"/>
            <a:ext cx="4292600"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a:xfrm>
            <a:off x="2290894" y="10751027"/>
            <a:ext cx="3727450"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a:xfrm>
            <a:off x="18929260" y="10751027"/>
            <a:ext cx="179069"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v.pl/web/finanse/rozliczenie-pit-za-2024-rok---proste-szybkie-rozliczenie-podatku-i-rekordowa-liczba-e-pit-ow"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etoll.gov.pl/"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875"/>
            <a:ext cx="20104099" cy="10449942"/>
          </a:xfrm>
          <a:prstGeom prst="rect">
            <a:avLst/>
          </a:prstGeom>
        </p:spPr>
      </p:pic>
      <p:sp>
        <p:nvSpPr>
          <p:cNvPr id="3" name="object 3"/>
          <p:cNvSpPr txBox="1"/>
          <p:nvPr/>
        </p:nvSpPr>
        <p:spPr>
          <a:xfrm>
            <a:off x="2051050" y="3631825"/>
            <a:ext cx="7517765" cy="5752216"/>
          </a:xfrm>
          <a:prstGeom prst="rect">
            <a:avLst/>
          </a:prstGeom>
        </p:spPr>
        <p:txBody>
          <a:bodyPr vert="horz" wrap="square" lIns="0" tIns="12065" rIns="0" bIns="0" rtlCol="0">
            <a:spAutoFit/>
          </a:bodyPr>
          <a:lstStyle/>
          <a:p>
            <a:pPr marL="12700" marR="528320">
              <a:lnSpc>
                <a:spcPct val="105400"/>
              </a:lnSpc>
              <a:spcBef>
                <a:spcPts val="95"/>
              </a:spcBef>
            </a:pPr>
            <a:r>
              <a:rPr sz="5750" dirty="0">
                <a:latin typeface="+mn-lt"/>
                <a:cs typeface="Lato Black"/>
              </a:rPr>
              <a:t>Plan</a:t>
            </a:r>
            <a:r>
              <a:rPr sz="5750" spc="-165" dirty="0">
                <a:latin typeface="+mn-lt"/>
                <a:cs typeface="Lato Black"/>
              </a:rPr>
              <a:t> </a:t>
            </a:r>
            <a:r>
              <a:rPr sz="5750" dirty="0">
                <a:latin typeface="+mn-lt"/>
                <a:cs typeface="Lato Black"/>
              </a:rPr>
              <a:t>wdrażania</a:t>
            </a:r>
            <a:r>
              <a:rPr sz="5750" spc="-60" dirty="0">
                <a:latin typeface="+mn-lt"/>
                <a:cs typeface="Lato Black"/>
              </a:rPr>
              <a:t> </a:t>
            </a:r>
            <a:r>
              <a:rPr sz="5750" spc="-10" dirty="0">
                <a:latin typeface="+mn-lt"/>
                <a:cs typeface="Lato Black"/>
              </a:rPr>
              <a:t>usług </a:t>
            </a:r>
            <a:r>
              <a:rPr sz="5750" b="1" dirty="0">
                <a:latin typeface="+mn-lt"/>
                <a:cs typeface="Lato Black"/>
              </a:rPr>
              <a:t>dla</a:t>
            </a:r>
            <a:r>
              <a:rPr sz="5750" b="1" spc="-10" dirty="0">
                <a:latin typeface="+mn-lt"/>
                <a:cs typeface="Lato Black"/>
              </a:rPr>
              <a:t> klientów</a:t>
            </a:r>
            <a:endParaRPr sz="5750" dirty="0">
              <a:latin typeface="+mn-lt"/>
              <a:cs typeface="Lato Black"/>
            </a:endParaRPr>
          </a:p>
          <a:p>
            <a:pPr marL="12700" marR="5080">
              <a:lnSpc>
                <a:spcPct val="105400"/>
              </a:lnSpc>
            </a:pPr>
            <a:r>
              <a:rPr sz="5750" spc="-10" dirty="0">
                <a:latin typeface="+mn-lt"/>
                <a:cs typeface="Lato Black"/>
              </a:rPr>
              <a:t>Krajowej</a:t>
            </a:r>
            <a:r>
              <a:rPr sz="5750" spc="-260" dirty="0">
                <a:latin typeface="+mn-lt"/>
                <a:cs typeface="Lato Black"/>
              </a:rPr>
              <a:t> </a:t>
            </a:r>
            <a:r>
              <a:rPr sz="5750" spc="-10" dirty="0">
                <a:latin typeface="+mn-lt"/>
                <a:cs typeface="Lato Black"/>
              </a:rPr>
              <a:t>Administracji Skarbowej</a:t>
            </a:r>
            <a:endParaRPr sz="5750" dirty="0">
              <a:latin typeface="+mn-lt"/>
              <a:cs typeface="Lato Black"/>
            </a:endParaRPr>
          </a:p>
          <a:p>
            <a:pPr marL="12700">
              <a:lnSpc>
                <a:spcPct val="100000"/>
              </a:lnSpc>
              <a:spcBef>
                <a:spcPts val="370"/>
              </a:spcBef>
            </a:pPr>
            <a:r>
              <a:rPr sz="5750" b="1" dirty="0">
                <a:solidFill>
                  <a:srgbClr val="ED1C24"/>
                </a:solidFill>
                <a:latin typeface="+mn-lt"/>
                <a:cs typeface="Lato Black"/>
              </a:rPr>
              <a:t>w</a:t>
            </a:r>
            <a:r>
              <a:rPr sz="5750" b="1" spc="-145" dirty="0">
                <a:solidFill>
                  <a:srgbClr val="ED1C24"/>
                </a:solidFill>
                <a:latin typeface="+mn-lt"/>
                <a:cs typeface="Lato Black"/>
              </a:rPr>
              <a:t> </a:t>
            </a:r>
            <a:r>
              <a:rPr lang="pl-PL" sz="5750" b="1" dirty="0">
                <a:solidFill>
                  <a:srgbClr val="ED1C24"/>
                </a:solidFill>
                <a:latin typeface="+mn-lt"/>
                <a:cs typeface="Lato Black"/>
              </a:rPr>
              <a:t>latach</a:t>
            </a:r>
            <a:r>
              <a:rPr sz="5750" b="1" spc="-25" dirty="0">
                <a:solidFill>
                  <a:srgbClr val="ED1C24"/>
                </a:solidFill>
                <a:latin typeface="+mn-lt"/>
                <a:cs typeface="Lato Black"/>
              </a:rPr>
              <a:t> </a:t>
            </a:r>
            <a:r>
              <a:rPr sz="5750" b="1" dirty="0">
                <a:solidFill>
                  <a:srgbClr val="ED1C24"/>
                </a:solidFill>
                <a:latin typeface="+mn-lt"/>
                <a:cs typeface="Lato Black"/>
              </a:rPr>
              <a:t>2024-</a:t>
            </a:r>
            <a:r>
              <a:rPr sz="5750" b="1" spc="-20" dirty="0">
                <a:solidFill>
                  <a:srgbClr val="ED1C24"/>
                </a:solidFill>
                <a:latin typeface="+mn-lt"/>
                <a:cs typeface="Lato Black"/>
              </a:rPr>
              <a:t>2028</a:t>
            </a:r>
            <a:endParaRPr lang="pl-PL" sz="5750" b="1" spc="-20" dirty="0">
              <a:solidFill>
                <a:srgbClr val="ED1C24"/>
              </a:solidFill>
              <a:latin typeface="+mn-lt"/>
              <a:cs typeface="Lato Black"/>
            </a:endParaRPr>
          </a:p>
          <a:p>
            <a:pPr marL="12700">
              <a:lnSpc>
                <a:spcPct val="100000"/>
              </a:lnSpc>
              <a:spcBef>
                <a:spcPts val="370"/>
              </a:spcBef>
            </a:pPr>
            <a:endParaRPr lang="pl-PL" sz="3200" b="1" spc="-20" dirty="0">
              <a:solidFill>
                <a:schemeClr val="tx1"/>
              </a:solidFill>
              <a:latin typeface="+mn-lt"/>
              <a:cs typeface="Lato Black"/>
            </a:endParaRPr>
          </a:p>
          <a:p>
            <a:pPr marL="12700">
              <a:lnSpc>
                <a:spcPct val="100000"/>
              </a:lnSpc>
              <a:spcBef>
                <a:spcPts val="370"/>
              </a:spcBef>
            </a:pPr>
            <a:r>
              <a:rPr lang="pl-PL" sz="3200" b="1" spc="-20" dirty="0">
                <a:solidFill>
                  <a:schemeClr val="tx1"/>
                </a:solidFill>
                <a:latin typeface="+mn-lt"/>
                <a:cs typeface="Lato Black"/>
              </a:rPr>
              <a:t>Stan na 31.03.2026 r.</a:t>
            </a:r>
            <a:endParaRPr sz="5750" dirty="0">
              <a:solidFill>
                <a:schemeClr val="tx1"/>
              </a:solidFill>
              <a:latin typeface="+mn-lt"/>
              <a:cs typeface="Lato Black"/>
            </a:endParaRPr>
          </a:p>
        </p:txBody>
      </p:sp>
      <p:grpSp>
        <p:nvGrpSpPr>
          <p:cNvPr id="4" name="object 4"/>
          <p:cNvGrpSpPr/>
          <p:nvPr/>
        </p:nvGrpSpPr>
        <p:grpSpPr>
          <a:xfrm>
            <a:off x="2303590" y="1730735"/>
            <a:ext cx="4502785" cy="573405"/>
            <a:chOff x="2303590" y="1730735"/>
            <a:chExt cx="4502785" cy="573405"/>
          </a:xfrm>
        </p:grpSpPr>
        <p:pic>
          <p:nvPicPr>
            <p:cNvPr id="5" name="object 5"/>
            <p:cNvPicPr/>
            <p:nvPr/>
          </p:nvPicPr>
          <p:blipFill>
            <a:blip r:embed="rId3" cstate="print"/>
            <a:stretch>
              <a:fillRect/>
            </a:stretch>
          </p:blipFill>
          <p:spPr>
            <a:xfrm>
              <a:off x="5211187" y="2006280"/>
              <a:ext cx="1594892" cy="268293"/>
            </a:xfrm>
            <a:prstGeom prst="rect">
              <a:avLst/>
            </a:prstGeom>
          </p:spPr>
        </p:pic>
        <p:sp>
          <p:nvSpPr>
            <p:cNvPr id="6" name="object 6"/>
            <p:cNvSpPr/>
            <p:nvPr/>
          </p:nvSpPr>
          <p:spPr>
            <a:xfrm>
              <a:off x="4402252" y="1752250"/>
              <a:ext cx="485775" cy="530225"/>
            </a:xfrm>
            <a:custGeom>
              <a:avLst/>
              <a:gdLst/>
              <a:ahLst/>
              <a:cxnLst/>
              <a:rect l="l" t="t" r="r" b="b"/>
              <a:pathLst>
                <a:path w="485775" h="530225">
                  <a:moveTo>
                    <a:pt x="87769" y="220586"/>
                  </a:moveTo>
                  <a:lnTo>
                    <a:pt x="0" y="220586"/>
                  </a:lnTo>
                  <a:lnTo>
                    <a:pt x="0" y="352933"/>
                  </a:lnTo>
                  <a:lnTo>
                    <a:pt x="87769" y="352933"/>
                  </a:lnTo>
                  <a:lnTo>
                    <a:pt x="87769" y="220586"/>
                  </a:lnTo>
                  <a:close/>
                </a:path>
                <a:path w="485775" h="530225">
                  <a:moveTo>
                    <a:pt x="87769" y="0"/>
                  </a:moveTo>
                  <a:lnTo>
                    <a:pt x="0" y="0"/>
                  </a:lnTo>
                  <a:lnTo>
                    <a:pt x="0" y="131902"/>
                  </a:lnTo>
                  <a:lnTo>
                    <a:pt x="87769" y="131902"/>
                  </a:lnTo>
                  <a:lnTo>
                    <a:pt x="87769" y="0"/>
                  </a:lnTo>
                  <a:close/>
                </a:path>
                <a:path w="485775" h="530225">
                  <a:moveTo>
                    <a:pt x="270535" y="228688"/>
                  </a:moveTo>
                  <a:lnTo>
                    <a:pt x="259562" y="214325"/>
                  </a:lnTo>
                  <a:lnTo>
                    <a:pt x="247523" y="200545"/>
                  </a:lnTo>
                  <a:lnTo>
                    <a:pt x="234391" y="187794"/>
                  </a:lnTo>
                  <a:lnTo>
                    <a:pt x="220116" y="176466"/>
                  </a:lnTo>
                  <a:lnTo>
                    <a:pt x="191147" y="194754"/>
                  </a:lnTo>
                  <a:lnTo>
                    <a:pt x="159181" y="208648"/>
                  </a:lnTo>
                  <a:lnTo>
                    <a:pt x="124599" y="217487"/>
                  </a:lnTo>
                  <a:lnTo>
                    <a:pt x="87782" y="220586"/>
                  </a:lnTo>
                  <a:lnTo>
                    <a:pt x="129717" y="227253"/>
                  </a:lnTo>
                  <a:lnTo>
                    <a:pt x="166052" y="245910"/>
                  </a:lnTo>
                  <a:lnTo>
                    <a:pt x="194665" y="274447"/>
                  </a:lnTo>
                  <a:lnTo>
                    <a:pt x="213398" y="310807"/>
                  </a:lnTo>
                  <a:lnTo>
                    <a:pt x="220116" y="352920"/>
                  </a:lnTo>
                  <a:lnTo>
                    <a:pt x="223697" y="317677"/>
                  </a:lnTo>
                  <a:lnTo>
                    <a:pt x="233845" y="284721"/>
                  </a:lnTo>
                  <a:lnTo>
                    <a:pt x="249745" y="254800"/>
                  </a:lnTo>
                  <a:lnTo>
                    <a:pt x="270535" y="228688"/>
                  </a:lnTo>
                  <a:close/>
                </a:path>
                <a:path w="485775" h="530225">
                  <a:moveTo>
                    <a:pt x="485254" y="441159"/>
                  </a:moveTo>
                  <a:lnTo>
                    <a:pt x="396582" y="441159"/>
                  </a:lnTo>
                  <a:lnTo>
                    <a:pt x="396582" y="529831"/>
                  </a:lnTo>
                  <a:lnTo>
                    <a:pt x="485254" y="529831"/>
                  </a:lnTo>
                  <a:lnTo>
                    <a:pt x="485254" y="441159"/>
                  </a:lnTo>
                  <a:close/>
                </a:path>
                <a:path w="485775" h="530225">
                  <a:moveTo>
                    <a:pt x="485254" y="264248"/>
                  </a:moveTo>
                  <a:lnTo>
                    <a:pt x="396582" y="264248"/>
                  </a:lnTo>
                  <a:lnTo>
                    <a:pt x="396582" y="352933"/>
                  </a:lnTo>
                  <a:lnTo>
                    <a:pt x="485254" y="352933"/>
                  </a:lnTo>
                  <a:lnTo>
                    <a:pt x="485254" y="264248"/>
                  </a:lnTo>
                  <a:close/>
                </a:path>
              </a:pathLst>
            </a:custGeom>
            <a:solidFill>
              <a:srgbClr val="BBC0C3"/>
            </a:solidFill>
          </p:spPr>
          <p:txBody>
            <a:bodyPr wrap="square" lIns="0" tIns="0" rIns="0" bIns="0" rtlCol="0"/>
            <a:lstStyle/>
            <a:p>
              <a:endParaRPr/>
            </a:p>
          </p:txBody>
        </p:sp>
        <p:pic>
          <p:nvPicPr>
            <p:cNvPr id="7" name="object 7"/>
            <p:cNvPicPr/>
            <p:nvPr/>
          </p:nvPicPr>
          <p:blipFill>
            <a:blip r:embed="rId4" cstate="print"/>
            <a:stretch>
              <a:fillRect/>
            </a:stretch>
          </p:blipFill>
          <p:spPr>
            <a:xfrm>
              <a:off x="4842955" y="1752252"/>
              <a:ext cx="132341" cy="131891"/>
            </a:xfrm>
            <a:prstGeom prst="rect">
              <a:avLst/>
            </a:prstGeom>
          </p:spPr>
        </p:pic>
        <p:sp>
          <p:nvSpPr>
            <p:cNvPr id="8" name="object 8"/>
            <p:cNvSpPr/>
            <p:nvPr/>
          </p:nvSpPr>
          <p:spPr>
            <a:xfrm>
              <a:off x="4672788" y="1928711"/>
              <a:ext cx="126364" cy="176530"/>
            </a:xfrm>
            <a:custGeom>
              <a:avLst/>
              <a:gdLst/>
              <a:ahLst/>
              <a:cxnLst/>
              <a:rect l="l" t="t" r="r" b="b"/>
              <a:pathLst>
                <a:path w="126364" h="176530">
                  <a:moveTo>
                    <a:pt x="126048" y="0"/>
                  </a:moveTo>
                  <a:lnTo>
                    <a:pt x="89958" y="3600"/>
                  </a:lnTo>
                  <a:lnTo>
                    <a:pt x="56443" y="13952"/>
                  </a:lnTo>
                  <a:lnTo>
                    <a:pt x="26218" y="30382"/>
                  </a:lnTo>
                  <a:lnTo>
                    <a:pt x="0" y="52218"/>
                  </a:lnTo>
                  <a:lnTo>
                    <a:pt x="16237" y="80238"/>
                  </a:lnTo>
                  <a:lnTo>
                    <a:pt x="28253" y="110622"/>
                  </a:lnTo>
                  <a:lnTo>
                    <a:pt x="35710" y="142863"/>
                  </a:lnTo>
                  <a:lnTo>
                    <a:pt x="38271" y="176455"/>
                  </a:lnTo>
                  <a:lnTo>
                    <a:pt x="45149" y="141709"/>
                  </a:lnTo>
                  <a:lnTo>
                    <a:pt x="63928" y="113547"/>
                  </a:lnTo>
                  <a:lnTo>
                    <a:pt x="91823" y="94670"/>
                  </a:lnTo>
                  <a:lnTo>
                    <a:pt x="126048" y="87777"/>
                  </a:lnTo>
                  <a:lnTo>
                    <a:pt x="126048" y="0"/>
                  </a:lnTo>
                  <a:close/>
                </a:path>
              </a:pathLst>
            </a:custGeom>
            <a:solidFill>
              <a:srgbClr val="BBC0C3"/>
            </a:solidFill>
          </p:spPr>
          <p:txBody>
            <a:bodyPr wrap="square" lIns="0" tIns="0" rIns="0" bIns="0" rtlCol="0"/>
            <a:lstStyle/>
            <a:p>
              <a:endParaRPr/>
            </a:p>
          </p:txBody>
        </p:sp>
        <p:sp>
          <p:nvSpPr>
            <p:cNvPr id="9" name="object 9"/>
            <p:cNvSpPr/>
            <p:nvPr/>
          </p:nvSpPr>
          <p:spPr>
            <a:xfrm>
              <a:off x="4622374" y="1980929"/>
              <a:ext cx="88900" cy="124460"/>
            </a:xfrm>
            <a:custGeom>
              <a:avLst/>
              <a:gdLst/>
              <a:ahLst/>
              <a:cxnLst/>
              <a:rect l="l" t="t" r="r" b="b"/>
              <a:pathLst>
                <a:path w="88900" h="124460">
                  <a:moveTo>
                    <a:pt x="50417" y="0"/>
                  </a:moveTo>
                  <a:lnTo>
                    <a:pt x="29627" y="26120"/>
                  </a:lnTo>
                  <a:lnTo>
                    <a:pt x="13731" y="56040"/>
                  </a:lnTo>
                  <a:lnTo>
                    <a:pt x="3573" y="88998"/>
                  </a:lnTo>
                  <a:lnTo>
                    <a:pt x="0" y="124237"/>
                  </a:lnTo>
                  <a:lnTo>
                    <a:pt x="88677" y="124237"/>
                  </a:lnTo>
                  <a:lnTo>
                    <a:pt x="86118" y="90645"/>
                  </a:lnTo>
                  <a:lnTo>
                    <a:pt x="78665" y="58403"/>
                  </a:lnTo>
                  <a:lnTo>
                    <a:pt x="66652" y="28020"/>
                  </a:lnTo>
                  <a:lnTo>
                    <a:pt x="50417" y="0"/>
                  </a:lnTo>
                  <a:close/>
                </a:path>
              </a:pathLst>
            </a:custGeom>
            <a:solidFill>
              <a:srgbClr val="A2A7A8"/>
            </a:solidFill>
          </p:spPr>
          <p:txBody>
            <a:bodyPr wrap="square" lIns="0" tIns="0" rIns="0" bIns="0" rtlCol="0"/>
            <a:lstStyle/>
            <a:p>
              <a:endParaRPr/>
            </a:p>
          </p:txBody>
        </p:sp>
        <p:sp>
          <p:nvSpPr>
            <p:cNvPr id="10" name="object 10"/>
            <p:cNvSpPr/>
            <p:nvPr/>
          </p:nvSpPr>
          <p:spPr>
            <a:xfrm>
              <a:off x="4490034" y="1752250"/>
              <a:ext cx="221615" cy="530225"/>
            </a:xfrm>
            <a:custGeom>
              <a:avLst/>
              <a:gdLst/>
              <a:ahLst/>
              <a:cxnLst/>
              <a:rect l="l" t="t" r="r" b="b"/>
              <a:pathLst>
                <a:path w="221614" h="530225">
                  <a:moveTo>
                    <a:pt x="221005" y="441159"/>
                  </a:moveTo>
                  <a:lnTo>
                    <a:pt x="132334" y="441159"/>
                  </a:lnTo>
                  <a:lnTo>
                    <a:pt x="132334" y="529831"/>
                  </a:lnTo>
                  <a:lnTo>
                    <a:pt x="221005" y="529831"/>
                  </a:lnTo>
                  <a:lnTo>
                    <a:pt x="221005" y="441159"/>
                  </a:lnTo>
                  <a:close/>
                </a:path>
                <a:path w="221614" h="530225">
                  <a:moveTo>
                    <a:pt x="221018" y="0"/>
                  </a:moveTo>
                  <a:lnTo>
                    <a:pt x="132334" y="0"/>
                  </a:lnTo>
                  <a:lnTo>
                    <a:pt x="125615" y="41732"/>
                  </a:lnTo>
                  <a:lnTo>
                    <a:pt x="106883" y="77939"/>
                  </a:lnTo>
                  <a:lnTo>
                    <a:pt x="78270" y="106476"/>
                  </a:lnTo>
                  <a:lnTo>
                    <a:pt x="41935" y="125183"/>
                  </a:lnTo>
                  <a:lnTo>
                    <a:pt x="0" y="131902"/>
                  </a:lnTo>
                  <a:lnTo>
                    <a:pt x="36817" y="134937"/>
                  </a:lnTo>
                  <a:lnTo>
                    <a:pt x="71399" y="143713"/>
                  </a:lnTo>
                  <a:lnTo>
                    <a:pt x="103365" y="157734"/>
                  </a:lnTo>
                  <a:lnTo>
                    <a:pt x="132334" y="176466"/>
                  </a:lnTo>
                  <a:lnTo>
                    <a:pt x="168605" y="142125"/>
                  </a:lnTo>
                  <a:lnTo>
                    <a:pt x="196596" y="100215"/>
                  </a:lnTo>
                  <a:lnTo>
                    <a:pt x="214630" y="52324"/>
                  </a:lnTo>
                  <a:lnTo>
                    <a:pt x="221018" y="0"/>
                  </a:lnTo>
                  <a:close/>
                </a:path>
              </a:pathLst>
            </a:custGeom>
            <a:solidFill>
              <a:srgbClr val="BBC0C3"/>
            </a:solidFill>
          </p:spPr>
          <p:txBody>
            <a:bodyPr wrap="square" lIns="0" tIns="0" rIns="0" bIns="0" rtlCol="0"/>
            <a:lstStyle/>
            <a:p>
              <a:endParaRPr/>
            </a:p>
          </p:txBody>
        </p:sp>
        <p:sp>
          <p:nvSpPr>
            <p:cNvPr id="11" name="object 11"/>
            <p:cNvSpPr/>
            <p:nvPr/>
          </p:nvSpPr>
          <p:spPr>
            <a:xfrm>
              <a:off x="4402252" y="1884152"/>
              <a:ext cx="706120" cy="309880"/>
            </a:xfrm>
            <a:custGeom>
              <a:avLst/>
              <a:gdLst/>
              <a:ahLst/>
              <a:cxnLst/>
              <a:rect l="l" t="t" r="r" b="b"/>
              <a:pathLst>
                <a:path w="706120" h="309880">
                  <a:moveTo>
                    <a:pt x="220116" y="44564"/>
                  </a:moveTo>
                  <a:lnTo>
                    <a:pt x="191147" y="25831"/>
                  </a:lnTo>
                  <a:lnTo>
                    <a:pt x="159181" y="11811"/>
                  </a:lnTo>
                  <a:lnTo>
                    <a:pt x="124599" y="3035"/>
                  </a:lnTo>
                  <a:lnTo>
                    <a:pt x="87769" y="0"/>
                  </a:lnTo>
                  <a:lnTo>
                    <a:pt x="0" y="0"/>
                  </a:lnTo>
                  <a:lnTo>
                    <a:pt x="0" y="88671"/>
                  </a:lnTo>
                  <a:lnTo>
                    <a:pt x="87769" y="88671"/>
                  </a:lnTo>
                  <a:lnTo>
                    <a:pt x="124599" y="85585"/>
                  </a:lnTo>
                  <a:lnTo>
                    <a:pt x="159181" y="76746"/>
                  </a:lnTo>
                  <a:lnTo>
                    <a:pt x="191147" y="62852"/>
                  </a:lnTo>
                  <a:lnTo>
                    <a:pt x="220116" y="44564"/>
                  </a:lnTo>
                  <a:close/>
                </a:path>
                <a:path w="706120" h="309880">
                  <a:moveTo>
                    <a:pt x="396582" y="221030"/>
                  </a:moveTo>
                  <a:lnTo>
                    <a:pt x="308800" y="221030"/>
                  </a:lnTo>
                  <a:lnTo>
                    <a:pt x="308800" y="309257"/>
                  </a:lnTo>
                  <a:lnTo>
                    <a:pt x="396582" y="309257"/>
                  </a:lnTo>
                  <a:lnTo>
                    <a:pt x="396582" y="221030"/>
                  </a:lnTo>
                  <a:close/>
                </a:path>
                <a:path w="706120" h="309880">
                  <a:moveTo>
                    <a:pt x="705827" y="176453"/>
                  </a:moveTo>
                  <a:lnTo>
                    <a:pt x="699020" y="134734"/>
                  </a:lnTo>
                  <a:lnTo>
                    <a:pt x="680085" y="98526"/>
                  </a:lnTo>
                  <a:lnTo>
                    <a:pt x="651281" y="69989"/>
                  </a:lnTo>
                  <a:lnTo>
                    <a:pt x="614845" y="51282"/>
                  </a:lnTo>
                  <a:lnTo>
                    <a:pt x="573036" y="44564"/>
                  </a:lnTo>
                  <a:lnTo>
                    <a:pt x="555955" y="40957"/>
                  </a:lnTo>
                  <a:lnTo>
                    <a:pt x="542086" y="31229"/>
                  </a:lnTo>
                  <a:lnTo>
                    <a:pt x="532777" y="17030"/>
                  </a:lnTo>
                  <a:lnTo>
                    <a:pt x="529374" y="0"/>
                  </a:lnTo>
                  <a:lnTo>
                    <a:pt x="440702" y="0"/>
                  </a:lnTo>
                  <a:lnTo>
                    <a:pt x="447459" y="42113"/>
                  </a:lnTo>
                  <a:lnTo>
                    <a:pt x="466280" y="78473"/>
                  </a:lnTo>
                  <a:lnTo>
                    <a:pt x="494944" y="107022"/>
                  </a:lnTo>
                  <a:lnTo>
                    <a:pt x="531266" y="125666"/>
                  </a:lnTo>
                  <a:lnTo>
                    <a:pt x="573036" y="132346"/>
                  </a:lnTo>
                  <a:lnTo>
                    <a:pt x="590181" y="135813"/>
                  </a:lnTo>
                  <a:lnTo>
                    <a:pt x="604215" y="145288"/>
                  </a:lnTo>
                  <a:lnTo>
                    <a:pt x="613676" y="159308"/>
                  </a:lnTo>
                  <a:lnTo>
                    <a:pt x="617156" y="176453"/>
                  </a:lnTo>
                  <a:lnTo>
                    <a:pt x="613676" y="193675"/>
                  </a:lnTo>
                  <a:lnTo>
                    <a:pt x="604215" y="207860"/>
                  </a:lnTo>
                  <a:lnTo>
                    <a:pt x="590181" y="217474"/>
                  </a:lnTo>
                  <a:lnTo>
                    <a:pt x="573036" y="221018"/>
                  </a:lnTo>
                  <a:lnTo>
                    <a:pt x="485267" y="221018"/>
                  </a:lnTo>
                  <a:lnTo>
                    <a:pt x="485267" y="309245"/>
                  </a:lnTo>
                  <a:lnTo>
                    <a:pt x="573036" y="309245"/>
                  </a:lnTo>
                  <a:lnTo>
                    <a:pt x="614845" y="302526"/>
                  </a:lnTo>
                  <a:lnTo>
                    <a:pt x="651281" y="283768"/>
                  </a:lnTo>
                  <a:lnTo>
                    <a:pt x="680085" y="255092"/>
                  </a:lnTo>
                  <a:lnTo>
                    <a:pt x="699020" y="218617"/>
                  </a:lnTo>
                  <a:lnTo>
                    <a:pt x="705827" y="176453"/>
                  </a:lnTo>
                  <a:close/>
                </a:path>
              </a:pathLst>
            </a:custGeom>
            <a:solidFill>
              <a:srgbClr val="A2A7A8"/>
            </a:solidFill>
          </p:spPr>
          <p:txBody>
            <a:bodyPr wrap="square" lIns="0" tIns="0" rIns="0" bIns="0" rtlCol="0"/>
            <a:lstStyle/>
            <a:p>
              <a:endParaRPr/>
            </a:p>
          </p:txBody>
        </p:sp>
        <p:sp>
          <p:nvSpPr>
            <p:cNvPr id="12" name="object 12"/>
            <p:cNvSpPr/>
            <p:nvPr/>
          </p:nvSpPr>
          <p:spPr>
            <a:xfrm>
              <a:off x="4622368" y="2105183"/>
              <a:ext cx="265430" cy="88265"/>
            </a:xfrm>
            <a:custGeom>
              <a:avLst/>
              <a:gdLst/>
              <a:ahLst/>
              <a:cxnLst/>
              <a:rect l="l" t="t" r="r" b="b"/>
              <a:pathLst>
                <a:path w="265429" h="88264">
                  <a:moveTo>
                    <a:pt x="88671" y="0"/>
                  </a:moveTo>
                  <a:lnTo>
                    <a:pt x="0" y="0"/>
                  </a:lnTo>
                  <a:lnTo>
                    <a:pt x="0" y="88226"/>
                  </a:lnTo>
                  <a:lnTo>
                    <a:pt x="88671" y="88226"/>
                  </a:lnTo>
                  <a:lnTo>
                    <a:pt x="88671" y="0"/>
                  </a:lnTo>
                  <a:close/>
                </a:path>
                <a:path w="265429" h="88264">
                  <a:moveTo>
                    <a:pt x="265137" y="0"/>
                  </a:moveTo>
                  <a:lnTo>
                    <a:pt x="176466" y="0"/>
                  </a:lnTo>
                  <a:lnTo>
                    <a:pt x="176466" y="88226"/>
                  </a:lnTo>
                  <a:lnTo>
                    <a:pt x="265137" y="88226"/>
                  </a:lnTo>
                  <a:lnTo>
                    <a:pt x="265137" y="0"/>
                  </a:lnTo>
                  <a:close/>
                </a:path>
              </a:pathLst>
            </a:custGeom>
            <a:solidFill>
              <a:srgbClr val="84898D"/>
            </a:solidFill>
          </p:spPr>
          <p:txBody>
            <a:bodyPr wrap="square" lIns="0" tIns="0" rIns="0" bIns="0" rtlCol="0"/>
            <a:lstStyle/>
            <a:p>
              <a:endParaRPr/>
            </a:p>
          </p:txBody>
        </p:sp>
        <p:sp>
          <p:nvSpPr>
            <p:cNvPr id="13" name="object 13"/>
            <p:cNvSpPr/>
            <p:nvPr/>
          </p:nvSpPr>
          <p:spPr>
            <a:xfrm>
              <a:off x="2305531" y="2267533"/>
              <a:ext cx="1154430" cy="36195"/>
            </a:xfrm>
            <a:custGeom>
              <a:avLst/>
              <a:gdLst/>
              <a:ahLst/>
              <a:cxnLst/>
              <a:rect l="l" t="t" r="r" b="b"/>
              <a:pathLst>
                <a:path w="1154429" h="36194">
                  <a:moveTo>
                    <a:pt x="1154090" y="0"/>
                  </a:moveTo>
                  <a:lnTo>
                    <a:pt x="0" y="0"/>
                  </a:lnTo>
                  <a:lnTo>
                    <a:pt x="0" y="36061"/>
                  </a:lnTo>
                  <a:lnTo>
                    <a:pt x="1154090" y="36061"/>
                  </a:lnTo>
                  <a:lnTo>
                    <a:pt x="1154090" y="0"/>
                  </a:lnTo>
                  <a:close/>
                </a:path>
              </a:pathLst>
            </a:custGeom>
            <a:solidFill>
              <a:srgbClr val="EC1E26"/>
            </a:solidFill>
          </p:spPr>
          <p:txBody>
            <a:bodyPr wrap="square" lIns="0" tIns="0" rIns="0" bIns="0" rtlCol="0"/>
            <a:lstStyle/>
            <a:p>
              <a:endParaRPr/>
            </a:p>
          </p:txBody>
        </p:sp>
        <p:sp>
          <p:nvSpPr>
            <p:cNvPr id="14" name="object 14"/>
            <p:cNvSpPr/>
            <p:nvPr/>
          </p:nvSpPr>
          <p:spPr>
            <a:xfrm>
              <a:off x="2305542" y="2231460"/>
              <a:ext cx="1154430" cy="36195"/>
            </a:xfrm>
            <a:custGeom>
              <a:avLst/>
              <a:gdLst/>
              <a:ahLst/>
              <a:cxnLst/>
              <a:rect l="l" t="t" r="r" b="b"/>
              <a:pathLst>
                <a:path w="1154429" h="36194">
                  <a:moveTo>
                    <a:pt x="1154080" y="0"/>
                  </a:moveTo>
                  <a:lnTo>
                    <a:pt x="0" y="0"/>
                  </a:lnTo>
                  <a:lnTo>
                    <a:pt x="0" y="36061"/>
                  </a:lnTo>
                  <a:lnTo>
                    <a:pt x="1154080" y="36061"/>
                  </a:lnTo>
                  <a:lnTo>
                    <a:pt x="1154080" y="0"/>
                  </a:lnTo>
                  <a:close/>
                </a:path>
              </a:pathLst>
            </a:custGeom>
            <a:solidFill>
              <a:srgbClr val="FFFFFF"/>
            </a:solidFill>
          </p:spPr>
          <p:txBody>
            <a:bodyPr wrap="square" lIns="0" tIns="0" rIns="0" bIns="0" rtlCol="0"/>
            <a:lstStyle/>
            <a:p>
              <a:endParaRPr/>
            </a:p>
          </p:txBody>
        </p:sp>
        <p:sp>
          <p:nvSpPr>
            <p:cNvPr id="15" name="object 15"/>
            <p:cNvSpPr/>
            <p:nvPr/>
          </p:nvSpPr>
          <p:spPr>
            <a:xfrm>
              <a:off x="2305531" y="2228958"/>
              <a:ext cx="1154430" cy="2540"/>
            </a:xfrm>
            <a:custGeom>
              <a:avLst/>
              <a:gdLst/>
              <a:ahLst/>
              <a:cxnLst/>
              <a:rect l="l" t="t" r="r" b="b"/>
              <a:pathLst>
                <a:path w="1154429" h="2539">
                  <a:moveTo>
                    <a:pt x="1154090" y="0"/>
                  </a:moveTo>
                  <a:lnTo>
                    <a:pt x="0" y="0"/>
                  </a:lnTo>
                  <a:lnTo>
                    <a:pt x="0" y="2502"/>
                  </a:lnTo>
                  <a:lnTo>
                    <a:pt x="1154090" y="2502"/>
                  </a:lnTo>
                  <a:lnTo>
                    <a:pt x="1154090" y="0"/>
                  </a:lnTo>
                  <a:close/>
                </a:path>
              </a:pathLst>
            </a:custGeom>
            <a:solidFill>
              <a:srgbClr val="111518"/>
            </a:solidFill>
          </p:spPr>
          <p:txBody>
            <a:bodyPr wrap="square" lIns="0" tIns="0" rIns="0" bIns="0" rtlCol="0"/>
            <a:lstStyle/>
            <a:p>
              <a:endParaRPr/>
            </a:p>
          </p:txBody>
        </p:sp>
        <p:pic>
          <p:nvPicPr>
            <p:cNvPr id="16" name="object 16"/>
            <p:cNvPicPr/>
            <p:nvPr/>
          </p:nvPicPr>
          <p:blipFill>
            <a:blip r:embed="rId5" cstate="print"/>
            <a:stretch>
              <a:fillRect/>
            </a:stretch>
          </p:blipFill>
          <p:spPr>
            <a:xfrm>
              <a:off x="2303838" y="1730735"/>
              <a:ext cx="1155722" cy="148840"/>
            </a:xfrm>
            <a:prstGeom prst="rect">
              <a:avLst/>
            </a:prstGeom>
          </p:spPr>
        </p:pic>
        <p:sp>
          <p:nvSpPr>
            <p:cNvPr id="17" name="object 17"/>
            <p:cNvSpPr/>
            <p:nvPr/>
          </p:nvSpPr>
          <p:spPr>
            <a:xfrm>
              <a:off x="2303589" y="1956364"/>
              <a:ext cx="135890" cy="147955"/>
            </a:xfrm>
            <a:custGeom>
              <a:avLst/>
              <a:gdLst/>
              <a:ahLst/>
              <a:cxnLst/>
              <a:rect l="l" t="t" r="r" b="b"/>
              <a:pathLst>
                <a:path w="135889" h="147955">
                  <a:moveTo>
                    <a:pt x="89103" y="2616"/>
                  </a:moveTo>
                  <a:lnTo>
                    <a:pt x="0" y="2616"/>
                  </a:lnTo>
                  <a:lnTo>
                    <a:pt x="0" y="19126"/>
                  </a:lnTo>
                  <a:lnTo>
                    <a:pt x="0" y="68656"/>
                  </a:lnTo>
                  <a:lnTo>
                    <a:pt x="0" y="85166"/>
                  </a:lnTo>
                  <a:lnTo>
                    <a:pt x="0" y="147396"/>
                  </a:lnTo>
                  <a:lnTo>
                    <a:pt x="19685" y="147396"/>
                  </a:lnTo>
                  <a:lnTo>
                    <a:pt x="19685" y="85166"/>
                  </a:lnTo>
                  <a:lnTo>
                    <a:pt x="79006" y="85166"/>
                  </a:lnTo>
                  <a:lnTo>
                    <a:pt x="79006" y="68656"/>
                  </a:lnTo>
                  <a:lnTo>
                    <a:pt x="19685" y="68656"/>
                  </a:lnTo>
                  <a:lnTo>
                    <a:pt x="19685" y="19126"/>
                  </a:lnTo>
                  <a:lnTo>
                    <a:pt x="89103" y="19126"/>
                  </a:lnTo>
                  <a:lnTo>
                    <a:pt x="89103" y="2616"/>
                  </a:lnTo>
                  <a:close/>
                </a:path>
                <a:path w="135889" h="147955">
                  <a:moveTo>
                    <a:pt x="131381" y="44996"/>
                  </a:moveTo>
                  <a:lnTo>
                    <a:pt x="113423" y="44996"/>
                  </a:lnTo>
                  <a:lnTo>
                    <a:pt x="113423" y="147218"/>
                  </a:lnTo>
                  <a:lnTo>
                    <a:pt x="131381" y="147218"/>
                  </a:lnTo>
                  <a:lnTo>
                    <a:pt x="131381" y="44996"/>
                  </a:lnTo>
                  <a:close/>
                </a:path>
                <a:path w="135889" h="147955">
                  <a:moveTo>
                    <a:pt x="135420" y="11163"/>
                  </a:moveTo>
                  <a:lnTo>
                    <a:pt x="124244" y="0"/>
                  </a:lnTo>
                  <a:lnTo>
                    <a:pt x="120751" y="0"/>
                  </a:lnTo>
                  <a:lnTo>
                    <a:pt x="109778" y="11163"/>
                  </a:lnTo>
                  <a:lnTo>
                    <a:pt x="109778" y="14655"/>
                  </a:lnTo>
                  <a:lnTo>
                    <a:pt x="120751" y="25628"/>
                  </a:lnTo>
                  <a:lnTo>
                    <a:pt x="124244" y="25628"/>
                  </a:lnTo>
                  <a:lnTo>
                    <a:pt x="135420" y="14655"/>
                  </a:lnTo>
                  <a:lnTo>
                    <a:pt x="135420" y="11163"/>
                  </a:lnTo>
                  <a:close/>
                </a:path>
              </a:pathLst>
            </a:custGeom>
            <a:solidFill>
              <a:srgbClr val="111518"/>
            </a:solidFill>
          </p:spPr>
          <p:txBody>
            <a:bodyPr wrap="square" lIns="0" tIns="0" rIns="0" bIns="0" rtlCol="0"/>
            <a:lstStyle/>
            <a:p>
              <a:endParaRPr/>
            </a:p>
          </p:txBody>
        </p:sp>
        <p:pic>
          <p:nvPicPr>
            <p:cNvPr id="18" name="object 18"/>
            <p:cNvPicPr/>
            <p:nvPr/>
          </p:nvPicPr>
          <p:blipFill>
            <a:blip r:embed="rId6" cstate="print"/>
            <a:stretch>
              <a:fillRect/>
            </a:stretch>
          </p:blipFill>
          <p:spPr>
            <a:xfrm>
              <a:off x="2466667" y="1999744"/>
              <a:ext cx="85055" cy="103839"/>
            </a:xfrm>
            <a:prstGeom prst="rect">
              <a:avLst/>
            </a:prstGeom>
          </p:spPr>
        </p:pic>
        <p:pic>
          <p:nvPicPr>
            <p:cNvPr id="19" name="object 19"/>
            <p:cNvPicPr/>
            <p:nvPr/>
          </p:nvPicPr>
          <p:blipFill>
            <a:blip r:embed="rId7" cstate="print"/>
            <a:stretch>
              <a:fillRect/>
            </a:stretch>
          </p:blipFill>
          <p:spPr>
            <a:xfrm>
              <a:off x="2573424" y="1999545"/>
              <a:ext cx="80531" cy="105651"/>
            </a:xfrm>
            <a:prstGeom prst="rect">
              <a:avLst/>
            </a:prstGeom>
          </p:spPr>
        </p:pic>
        <p:pic>
          <p:nvPicPr>
            <p:cNvPr id="20" name="object 20"/>
            <p:cNvPicPr/>
            <p:nvPr/>
          </p:nvPicPr>
          <p:blipFill>
            <a:blip r:embed="rId8" cstate="print"/>
            <a:stretch>
              <a:fillRect/>
            </a:stretch>
          </p:blipFill>
          <p:spPr>
            <a:xfrm>
              <a:off x="2681197" y="1957367"/>
              <a:ext cx="450558" cy="147831"/>
            </a:xfrm>
            <a:prstGeom prst="rect">
              <a:avLst/>
            </a:prstGeom>
          </p:spPr>
        </p:pic>
      </p:grpSp>
      <p:sp>
        <p:nvSpPr>
          <p:cNvPr id="21" name="object 21"/>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22" name="object 22"/>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3" name="object 23"/>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a:t>
            </a:fld>
            <a:endParaRPr spc="-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7E83-C5C2-721A-302B-1DF7B17B8A6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C0AE93E-2138-DA19-AF17-603FDC992231}"/>
              </a:ext>
            </a:extLst>
          </p:cNvPr>
          <p:cNvSpPr txBox="1"/>
          <p:nvPr/>
        </p:nvSpPr>
        <p:spPr>
          <a:xfrm>
            <a:off x="1124157" y="3088425"/>
            <a:ext cx="6858000" cy="285335"/>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6FABDE47-DE5A-9BAA-1F98-99CE718994EE}"/>
              </a:ext>
            </a:extLst>
          </p:cNvPr>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Lato Black"/>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Lato Black"/>
              <a:cs typeface="Lato Black"/>
            </a:endParaRPr>
          </a:p>
        </p:txBody>
      </p:sp>
      <p:sp>
        <p:nvSpPr>
          <p:cNvPr id="44" name="object 44">
            <a:extLst>
              <a:ext uri="{FF2B5EF4-FFF2-40B4-BE49-F238E27FC236}">
                <a16:creationId xmlns:a16="http://schemas.microsoft.com/office/drawing/2014/main" id="{7DB05833-42F0-338F-53CE-D78671ADB0CF}"/>
              </a:ext>
            </a:extLst>
          </p:cNvPr>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45" name="object 45">
            <a:extLst>
              <a:ext uri="{FF2B5EF4-FFF2-40B4-BE49-F238E27FC236}">
                <a16:creationId xmlns:a16="http://schemas.microsoft.com/office/drawing/2014/main" id="{0DEBCAAB-9183-D0D5-7039-C620239729C7}"/>
              </a:ext>
            </a:extLst>
          </p:cNvPr>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46" name="object 46">
            <a:extLst>
              <a:ext uri="{FF2B5EF4-FFF2-40B4-BE49-F238E27FC236}">
                <a16:creationId xmlns:a16="http://schemas.microsoft.com/office/drawing/2014/main" id="{B2D7E692-F12B-C1D2-40E4-716105A98B72}"/>
              </a:ext>
            </a:extLst>
          </p:cNvPr>
          <p:cNvSpPr txBox="1">
            <a:spLocks noGrp="1"/>
          </p:cNvSpPr>
          <p:nvPr>
            <p:ph type="sldNum" sz="quarter" idx="7"/>
          </p:nvPr>
        </p:nvSpPr>
        <p:spPr>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10</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4" name="object 9">
            <a:extLst>
              <a:ext uri="{FF2B5EF4-FFF2-40B4-BE49-F238E27FC236}">
                <a16:creationId xmlns:a16="http://schemas.microsoft.com/office/drawing/2014/main" id="{75FAC692-45FF-BFC9-B162-71365AF4F96D}"/>
              </a:ext>
            </a:extLst>
          </p:cNvPr>
          <p:cNvSpPr txBox="1"/>
          <p:nvPr/>
        </p:nvSpPr>
        <p:spPr>
          <a:xfrm>
            <a:off x="1083576" y="1949587"/>
            <a:ext cx="2639060" cy="33972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sysClr val="windowText" lastClr="000000"/>
                </a:solidFill>
                <a:effectLst/>
                <a:uLnTx/>
                <a:uFillTx/>
                <a:latin typeface="Lato Black"/>
                <a:cs typeface="Lato Black"/>
              </a:rPr>
              <a:t>Nowe</a:t>
            </a:r>
            <a:r>
              <a:rPr kumimoji="0" sz="2050" b="1" i="0" u="none" strike="noStrike" kern="0" cap="none" spc="-75" normalizeH="0" baseline="0" noProof="0" dirty="0">
                <a:ln>
                  <a:noFill/>
                </a:ln>
                <a:solidFill>
                  <a:sysClr val="windowText" lastClr="000000"/>
                </a:solidFill>
                <a:effectLst/>
                <a:uLnTx/>
                <a:uFillTx/>
                <a:latin typeface="Lato Black"/>
                <a:cs typeface="Lato Black"/>
              </a:rPr>
              <a:t> </a:t>
            </a:r>
            <a:r>
              <a:rPr kumimoji="0" sz="2050" b="1" i="0" u="none" strike="noStrike" kern="0" cap="none" spc="-10" normalizeH="0" baseline="0" noProof="0" dirty="0">
                <a:ln>
                  <a:noFill/>
                </a:ln>
                <a:solidFill>
                  <a:sysClr val="windowText" lastClr="000000"/>
                </a:solidFill>
                <a:effectLst/>
                <a:uLnTx/>
                <a:uFillTx/>
                <a:latin typeface="Lato Black"/>
                <a:cs typeface="Lato Black"/>
              </a:rPr>
              <a:t>funkcjonalności</a:t>
            </a:r>
            <a:endParaRPr kumimoji="0" sz="2050" b="0" i="0" u="none" strike="noStrike" kern="0" cap="none" spc="0" normalizeH="0" baseline="0" noProof="0" dirty="0">
              <a:ln>
                <a:noFill/>
              </a:ln>
              <a:solidFill>
                <a:sysClr val="windowText" lastClr="000000"/>
              </a:solidFill>
              <a:effectLst/>
              <a:uLnTx/>
              <a:uFillTx/>
              <a:latin typeface="Lato Black"/>
              <a:cs typeface="Lato Black"/>
            </a:endParaRPr>
          </a:p>
        </p:txBody>
      </p:sp>
      <p:sp>
        <p:nvSpPr>
          <p:cNvPr id="5" name="object 10">
            <a:extLst>
              <a:ext uri="{FF2B5EF4-FFF2-40B4-BE49-F238E27FC236}">
                <a16:creationId xmlns:a16="http://schemas.microsoft.com/office/drawing/2014/main" id="{2605E379-A1F8-23EB-6A57-E06C87330078}"/>
              </a:ext>
            </a:extLst>
          </p:cNvPr>
          <p:cNvSpPr txBox="1"/>
          <p:nvPr/>
        </p:nvSpPr>
        <p:spPr>
          <a:xfrm>
            <a:off x="8388986" y="1951842"/>
            <a:ext cx="3783330" cy="329577"/>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prstClr val="black"/>
                </a:solidFill>
                <a:effectLst/>
                <a:uLnTx/>
                <a:uFillTx/>
                <a:latin typeface="Lato Black"/>
                <a:cs typeface="Lato Black"/>
              </a:rPr>
              <a:t>Korzyści</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0" normalizeH="0" baseline="0" noProof="0" dirty="0">
                <a:ln>
                  <a:noFill/>
                </a:ln>
                <a:solidFill>
                  <a:prstClr val="black"/>
                </a:solidFill>
                <a:effectLst/>
                <a:uLnTx/>
                <a:uFillTx/>
                <a:latin typeface="Lato Black"/>
                <a:cs typeface="Lato Black"/>
              </a:rPr>
              <a:t>dla</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10" normalizeH="0" baseline="0" noProof="0" dirty="0">
                <a:ln>
                  <a:noFill/>
                </a:ln>
                <a:solidFill>
                  <a:prstClr val="black"/>
                </a:solidFill>
                <a:effectLst/>
                <a:uLnTx/>
                <a:uFillTx/>
                <a:latin typeface="Lato Black"/>
                <a:cs typeface="Lato Black"/>
              </a:rPr>
              <a:t>obywateli</a:t>
            </a:r>
            <a:endParaRPr kumimoji="0" sz="2050" b="0" i="0" u="none" strike="noStrike" kern="0" cap="none" spc="0" normalizeH="0" baseline="0" noProof="0" dirty="0">
              <a:ln>
                <a:noFill/>
              </a:ln>
              <a:solidFill>
                <a:prstClr val="black"/>
              </a:solidFill>
              <a:effectLst/>
              <a:uLnTx/>
              <a:uFillTx/>
              <a:latin typeface="Lato Black"/>
              <a:cs typeface="Lato Black"/>
            </a:endParaRPr>
          </a:p>
        </p:txBody>
      </p:sp>
      <p:sp>
        <p:nvSpPr>
          <p:cNvPr id="7" name="object 18">
            <a:extLst>
              <a:ext uri="{FF2B5EF4-FFF2-40B4-BE49-F238E27FC236}">
                <a16:creationId xmlns:a16="http://schemas.microsoft.com/office/drawing/2014/main" id="{6BD9FA67-69CA-310F-9410-AEB59A589ED9}"/>
              </a:ext>
            </a:extLst>
          </p:cNvPr>
          <p:cNvSpPr/>
          <p:nvPr/>
        </p:nvSpPr>
        <p:spPr>
          <a:xfrm>
            <a:off x="958715" y="2443924"/>
            <a:ext cx="1800337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22B3520C-7057-445A-0472-2C3C36FC00D1}"/>
              </a:ext>
            </a:extLst>
          </p:cNvPr>
          <p:cNvSpPr txBox="1"/>
          <p:nvPr/>
        </p:nvSpPr>
        <p:spPr>
          <a:xfrm>
            <a:off x="8434760" y="3138916"/>
            <a:ext cx="10668000" cy="285335"/>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p>
        </p:txBody>
      </p:sp>
      <p:sp>
        <p:nvSpPr>
          <p:cNvPr id="17" name="object 18">
            <a:extLst>
              <a:ext uri="{FF2B5EF4-FFF2-40B4-BE49-F238E27FC236}">
                <a16:creationId xmlns:a16="http://schemas.microsoft.com/office/drawing/2014/main" id="{964443E1-6CCA-C947-2788-A99B74EA1925}"/>
              </a:ext>
            </a:extLst>
          </p:cNvPr>
          <p:cNvSpPr/>
          <p:nvPr/>
        </p:nvSpPr>
        <p:spPr>
          <a:xfrm rot="5400000">
            <a:off x="5595592" y="3987721"/>
            <a:ext cx="4552288" cy="22084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5" name="object 18">
            <a:extLst>
              <a:ext uri="{FF2B5EF4-FFF2-40B4-BE49-F238E27FC236}">
                <a16:creationId xmlns:a16="http://schemas.microsoft.com/office/drawing/2014/main" id="{F5AFE2EF-D828-B49C-75C8-DF6845261AFF}"/>
              </a:ext>
            </a:extLst>
          </p:cNvPr>
          <p:cNvSpPr/>
          <p:nvPr/>
        </p:nvSpPr>
        <p:spPr>
          <a:xfrm>
            <a:off x="958715" y="6374284"/>
            <a:ext cx="181311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9669D0D3-BB2D-A85F-CA21-82A107701E50}"/>
              </a:ext>
            </a:extLst>
          </p:cNvPr>
          <p:cNvSpPr txBox="1"/>
          <p:nvPr/>
        </p:nvSpPr>
        <p:spPr>
          <a:xfrm>
            <a:off x="1087437" y="2644255"/>
            <a:ext cx="6673878" cy="2016578"/>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Projekt Single Window Plus (PUESC.P4.2) system PKWD-SINGLE WINDOW</a:t>
            </a: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Kontynuacja pilotażu e-usługi „Uzyskaj graniczne dokumenty weterynaryjne dotyczące pasz” z udziałem dodatkowych jednostek Inspekcji Weterynaryjnej.</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p>
        </p:txBody>
      </p:sp>
      <p:sp>
        <p:nvSpPr>
          <p:cNvPr id="11" name="object 11">
            <a:extLst>
              <a:ext uri="{FF2B5EF4-FFF2-40B4-BE49-F238E27FC236}">
                <a16:creationId xmlns:a16="http://schemas.microsoft.com/office/drawing/2014/main" id="{2BFB6177-99D0-4616-E747-61149B2EB15B}"/>
              </a:ext>
            </a:extLst>
          </p:cNvPr>
          <p:cNvSpPr txBox="1"/>
          <p:nvPr/>
        </p:nvSpPr>
        <p:spPr>
          <a:xfrm>
            <a:off x="8391349" y="2609021"/>
            <a:ext cx="10601058" cy="3388748"/>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Korzyścią dla podmiotów gospodarczych w zakresie korzystania z e-usługi „Uzyskaj graniczne dokumenty weterynaryjne dotyczące pasz” jest składanie  w formie elektronicznej wniosków do Granicznego Inspektoratu Weterynarii i uzyskanie w takiej samej formie dokumentów wymaganych do objęcia importowanego towaru procedurą celną. </a:t>
            </a:r>
          </a:p>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Pilotaż realizowany jest od 22 grudnia 2025 r. w dwóch przejściach granicznych kolejowych (Kuźnica i Siemianówka). Dotychczasowy okres pilotażu został pozytywnie oceniony przez Główny Inspektorat Weterynarii (GLW), stąd podjęto decyzję o jego kontynuacji z udziałem dodatkowych granicznych jednostek inspekcji weterynaryjnej. </a:t>
            </a:r>
          </a:p>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Celem pilotażu jest weryfikacja funkcjonalności elektronicznego składania przez podmioty gospodarcze ww. wniosku oraz wydawania przez organy Inspekcji Weterynaryjnej ww. dokumentu po kontroli urzędowej. Po zakończeniu fazy pilotażu dokonana zostanie jego ewaluacja wraz z podjęciem decyzji kierunkowej dotyczącej ogólnopolskiego wdrożenia usługi w pełnym zakresie.</a:t>
            </a:r>
          </a:p>
        </p:txBody>
      </p:sp>
    </p:spTree>
    <p:extLst>
      <p:ext uri="{BB962C8B-B14F-4D97-AF65-F5344CB8AC3E}">
        <p14:creationId xmlns:p14="http://schemas.microsoft.com/office/powerpoint/2010/main" val="158169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mn-lt"/>
                <a:cs typeface="Lato Black"/>
              </a:rPr>
              <a:t>Krajowy System e-Faktur</a:t>
            </a:r>
            <a:endParaRPr sz="4400" dirty="0">
              <a:solidFill>
                <a:schemeClr val="tx1"/>
              </a:solidFill>
              <a:latin typeface="+mn-lt"/>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11</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1087436" y="4054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363387" y="6083464"/>
            <a:ext cx="747870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6" name="pole tekstowe 25">
            <a:extLst>
              <a:ext uri="{FF2B5EF4-FFF2-40B4-BE49-F238E27FC236}">
                <a16:creationId xmlns:a16="http://schemas.microsoft.com/office/drawing/2014/main" id="{E9B0DEC4-9ACB-4739-87DB-A8510F2AFBAE}"/>
              </a:ext>
            </a:extLst>
          </p:cNvPr>
          <p:cNvSpPr txBox="1"/>
          <p:nvPr/>
        </p:nvSpPr>
        <p:spPr>
          <a:xfrm>
            <a:off x="8201005" y="3051417"/>
            <a:ext cx="10051142" cy="646331"/>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Wdrożenie KSeF służy cyfryzacji procesów fakturowania oraz księgowania faktur. Pozwala także unikać błędów przy ich wystawianiu.</a:t>
            </a:r>
          </a:p>
        </p:txBody>
      </p:sp>
      <p:sp>
        <p:nvSpPr>
          <p:cNvPr id="28" name="pole tekstowe 27">
            <a:extLst>
              <a:ext uri="{FF2B5EF4-FFF2-40B4-BE49-F238E27FC236}">
                <a16:creationId xmlns:a16="http://schemas.microsoft.com/office/drawing/2014/main" id="{88B3A5DB-6466-4CF1-88CD-43DB4B6534BB}"/>
              </a:ext>
            </a:extLst>
          </p:cNvPr>
          <p:cNvSpPr txBox="1"/>
          <p:nvPr/>
        </p:nvSpPr>
        <p:spPr>
          <a:xfrm>
            <a:off x="1040219" y="2989084"/>
            <a:ext cx="7088315" cy="851772"/>
          </a:xfrm>
          <a:prstGeom prst="rect">
            <a:avLst/>
          </a:prstGeom>
          <a:noFill/>
        </p:spPr>
        <p:txBody>
          <a:bodyPr wrap="square">
            <a:spAutoFit/>
          </a:bodyPr>
          <a:lstStyle/>
          <a:p>
            <a:pPr lvl="0" algn="just">
              <a:lnSpc>
                <a:spcPct val="115000"/>
              </a:lnSpc>
              <a:spcBef>
                <a:spcPts val="300"/>
              </a:spcBef>
              <a:spcAft>
                <a:spcPts val="800"/>
              </a:spcAft>
            </a:pPr>
            <a:r>
              <a:rPr lang="pl-PL" dirty="0">
                <a:latin typeface="Calibri" panose="020F0502020204030204" pitchFamily="34" charset="0"/>
                <a:ea typeface="Calibri" panose="020F0502020204030204" pitchFamily="34" charset="0"/>
                <a:cs typeface="Calibri" panose="020F0502020204030204" pitchFamily="34" charset="0"/>
              </a:rPr>
              <a:t>Udostępnienie systemu KSeF na środowisku produkcyjnym (etap 2).</a:t>
            </a:r>
          </a:p>
          <a:p>
            <a:pPr lvl="0" algn="just">
              <a:lnSpc>
                <a:spcPct val="115000"/>
              </a:lnSpc>
              <a:spcBef>
                <a:spcPts val="300"/>
              </a:spcBef>
              <a:spcAft>
                <a:spcPts val="800"/>
              </a:spcAft>
            </a:pPr>
            <a:r>
              <a:rPr lang="pl-PL" dirty="0">
                <a:latin typeface="Calibri" panose="020F0502020204030204" pitchFamily="34" charset="0"/>
                <a:ea typeface="Calibri" panose="020F0502020204030204" pitchFamily="34" charset="0"/>
                <a:cs typeface="Calibri" panose="020F0502020204030204" pitchFamily="34" charset="0"/>
              </a:rPr>
              <a:t>1 kwietnia 2026r.</a:t>
            </a:r>
          </a:p>
        </p:txBody>
      </p:sp>
      <p:sp>
        <p:nvSpPr>
          <p:cNvPr id="23" name="pole tekstowe 22">
            <a:extLst>
              <a:ext uri="{FF2B5EF4-FFF2-40B4-BE49-F238E27FC236}">
                <a16:creationId xmlns:a16="http://schemas.microsoft.com/office/drawing/2014/main" id="{74D9A192-1EBB-48E8-AB9E-203CA4C8FB5E}"/>
              </a:ext>
            </a:extLst>
          </p:cNvPr>
          <p:cNvSpPr txBox="1"/>
          <p:nvPr/>
        </p:nvSpPr>
        <p:spPr>
          <a:xfrm>
            <a:off x="1045113" y="4154331"/>
            <a:ext cx="6841768" cy="392159"/>
          </a:xfrm>
          <a:prstGeom prst="rect">
            <a:avLst/>
          </a:prstGeom>
          <a:noFill/>
        </p:spPr>
        <p:txBody>
          <a:bodyPr wrap="square">
            <a:spAutoFit/>
          </a:bodyPr>
          <a:lstStyle/>
          <a:p>
            <a:pPr lvl="0" algn="just">
              <a:lnSpc>
                <a:spcPct val="115000"/>
              </a:lnSpc>
              <a:spcBef>
                <a:spcPts val="300"/>
              </a:spcBef>
              <a:spcAft>
                <a:spcPts val="800"/>
              </a:spcAft>
            </a:pPr>
            <a:r>
              <a:rPr lang="pl-PL" dirty="0">
                <a:latin typeface="Calibri" panose="020F0502020204030204" pitchFamily="34" charset="0"/>
                <a:ea typeface="Calibri" panose="020F0502020204030204" pitchFamily="34" charset="0"/>
                <a:cs typeface="Calibri" panose="020F0502020204030204" pitchFamily="34" charset="0"/>
              </a:rPr>
              <a:t>Rozwój usług i funkcjonalności oraz narzędzi do obsługi </a:t>
            </a:r>
            <a:r>
              <a:rPr lang="pl-PL" dirty="0" err="1">
                <a:latin typeface="Calibri" panose="020F0502020204030204" pitchFamily="34" charset="0"/>
                <a:ea typeface="Calibri" panose="020F0502020204030204" pitchFamily="34" charset="0"/>
                <a:cs typeface="Calibri" panose="020F0502020204030204" pitchFamily="34" charset="0"/>
              </a:rPr>
              <a:t>KSeF</a:t>
            </a:r>
            <a:r>
              <a:rPr lang="pl-PL" dirty="0">
                <a:latin typeface="Calibri" panose="020F0502020204030204" pitchFamily="34" charset="0"/>
                <a:ea typeface="Calibri" panose="020F0502020204030204" pitchFamily="34" charset="0"/>
                <a:cs typeface="Calibri" panose="020F0502020204030204" pitchFamily="34" charset="0"/>
              </a:rPr>
              <a:t> 2.0</a:t>
            </a:r>
          </a:p>
        </p:txBody>
      </p:sp>
      <p:sp>
        <p:nvSpPr>
          <p:cNvPr id="27" name="Prostokąt 26">
            <a:extLst>
              <a:ext uri="{FF2B5EF4-FFF2-40B4-BE49-F238E27FC236}">
                <a16:creationId xmlns:a16="http://schemas.microsoft.com/office/drawing/2014/main" id="{E84ECBA4-2EE5-4A45-BBF0-D97672BE2982}"/>
              </a:ext>
            </a:extLst>
          </p:cNvPr>
          <p:cNvSpPr/>
          <p:nvPr/>
        </p:nvSpPr>
        <p:spPr>
          <a:xfrm>
            <a:off x="8137941" y="4077614"/>
            <a:ext cx="10052050" cy="1264642"/>
          </a:xfrm>
          <a:prstGeom prst="rect">
            <a:avLst/>
          </a:prstGeom>
        </p:spPr>
        <p:txBody>
          <a:bodyPr>
            <a:spAutoFit/>
          </a:bodyPr>
          <a:lstStyle/>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Po wdrożeniu obligatoryjnego KSeF zakładane jest dalsze rozwijanie usług i wdrażanie kolejnych funkcjonalności, których działanie nie </a:t>
            </a:r>
            <a:r>
              <a:rPr lang="pl-PL" dirty="0">
                <a:latin typeface="Calibri" panose="020F0502020204030204" pitchFamily="34" charset="0"/>
                <a:ea typeface="Calibri" panose="020F0502020204030204" pitchFamily="34" charset="0"/>
                <a:cs typeface="Times New Roman" panose="02020603050405020304" pitchFamily="18" charset="0"/>
              </a:rPr>
              <a:t>było</a:t>
            </a:r>
            <a:r>
              <a:rPr lang="pl-PL" sz="1800" dirty="0">
                <a:effectLst/>
                <a:latin typeface="Calibri" panose="020F0502020204030204" pitchFamily="34" charset="0"/>
                <a:ea typeface="Calibri" panose="020F0502020204030204" pitchFamily="34" charset="0"/>
                <a:cs typeface="Times New Roman" panose="02020603050405020304" pitchFamily="18" charset="0"/>
              </a:rPr>
              <a:t> kluczowe już w momencie wejścia w życie obligatoryjnego KSeF. Obecnie funkcjonują już dostępne dla podatników narzędzia do obsługi KSeF 2.0 (Aplikacja Podatnika KSeF, Aplikacja mobilna KSeF, dostosowana Aplikacja e-</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Mikrofirma</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Obraz 15">
            <a:extLst>
              <a:ext uri="{FF2B5EF4-FFF2-40B4-BE49-F238E27FC236}">
                <a16:creationId xmlns:a16="http://schemas.microsoft.com/office/drawing/2014/main" id="{068F6171-401D-4D24-8E6D-C8C82AA0B22F}"/>
              </a:ext>
            </a:extLst>
          </p:cNvPr>
          <p:cNvPicPr>
            <a:picLocks noChangeAspect="1"/>
          </p:cNvPicPr>
          <p:nvPr/>
        </p:nvPicPr>
        <p:blipFill rotWithShape="1">
          <a:blip r:embed="rId2">
            <a:extLst>
              <a:ext uri="{28A0092B-C50C-407E-A947-70E740481C1C}">
                <a14:useLocalDpi xmlns:a14="http://schemas.microsoft.com/office/drawing/2010/main" val="0"/>
              </a:ext>
            </a:extLst>
          </a:blip>
          <a:srcRect b="7443"/>
          <a:stretch/>
        </p:blipFill>
        <p:spPr>
          <a:xfrm>
            <a:off x="6670159" y="5319595"/>
            <a:ext cx="12987613" cy="5634769"/>
          </a:xfrm>
          <a:prstGeom prst="rect">
            <a:avLst/>
          </a:prstGeom>
        </p:spPr>
      </p:pic>
      <p:sp>
        <p:nvSpPr>
          <p:cNvPr id="17" name="object 8">
            <a:extLst>
              <a:ext uri="{FF2B5EF4-FFF2-40B4-BE49-F238E27FC236}">
                <a16:creationId xmlns:a16="http://schemas.microsoft.com/office/drawing/2014/main" id="{042B1C56-98A0-4992-AEDA-704C9BEF7E18}"/>
              </a:ext>
            </a:extLst>
          </p:cNvPr>
          <p:cNvSpPr txBox="1"/>
          <p:nvPr/>
        </p:nvSpPr>
        <p:spPr>
          <a:xfrm>
            <a:off x="755651" y="9748261"/>
            <a:ext cx="5262694" cy="689291"/>
          </a:xfrm>
          <a:prstGeom prst="rect">
            <a:avLst/>
          </a:prstGeom>
        </p:spPr>
        <p:txBody>
          <a:bodyPr vert="horz" wrap="square" lIns="0" tIns="12065" rIns="0" bIns="0" rtlCol="0">
            <a:spAutoFit/>
          </a:bodyPr>
          <a:lstStyle/>
          <a:p>
            <a:pPr marL="12700">
              <a:lnSpc>
                <a:spcPct val="100000"/>
              </a:lnSpc>
              <a:spcBef>
                <a:spcPts val="95"/>
              </a:spcBef>
            </a:pPr>
            <a:r>
              <a:rPr lang="pl-PL" sz="4400" b="1" dirty="0" err="1">
                <a:latin typeface="+mn-lt"/>
                <a:cs typeface="Lato Black"/>
              </a:rPr>
              <a:t>KSeF</a:t>
            </a:r>
            <a:r>
              <a:rPr lang="pl-PL" sz="4400" b="1" dirty="0">
                <a:latin typeface="+mn-lt"/>
                <a:cs typeface="Lato Black"/>
              </a:rPr>
              <a:t> - kalendarium </a:t>
            </a:r>
            <a:endParaRPr sz="4400" dirty="0">
              <a:latin typeface="+mn-lt"/>
              <a:cs typeface="Lato Black"/>
            </a:endParaRPr>
          </a:p>
        </p:txBody>
      </p:sp>
    </p:spTree>
    <p:extLst>
      <p:ext uri="{BB962C8B-B14F-4D97-AF65-F5344CB8AC3E}">
        <p14:creationId xmlns:p14="http://schemas.microsoft.com/office/powerpoint/2010/main" val="199090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12</a:t>
            </a:fld>
            <a:endParaRPr spc="-50" dirty="0"/>
          </a:p>
        </p:txBody>
      </p:sp>
      <p:sp>
        <p:nvSpPr>
          <p:cNvPr id="6" name="object 9">
            <a:extLst>
              <a:ext uri="{FF2B5EF4-FFF2-40B4-BE49-F238E27FC236}">
                <a16:creationId xmlns:a16="http://schemas.microsoft.com/office/drawing/2014/main" id="{7B0323EB-0370-F2EB-66C4-55D86C03435C}"/>
              </a:ext>
            </a:extLst>
          </p:cNvPr>
          <p:cNvSpPr txBox="1"/>
          <p:nvPr/>
        </p:nvSpPr>
        <p:spPr>
          <a:xfrm>
            <a:off x="1087436" y="2320761"/>
            <a:ext cx="6818815"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8" name="object 18">
            <a:extLst>
              <a:ext uri="{FF2B5EF4-FFF2-40B4-BE49-F238E27FC236}">
                <a16:creationId xmlns:a16="http://schemas.microsoft.com/office/drawing/2014/main" id="{9A65C6C7-4F62-D5DE-4BAB-80928436943F}"/>
              </a:ext>
            </a:extLst>
          </p:cNvPr>
          <p:cNvSpPr/>
          <p:nvPr/>
        </p:nvSpPr>
        <p:spPr>
          <a:xfrm>
            <a:off x="1131138" y="3107144"/>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2" name="object 18">
            <a:extLst>
              <a:ext uri="{FF2B5EF4-FFF2-40B4-BE49-F238E27FC236}">
                <a16:creationId xmlns:a16="http://schemas.microsoft.com/office/drawing/2014/main" id="{CE3E74CB-0155-64B2-926E-9C9CAFE764EC}"/>
              </a:ext>
            </a:extLst>
          </p:cNvPr>
          <p:cNvSpPr/>
          <p:nvPr/>
        </p:nvSpPr>
        <p:spPr>
          <a:xfrm rot="5400000" flipV="1">
            <a:off x="6256822" y="5081951"/>
            <a:ext cx="3995333"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58" name="object 18">
            <a:extLst>
              <a:ext uri="{FF2B5EF4-FFF2-40B4-BE49-F238E27FC236}">
                <a16:creationId xmlns:a16="http://schemas.microsoft.com/office/drawing/2014/main" id="{DABB7B23-52B2-2BD8-543C-517A50592BEA}"/>
              </a:ext>
            </a:extLst>
          </p:cNvPr>
          <p:cNvSpPr/>
          <p:nvPr/>
        </p:nvSpPr>
        <p:spPr>
          <a:xfrm>
            <a:off x="1111566" y="4587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8" name="object 2">
            <a:extLst>
              <a:ext uri="{FF2B5EF4-FFF2-40B4-BE49-F238E27FC236}">
                <a16:creationId xmlns:a16="http://schemas.microsoft.com/office/drawing/2014/main" id="{CB11FAB5-BB13-478A-9DF5-855BFABE3909}"/>
              </a:ext>
            </a:extLst>
          </p:cNvPr>
          <p:cNvSpPr txBox="1"/>
          <p:nvPr/>
        </p:nvSpPr>
        <p:spPr>
          <a:xfrm>
            <a:off x="1111566" y="3429548"/>
            <a:ext cx="6770556" cy="285335"/>
          </a:xfrm>
          <a:prstGeom prst="rect">
            <a:avLst/>
          </a:prstGeom>
        </p:spPr>
        <p:txBody>
          <a:bodyPr vert="horz" wrap="square" lIns="0" tIns="12700" rIns="0" bIns="0" rtlCol="0">
            <a:spAutoFit/>
          </a:bodyPr>
          <a:lstStyle/>
          <a:p>
            <a:pPr marR="5080">
              <a:lnSpc>
                <a:spcPts val="2180"/>
              </a:lnSpc>
              <a:spcBef>
                <a:spcPts val="100"/>
              </a:spcBef>
            </a:pPr>
            <a:r>
              <a:rPr lang="pl-PL" b="1" dirty="0">
                <a:solidFill>
                  <a:srgbClr val="000000"/>
                </a:solidFill>
                <a:latin typeface="Calibri" panose="020F0502020204030204" pitchFamily="34" charset="0"/>
              </a:rPr>
              <a:t> </a:t>
            </a:r>
            <a:endParaRPr lang="pl-PL" dirty="0">
              <a:solidFill>
                <a:srgbClr val="000000"/>
              </a:solidFill>
              <a:latin typeface="Calibri" panose="020F0502020204030204" pitchFamily="34" charset="0"/>
            </a:endParaRPr>
          </a:p>
        </p:txBody>
      </p:sp>
      <p:sp>
        <p:nvSpPr>
          <p:cNvPr id="21" name="object 8">
            <a:extLst>
              <a:ext uri="{FF2B5EF4-FFF2-40B4-BE49-F238E27FC236}">
                <a16:creationId xmlns:a16="http://schemas.microsoft.com/office/drawing/2014/main" id="{50CF6328-631F-4315-AF32-D618140FE0A1}"/>
              </a:ext>
            </a:extLst>
          </p:cNvPr>
          <p:cNvSpPr txBox="1"/>
          <p:nvPr/>
        </p:nvSpPr>
        <p:spPr>
          <a:xfrm>
            <a:off x="1087436" y="625475"/>
            <a:ext cx="16737013"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Jednolity System Podatkowy (JSP) - KASJUSZ</a:t>
            </a:r>
            <a:endParaRPr sz="4400" dirty="0">
              <a:latin typeface="+mn-lt"/>
              <a:cs typeface="Lato Black"/>
            </a:endParaRPr>
          </a:p>
        </p:txBody>
      </p:sp>
      <p:sp>
        <p:nvSpPr>
          <p:cNvPr id="25" name="pole tekstowe 24">
            <a:extLst>
              <a:ext uri="{FF2B5EF4-FFF2-40B4-BE49-F238E27FC236}">
                <a16:creationId xmlns:a16="http://schemas.microsoft.com/office/drawing/2014/main" id="{9855751A-F5A2-4096-8F12-1D492B47F865}"/>
              </a:ext>
            </a:extLst>
          </p:cNvPr>
          <p:cNvSpPr txBox="1"/>
          <p:nvPr/>
        </p:nvSpPr>
        <p:spPr>
          <a:xfrm>
            <a:off x="8231629" y="3151548"/>
            <a:ext cx="10053376" cy="1569660"/>
          </a:xfrm>
          <a:prstGeom prst="rect">
            <a:avLst/>
          </a:prstGeom>
          <a:noFill/>
        </p:spPr>
        <p:txBody>
          <a:bodyPr wrap="square">
            <a:spAutoFit/>
          </a:bodyPr>
          <a:lstStyle/>
          <a:p>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Program jest zbiorem działań zmierzających do poprawy działania KAS </a:t>
            </a:r>
            <a:b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w obszarze poboru podatków w kontekście m.in.:</a:t>
            </a:r>
          </a:p>
          <a:p>
            <a:pPr marL="285750" indent="-285750">
              <a:buFontTx/>
              <a:buChar char="-"/>
            </a:pPr>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ujednolicenia procesów, a także ich optymalizacji i automatyzacji;</a:t>
            </a:r>
          </a:p>
          <a:p>
            <a:pPr marL="285750" indent="-285750">
              <a:buFontTx/>
              <a:buChar char="-"/>
            </a:pPr>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zwiększenia skuteczności i efektywności wykonywania zadań przez pracowników i funkcjonariuszy KAS; </a:t>
            </a:r>
          </a:p>
          <a:p>
            <a:pPr marL="285750" indent="-285750">
              <a:buFontTx/>
              <a:buChar char="-"/>
            </a:pPr>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ujednolicenia technologii, a także procesu wytwarzania zmian funkcjonalnych.</a:t>
            </a:r>
          </a:p>
          <a:p>
            <a:endParaRPr lang="pl-PL" sz="1600" dirty="0">
              <a:latin typeface="Calibri" panose="020F0502020204030204" pitchFamily="34" charset="0"/>
              <a:ea typeface="Calibri" panose="020F0502020204030204" pitchFamily="34" charset="0"/>
              <a:cs typeface="Calibri" panose="020F0502020204030204" pitchFamily="34" charset="0"/>
            </a:endParaRPr>
          </a:p>
        </p:txBody>
      </p:sp>
      <p:sp>
        <p:nvSpPr>
          <p:cNvPr id="27" name="pole tekstowe 26">
            <a:extLst>
              <a:ext uri="{FF2B5EF4-FFF2-40B4-BE49-F238E27FC236}">
                <a16:creationId xmlns:a16="http://schemas.microsoft.com/office/drawing/2014/main" id="{4F52FC97-9133-4D94-8002-BBE0BD896089}"/>
              </a:ext>
            </a:extLst>
          </p:cNvPr>
          <p:cNvSpPr txBox="1"/>
          <p:nvPr/>
        </p:nvSpPr>
        <p:spPr>
          <a:xfrm>
            <a:off x="1111566" y="3217286"/>
            <a:ext cx="6770556" cy="830997"/>
          </a:xfrm>
          <a:prstGeom prst="rect">
            <a:avLst/>
          </a:prstGeom>
          <a:noFill/>
        </p:spPr>
        <p:txBody>
          <a:bodyPr wrap="square">
            <a:spAutoFit/>
          </a:bodyPr>
          <a:lstStyle/>
          <a:p>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Na lata 2024-2031 zaplanowano realizację </a:t>
            </a:r>
          </a:p>
          <a:p>
            <a:r>
              <a:rPr lang="pl-PL" sz="1600" b="1" dirty="0">
                <a:solidFill>
                  <a:schemeClr val="tx1"/>
                </a:solidFill>
                <a:latin typeface="Calibri" panose="020F0502020204030204" pitchFamily="34" charset="0"/>
                <a:ea typeface="Calibri" panose="020F0502020204030204" pitchFamily="34" charset="0"/>
                <a:cs typeface="Calibri" panose="020F0502020204030204" pitchFamily="34" charset="0"/>
              </a:rPr>
              <a:t>Programu Jednolity System Podatkowy (JSP)</a:t>
            </a:r>
            <a:r>
              <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pole tekstowe 13">
            <a:extLst>
              <a:ext uri="{FF2B5EF4-FFF2-40B4-BE49-F238E27FC236}">
                <a16:creationId xmlns:a16="http://schemas.microsoft.com/office/drawing/2014/main" id="{F8AC2E38-57B1-45BF-8B5B-29A8F139B2AF}"/>
              </a:ext>
            </a:extLst>
          </p:cNvPr>
          <p:cNvSpPr txBox="1"/>
          <p:nvPr/>
        </p:nvSpPr>
        <p:spPr>
          <a:xfrm>
            <a:off x="1021451" y="4958569"/>
            <a:ext cx="7227463" cy="338554"/>
          </a:xfrm>
          <a:prstGeom prst="rect">
            <a:avLst/>
          </a:prstGeom>
          <a:noFill/>
        </p:spPr>
        <p:txBody>
          <a:bodyPr wrap="square" rtlCol="0">
            <a:spAutoFit/>
          </a:bodyPr>
          <a:lstStyle/>
          <a:p>
            <a:r>
              <a:rPr lang="pl-PL" sz="1600" b="1" dirty="0">
                <a:solidFill>
                  <a:schemeClr val="tx1"/>
                </a:solidFill>
                <a:effectLst/>
                <a:latin typeface="Calibri" panose="020F0502020204030204" pitchFamily="34" charset="0"/>
                <a:ea typeface="Times New Roman" panose="02020603050405020304" pitchFamily="18" charset="0"/>
              </a:rPr>
              <a:t>JSP </a:t>
            </a:r>
            <a:r>
              <a:rPr lang="pl-PL" sz="1600" b="1" dirty="0" err="1">
                <a:solidFill>
                  <a:schemeClr val="tx1"/>
                </a:solidFill>
                <a:effectLst/>
                <a:latin typeface="Calibri" panose="020F0502020204030204" pitchFamily="34" charset="0"/>
                <a:ea typeface="Times New Roman" panose="02020603050405020304" pitchFamily="18" charset="0"/>
              </a:rPr>
              <a:t>eLicytacje</a:t>
            </a:r>
            <a:r>
              <a:rPr lang="pl-PL" sz="1600" dirty="0">
                <a:solidFill>
                  <a:schemeClr val="tx1"/>
                </a:solidFill>
                <a:effectLst/>
                <a:latin typeface="Calibri" panose="020F0502020204030204" pitchFamily="34" charset="0"/>
                <a:ea typeface="Times New Roman" panose="02020603050405020304" pitchFamily="18" charset="0"/>
              </a:rPr>
              <a:t> </a:t>
            </a:r>
            <a:endParaRPr lang="pl-PL" sz="1600" dirty="0">
              <a:solidFill>
                <a:schemeClr val="tx1"/>
              </a:solidFill>
            </a:endParaRPr>
          </a:p>
        </p:txBody>
      </p:sp>
      <p:sp>
        <p:nvSpPr>
          <p:cNvPr id="16" name="pole tekstowe 15">
            <a:extLst>
              <a:ext uri="{FF2B5EF4-FFF2-40B4-BE49-F238E27FC236}">
                <a16:creationId xmlns:a16="http://schemas.microsoft.com/office/drawing/2014/main" id="{4CA3BE73-BC25-4FFB-B87C-7EC9890BB894}"/>
              </a:ext>
            </a:extLst>
          </p:cNvPr>
          <p:cNvSpPr txBox="1"/>
          <p:nvPr/>
        </p:nvSpPr>
        <p:spPr>
          <a:xfrm>
            <a:off x="8452361" y="4801818"/>
            <a:ext cx="10786822" cy="2062103"/>
          </a:xfrm>
          <a:prstGeom prst="rect">
            <a:avLst/>
          </a:prstGeom>
          <a:noFill/>
        </p:spPr>
        <p:txBody>
          <a:bodyPr wrap="square" rtlCol="0">
            <a:spAutoFit/>
          </a:bodyPr>
          <a:lstStyle/>
          <a:p>
            <a:r>
              <a:rPr lang="pl-PL" sz="1600" dirty="0">
                <a:solidFill>
                  <a:schemeClr val="tx1"/>
                </a:solidFill>
                <a:latin typeface="Calibri" panose="020F0502020204030204" pitchFamily="34" charset="0"/>
              </a:rPr>
              <a:t>Portal </a:t>
            </a:r>
            <a:r>
              <a:rPr lang="pl-PL" sz="1600" dirty="0" err="1">
                <a:solidFill>
                  <a:schemeClr val="tx1"/>
                </a:solidFill>
                <a:latin typeface="Calibri" panose="020F0502020204030204" pitchFamily="34" charset="0"/>
              </a:rPr>
              <a:t>eLicytacje</a:t>
            </a:r>
            <a:r>
              <a:rPr lang="pl-PL" sz="1600" dirty="0">
                <a:solidFill>
                  <a:schemeClr val="tx1"/>
                </a:solidFill>
                <a:latin typeface="Calibri" panose="020F0502020204030204" pitchFamily="34" charset="0"/>
              </a:rPr>
              <a:t> KAS umożliwi organom egzekucyjnym sprzedaż elektroniczną w trybach licytacji i sprzedaży z wolnej ręki.</a:t>
            </a:r>
          </a:p>
          <a:p>
            <a:r>
              <a:rPr lang="pl-PL" sz="1600" dirty="0">
                <a:solidFill>
                  <a:schemeClr val="tx1"/>
                </a:solidFill>
                <a:latin typeface="Calibri" panose="020F0502020204030204" pitchFamily="34" charset="0"/>
              </a:rPr>
              <a:t>Dostęp do Portalu będą mieli naczelnicy urzędów skarbowych będący organami egzekucyjnymi i likwidacyjnymi oraz naczelnicy urzędów celno-skarbowych – jako organy likwidacyjne. W portalu będą publikowane obwieszczenia o sprzedaży ruchomości, nieruchomości i praw majątkowych w drodze zarówno sprzedaży elektronicznej, jak i tradycyjnej, odbywającej się w miejscu i czasie wskazanym przez organ egzekucyjny. </a:t>
            </a:r>
          </a:p>
          <a:p>
            <a:r>
              <a:rPr lang="pl-PL" sz="1600" dirty="0">
                <a:solidFill>
                  <a:schemeClr val="tx1"/>
                </a:solidFill>
                <a:latin typeface="Calibri" panose="020F0502020204030204" pitchFamily="34" charset="0"/>
              </a:rPr>
              <a:t> </a:t>
            </a:r>
          </a:p>
          <a:p>
            <a:r>
              <a:rPr lang="pl-PL" sz="1600" dirty="0">
                <a:solidFill>
                  <a:schemeClr val="tx1"/>
                </a:solidFill>
                <a:latin typeface="Calibri" panose="020F0502020204030204" pitchFamily="34" charset="0"/>
              </a:rPr>
              <a:t>Portal umożliwi pozyskanie informacji o sprzedaży większej grupie potencjalnych nabywców i zwiększy transparentność dokonywanej sprzedaży. </a:t>
            </a:r>
          </a:p>
        </p:txBody>
      </p:sp>
      <p:sp>
        <p:nvSpPr>
          <p:cNvPr id="17" name="pole tekstowe 16">
            <a:extLst>
              <a:ext uri="{FF2B5EF4-FFF2-40B4-BE49-F238E27FC236}">
                <a16:creationId xmlns:a16="http://schemas.microsoft.com/office/drawing/2014/main" id="{AEFD0019-728E-4900-AA80-9A7D48EA33E6}"/>
              </a:ext>
            </a:extLst>
          </p:cNvPr>
          <p:cNvSpPr txBox="1"/>
          <p:nvPr/>
        </p:nvSpPr>
        <p:spPr>
          <a:xfrm>
            <a:off x="1031004" y="5326168"/>
            <a:ext cx="10053430" cy="338554"/>
          </a:xfrm>
          <a:prstGeom prst="rect">
            <a:avLst/>
          </a:prstGeom>
          <a:noFill/>
        </p:spPr>
        <p:txBody>
          <a:bodyPr wrap="square">
            <a:spAutoFit/>
          </a:bodyPr>
          <a:lstStyle/>
          <a:p>
            <a:r>
              <a:rPr lang="pl-PL" sz="1600" dirty="0">
                <a:solidFill>
                  <a:schemeClr val="tx1"/>
                </a:solidFill>
                <a:latin typeface="Calibri" panose="020F0502020204030204" pitchFamily="34" charset="0"/>
              </a:rPr>
              <a:t>Planowany termin wdrożenia portalu – czerwiec 2026r.</a:t>
            </a:r>
          </a:p>
        </p:txBody>
      </p:sp>
      <p:sp>
        <p:nvSpPr>
          <p:cNvPr id="18" name="object 18">
            <a:extLst>
              <a:ext uri="{FF2B5EF4-FFF2-40B4-BE49-F238E27FC236}">
                <a16:creationId xmlns:a16="http://schemas.microsoft.com/office/drawing/2014/main" id="{14219854-C01D-4F2F-85CE-4CC6B8585F44}"/>
              </a:ext>
            </a:extLst>
          </p:cNvPr>
          <p:cNvSpPr/>
          <p:nvPr/>
        </p:nvSpPr>
        <p:spPr>
          <a:xfrm>
            <a:off x="1131138" y="7102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Tree>
    <p:extLst>
      <p:ext uri="{BB962C8B-B14F-4D97-AF65-F5344CB8AC3E}">
        <p14:creationId xmlns:p14="http://schemas.microsoft.com/office/powerpoint/2010/main" val="97570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dt" sz="half" idx="6"/>
          </p:nvPr>
        </p:nvSpPr>
        <p:spPr>
          <a:xfrm>
            <a:off x="2336298" y="10649269"/>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xfrm>
            <a:off x="6546850" y="10649269"/>
            <a:ext cx="4292600" cy="239395"/>
          </a:xfrm>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1711" y="95429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13</a:t>
            </a:fld>
            <a:endParaRPr spc="-50" dirty="0"/>
          </a:p>
        </p:txBody>
      </p:sp>
      <p:sp>
        <p:nvSpPr>
          <p:cNvPr id="8" name="object 18">
            <a:extLst>
              <a:ext uri="{FF2B5EF4-FFF2-40B4-BE49-F238E27FC236}">
                <a16:creationId xmlns:a16="http://schemas.microsoft.com/office/drawing/2014/main" id="{9A65C6C7-4F62-D5DE-4BAB-80928436943F}"/>
              </a:ext>
            </a:extLst>
          </p:cNvPr>
          <p:cNvSpPr/>
          <p:nvPr/>
        </p:nvSpPr>
        <p:spPr>
          <a:xfrm>
            <a:off x="1079887" y="17376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2" name="object 18">
            <a:extLst>
              <a:ext uri="{FF2B5EF4-FFF2-40B4-BE49-F238E27FC236}">
                <a16:creationId xmlns:a16="http://schemas.microsoft.com/office/drawing/2014/main" id="{CE3E74CB-0155-64B2-926E-9C9CAFE764EC}"/>
              </a:ext>
            </a:extLst>
          </p:cNvPr>
          <p:cNvSpPr/>
          <p:nvPr/>
        </p:nvSpPr>
        <p:spPr>
          <a:xfrm rot="5400000" flipV="1">
            <a:off x="3942428" y="5184242"/>
            <a:ext cx="8384049" cy="333318"/>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58" name="object 18">
            <a:extLst>
              <a:ext uri="{FF2B5EF4-FFF2-40B4-BE49-F238E27FC236}">
                <a16:creationId xmlns:a16="http://schemas.microsoft.com/office/drawing/2014/main" id="{DABB7B23-52B2-2BD8-543C-517A50592BEA}"/>
              </a:ext>
            </a:extLst>
          </p:cNvPr>
          <p:cNvSpPr/>
          <p:nvPr/>
        </p:nvSpPr>
        <p:spPr>
          <a:xfrm>
            <a:off x="1131138" y="955305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8" name="object 18">
            <a:extLst>
              <a:ext uri="{FF2B5EF4-FFF2-40B4-BE49-F238E27FC236}">
                <a16:creationId xmlns:a16="http://schemas.microsoft.com/office/drawing/2014/main" id="{DE8567D8-38CA-4E01-A05D-4AFDC99817B3}"/>
              </a:ext>
            </a:extLst>
          </p:cNvPr>
          <p:cNvSpPr/>
          <p:nvPr/>
        </p:nvSpPr>
        <p:spPr>
          <a:xfrm>
            <a:off x="1020479" y="328404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0" name="pole tekstowe 19">
            <a:extLst>
              <a:ext uri="{FF2B5EF4-FFF2-40B4-BE49-F238E27FC236}">
                <a16:creationId xmlns:a16="http://schemas.microsoft.com/office/drawing/2014/main" id="{D8717F93-B173-4E82-8188-31F76948C57B}"/>
              </a:ext>
            </a:extLst>
          </p:cNvPr>
          <p:cNvSpPr txBox="1"/>
          <p:nvPr/>
        </p:nvSpPr>
        <p:spPr>
          <a:xfrm>
            <a:off x="908050" y="2083718"/>
            <a:ext cx="7393062" cy="1200329"/>
          </a:xfrm>
          <a:prstGeom prst="rect">
            <a:avLst/>
          </a:prstGeom>
          <a:noFill/>
        </p:spPr>
        <p:txBody>
          <a:bodyPr wrap="square">
            <a:spAutoFit/>
          </a:bodyPr>
          <a:lstStyle/>
          <a:p>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GloBE</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(globalny podatek minimalny)</a:t>
            </a:r>
          </a:p>
          <a:p>
            <a:endParaRPr lang="pl-PL"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Wdrożenie w KAS założeń ustawy o opodatkowaniu wyrównawczym.</a:t>
            </a:r>
          </a:p>
          <a:p>
            <a:endParaRPr lang="pl-PL" dirty="0"/>
          </a:p>
        </p:txBody>
      </p:sp>
      <p:sp>
        <p:nvSpPr>
          <p:cNvPr id="22" name="pole tekstowe 21">
            <a:extLst>
              <a:ext uri="{FF2B5EF4-FFF2-40B4-BE49-F238E27FC236}">
                <a16:creationId xmlns:a16="http://schemas.microsoft.com/office/drawing/2014/main" id="{AB028C7B-1DC6-4074-9AE0-C601D85D3701}"/>
              </a:ext>
            </a:extLst>
          </p:cNvPr>
          <p:cNvSpPr txBox="1"/>
          <p:nvPr/>
        </p:nvSpPr>
        <p:spPr>
          <a:xfrm>
            <a:off x="8222412" y="2142107"/>
            <a:ext cx="10053430" cy="369332"/>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Możliwość składania formularzy dot. opodatkowania wyrównawczego przez dedykowane bramki.</a:t>
            </a:r>
          </a:p>
        </p:txBody>
      </p:sp>
      <p:sp>
        <p:nvSpPr>
          <p:cNvPr id="27" name="pole tekstowe 26">
            <a:extLst>
              <a:ext uri="{FF2B5EF4-FFF2-40B4-BE49-F238E27FC236}">
                <a16:creationId xmlns:a16="http://schemas.microsoft.com/office/drawing/2014/main" id="{E24D66A2-21F4-47D6-AFBB-95334DE8335F}"/>
              </a:ext>
            </a:extLst>
          </p:cNvPr>
          <p:cNvSpPr txBox="1"/>
          <p:nvPr/>
        </p:nvSpPr>
        <p:spPr>
          <a:xfrm>
            <a:off x="854072" y="3488871"/>
            <a:ext cx="7074125" cy="1506182"/>
          </a:xfrm>
          <a:prstGeom prst="rect">
            <a:avLst/>
          </a:prstGeom>
          <a:noFill/>
        </p:spPr>
        <p:txBody>
          <a:bodyPr wrap="square">
            <a:spAutoFit/>
          </a:bodyPr>
          <a:lstStyle/>
          <a:p>
            <a:pPr marR="5080">
              <a:lnSpc>
                <a:spcPts val="2180"/>
              </a:lnSpc>
              <a:spcBef>
                <a:spcPts val="100"/>
              </a:spcBef>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JPK NZ </a:t>
            </a:r>
          </a:p>
          <a:p>
            <a:pPr marR="5080">
              <a:lnSpc>
                <a:spcPts val="2180"/>
              </a:lnSpc>
              <a:spcBef>
                <a:spcPts val="100"/>
              </a:spcBef>
            </a:pPr>
            <a:r>
              <a:rPr lang="pl-PL" dirty="0">
                <a:solidFill>
                  <a:srgbClr val="000000"/>
                </a:solidFill>
                <a:latin typeface="Calibri" panose="020F0502020204030204" pitchFamily="34" charset="0"/>
              </a:rPr>
              <a:t>Kontynuacja działań dot. aktualizacji struktury JPK_MAG(2) - w zakresie  dostosowanie oprogramowania RF, tj. Bramki JPK i Repozytorium do przyjęcia przesłanych plików i przechowywania danych w nowej strukturze oraz aktualizacji Klienta JPK_WEB.</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pole tekstowe 30">
            <a:extLst>
              <a:ext uri="{FF2B5EF4-FFF2-40B4-BE49-F238E27FC236}">
                <a16:creationId xmlns:a16="http://schemas.microsoft.com/office/drawing/2014/main" id="{AE739C53-CF76-497F-98B3-D7A41FAE8360}"/>
              </a:ext>
            </a:extLst>
          </p:cNvPr>
          <p:cNvSpPr txBox="1"/>
          <p:nvPr/>
        </p:nvSpPr>
        <p:spPr>
          <a:xfrm>
            <a:off x="8110446" y="3775369"/>
            <a:ext cx="10235635" cy="646331"/>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defRPr/>
            </a:pPr>
            <a:r>
              <a:rPr lang="pl-PL" spc="-10" dirty="0">
                <a:solidFill>
                  <a:schemeClr val="tx1"/>
                </a:solidFill>
                <a:latin typeface="+mn-lt"/>
                <a:ea typeface="+mn-ea"/>
                <a:cs typeface="Lato"/>
              </a:rPr>
              <a:t>Umożliwienie podatnikom wysyłki plików JPK_MAG(2). Realizacja zadania przewidziana na rok 2026 – w celu zapewnienia obsługi nowej struktury od 1 stycznia 2027 roku.</a:t>
            </a:r>
          </a:p>
        </p:txBody>
      </p:sp>
      <p:sp>
        <p:nvSpPr>
          <p:cNvPr id="32" name="object 18">
            <a:extLst>
              <a:ext uri="{FF2B5EF4-FFF2-40B4-BE49-F238E27FC236}">
                <a16:creationId xmlns:a16="http://schemas.microsoft.com/office/drawing/2014/main" id="{D18F54E0-5A50-4885-9448-2F48B1F04A01}"/>
              </a:ext>
            </a:extLst>
          </p:cNvPr>
          <p:cNvSpPr/>
          <p:nvPr/>
        </p:nvSpPr>
        <p:spPr>
          <a:xfrm>
            <a:off x="961312" y="6524684"/>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1" name="object 9">
            <a:extLst>
              <a:ext uri="{FF2B5EF4-FFF2-40B4-BE49-F238E27FC236}">
                <a16:creationId xmlns:a16="http://schemas.microsoft.com/office/drawing/2014/main" id="{0246E219-1692-4D83-A090-59854E8A395D}"/>
              </a:ext>
            </a:extLst>
          </p:cNvPr>
          <p:cNvSpPr txBox="1"/>
          <p:nvPr/>
        </p:nvSpPr>
        <p:spPr>
          <a:xfrm>
            <a:off x="1020479" y="1219585"/>
            <a:ext cx="3783329"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3" name="object 10">
            <a:extLst>
              <a:ext uri="{FF2B5EF4-FFF2-40B4-BE49-F238E27FC236}">
                <a16:creationId xmlns:a16="http://schemas.microsoft.com/office/drawing/2014/main" id="{122B854B-92C5-4C12-97E7-DED90D8061D6}"/>
              </a:ext>
            </a:extLst>
          </p:cNvPr>
          <p:cNvSpPr txBox="1"/>
          <p:nvPr/>
        </p:nvSpPr>
        <p:spPr>
          <a:xfrm>
            <a:off x="8359174" y="1184312"/>
            <a:ext cx="3783330" cy="444994"/>
          </a:xfrm>
          <a:prstGeom prst="rect">
            <a:avLst/>
          </a:prstGeom>
        </p:spPr>
        <p:txBody>
          <a:bodyPr vert="horz" wrap="square" lIns="0" tIns="13970" rIns="0" bIns="0" rtlCol="0">
            <a:spAutoFit/>
          </a:bodyPr>
          <a:lstStyle/>
          <a:p>
            <a:pPr marL="12700">
              <a:lnSpc>
                <a:spcPct val="100000"/>
              </a:lnSpc>
              <a:spcBef>
                <a:spcPts val="110"/>
              </a:spcBef>
            </a:pPr>
            <a:r>
              <a:rPr sz="2800" b="1" dirty="0">
                <a:solidFill>
                  <a:schemeClr val="tx1"/>
                </a:solidFill>
                <a:latin typeface="+mn-lt"/>
                <a:cs typeface="Lato Black"/>
              </a:rPr>
              <a:t>Korzyści</a:t>
            </a:r>
            <a:r>
              <a:rPr sz="2800" b="1" spc="-55" dirty="0">
                <a:solidFill>
                  <a:schemeClr val="tx1"/>
                </a:solidFill>
                <a:latin typeface="+mn-lt"/>
                <a:cs typeface="Lato Black"/>
              </a:rPr>
              <a:t> </a:t>
            </a:r>
            <a:r>
              <a:rPr sz="2800" b="1" dirty="0">
                <a:solidFill>
                  <a:schemeClr val="tx1"/>
                </a:solidFill>
                <a:latin typeface="+mn-lt"/>
                <a:cs typeface="Lato Black"/>
              </a:rPr>
              <a:t>dla</a:t>
            </a:r>
            <a:r>
              <a:rPr sz="2800" b="1" spc="-55" dirty="0">
                <a:solidFill>
                  <a:schemeClr val="tx1"/>
                </a:solidFill>
                <a:latin typeface="+mn-lt"/>
                <a:cs typeface="Lato Black"/>
              </a:rPr>
              <a:t> </a:t>
            </a:r>
            <a:r>
              <a:rPr sz="2800" b="1" spc="-10" dirty="0">
                <a:solidFill>
                  <a:schemeClr val="tx1"/>
                </a:solidFill>
                <a:latin typeface="+mn-lt"/>
                <a:cs typeface="Lato Black"/>
              </a:rPr>
              <a:t>obywateli</a:t>
            </a:r>
            <a:endParaRPr sz="2800" dirty="0">
              <a:solidFill>
                <a:schemeClr val="tx1"/>
              </a:solidFill>
              <a:latin typeface="+mn-lt"/>
              <a:cs typeface="Lato Black"/>
            </a:endParaRPr>
          </a:p>
        </p:txBody>
      </p:sp>
      <p:sp>
        <p:nvSpPr>
          <p:cNvPr id="24" name="object 18">
            <a:extLst>
              <a:ext uri="{FF2B5EF4-FFF2-40B4-BE49-F238E27FC236}">
                <a16:creationId xmlns:a16="http://schemas.microsoft.com/office/drawing/2014/main" id="{010BADA9-55A7-45D0-A803-5155BACD86C5}"/>
              </a:ext>
            </a:extLst>
          </p:cNvPr>
          <p:cNvSpPr/>
          <p:nvPr/>
        </p:nvSpPr>
        <p:spPr>
          <a:xfrm>
            <a:off x="1020479" y="5197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8" name="pole tekstowe 27">
            <a:extLst>
              <a:ext uri="{FF2B5EF4-FFF2-40B4-BE49-F238E27FC236}">
                <a16:creationId xmlns:a16="http://schemas.microsoft.com/office/drawing/2014/main" id="{496D2B6A-F979-436E-8A9B-E37533C6906B}"/>
              </a:ext>
            </a:extLst>
          </p:cNvPr>
          <p:cNvSpPr txBox="1"/>
          <p:nvPr/>
        </p:nvSpPr>
        <p:spPr>
          <a:xfrm>
            <a:off x="961312" y="5461590"/>
            <a:ext cx="7272893" cy="669414"/>
          </a:xfrm>
          <a:prstGeom prst="rect">
            <a:avLst/>
          </a:prstGeom>
          <a:noFill/>
        </p:spPr>
        <p:txBody>
          <a:bodyPr wrap="square">
            <a:spAutoFit/>
          </a:bodyPr>
          <a:lstStyle/>
          <a:p>
            <a:pPr marR="5080">
              <a:lnSpc>
                <a:spcPts val="2180"/>
              </a:lnSpc>
              <a:spcBef>
                <a:spcPts val="100"/>
              </a:spcBef>
            </a:pPr>
            <a:r>
              <a:rPr lang="pl-PL" dirty="0">
                <a:solidFill>
                  <a:schemeClr val="tx1"/>
                </a:solidFill>
                <a:latin typeface="Calibri" panose="020F0502020204030204" pitchFamily="34" charset="0"/>
              </a:rPr>
              <a:t>Rejestr domen służących do oferowania </a:t>
            </a:r>
            <a:r>
              <a:rPr lang="pl-PL" b="1" dirty="0">
                <a:solidFill>
                  <a:schemeClr val="tx1"/>
                </a:solidFill>
                <a:latin typeface="Calibri" panose="020F0502020204030204" pitchFamily="34" charset="0"/>
              </a:rPr>
              <a:t>gier hazardowych </a:t>
            </a:r>
          </a:p>
          <a:p>
            <a:pPr marR="5080">
              <a:lnSpc>
                <a:spcPts val="2180"/>
              </a:lnSpc>
              <a:spcBef>
                <a:spcPts val="100"/>
              </a:spcBef>
            </a:pPr>
            <a:r>
              <a:rPr lang="pl-PL" dirty="0">
                <a:solidFill>
                  <a:schemeClr val="tx1"/>
                </a:solidFill>
                <a:latin typeface="Calibri" panose="020F0502020204030204" pitchFamily="34" charset="0"/>
              </a:rPr>
              <a:t>niezgodnie z ustawą</a:t>
            </a:r>
            <a:endParaRPr lang="pl-PL" sz="2000" dirty="0">
              <a:solidFill>
                <a:schemeClr val="tx1"/>
              </a:solidFill>
              <a:latin typeface="+mn-lt"/>
            </a:endParaRPr>
          </a:p>
        </p:txBody>
      </p:sp>
      <p:sp>
        <p:nvSpPr>
          <p:cNvPr id="29" name="pole tekstowe 28">
            <a:extLst>
              <a:ext uri="{FF2B5EF4-FFF2-40B4-BE49-F238E27FC236}">
                <a16:creationId xmlns:a16="http://schemas.microsoft.com/office/drawing/2014/main" id="{C41005DA-FA3C-4D5E-9A56-007833FD52A1}"/>
              </a:ext>
            </a:extLst>
          </p:cNvPr>
          <p:cNvSpPr txBox="1"/>
          <p:nvPr/>
        </p:nvSpPr>
        <p:spPr>
          <a:xfrm>
            <a:off x="8222412" y="5303837"/>
            <a:ext cx="10047248" cy="1220847"/>
          </a:xfrm>
          <a:prstGeom prst="rect">
            <a:avLst/>
          </a:prstGeom>
          <a:noFill/>
        </p:spPr>
        <p:txBody>
          <a:bodyPr wrap="square">
            <a:spAutoFit/>
          </a:bodyPr>
          <a:lstStyle/>
          <a:p>
            <a:pPr marR="5080">
              <a:lnSpc>
                <a:spcPts val="2180"/>
              </a:lnSpc>
              <a:spcBef>
                <a:spcPts val="100"/>
              </a:spcBef>
            </a:pPr>
            <a:r>
              <a:rPr lang="pl-PL" sz="1800" dirty="0">
                <a:solidFill>
                  <a:schemeClr val="tx1"/>
                </a:solidFill>
                <a:effectLst/>
                <a:latin typeface="+mn-lt"/>
                <a:ea typeface="Calibri" panose="020F0502020204030204" pitchFamily="34" charset="0"/>
                <a:cs typeface="Times New Roman" panose="02020603050405020304" pitchFamily="18" charset="0"/>
              </a:rPr>
              <a:t>Podniesienie poziomu bezpieczeństwa, co ma szczególne znaczenie dla podmiotów pobierających dane z serwisu. Zapewnienie </a:t>
            </a: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standardów dostępności cyfrowej, rozszerzenie kręgu odwiedzających stronę.</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Modernizacja serwisu, aktualizacja graficzna oraz dostosowanie do standardów WCAG oraz dodanie innych </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wersji językowych strony.</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pole tekstowe 36">
            <a:extLst>
              <a:ext uri="{FF2B5EF4-FFF2-40B4-BE49-F238E27FC236}">
                <a16:creationId xmlns:a16="http://schemas.microsoft.com/office/drawing/2014/main" id="{4BE28309-9768-4663-A118-917BF1C0AFD4}"/>
              </a:ext>
            </a:extLst>
          </p:cNvPr>
          <p:cNvSpPr txBox="1"/>
          <p:nvPr/>
        </p:nvSpPr>
        <p:spPr>
          <a:xfrm>
            <a:off x="1040124" y="6748140"/>
            <a:ext cx="10047248" cy="369332"/>
          </a:xfrm>
          <a:prstGeom prst="rect">
            <a:avLst/>
          </a:prstGeom>
          <a:noFill/>
        </p:spPr>
        <p:txBody>
          <a:bodyPr wrap="square">
            <a:spAutoFit/>
          </a:bodyPr>
          <a:lstStyle/>
          <a:p>
            <a:r>
              <a:rPr lang="pl-PL" b="1" dirty="0">
                <a:solidFill>
                  <a:schemeClr val="tx1"/>
                </a:solidFill>
                <a:latin typeface="Calibri" panose="020F0502020204030204" pitchFamily="34" charset="0"/>
              </a:rPr>
              <a:t>CESOP_PL</a:t>
            </a:r>
            <a:endParaRPr lang="pl-PL" dirty="0">
              <a:solidFill>
                <a:schemeClr val="tx1"/>
              </a:solidFill>
            </a:endParaRPr>
          </a:p>
        </p:txBody>
      </p:sp>
      <p:sp>
        <p:nvSpPr>
          <p:cNvPr id="38" name="pole tekstowe 37">
            <a:extLst>
              <a:ext uri="{FF2B5EF4-FFF2-40B4-BE49-F238E27FC236}">
                <a16:creationId xmlns:a16="http://schemas.microsoft.com/office/drawing/2014/main" id="{8D3298A0-C45E-46E1-8708-0DF37A302F2C}"/>
              </a:ext>
            </a:extLst>
          </p:cNvPr>
          <p:cNvSpPr txBox="1"/>
          <p:nvPr/>
        </p:nvSpPr>
        <p:spPr>
          <a:xfrm>
            <a:off x="8185981" y="6815842"/>
            <a:ext cx="10047248" cy="369332"/>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defRPr/>
            </a:pPr>
            <a:r>
              <a:rPr lang="pl-PL" spc="-10" dirty="0">
                <a:solidFill>
                  <a:schemeClr val="tx1"/>
                </a:solidFill>
                <a:latin typeface="+mn-lt"/>
                <a:ea typeface="+mn-ea"/>
                <a:cs typeface="Lato"/>
              </a:rPr>
              <a:t>Zapewnienie dostawcom usług płatniczych możliwość poprawnego wysyłania obowiązkowych danych.</a:t>
            </a:r>
          </a:p>
        </p:txBody>
      </p:sp>
      <p:sp>
        <p:nvSpPr>
          <p:cNvPr id="25" name="pole tekstowe 24">
            <a:extLst>
              <a:ext uri="{FF2B5EF4-FFF2-40B4-BE49-F238E27FC236}">
                <a16:creationId xmlns:a16="http://schemas.microsoft.com/office/drawing/2014/main" id="{17E62CD6-77DF-49F3-B189-005EB4BBC07B}"/>
              </a:ext>
            </a:extLst>
          </p:cNvPr>
          <p:cNvSpPr txBox="1"/>
          <p:nvPr/>
        </p:nvSpPr>
        <p:spPr>
          <a:xfrm>
            <a:off x="1020479" y="7964704"/>
            <a:ext cx="6872432" cy="1477328"/>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MDR - schematy podatkowe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Dostosowanie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i formularzy MDR oraz systemu MDR do zmian wynikających z nowelizowanych przepisów ustawy Ordynacja podatkowa wchodzących w życie z 01.10.2026 r.</a:t>
            </a:r>
          </a:p>
          <a:p>
            <a:endParaRPr lang="pl-PL"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pole tekstowe 25">
            <a:extLst>
              <a:ext uri="{FF2B5EF4-FFF2-40B4-BE49-F238E27FC236}">
                <a16:creationId xmlns:a16="http://schemas.microsoft.com/office/drawing/2014/main" id="{8633A189-6ACE-464C-9C2F-40539CE7552C}"/>
              </a:ext>
            </a:extLst>
          </p:cNvPr>
          <p:cNvSpPr txBox="1"/>
          <p:nvPr/>
        </p:nvSpPr>
        <p:spPr>
          <a:xfrm>
            <a:off x="8276727" y="8050357"/>
            <a:ext cx="10267759" cy="369332"/>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Uproszczenia w raportowaniu informacji MDR.</a:t>
            </a:r>
          </a:p>
        </p:txBody>
      </p:sp>
      <p:sp>
        <p:nvSpPr>
          <p:cNvPr id="30" name="object 18">
            <a:extLst>
              <a:ext uri="{FF2B5EF4-FFF2-40B4-BE49-F238E27FC236}">
                <a16:creationId xmlns:a16="http://schemas.microsoft.com/office/drawing/2014/main" id="{CCFB62D1-DFE9-44D1-B6E2-0475B25C0B51}"/>
              </a:ext>
            </a:extLst>
          </p:cNvPr>
          <p:cNvSpPr/>
          <p:nvPr/>
        </p:nvSpPr>
        <p:spPr>
          <a:xfrm>
            <a:off x="961312" y="7635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Tree>
    <p:extLst>
      <p:ext uri="{BB962C8B-B14F-4D97-AF65-F5344CB8AC3E}">
        <p14:creationId xmlns:p14="http://schemas.microsoft.com/office/powerpoint/2010/main" val="284912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14</a:t>
            </a:fld>
            <a:endParaRPr spc="-50" dirty="0"/>
          </a:p>
        </p:txBody>
      </p:sp>
      <p:sp>
        <p:nvSpPr>
          <p:cNvPr id="5" name="object 9">
            <a:extLst>
              <a:ext uri="{FF2B5EF4-FFF2-40B4-BE49-F238E27FC236}">
                <a16:creationId xmlns:a16="http://schemas.microsoft.com/office/drawing/2014/main" id="{A468E783-4475-8084-7468-35E595845819}"/>
              </a:ext>
            </a:extLst>
          </p:cNvPr>
          <p:cNvSpPr txBox="1"/>
          <p:nvPr/>
        </p:nvSpPr>
        <p:spPr>
          <a:xfrm>
            <a:off x="1020479" y="1219585"/>
            <a:ext cx="3783329"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6" name="object 10">
            <a:extLst>
              <a:ext uri="{FF2B5EF4-FFF2-40B4-BE49-F238E27FC236}">
                <a16:creationId xmlns:a16="http://schemas.microsoft.com/office/drawing/2014/main" id="{44B38263-3BE5-1F86-56BA-BC31884BECB1}"/>
              </a:ext>
            </a:extLst>
          </p:cNvPr>
          <p:cNvSpPr txBox="1"/>
          <p:nvPr/>
        </p:nvSpPr>
        <p:spPr>
          <a:xfrm>
            <a:off x="8359174" y="1184312"/>
            <a:ext cx="3783330" cy="444994"/>
          </a:xfrm>
          <a:prstGeom prst="rect">
            <a:avLst/>
          </a:prstGeom>
        </p:spPr>
        <p:txBody>
          <a:bodyPr vert="horz" wrap="square" lIns="0" tIns="13970" rIns="0" bIns="0" rtlCol="0">
            <a:spAutoFit/>
          </a:bodyPr>
          <a:lstStyle/>
          <a:p>
            <a:pPr marL="12700">
              <a:lnSpc>
                <a:spcPct val="100000"/>
              </a:lnSpc>
              <a:spcBef>
                <a:spcPts val="110"/>
              </a:spcBef>
            </a:pPr>
            <a:r>
              <a:rPr sz="2800" b="1" dirty="0">
                <a:solidFill>
                  <a:schemeClr val="tx1"/>
                </a:solidFill>
                <a:latin typeface="+mn-lt"/>
                <a:cs typeface="Lato Black"/>
              </a:rPr>
              <a:t>Korzyści</a:t>
            </a:r>
            <a:r>
              <a:rPr sz="2800" b="1" spc="-55" dirty="0">
                <a:solidFill>
                  <a:schemeClr val="tx1"/>
                </a:solidFill>
                <a:latin typeface="+mn-lt"/>
                <a:cs typeface="Lato Black"/>
              </a:rPr>
              <a:t> </a:t>
            </a:r>
            <a:r>
              <a:rPr sz="2800" b="1" dirty="0">
                <a:solidFill>
                  <a:schemeClr val="tx1"/>
                </a:solidFill>
                <a:latin typeface="+mn-lt"/>
                <a:cs typeface="Lato Black"/>
              </a:rPr>
              <a:t>dla</a:t>
            </a:r>
            <a:r>
              <a:rPr sz="2800" b="1" spc="-55" dirty="0">
                <a:solidFill>
                  <a:schemeClr val="tx1"/>
                </a:solidFill>
                <a:latin typeface="+mn-lt"/>
                <a:cs typeface="Lato Black"/>
              </a:rPr>
              <a:t> </a:t>
            </a:r>
            <a:r>
              <a:rPr sz="2800" b="1" spc="-10" dirty="0">
                <a:solidFill>
                  <a:schemeClr val="tx1"/>
                </a:solidFill>
                <a:latin typeface="+mn-lt"/>
                <a:cs typeface="Lato Black"/>
              </a:rPr>
              <a:t>obywateli</a:t>
            </a:r>
            <a:endParaRPr sz="2800" dirty="0">
              <a:solidFill>
                <a:schemeClr val="tx1"/>
              </a:solidFill>
              <a:latin typeface="+mn-lt"/>
              <a:cs typeface="Lato Black"/>
            </a:endParaRPr>
          </a:p>
        </p:txBody>
      </p:sp>
      <p:sp>
        <p:nvSpPr>
          <p:cNvPr id="8" name="object 18">
            <a:extLst>
              <a:ext uri="{FF2B5EF4-FFF2-40B4-BE49-F238E27FC236}">
                <a16:creationId xmlns:a16="http://schemas.microsoft.com/office/drawing/2014/main" id="{2ACDC35E-2E12-152D-24FD-CA51B0614A49}"/>
              </a:ext>
            </a:extLst>
          </p:cNvPr>
          <p:cNvSpPr/>
          <p:nvPr/>
        </p:nvSpPr>
        <p:spPr>
          <a:xfrm rot="5400000" flipV="1">
            <a:off x="4660811" y="3744543"/>
            <a:ext cx="6628811" cy="71104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5" name="object 18">
            <a:extLst>
              <a:ext uri="{FF2B5EF4-FFF2-40B4-BE49-F238E27FC236}">
                <a16:creationId xmlns:a16="http://schemas.microsoft.com/office/drawing/2014/main" id="{1CBD0C1C-D27B-4CE5-B2B9-AE2300325CFF}"/>
              </a:ext>
            </a:extLst>
          </p:cNvPr>
          <p:cNvSpPr/>
          <p:nvPr/>
        </p:nvSpPr>
        <p:spPr>
          <a:xfrm>
            <a:off x="1020479" y="6078052"/>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8" name="object 18">
            <a:extLst>
              <a:ext uri="{FF2B5EF4-FFF2-40B4-BE49-F238E27FC236}">
                <a16:creationId xmlns:a16="http://schemas.microsoft.com/office/drawing/2014/main" id="{DC2DEA10-17B3-4B8C-89EC-9FE206E203B1}"/>
              </a:ext>
            </a:extLst>
          </p:cNvPr>
          <p:cNvSpPr/>
          <p:nvPr/>
        </p:nvSpPr>
        <p:spPr>
          <a:xfrm>
            <a:off x="1283538" y="1714410"/>
            <a:ext cx="17841824" cy="206463"/>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6" name="pole tekstowe 15">
            <a:extLst>
              <a:ext uri="{FF2B5EF4-FFF2-40B4-BE49-F238E27FC236}">
                <a16:creationId xmlns:a16="http://schemas.microsoft.com/office/drawing/2014/main" id="{805DC518-2F06-4348-A296-D284F84979C8}"/>
              </a:ext>
            </a:extLst>
          </p:cNvPr>
          <p:cNvSpPr txBox="1"/>
          <p:nvPr/>
        </p:nvSpPr>
        <p:spPr>
          <a:xfrm>
            <a:off x="825793" y="2343886"/>
            <a:ext cx="6841369" cy="369332"/>
          </a:xfrm>
          <a:prstGeom prst="rect">
            <a:avLst/>
          </a:prstGeom>
          <a:noFill/>
        </p:spPr>
        <p:txBody>
          <a:bodyPr wrap="square">
            <a:spAutoFit/>
          </a:bodyPr>
          <a:lstStyle/>
          <a:p>
            <a:r>
              <a:rPr lang="pl-PL" b="1" dirty="0" err="1">
                <a:solidFill>
                  <a:schemeClr val="tx1"/>
                </a:solidFill>
                <a:latin typeface="Calibri" panose="020F0502020204030204" pitchFamily="34" charset="0"/>
              </a:rPr>
              <a:t>Chatbot</a:t>
            </a:r>
            <a:r>
              <a:rPr lang="pl-PL" b="1" dirty="0">
                <a:solidFill>
                  <a:schemeClr val="tx1"/>
                </a:solidFill>
                <a:latin typeface="Calibri" panose="020F0502020204030204" pitchFamily="34" charset="0"/>
              </a:rPr>
              <a:t> </a:t>
            </a:r>
            <a:r>
              <a:rPr lang="pl-PL" b="1" dirty="0" err="1">
                <a:solidFill>
                  <a:schemeClr val="tx1"/>
                </a:solidFill>
                <a:latin typeface="Calibri" panose="020F0502020204030204" pitchFamily="34" charset="0"/>
              </a:rPr>
              <a:t>Kaspro</a:t>
            </a:r>
            <a:r>
              <a:rPr lang="pl-PL" b="1" dirty="0">
                <a:solidFill>
                  <a:schemeClr val="tx1"/>
                </a:solidFill>
                <a:latin typeface="Calibri" panose="020F0502020204030204" pitchFamily="34" charset="0"/>
              </a:rPr>
              <a:t> nowa funkcjonalność na stronie www.etoll.gov.pl</a:t>
            </a:r>
            <a:endParaRPr lang="pl-PL" dirty="0">
              <a:solidFill>
                <a:schemeClr val="tx1"/>
              </a:solidFill>
            </a:endParaRPr>
          </a:p>
        </p:txBody>
      </p:sp>
      <p:sp>
        <p:nvSpPr>
          <p:cNvPr id="17" name="pole tekstowe 16">
            <a:extLst>
              <a:ext uri="{FF2B5EF4-FFF2-40B4-BE49-F238E27FC236}">
                <a16:creationId xmlns:a16="http://schemas.microsoft.com/office/drawing/2014/main" id="{99B0168E-BCFD-4960-89F8-F1DFE4A46F3B}"/>
              </a:ext>
            </a:extLst>
          </p:cNvPr>
          <p:cNvSpPr txBox="1"/>
          <p:nvPr/>
        </p:nvSpPr>
        <p:spPr>
          <a:xfrm>
            <a:off x="8015874" y="2316819"/>
            <a:ext cx="10558085" cy="3693319"/>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Szybszy dostęp do informacji</a:t>
            </a:r>
            <a:r>
              <a:rPr kumimoji="0" lang="pl-PL" altLang="pl-PL" sz="1800" b="0" i="0" u="none" strike="noStrike" cap="none" normalizeH="0" baseline="0" dirty="0">
                <a:ln>
                  <a:noFill/>
                </a:ln>
                <a:solidFill>
                  <a:schemeClr val="tx1"/>
                </a:solidFill>
                <a:effectLst/>
                <a:latin typeface="+mn-lt"/>
              </a:rPr>
              <a:t> – użytkownicy mogą natychmiast uzyskać potrzebne odpowiedzi bez konieczności długiego przeszukiwania strony.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Oszczędność czasu</a:t>
            </a:r>
            <a:r>
              <a:rPr kumimoji="0" lang="pl-PL" altLang="pl-PL" sz="1800" b="0" i="0" u="none" strike="noStrike" cap="none" normalizeH="0" baseline="0" dirty="0">
                <a:ln>
                  <a:noFill/>
                </a:ln>
                <a:solidFill>
                  <a:schemeClr val="tx1"/>
                </a:solidFill>
                <a:effectLst/>
                <a:latin typeface="+mn-lt"/>
              </a:rPr>
              <a:t> – </a:t>
            </a:r>
            <a:r>
              <a:rPr kumimoji="0" lang="pl-PL" altLang="pl-PL" sz="1800" b="0" i="0" u="none" strike="noStrike" cap="none" normalizeH="0" baseline="0" dirty="0" err="1">
                <a:ln>
                  <a:noFill/>
                </a:ln>
                <a:solidFill>
                  <a:schemeClr val="tx1"/>
                </a:solidFill>
                <a:effectLst/>
                <a:latin typeface="+mn-lt"/>
              </a:rPr>
              <a:t>chatbot</a:t>
            </a:r>
            <a:r>
              <a:rPr kumimoji="0" lang="pl-PL" altLang="pl-PL" sz="1800" b="0" i="0" u="none" strike="noStrike" cap="none" normalizeH="0" baseline="0" dirty="0">
                <a:ln>
                  <a:noFill/>
                </a:ln>
                <a:solidFill>
                  <a:schemeClr val="tx1"/>
                </a:solidFill>
                <a:effectLst/>
                <a:latin typeface="+mn-lt"/>
              </a:rPr>
              <a:t> skraca czas potrzebny na znalezienie właściwych informacji lub procedur.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Dostępność 24/7</a:t>
            </a:r>
            <a:r>
              <a:rPr kumimoji="0" lang="pl-PL" altLang="pl-PL" sz="1800" b="0" i="0" u="none" strike="noStrike" cap="none" normalizeH="0" baseline="0" dirty="0">
                <a:ln>
                  <a:noFill/>
                </a:ln>
                <a:solidFill>
                  <a:schemeClr val="tx1"/>
                </a:solidFill>
                <a:effectLst/>
                <a:latin typeface="+mn-lt"/>
              </a:rPr>
              <a:t> – możliwość uzyskania pomocy o każdej porze dnia i nocy, bez ograniczeń godzin pracy infolinii.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Łatwiejsza obsługa spraw</a:t>
            </a:r>
            <a:r>
              <a:rPr kumimoji="0" lang="pl-PL" altLang="pl-PL" sz="1800" b="0" i="0" u="none" strike="noStrike" cap="none" normalizeH="0" baseline="0" dirty="0">
                <a:ln>
                  <a:noFill/>
                </a:ln>
                <a:solidFill>
                  <a:schemeClr val="tx1"/>
                </a:solidFill>
                <a:effectLst/>
                <a:latin typeface="+mn-lt"/>
              </a:rPr>
              <a:t> – system rozpoznaje intencje użytkownika i kieruje go bezpośrednio do odpowiednich formularzy, odpowiedzi lub sekcji FAQ.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Lepsza nawigacja po stronie</a:t>
            </a:r>
            <a:r>
              <a:rPr kumimoji="0" lang="pl-PL" altLang="pl-PL" sz="1800" b="0" i="0" u="none" strike="noStrike" cap="none" normalizeH="0" baseline="0" dirty="0">
                <a:ln>
                  <a:noFill/>
                </a:ln>
                <a:solidFill>
                  <a:schemeClr val="tx1"/>
                </a:solidFill>
                <a:effectLst/>
                <a:latin typeface="+mn-lt"/>
              </a:rPr>
              <a:t> – </a:t>
            </a:r>
            <a:r>
              <a:rPr kumimoji="0" lang="pl-PL" altLang="pl-PL" sz="1800" b="0" i="0" u="none" strike="noStrike" cap="none" normalizeH="0" baseline="0" dirty="0" err="1">
                <a:ln>
                  <a:noFill/>
                </a:ln>
                <a:solidFill>
                  <a:schemeClr val="tx1"/>
                </a:solidFill>
                <a:effectLst/>
                <a:latin typeface="+mn-lt"/>
              </a:rPr>
              <a:t>chatbot</a:t>
            </a:r>
            <a:r>
              <a:rPr kumimoji="0" lang="pl-PL" altLang="pl-PL" sz="1800" b="0" i="0" u="none" strike="noStrike" cap="none" normalizeH="0" baseline="0" dirty="0">
                <a:ln>
                  <a:noFill/>
                </a:ln>
                <a:solidFill>
                  <a:schemeClr val="tx1"/>
                </a:solidFill>
                <a:effectLst/>
                <a:latin typeface="+mn-lt"/>
              </a:rPr>
              <a:t> pomaga szybko odnaleźć potrzebne treści, przeszukując informacje dostępne na stronie.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Wsparcie multimedialne</a:t>
            </a:r>
            <a:r>
              <a:rPr kumimoji="0" lang="pl-PL" altLang="pl-PL" sz="1800" b="0" i="0" u="none" strike="noStrike" cap="none" normalizeH="0" baseline="0" dirty="0">
                <a:ln>
                  <a:noFill/>
                </a:ln>
                <a:solidFill>
                  <a:schemeClr val="tx1"/>
                </a:solidFill>
                <a:effectLst/>
                <a:latin typeface="+mn-lt"/>
              </a:rPr>
              <a:t> – możliwość korzystania z krótkich filmów instruktażowych, które ułatwiają zrozumienie procedur.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sz="1800" b="1" i="0" u="none" strike="noStrike" cap="none" normalizeH="0" baseline="0" dirty="0">
                <a:ln>
                  <a:noFill/>
                </a:ln>
                <a:solidFill>
                  <a:schemeClr val="tx1"/>
                </a:solidFill>
                <a:effectLst/>
                <a:latin typeface="+mn-lt"/>
              </a:rPr>
              <a:t>Poprawa doświadczenia użytkownika</a:t>
            </a:r>
            <a:r>
              <a:rPr kumimoji="0" lang="pl-PL" altLang="pl-PL" sz="1800" b="0" i="0" u="none" strike="noStrike" cap="none" normalizeH="0" baseline="0" dirty="0">
                <a:ln>
                  <a:noFill/>
                </a:ln>
                <a:solidFill>
                  <a:schemeClr val="tx1"/>
                </a:solidFill>
                <a:effectLst/>
                <a:latin typeface="+mn-lt"/>
              </a:rPr>
              <a:t> – korzystanie z usług staje się bardziej intuicyjne, wygodne </a:t>
            </a:r>
            <a:br>
              <a:rPr kumimoji="0" lang="pl-PL" altLang="pl-PL" sz="1800" b="0" i="0" u="none" strike="noStrike" cap="none" normalizeH="0" baseline="0" dirty="0">
                <a:ln>
                  <a:noFill/>
                </a:ln>
                <a:solidFill>
                  <a:schemeClr val="tx1"/>
                </a:solidFill>
                <a:effectLst/>
                <a:latin typeface="+mn-lt"/>
              </a:rPr>
            </a:br>
            <a:r>
              <a:rPr kumimoji="0" lang="pl-PL" altLang="pl-PL" sz="1800" b="0" i="0" u="none" strike="noStrike" cap="none" normalizeH="0" baseline="0" dirty="0">
                <a:ln>
                  <a:noFill/>
                </a:ln>
                <a:solidFill>
                  <a:schemeClr val="tx1"/>
                </a:solidFill>
                <a:effectLst/>
                <a:latin typeface="+mn-lt"/>
              </a:rPr>
              <a:t>i przyjazne.</a:t>
            </a:r>
            <a:endParaRPr lang="pl-PL" dirty="0"/>
          </a:p>
        </p:txBody>
      </p:sp>
      <p:sp>
        <p:nvSpPr>
          <p:cNvPr id="18" name="object 18">
            <a:extLst>
              <a:ext uri="{FF2B5EF4-FFF2-40B4-BE49-F238E27FC236}">
                <a16:creationId xmlns:a16="http://schemas.microsoft.com/office/drawing/2014/main" id="{FCBE4CDC-2949-49AD-B849-6C3A0374CCC4}"/>
              </a:ext>
            </a:extLst>
          </p:cNvPr>
          <p:cNvSpPr/>
          <p:nvPr/>
        </p:nvSpPr>
        <p:spPr>
          <a:xfrm>
            <a:off x="1057672" y="7414469"/>
            <a:ext cx="17841824" cy="206463"/>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9" name="pole tekstowe 18">
            <a:extLst>
              <a:ext uri="{FF2B5EF4-FFF2-40B4-BE49-F238E27FC236}">
                <a16:creationId xmlns:a16="http://schemas.microsoft.com/office/drawing/2014/main" id="{E82486A9-57F8-4362-8C2B-F4B1BB8CE63B}"/>
              </a:ext>
            </a:extLst>
          </p:cNvPr>
          <p:cNvSpPr txBox="1"/>
          <p:nvPr/>
        </p:nvSpPr>
        <p:spPr>
          <a:xfrm>
            <a:off x="969456" y="6322445"/>
            <a:ext cx="6650240" cy="923330"/>
          </a:xfrm>
          <a:prstGeom prst="rect">
            <a:avLst/>
          </a:prstGeom>
          <a:noFill/>
        </p:spPr>
        <p:txBody>
          <a:bodyPr wrap="square">
            <a:spAutoFit/>
          </a:bodyPr>
          <a:lstStyle/>
          <a:p>
            <a:r>
              <a:rPr lang="pl-PL" b="1" dirty="0">
                <a:solidFill>
                  <a:schemeClr val="tx1"/>
                </a:solidFill>
                <a:latin typeface="Calibri" panose="020F0502020204030204" pitchFamily="34" charset="0"/>
              </a:rPr>
              <a:t>SENT </a:t>
            </a:r>
          </a:p>
          <a:p>
            <a:r>
              <a:rPr lang="pl-PL" dirty="0">
                <a:solidFill>
                  <a:schemeClr val="tx1"/>
                </a:solidFill>
                <a:latin typeface="Calibri" panose="020F0502020204030204" pitchFamily="34" charset="0"/>
              </a:rPr>
              <a:t>– dostosowanie systemu do  zmian legislacyjnych </a:t>
            </a:r>
          </a:p>
          <a:p>
            <a:r>
              <a:rPr lang="pl-PL" dirty="0">
                <a:solidFill>
                  <a:schemeClr val="tx1"/>
                </a:solidFill>
                <a:latin typeface="Calibri" panose="020F0502020204030204" pitchFamily="34" charset="0"/>
              </a:rPr>
              <a:t>(druk sejmowy nr 2272)</a:t>
            </a:r>
            <a:endParaRPr lang="pl-PL" dirty="0">
              <a:solidFill>
                <a:schemeClr val="tx1"/>
              </a:solidFill>
            </a:endParaRPr>
          </a:p>
        </p:txBody>
      </p:sp>
      <p:sp>
        <p:nvSpPr>
          <p:cNvPr id="20" name="object 11">
            <a:extLst>
              <a:ext uri="{FF2B5EF4-FFF2-40B4-BE49-F238E27FC236}">
                <a16:creationId xmlns:a16="http://schemas.microsoft.com/office/drawing/2014/main" id="{B7821F83-75B6-4DA7-97A7-E90393DA4D71}"/>
              </a:ext>
            </a:extLst>
          </p:cNvPr>
          <p:cNvSpPr txBox="1"/>
          <p:nvPr/>
        </p:nvSpPr>
        <p:spPr>
          <a:xfrm>
            <a:off x="8015874" y="6322445"/>
            <a:ext cx="10510908" cy="289823"/>
          </a:xfrm>
          <a:prstGeom prst="rect">
            <a:avLst/>
          </a:prstGeom>
        </p:spPr>
        <p:txBody>
          <a:bodyPr vert="horz" wrap="square" lIns="0" tIns="12700" rIns="0" bIns="0" rtlCol="0">
            <a:spAutoFit/>
          </a:bodyPr>
          <a:lstStyle/>
          <a:p>
            <a:pPr marL="12700">
              <a:lnSpc>
                <a:spcPct val="10000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Możliwość dokonywania zgłoszeń przewozów betonu towarowego.</a:t>
            </a:r>
          </a:p>
        </p:txBody>
      </p:sp>
    </p:spTree>
    <p:extLst>
      <p:ext uri="{BB962C8B-B14F-4D97-AF65-F5344CB8AC3E}">
        <p14:creationId xmlns:p14="http://schemas.microsoft.com/office/powerpoint/2010/main" val="99707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19" name="object 19"/>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0" name="object 20"/>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15</a:t>
            </a:fld>
            <a:endParaRPr spc="-50" dirty="0"/>
          </a:p>
        </p:txBody>
      </p:sp>
      <p:sp>
        <p:nvSpPr>
          <p:cNvPr id="22" name="object 2">
            <a:extLst>
              <a:ext uri="{FF2B5EF4-FFF2-40B4-BE49-F238E27FC236}">
                <a16:creationId xmlns:a16="http://schemas.microsoft.com/office/drawing/2014/main" id="{C0D2B424-5F21-29D1-ED99-0260443EC93E}"/>
              </a:ext>
            </a:extLst>
          </p:cNvPr>
          <p:cNvSpPr txBox="1"/>
          <p:nvPr/>
        </p:nvSpPr>
        <p:spPr>
          <a:xfrm>
            <a:off x="7203617" y="473075"/>
            <a:ext cx="10916557" cy="10667841"/>
          </a:xfrm>
          <a:prstGeom prst="rect">
            <a:avLst/>
          </a:prstGeom>
        </p:spPr>
        <p:txBody>
          <a:bodyPr vert="horz" wrap="square" lIns="0" tIns="12700" rIns="0" bIns="0" rtlCol="0">
            <a:spAutoFit/>
          </a:bodyPr>
          <a:lstStyle/>
          <a:p>
            <a:pPr lvl="3" indent="-488025">
              <a:lnSpc>
                <a:spcPts val="4580"/>
              </a:lnSpc>
              <a:buChar char="•"/>
              <a:tabLst>
                <a:tab pos="518795" algn="l"/>
              </a:tabLst>
            </a:pPr>
            <a:r>
              <a:rPr lang="pl-PL" sz="2400" dirty="0">
                <a:solidFill>
                  <a:schemeClr val="tx1"/>
                </a:solidFill>
                <a:latin typeface="+mn-lt"/>
                <a:cs typeface="Lato"/>
              </a:rPr>
              <a:t>e-Urząd</a:t>
            </a:r>
            <a:r>
              <a:rPr lang="pl-PL" sz="2400" spc="15" dirty="0">
                <a:solidFill>
                  <a:schemeClr val="tx1"/>
                </a:solidFill>
                <a:latin typeface="+mn-lt"/>
                <a:cs typeface="Lato"/>
              </a:rPr>
              <a:t> </a:t>
            </a:r>
            <a:r>
              <a:rPr lang="pl-PL" sz="2400" spc="-10" dirty="0">
                <a:solidFill>
                  <a:schemeClr val="tx1"/>
                </a:solidFill>
                <a:latin typeface="+mn-lt"/>
                <a:cs typeface="Lato"/>
              </a:rPr>
              <a:t>Skarbowy, </a:t>
            </a:r>
          </a:p>
          <a:p>
            <a:pPr lvl="3" indent="-488025">
              <a:lnSpc>
                <a:spcPts val="4580"/>
              </a:lnSpc>
              <a:buChar char="•"/>
              <a:tabLst>
                <a:tab pos="518795" algn="l"/>
              </a:tabLst>
            </a:pPr>
            <a:r>
              <a:rPr lang="pl-PL" sz="2400" spc="-10" dirty="0">
                <a:solidFill>
                  <a:schemeClr val="tx1"/>
                </a:solidFill>
                <a:latin typeface="+mn-lt"/>
                <a:cs typeface="Lato"/>
              </a:rPr>
              <a:t>Twój</a:t>
            </a:r>
            <a:r>
              <a:rPr lang="pl-PL" sz="2400" spc="-55" dirty="0">
                <a:solidFill>
                  <a:schemeClr val="tx1"/>
                </a:solidFill>
                <a:latin typeface="+mn-lt"/>
                <a:cs typeface="Lato"/>
              </a:rPr>
              <a:t> </a:t>
            </a:r>
            <a:r>
              <a:rPr lang="pl-PL" sz="2400" spc="-20" dirty="0">
                <a:solidFill>
                  <a:schemeClr val="tx1"/>
                </a:solidFill>
                <a:latin typeface="+mn-lt"/>
                <a:cs typeface="Lato"/>
              </a:rPr>
              <a:t>e-PIT</a:t>
            </a:r>
          </a:p>
          <a:p>
            <a:pPr indent="-488025">
              <a:lnSpc>
                <a:spcPts val="4580"/>
              </a:lnSpc>
              <a:buChar char="•"/>
              <a:tabLst>
                <a:tab pos="518795" algn="l"/>
              </a:tabLst>
            </a:pPr>
            <a:r>
              <a:rPr lang="pl-PL" sz="2400" dirty="0" err="1">
                <a:solidFill>
                  <a:schemeClr val="tx1"/>
                </a:solidFill>
                <a:latin typeface="+mn-lt"/>
                <a:cs typeface="Lato"/>
              </a:rPr>
              <a:t>eMCeK</a:t>
            </a:r>
            <a:r>
              <a:rPr lang="pl-PL" sz="2400" dirty="0">
                <a:solidFill>
                  <a:schemeClr val="tx1"/>
                </a:solidFill>
                <a:latin typeface="+mn-lt"/>
                <a:cs typeface="Lato"/>
              </a:rPr>
              <a:t> – </a:t>
            </a:r>
            <a:r>
              <a:rPr lang="pl-PL" sz="2400" dirty="0" err="1">
                <a:solidFill>
                  <a:schemeClr val="tx1"/>
                </a:solidFill>
                <a:latin typeface="+mn-lt"/>
                <a:cs typeface="Lato"/>
              </a:rPr>
              <a:t>Multikanałowe</a:t>
            </a:r>
            <a:r>
              <a:rPr lang="pl-PL" sz="2400" dirty="0">
                <a:solidFill>
                  <a:schemeClr val="tx1"/>
                </a:solidFill>
                <a:latin typeface="+mn-lt"/>
                <a:cs typeface="Lato"/>
              </a:rPr>
              <a:t> Centrum Komunikacji </a:t>
            </a:r>
          </a:p>
          <a:p>
            <a:pPr indent="-488025">
              <a:lnSpc>
                <a:spcPts val="4580"/>
              </a:lnSpc>
              <a:buFontTx/>
              <a:buChar char="•"/>
              <a:tabLst>
                <a:tab pos="518795" algn="l"/>
              </a:tabLst>
            </a:pPr>
            <a:r>
              <a:rPr lang="pl-PL" sz="2400" spc="-20" dirty="0">
                <a:solidFill>
                  <a:schemeClr val="tx1"/>
                </a:solidFill>
                <a:latin typeface="+mn-lt"/>
                <a:cs typeface="Lato"/>
              </a:rPr>
              <a:t>PUESC</a:t>
            </a:r>
            <a:endParaRPr lang="pl-PL" sz="2400" spc="-20" dirty="0">
              <a:solidFill>
                <a:schemeClr val="tx1"/>
              </a:solidFill>
              <a:highlight>
                <a:srgbClr val="FFFF00"/>
              </a:highlight>
              <a:latin typeface="+mn-lt"/>
              <a:cs typeface="Lato"/>
            </a:endParaRPr>
          </a:p>
          <a:p>
            <a:pPr indent="-488025">
              <a:lnSpc>
                <a:spcPts val="4580"/>
              </a:lnSpc>
              <a:buFontTx/>
              <a:buChar char="•"/>
              <a:tabLst>
                <a:tab pos="518795" algn="l"/>
              </a:tabLst>
            </a:pPr>
            <a:r>
              <a:rPr lang="pl-PL" sz="2400" dirty="0">
                <a:solidFill>
                  <a:schemeClr val="tx1"/>
                </a:solidFill>
                <a:latin typeface="+mn-lt"/>
                <a:cs typeface="Lato"/>
              </a:rPr>
              <a:t>Umów wizytę</a:t>
            </a:r>
          </a:p>
          <a:p>
            <a:pPr indent="-488025">
              <a:lnSpc>
                <a:spcPts val="4580"/>
              </a:lnSpc>
              <a:buChar char="•"/>
              <a:tabLst>
                <a:tab pos="518795" algn="l"/>
              </a:tabLst>
            </a:pPr>
            <a:r>
              <a:rPr lang="pl-PL" sz="2400" spc="-20" dirty="0">
                <a:solidFill>
                  <a:schemeClr val="tx1"/>
                </a:solidFill>
                <a:latin typeface="+mn-lt"/>
                <a:cs typeface="Lato"/>
              </a:rPr>
              <a:t>e-TOLL</a:t>
            </a:r>
            <a:endParaRPr lang="pl-PL" sz="1050" strike="sngStrike" spc="-20" dirty="0">
              <a:solidFill>
                <a:schemeClr val="tx1"/>
              </a:solidFill>
              <a:latin typeface="+mn-lt"/>
              <a:cs typeface="Lato"/>
            </a:endParaRPr>
          </a:p>
          <a:p>
            <a:pPr indent="-488025">
              <a:lnSpc>
                <a:spcPts val="4580"/>
              </a:lnSpc>
              <a:buChar char="•"/>
              <a:tabLst>
                <a:tab pos="518795" algn="l"/>
              </a:tabLst>
            </a:pPr>
            <a:r>
              <a:rPr lang="pl-PL" sz="2400" dirty="0">
                <a:solidFill>
                  <a:schemeClr val="tx1"/>
                </a:solidFill>
                <a:latin typeface="+mn-lt"/>
                <a:cs typeface="Lato"/>
              </a:rPr>
              <a:t>SENT</a:t>
            </a:r>
          </a:p>
          <a:p>
            <a:pPr indent="-488025">
              <a:lnSpc>
                <a:spcPts val="4580"/>
              </a:lnSpc>
              <a:buChar char="•"/>
              <a:tabLst>
                <a:tab pos="518795" algn="l"/>
              </a:tabLst>
            </a:pPr>
            <a:r>
              <a:rPr lang="pl-PL" sz="2400" dirty="0">
                <a:solidFill>
                  <a:schemeClr val="tx1"/>
                </a:solidFill>
                <a:latin typeface="+mn-lt"/>
              </a:rPr>
              <a:t>OP-OS</a:t>
            </a:r>
          </a:p>
          <a:p>
            <a:pPr indent="-488025">
              <a:lnSpc>
                <a:spcPts val="4580"/>
              </a:lnSpc>
              <a:buChar char="•"/>
              <a:tabLst>
                <a:tab pos="518795" algn="l"/>
              </a:tabLst>
            </a:pPr>
            <a:r>
              <a:rPr lang="pl-PL" sz="2400" dirty="0">
                <a:solidFill>
                  <a:schemeClr val="tx1"/>
                </a:solidFill>
                <a:latin typeface="+mn-lt"/>
              </a:rPr>
              <a:t>CESOP PL </a:t>
            </a:r>
          </a:p>
          <a:p>
            <a:pPr indent="-488025">
              <a:lnSpc>
                <a:spcPts val="4580"/>
              </a:lnSpc>
              <a:buChar char="•"/>
              <a:tabLst>
                <a:tab pos="518795" algn="l"/>
              </a:tabLst>
            </a:pPr>
            <a:r>
              <a:rPr lang="pl-PL" sz="2400" dirty="0">
                <a:solidFill>
                  <a:schemeClr val="tx1"/>
                </a:solidFill>
                <a:latin typeface="+mn-lt"/>
              </a:rPr>
              <a:t>MDR</a:t>
            </a:r>
          </a:p>
          <a:p>
            <a:pPr lvl="3" indent="-488025">
              <a:lnSpc>
                <a:spcPts val="4580"/>
              </a:lnSpc>
              <a:buChar char="•"/>
              <a:tabLst>
                <a:tab pos="518795" algn="l"/>
              </a:tabLst>
            </a:pPr>
            <a:r>
              <a:rPr lang="pl-PL" sz="2400" dirty="0">
                <a:solidFill>
                  <a:schemeClr val="tx1"/>
                </a:solidFill>
                <a:latin typeface="+mn-lt"/>
                <a:cs typeface="Lato"/>
              </a:rPr>
              <a:t>Serwis Sprawdź status NIP</a:t>
            </a:r>
          </a:p>
          <a:p>
            <a:pPr lvl="3" indent="-488025">
              <a:lnSpc>
                <a:spcPts val="4580"/>
              </a:lnSpc>
              <a:buChar char="•"/>
              <a:tabLst>
                <a:tab pos="518795" algn="l"/>
              </a:tabLst>
            </a:pPr>
            <a:r>
              <a:rPr lang="pl-PL" sz="2400" spc="-10" dirty="0">
                <a:solidFill>
                  <a:schemeClr val="tx1"/>
                </a:solidFill>
                <a:latin typeface="+mn-lt"/>
                <a:cs typeface="Lato"/>
              </a:rPr>
              <a:t>Aplikacja </a:t>
            </a:r>
            <a:r>
              <a:rPr lang="pl-PL" sz="2400" spc="-10" dirty="0" err="1">
                <a:solidFill>
                  <a:schemeClr val="tx1"/>
                </a:solidFill>
                <a:latin typeface="+mn-lt"/>
                <a:cs typeface="Lato"/>
              </a:rPr>
              <a:t>eParagony</a:t>
            </a:r>
            <a:endParaRPr lang="pl-PL" sz="2400" dirty="0">
              <a:solidFill>
                <a:schemeClr val="tx1"/>
              </a:solidFill>
              <a:latin typeface="+mn-lt"/>
              <a:ea typeface="Lato" panose="020F0502020204030203" pitchFamily="34" charset="0"/>
              <a:cs typeface="Lato" panose="020F0502020204030203" pitchFamily="34" charset="0"/>
            </a:endParaRPr>
          </a:p>
          <a:p>
            <a:pPr indent="-488025">
              <a:lnSpc>
                <a:spcPts val="4580"/>
              </a:lnSpc>
              <a:buChar char="•"/>
              <a:tabLst>
                <a:tab pos="518795" algn="l"/>
              </a:tabLst>
            </a:pPr>
            <a:r>
              <a:rPr lang="pl-PL" sz="2400" dirty="0">
                <a:solidFill>
                  <a:schemeClr val="tx1"/>
                </a:solidFill>
                <a:latin typeface="+mn-lt"/>
              </a:rPr>
              <a:t>Chmura Instytucji Audytowej</a:t>
            </a:r>
          </a:p>
          <a:p>
            <a:pPr indent="-488025">
              <a:lnSpc>
                <a:spcPts val="4580"/>
              </a:lnSpc>
              <a:buChar char="•"/>
              <a:tabLst>
                <a:tab pos="518795" algn="l"/>
              </a:tabLst>
            </a:pPr>
            <a:r>
              <a:rPr lang="pl-PL" sz="2400" dirty="0">
                <a:solidFill>
                  <a:schemeClr val="tx1"/>
                </a:solidFill>
                <a:latin typeface="+mn-lt"/>
              </a:rPr>
              <a:t>QR kody na upomnieniach</a:t>
            </a:r>
          </a:p>
          <a:p>
            <a:pPr indent="-488025">
              <a:lnSpc>
                <a:spcPts val="4580"/>
              </a:lnSpc>
              <a:buChar char="•"/>
              <a:tabLst>
                <a:tab pos="518795" algn="l"/>
              </a:tabLst>
            </a:pPr>
            <a:r>
              <a:rPr lang="pl-PL" sz="2400" dirty="0">
                <a:solidFill>
                  <a:schemeClr val="tx1"/>
                </a:solidFill>
                <a:latin typeface="+mn-lt"/>
              </a:rPr>
              <a:t>QR kody opłata skarbowa</a:t>
            </a:r>
          </a:p>
          <a:p>
            <a:pPr indent="-488025">
              <a:lnSpc>
                <a:spcPts val="4580"/>
              </a:lnSpc>
              <a:buChar char="•"/>
              <a:tabLst>
                <a:tab pos="518795" algn="l"/>
              </a:tabLst>
            </a:pPr>
            <a:r>
              <a:rPr lang="pl-PL" sz="2400" dirty="0">
                <a:solidFill>
                  <a:schemeClr val="tx1"/>
                </a:solidFill>
                <a:latin typeface="+mn-lt"/>
              </a:rPr>
              <a:t>Centrum Transparentności</a:t>
            </a:r>
          </a:p>
          <a:p>
            <a:pPr indent="-488025">
              <a:lnSpc>
                <a:spcPts val="4580"/>
              </a:lnSpc>
              <a:buChar char="•"/>
              <a:tabLst>
                <a:tab pos="518795" algn="l"/>
              </a:tabLst>
            </a:pPr>
            <a:r>
              <a:rPr lang="pl-PL" sz="2400" dirty="0">
                <a:solidFill>
                  <a:schemeClr val="tx1"/>
                </a:solidFill>
                <a:latin typeface="+mn-lt"/>
              </a:rPr>
              <a:t>Krajowy System </a:t>
            </a:r>
            <a:r>
              <a:rPr lang="pl-PL" sz="2400" dirty="0" err="1">
                <a:solidFill>
                  <a:schemeClr val="tx1"/>
                </a:solidFill>
                <a:latin typeface="+mn-lt"/>
              </a:rPr>
              <a:t>eFaktur</a:t>
            </a:r>
            <a:endParaRPr lang="pl-PL" sz="2400" dirty="0">
              <a:solidFill>
                <a:schemeClr val="tx1"/>
              </a:solidFill>
              <a:latin typeface="+mn-lt"/>
            </a:endParaRPr>
          </a:p>
          <a:p>
            <a:pPr indent="-488025">
              <a:lnSpc>
                <a:spcPts val="4580"/>
              </a:lnSpc>
              <a:buChar char="•"/>
              <a:tabLst>
                <a:tab pos="518795" algn="l"/>
              </a:tabLst>
            </a:pPr>
            <a:endParaRPr lang="pl-PL" sz="2400" dirty="0">
              <a:solidFill>
                <a:schemeClr val="tx1"/>
              </a:solidFill>
              <a:latin typeface="+mn-lt"/>
            </a:endParaRPr>
          </a:p>
        </p:txBody>
      </p:sp>
      <p:grpSp>
        <p:nvGrpSpPr>
          <p:cNvPr id="23" name="object 3">
            <a:extLst>
              <a:ext uri="{FF2B5EF4-FFF2-40B4-BE49-F238E27FC236}">
                <a16:creationId xmlns:a16="http://schemas.microsoft.com/office/drawing/2014/main" id="{ADD7EBDF-A2B0-2F83-4F20-6035C2B4618D}"/>
              </a:ext>
            </a:extLst>
          </p:cNvPr>
          <p:cNvGrpSpPr/>
          <p:nvPr/>
        </p:nvGrpSpPr>
        <p:grpSpPr>
          <a:xfrm>
            <a:off x="2319132" y="5105094"/>
            <a:ext cx="2524125" cy="400685"/>
            <a:chOff x="2319132" y="5105094"/>
            <a:chExt cx="2524125" cy="400685"/>
          </a:xfrm>
        </p:grpSpPr>
        <p:sp>
          <p:nvSpPr>
            <p:cNvPr id="24" name="object 4">
              <a:extLst>
                <a:ext uri="{FF2B5EF4-FFF2-40B4-BE49-F238E27FC236}">
                  <a16:creationId xmlns:a16="http://schemas.microsoft.com/office/drawing/2014/main" id="{5D919CFE-1521-08F7-E439-4BC75B4484F7}"/>
                </a:ext>
              </a:extLst>
            </p:cNvPr>
            <p:cNvSpPr/>
            <p:nvPr/>
          </p:nvSpPr>
          <p:spPr>
            <a:xfrm>
              <a:off x="4708521" y="5120801"/>
              <a:ext cx="118745" cy="368935"/>
            </a:xfrm>
            <a:custGeom>
              <a:avLst/>
              <a:gdLst/>
              <a:ahLst/>
              <a:cxnLst/>
              <a:rect l="l" t="t" r="r" b="b"/>
              <a:pathLst>
                <a:path w="118745" h="368935">
                  <a:moveTo>
                    <a:pt x="0" y="368815"/>
                  </a:moveTo>
                  <a:lnTo>
                    <a:pt x="118404" y="186224"/>
                  </a:lnTo>
                  <a:lnTo>
                    <a:pt x="2230" y="0"/>
                  </a:lnTo>
                </a:path>
              </a:pathLst>
            </a:custGeom>
            <a:ln w="31412">
              <a:solidFill>
                <a:schemeClr val="tx1"/>
              </a:solidFill>
            </a:ln>
          </p:spPr>
          <p:txBody>
            <a:bodyPr wrap="square" lIns="0" tIns="0" rIns="0" bIns="0" rtlCol="0"/>
            <a:lstStyle/>
            <a:p>
              <a:endParaRPr>
                <a:latin typeface="+mn-lt"/>
              </a:endParaRPr>
            </a:p>
          </p:txBody>
        </p:sp>
        <p:sp>
          <p:nvSpPr>
            <p:cNvPr id="25" name="object 5">
              <a:extLst>
                <a:ext uri="{FF2B5EF4-FFF2-40B4-BE49-F238E27FC236}">
                  <a16:creationId xmlns:a16="http://schemas.microsoft.com/office/drawing/2014/main" id="{5365342C-0F27-1B5C-586D-C695ECABDB9D}"/>
                </a:ext>
              </a:extLst>
            </p:cNvPr>
            <p:cNvSpPr/>
            <p:nvPr/>
          </p:nvSpPr>
          <p:spPr>
            <a:xfrm>
              <a:off x="2319132" y="5305207"/>
              <a:ext cx="2479675" cy="0"/>
            </a:xfrm>
            <a:custGeom>
              <a:avLst/>
              <a:gdLst/>
              <a:ahLst/>
              <a:cxnLst/>
              <a:rect l="l" t="t" r="r" b="b"/>
              <a:pathLst>
                <a:path w="2479675">
                  <a:moveTo>
                    <a:pt x="2479191" y="0"/>
                  </a:moveTo>
                  <a:lnTo>
                    <a:pt x="0" y="0"/>
                  </a:lnTo>
                </a:path>
              </a:pathLst>
            </a:custGeom>
            <a:ln w="31412">
              <a:solidFill>
                <a:schemeClr val="tx1"/>
              </a:solidFill>
            </a:ln>
          </p:spPr>
          <p:txBody>
            <a:bodyPr wrap="square" lIns="0" tIns="0" rIns="0" bIns="0" rtlCol="0"/>
            <a:lstStyle/>
            <a:p>
              <a:endParaRPr>
                <a:latin typeface="+mn-lt"/>
              </a:endParaRPr>
            </a:p>
          </p:txBody>
        </p:sp>
      </p:grpSp>
      <p:sp>
        <p:nvSpPr>
          <p:cNvPr id="9" name="object 8">
            <a:extLst>
              <a:ext uri="{FF2B5EF4-FFF2-40B4-BE49-F238E27FC236}">
                <a16:creationId xmlns:a16="http://schemas.microsoft.com/office/drawing/2014/main" id="{AB1C6F9D-4ED2-4281-AEEF-4DF3AD013525}"/>
              </a:ext>
            </a:extLst>
          </p:cNvPr>
          <p:cNvSpPr txBox="1"/>
          <p:nvPr/>
        </p:nvSpPr>
        <p:spPr>
          <a:xfrm>
            <a:off x="1087436" y="625475"/>
            <a:ext cx="9421813" cy="1379224"/>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Co m.in. już zrobiliśmy </a:t>
            </a:r>
          </a:p>
          <a:p>
            <a:pPr marL="12700">
              <a:lnSpc>
                <a:spcPct val="100000"/>
              </a:lnSpc>
              <a:spcBef>
                <a:spcPts val="95"/>
              </a:spcBef>
            </a:pPr>
            <a:r>
              <a:rPr lang="pl-PL" sz="4400" b="1" dirty="0">
                <a:latin typeface="+mn-lt"/>
                <a:cs typeface="Lato Black"/>
              </a:rPr>
              <a:t>od roku 2024</a:t>
            </a:r>
            <a:endParaRPr sz="4400" dirty="0">
              <a:latin typeface="+mn-lt"/>
              <a:cs typeface="Lat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16</a:t>
            </a:fld>
            <a:endParaRPr spc="-50" dirty="0"/>
          </a:p>
        </p:txBody>
      </p:sp>
      <p:sp>
        <p:nvSpPr>
          <p:cNvPr id="2" name="pole tekstowe 1">
            <a:extLst>
              <a:ext uri="{FF2B5EF4-FFF2-40B4-BE49-F238E27FC236}">
                <a16:creationId xmlns:a16="http://schemas.microsoft.com/office/drawing/2014/main" id="{AFB645D6-DB20-401D-8536-906745D04785}"/>
              </a:ext>
            </a:extLst>
          </p:cNvPr>
          <p:cNvSpPr txBox="1"/>
          <p:nvPr/>
        </p:nvSpPr>
        <p:spPr>
          <a:xfrm>
            <a:off x="8475390" y="5522736"/>
            <a:ext cx="10074171" cy="1211229"/>
          </a:xfrm>
          <a:prstGeom prst="rect">
            <a:avLst/>
          </a:prstGeom>
          <a:noFill/>
        </p:spPr>
        <p:txBody>
          <a:bodyPr wrap="square" rtlCol="0">
            <a:spAutoFit/>
          </a:bodyPr>
          <a:lstStyle/>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2024 r. zostało złożonych 13,8 mln rozliczeń za 2023 r. poprzez usługę Twój e-PIT, w tym: </a:t>
            </a:r>
          </a:p>
          <a:p>
            <a:pPr marL="298450" indent="-285750">
              <a:lnSpc>
                <a:spcPts val="2180"/>
              </a:lnSpc>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7,6 mln rozliczeń złożonych samodzielnie,</a:t>
            </a:r>
          </a:p>
          <a:p>
            <a:pPr marL="298450" indent="-285750">
              <a:lnSpc>
                <a:spcPts val="2180"/>
              </a:lnSpc>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6,2 mln rozliczeń zaakceptowanych automatycznie.</a:t>
            </a:r>
          </a:p>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19,6 mln logowań  do usługi Twój e-PIT w trakcie trwania akcji rozliczeń za 2023 r.</a:t>
            </a:r>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843180"/>
          </a:xfrm>
          <a:prstGeom prst="rect">
            <a:avLst/>
          </a:prstGeom>
        </p:spPr>
        <p:txBody>
          <a:bodyPr vert="horz" wrap="square" lIns="0" tIns="12065" rIns="0" bIns="0" rtlCol="0">
            <a:spAutoFit/>
          </a:bodyPr>
          <a:lstStyle/>
          <a:p>
            <a:pPr marL="12700">
              <a:lnSpc>
                <a:spcPct val="100000"/>
              </a:lnSpc>
              <a:spcBef>
                <a:spcPts val="95"/>
              </a:spcBef>
            </a:pPr>
            <a:r>
              <a:rPr sz="5400" b="1" dirty="0">
                <a:latin typeface="+mn-lt"/>
                <a:cs typeface="Lato Black"/>
              </a:rPr>
              <a:t>e-Urząd</a:t>
            </a:r>
            <a:r>
              <a:rPr sz="5400" b="1" spc="-245" dirty="0">
                <a:latin typeface="+mn-lt"/>
                <a:cs typeface="Lato Black"/>
              </a:rPr>
              <a:t> </a:t>
            </a:r>
            <a:r>
              <a:rPr sz="5400" b="1" spc="-10" dirty="0">
                <a:latin typeface="+mn-lt"/>
                <a:cs typeface="Lato Black"/>
              </a:rPr>
              <a:t>Skarbowy</a:t>
            </a:r>
            <a:endParaRPr sz="5400" dirty="0">
              <a:latin typeface="+mn-lt"/>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266411" y="6187922"/>
            <a:ext cx="7701587"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40" name="object 27">
            <a:extLst>
              <a:ext uri="{FF2B5EF4-FFF2-40B4-BE49-F238E27FC236}">
                <a16:creationId xmlns:a16="http://schemas.microsoft.com/office/drawing/2014/main" id="{F7DEBFF6-89ED-2C06-0761-8546631BFA88}"/>
              </a:ext>
            </a:extLst>
          </p:cNvPr>
          <p:cNvSpPr txBox="1"/>
          <p:nvPr/>
        </p:nvSpPr>
        <p:spPr>
          <a:xfrm>
            <a:off x="1173840" y="5697046"/>
            <a:ext cx="6150753" cy="1141338"/>
          </a:xfrm>
          <a:prstGeom prst="rect">
            <a:avLst/>
          </a:prstGeom>
        </p:spPr>
        <p:txBody>
          <a:bodyPr vert="horz" wrap="square" lIns="0" tIns="12700" rIns="0" bIns="0" rtlCol="0">
            <a:spAutoFit/>
          </a:bodyPr>
          <a:lstStyle/>
          <a:p>
            <a:pPr>
              <a:lnSpc>
                <a:spcPts val="2180"/>
              </a:lnSpc>
            </a:pPr>
            <a:r>
              <a:rPr lang="pl-PL"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Twój e-PIT – usługa Twój e-PIT za 2023 r. -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wstępnie wypełnione rozliczenia za rok 2023.</a:t>
            </a:r>
            <a:endParaRPr lang="pl-PL"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r>
              <a:rPr lang="pl-PL"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luty 2024 r.</a:t>
            </a:r>
          </a:p>
        </p:txBody>
      </p:sp>
      <p:sp>
        <p:nvSpPr>
          <p:cNvPr id="53" name="object 18">
            <a:extLst>
              <a:ext uri="{FF2B5EF4-FFF2-40B4-BE49-F238E27FC236}">
                <a16:creationId xmlns:a16="http://schemas.microsoft.com/office/drawing/2014/main" id="{6633DB7C-6588-0270-8379-024313DC0208}"/>
              </a:ext>
            </a:extLst>
          </p:cNvPr>
          <p:cNvSpPr/>
          <p:nvPr/>
        </p:nvSpPr>
        <p:spPr>
          <a:xfrm>
            <a:off x="1087436" y="4968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1" name="object 18">
            <a:extLst>
              <a:ext uri="{FF2B5EF4-FFF2-40B4-BE49-F238E27FC236}">
                <a16:creationId xmlns:a16="http://schemas.microsoft.com/office/drawing/2014/main" id="{7257B1C8-D3E0-4573-BC17-6B331F7E2B9D}"/>
              </a:ext>
            </a:extLst>
          </p:cNvPr>
          <p:cNvSpPr/>
          <p:nvPr/>
        </p:nvSpPr>
        <p:spPr>
          <a:xfrm>
            <a:off x="1239836" y="1022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2" name="object 27">
            <a:extLst>
              <a:ext uri="{FF2B5EF4-FFF2-40B4-BE49-F238E27FC236}">
                <a16:creationId xmlns:a16="http://schemas.microsoft.com/office/drawing/2014/main" id="{E9818CAA-724A-4585-864A-3AF380943EF7}"/>
              </a:ext>
            </a:extLst>
          </p:cNvPr>
          <p:cNvSpPr txBox="1"/>
          <p:nvPr/>
        </p:nvSpPr>
        <p:spPr>
          <a:xfrm>
            <a:off x="1123791" y="8203583"/>
            <a:ext cx="6367465" cy="1141338"/>
          </a:xfrm>
          <a:prstGeom prst="rect">
            <a:avLst/>
          </a:prstGeom>
        </p:spPr>
        <p:txBody>
          <a:bodyPr vert="horz" wrap="square" lIns="0" tIns="12700" rIns="0" bIns="0" rtlCol="0">
            <a:spAutoFit/>
          </a:bodyPr>
          <a:lstStyle/>
          <a:p>
            <a:pPr>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Twój e-PIT – usługa Twój e-PIT za 2024 r. - wstępnie wypełnione rozliczenia za rok 2024. </a:t>
            </a:r>
          </a:p>
          <a:p>
            <a:pPr>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luty 2025 r.</a:t>
            </a:r>
          </a:p>
        </p:txBody>
      </p:sp>
      <p:sp>
        <p:nvSpPr>
          <p:cNvPr id="23" name="pole tekstowe 22">
            <a:extLst>
              <a:ext uri="{FF2B5EF4-FFF2-40B4-BE49-F238E27FC236}">
                <a16:creationId xmlns:a16="http://schemas.microsoft.com/office/drawing/2014/main" id="{0A1590DC-04B7-4737-8DF5-F62659BFB5D4}"/>
              </a:ext>
            </a:extLst>
          </p:cNvPr>
          <p:cNvSpPr txBox="1"/>
          <p:nvPr/>
        </p:nvSpPr>
        <p:spPr>
          <a:xfrm>
            <a:off x="8397240" y="8122791"/>
            <a:ext cx="10074171" cy="2067233"/>
          </a:xfrm>
          <a:prstGeom prst="rect">
            <a:avLst/>
          </a:prstGeom>
          <a:noFill/>
        </p:spPr>
        <p:txBody>
          <a:bodyPr wrap="square" rtlCol="0">
            <a:spAutoFit/>
          </a:bodyPr>
          <a:lstStyle/>
          <a:p>
            <a:pPr marL="12700">
              <a:lnSpc>
                <a:spcPts val="2180"/>
              </a:lnSpc>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Od 15 lutego do 30 kwietnia 2025 r. zostało złożonych ponad 14,25 mln zeznań przez użytkowników oraz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odnotowaliśmy prawie 19 mln logowań do usługi, od momentu jej uruchomienia. </a:t>
            </a:r>
          </a:p>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Pełne podsumowanie rozliczeń za 2024 r. dostępne pod następującym linkiem:</a:t>
            </a:r>
          </a:p>
          <a:p>
            <a:pPr marL="12700">
              <a:lnSpc>
                <a:spcPts val="2180"/>
              </a:lnSpc>
            </a:pPr>
            <a:endParaRPr lang="pl-PL"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https://www.gov.pl/web/finanse/rozliczenie-pit-za-2024-rok---proste-szybkie-rozliczenie-podatku-i-rekordowa-liczba-e-pit-ow</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pPr>
            <a:endParaRPr lang="pl-PL" sz="2000" dirty="0">
              <a:solidFill>
                <a:schemeClr val="tx1"/>
              </a:solidFill>
              <a:latin typeface="+mn-lt"/>
            </a:endParaRPr>
          </a:p>
        </p:txBody>
      </p:sp>
      <p:sp>
        <p:nvSpPr>
          <p:cNvPr id="27" name="object 18">
            <a:extLst>
              <a:ext uri="{FF2B5EF4-FFF2-40B4-BE49-F238E27FC236}">
                <a16:creationId xmlns:a16="http://schemas.microsoft.com/office/drawing/2014/main" id="{EACAA175-DEBA-4466-AA04-56084E24958F}"/>
              </a:ext>
            </a:extLst>
          </p:cNvPr>
          <p:cNvSpPr/>
          <p:nvPr/>
        </p:nvSpPr>
        <p:spPr>
          <a:xfrm>
            <a:off x="1087436" y="7864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8" name="pole tekstowe 27">
            <a:extLst>
              <a:ext uri="{FF2B5EF4-FFF2-40B4-BE49-F238E27FC236}">
                <a16:creationId xmlns:a16="http://schemas.microsoft.com/office/drawing/2014/main" id="{F12E2942-624C-49C6-855E-9DB8FB51BDE5}"/>
              </a:ext>
            </a:extLst>
          </p:cNvPr>
          <p:cNvSpPr txBox="1"/>
          <p:nvPr/>
        </p:nvSpPr>
        <p:spPr>
          <a:xfrm>
            <a:off x="1015091" y="3256772"/>
            <a:ext cx="6526214" cy="1200329"/>
          </a:xfrm>
          <a:prstGeom prst="rect">
            <a:avLst/>
          </a:prstGeom>
          <a:noFill/>
        </p:spPr>
        <p:txBody>
          <a:bodyPr wrap="square">
            <a:spAutoFit/>
          </a:bodyPr>
          <a:lstStyle/>
          <a:p>
            <a:r>
              <a:rPr lang="pl-PL"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Aplikacja mobilna serwisu e-Urząd Skarbowy </a:t>
            </a:r>
          </a:p>
          <a:p>
            <a:r>
              <a:rPr lang="pl-PL"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r>
              <a:rPr lang="pl-PL"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etap - konto osoby fizycznej</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pl-PL"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styczeń 2025 r.</a:t>
            </a:r>
          </a:p>
          <a:p>
            <a:r>
              <a:rPr lang="pl-PL"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II etap - konto organizacji - lipiec 2025 r.</a:t>
            </a:r>
          </a:p>
        </p:txBody>
      </p:sp>
      <p:sp>
        <p:nvSpPr>
          <p:cNvPr id="29" name="pole tekstowe 28">
            <a:extLst>
              <a:ext uri="{FF2B5EF4-FFF2-40B4-BE49-F238E27FC236}">
                <a16:creationId xmlns:a16="http://schemas.microsoft.com/office/drawing/2014/main" id="{550E79B9-1972-4009-8A2A-6A29D652981B}"/>
              </a:ext>
            </a:extLst>
          </p:cNvPr>
          <p:cNvSpPr txBox="1"/>
          <p:nvPr/>
        </p:nvSpPr>
        <p:spPr>
          <a:xfrm>
            <a:off x="8418830" y="3190723"/>
            <a:ext cx="10050780" cy="1200329"/>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momentu wdrożenia aplikacja została pobrana 1 154 079.</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Aplikacja obejmie wszystkie usługi dostępne w portalu e-Urząd Skarbowy.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25 lipca 2025 r. w aplikacji mobilnej udostępnione zostały usługi e-Urzędu Skarbowego dla organizacji zwiększając wygodę z korzystania z konta dla reprezentantów organizacji.</a:t>
            </a:r>
          </a:p>
        </p:txBody>
      </p:sp>
    </p:spTree>
    <p:extLst>
      <p:ext uri="{BB962C8B-B14F-4D97-AF65-F5344CB8AC3E}">
        <p14:creationId xmlns:p14="http://schemas.microsoft.com/office/powerpoint/2010/main" val="225156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061668" y="2463670"/>
            <a:ext cx="6916242" cy="3953005"/>
          </a:xfrm>
          <a:prstGeom prst="rect">
            <a:avLst/>
          </a:prstGeom>
        </p:spPr>
        <p:txBody>
          <a:bodyPr vert="horz" wrap="square" lIns="0" tIns="12700" rIns="0" bIns="0" rtlCol="0">
            <a:spAutoFit/>
          </a:bodyPr>
          <a:lstStyle/>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Kluczowe usługi utrzymywane oraz wdrożone w ramach projektu e-US od 2024 r.:</a:t>
            </a:r>
          </a:p>
          <a:p>
            <a:pPr marR="5080">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Pismo WIS (w tym: Wniosek WIS, Pismo w sprawie WIS, Zażalenie w sprawie WIS, Odwołanie w sprawie WIS, Wycofanie wniosku/odwołania/zażalenia).</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Wniosek o wydanie WIS.</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Pismo w sprawie WIS.</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Bramka płatności: Integracja z e-PIT.</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Szybka ścieżka płatności: e-Deklaracje.</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Płatności z usługi Rozliczenia.</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e-deklaracje na koncie organizacji.</a:t>
            </a:r>
          </a:p>
          <a:p>
            <a:pPr marL="342900" marR="5080" indent="-342900">
              <a:lnSpc>
                <a:spcPts val="2180"/>
              </a:lnSpc>
              <a:buFont typeface="+mj-lt"/>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Wniosek o wydanie wypisu lub zaświadczenia z Rejestru Zastawów Skarbowych (WW-1) na koncie organizacji.</a:t>
            </a: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17</a:t>
            </a:fld>
            <a:endParaRPr spc="-50" dirty="0"/>
          </a:p>
        </p:txBody>
      </p:sp>
      <p:sp>
        <p:nvSpPr>
          <p:cNvPr id="24" name="object 18">
            <a:extLst>
              <a:ext uri="{FF2B5EF4-FFF2-40B4-BE49-F238E27FC236}">
                <a16:creationId xmlns:a16="http://schemas.microsoft.com/office/drawing/2014/main" id="{2EC3339A-DB3A-7805-D36C-B0B3BC741109}"/>
              </a:ext>
            </a:extLst>
          </p:cNvPr>
          <p:cNvSpPr/>
          <p:nvPr/>
        </p:nvSpPr>
        <p:spPr>
          <a:xfrm>
            <a:off x="1061668" y="222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5" name="object 18">
            <a:extLst>
              <a:ext uri="{FF2B5EF4-FFF2-40B4-BE49-F238E27FC236}">
                <a16:creationId xmlns:a16="http://schemas.microsoft.com/office/drawing/2014/main" id="{1D4E84AC-FE6D-869F-283C-11E02E8BE1A9}"/>
              </a:ext>
            </a:extLst>
          </p:cNvPr>
          <p:cNvSpPr/>
          <p:nvPr/>
        </p:nvSpPr>
        <p:spPr>
          <a:xfrm rot="5400000">
            <a:off x="3372843" y="5668469"/>
            <a:ext cx="9304305" cy="17484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49" name="object 18">
            <a:extLst>
              <a:ext uri="{FF2B5EF4-FFF2-40B4-BE49-F238E27FC236}">
                <a16:creationId xmlns:a16="http://schemas.microsoft.com/office/drawing/2014/main" id="{8D46C215-0654-F5FF-9FA3-C2B052840327}"/>
              </a:ext>
            </a:extLst>
          </p:cNvPr>
          <p:cNvSpPr/>
          <p:nvPr/>
        </p:nvSpPr>
        <p:spPr>
          <a:xfrm flipV="1">
            <a:off x="1151736" y="10362325"/>
            <a:ext cx="1784182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19" name="object 27">
            <a:extLst>
              <a:ext uri="{FF2B5EF4-FFF2-40B4-BE49-F238E27FC236}">
                <a16:creationId xmlns:a16="http://schemas.microsoft.com/office/drawing/2014/main" id="{17424B71-C101-422D-9880-ABB8CFC92FE8}"/>
              </a:ext>
            </a:extLst>
          </p:cNvPr>
          <p:cNvSpPr txBox="1"/>
          <p:nvPr/>
        </p:nvSpPr>
        <p:spPr>
          <a:xfrm>
            <a:off x="1070558" y="4326728"/>
            <a:ext cx="6551490" cy="562398"/>
          </a:xfrm>
          <a:prstGeom prst="rect">
            <a:avLst/>
          </a:prstGeom>
        </p:spPr>
        <p:txBody>
          <a:bodyPr vert="horz" wrap="square" lIns="0" tIns="12700" rIns="0" bIns="0" rtlCol="0">
            <a:spAutoFit/>
          </a:bodyPr>
          <a:lstStyle/>
          <a:p>
            <a:pPr marR="5080">
              <a:lnSpc>
                <a:spcPts val="2180"/>
              </a:lnSpc>
            </a:pPr>
            <a:endParaRPr lang="pl-PL" sz="1600" dirty="0">
              <a:solidFill>
                <a:schemeClr val="tx1"/>
              </a:solidFill>
              <a:latin typeface="+mn-lt"/>
              <a:cs typeface="Lato"/>
            </a:endParaRPr>
          </a:p>
          <a:p>
            <a:pPr marR="5080">
              <a:lnSpc>
                <a:spcPts val="2180"/>
              </a:lnSpc>
            </a:pPr>
            <a:endParaRPr lang="pl-PL" sz="1600" dirty="0">
              <a:solidFill>
                <a:schemeClr val="tx1"/>
              </a:solidFill>
              <a:latin typeface="+mn-lt"/>
              <a:cs typeface="Lato"/>
            </a:endParaRPr>
          </a:p>
        </p:txBody>
      </p:sp>
      <p:sp>
        <p:nvSpPr>
          <p:cNvPr id="30" name="object 18">
            <a:extLst>
              <a:ext uri="{FF2B5EF4-FFF2-40B4-BE49-F238E27FC236}">
                <a16:creationId xmlns:a16="http://schemas.microsoft.com/office/drawing/2014/main" id="{22875AF1-01F8-49DD-9E09-A6A8F2FC1AAF}"/>
              </a:ext>
            </a:extLst>
          </p:cNvPr>
          <p:cNvSpPr/>
          <p:nvPr/>
        </p:nvSpPr>
        <p:spPr>
          <a:xfrm>
            <a:off x="1061668" y="6492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31" name="object 27">
            <a:extLst>
              <a:ext uri="{FF2B5EF4-FFF2-40B4-BE49-F238E27FC236}">
                <a16:creationId xmlns:a16="http://schemas.microsoft.com/office/drawing/2014/main" id="{8F39DB5D-A007-469C-B2E1-92F03FFCE564}"/>
              </a:ext>
            </a:extLst>
          </p:cNvPr>
          <p:cNvSpPr txBox="1"/>
          <p:nvPr/>
        </p:nvSpPr>
        <p:spPr>
          <a:xfrm>
            <a:off x="1087437" y="6605635"/>
            <a:ext cx="6850138" cy="1131720"/>
          </a:xfrm>
          <a:prstGeom prst="rect">
            <a:avLst/>
          </a:prstGeom>
        </p:spPr>
        <p:txBody>
          <a:bodyPr vert="horz" wrap="square" lIns="0" tIns="12700" rIns="0" bIns="0" rtlCol="0">
            <a:spAutoFit/>
          </a:bodyPr>
          <a:lstStyle/>
          <a:p>
            <a:pPr algn="l">
              <a:lnSpc>
                <a:spcPts val="2180"/>
              </a:lnSpc>
            </a:pPr>
            <a:r>
              <a:rPr lang="pl-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Usługa historia deklaracji</a:t>
            </a: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usługa zyskała nowe funkcjonalności </a:t>
            </a:r>
            <a:b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postaci eksportu plików do .pdf oraz .</a:t>
            </a:r>
            <a:r>
              <a:rPr lang="pl-PL"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xlsx</a:t>
            </a: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2180"/>
              </a:lnSpc>
            </a:pP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22 maja 2024 r.</a:t>
            </a: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object 27">
            <a:extLst>
              <a:ext uri="{FF2B5EF4-FFF2-40B4-BE49-F238E27FC236}">
                <a16:creationId xmlns:a16="http://schemas.microsoft.com/office/drawing/2014/main" id="{D4D3F41F-D5FE-4AF6-9FD8-6DA8D0A9BCE7}"/>
              </a:ext>
            </a:extLst>
          </p:cNvPr>
          <p:cNvSpPr txBox="1"/>
          <p:nvPr/>
        </p:nvSpPr>
        <p:spPr>
          <a:xfrm>
            <a:off x="1087437" y="7843892"/>
            <a:ext cx="6633807" cy="1131720"/>
          </a:xfrm>
          <a:prstGeom prst="rect">
            <a:avLst/>
          </a:prstGeom>
        </p:spPr>
        <p:txBody>
          <a:bodyPr vert="horz" wrap="square" lIns="0" tIns="12700" rIns="0" bIns="0" rtlCol="0">
            <a:spAutoFit/>
          </a:bodyPr>
          <a:lstStyle/>
          <a:p>
            <a:pPr marR="5080">
              <a:lnSpc>
                <a:spcPts val="2180"/>
              </a:lnSpc>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Umawianie wizyt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(integracja z e-Urzędem Skarbowym; przekierowanie i wstępne wypełnienie formularza wizyty). </a:t>
            </a:r>
          </a:p>
          <a:p>
            <a:pPr marR="5080">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18 grudnia 2024 r.</a:t>
            </a:r>
          </a:p>
        </p:txBody>
      </p:sp>
      <p:sp>
        <p:nvSpPr>
          <p:cNvPr id="42" name="object 24">
            <a:extLst>
              <a:ext uri="{FF2B5EF4-FFF2-40B4-BE49-F238E27FC236}">
                <a16:creationId xmlns:a16="http://schemas.microsoft.com/office/drawing/2014/main" id="{2B092191-CCA1-4866-96D4-BEF17371B6FD}"/>
              </a:ext>
            </a:extLst>
          </p:cNvPr>
          <p:cNvSpPr txBox="1"/>
          <p:nvPr/>
        </p:nvSpPr>
        <p:spPr>
          <a:xfrm>
            <a:off x="8259696" y="7830106"/>
            <a:ext cx="10097264" cy="874598"/>
          </a:xfrm>
          <a:prstGeom prst="rect">
            <a:avLst/>
          </a:prstGeom>
        </p:spPr>
        <p:txBody>
          <a:bodyPr vert="horz" wrap="square" lIns="0" tIns="12065" rIns="0" bIns="0" rtlCol="0">
            <a:spAutoFit/>
          </a:bodyPr>
          <a:lstStyle/>
          <a:p>
            <a:pPr marL="12700" algn="l">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początku  uruchomienia usługi użytkownicy urzędu skarbowego umówili wizytę 78 290 razy. </a:t>
            </a:r>
          </a:p>
          <a:p>
            <a:pPr marL="12700" algn="l">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Natomiast w </a:t>
            </a:r>
            <a:r>
              <a:rPr lang="pl-PL" dirty="0">
                <a:solidFill>
                  <a:schemeClr val="tx1"/>
                </a:solidFill>
                <a:latin typeface="+mn-lt"/>
                <a:cs typeface="Times New Roman" panose="02020603050405020304" pitchFamily="18" charset="0"/>
              </a:rPr>
              <a:t>I kwartale 2026 r. 40 834 razy.</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gn="l">
              <a:lnSpc>
                <a:spcPts val="2180"/>
              </a:lnSpc>
              <a:spcBef>
                <a:spcPts val="95"/>
              </a:spcBef>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object 18">
            <a:extLst>
              <a:ext uri="{FF2B5EF4-FFF2-40B4-BE49-F238E27FC236}">
                <a16:creationId xmlns:a16="http://schemas.microsoft.com/office/drawing/2014/main" id="{A2AF4BFD-5B47-4248-A78B-0CC7586FF52B}"/>
              </a:ext>
            </a:extLst>
          </p:cNvPr>
          <p:cNvSpPr/>
          <p:nvPr/>
        </p:nvSpPr>
        <p:spPr>
          <a:xfrm>
            <a:off x="1235560" y="783010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lang="pl-PL" sz="1600">
              <a:latin typeface="+mn-lt"/>
            </a:endParaRPr>
          </a:p>
        </p:txBody>
      </p:sp>
      <p:sp>
        <p:nvSpPr>
          <p:cNvPr id="20" name="pole tekstowe 19">
            <a:extLst>
              <a:ext uri="{FF2B5EF4-FFF2-40B4-BE49-F238E27FC236}">
                <a16:creationId xmlns:a16="http://schemas.microsoft.com/office/drawing/2014/main" id="{8484D255-02AE-4AE9-8065-8C4C907388AC}"/>
              </a:ext>
            </a:extLst>
          </p:cNvPr>
          <p:cNvSpPr txBox="1"/>
          <p:nvPr/>
        </p:nvSpPr>
        <p:spPr>
          <a:xfrm>
            <a:off x="8284230" y="6569075"/>
            <a:ext cx="10619262" cy="646972"/>
          </a:xfrm>
          <a:prstGeom prst="rect">
            <a:avLst/>
          </a:prstGeom>
          <a:noFill/>
        </p:spPr>
        <p:txBody>
          <a:bodyPr wrap="square" rtlCol="0">
            <a:spAutoFit/>
          </a:bodyPr>
          <a:lstStyle/>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Rozwiązanie to jest niezwykle popularne – w 2024 r. skorzystano z niego  9 887 735 razy, W 2025 r. 10 609 964  razy, natomiast w 2026 r. 2 283 965 razy.</a:t>
            </a:r>
          </a:p>
        </p:txBody>
      </p:sp>
      <p:sp>
        <p:nvSpPr>
          <p:cNvPr id="21" name="object 18">
            <a:extLst>
              <a:ext uri="{FF2B5EF4-FFF2-40B4-BE49-F238E27FC236}">
                <a16:creationId xmlns:a16="http://schemas.microsoft.com/office/drawing/2014/main" id="{B0FDA457-F21C-4240-AAAB-712551CE9D5E}"/>
              </a:ext>
            </a:extLst>
          </p:cNvPr>
          <p:cNvSpPr/>
          <p:nvPr/>
        </p:nvSpPr>
        <p:spPr>
          <a:xfrm>
            <a:off x="1151736" y="902276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3" name="object 4">
            <a:extLst>
              <a:ext uri="{FF2B5EF4-FFF2-40B4-BE49-F238E27FC236}">
                <a16:creationId xmlns:a16="http://schemas.microsoft.com/office/drawing/2014/main" id="{7137BD61-58DB-47EB-83AF-903A2B064852}"/>
              </a:ext>
            </a:extLst>
          </p:cNvPr>
          <p:cNvSpPr txBox="1"/>
          <p:nvPr/>
        </p:nvSpPr>
        <p:spPr>
          <a:xfrm>
            <a:off x="1023722" y="9230345"/>
            <a:ext cx="6633807" cy="1156727"/>
          </a:xfrm>
          <a:prstGeom prst="rect">
            <a:avLst/>
          </a:prstGeom>
        </p:spPr>
        <p:txBody>
          <a:bodyPr vert="horz" wrap="square" lIns="0" tIns="12065" rIns="0" bIns="0" rtlCol="0">
            <a:spAutoFit/>
          </a:bodyPr>
          <a:lstStyle/>
          <a:p>
            <a:pPr marL="12700">
              <a:lnSpc>
                <a:spcPts val="2180"/>
              </a:lnSpc>
              <a:spcBef>
                <a:spcPts val="95"/>
              </a:spcBef>
            </a:pPr>
            <a:r>
              <a:rPr lang="pl-PL" spc="-10" dirty="0">
                <a:solidFill>
                  <a:schemeClr val="tx1"/>
                </a:solidFill>
                <a:latin typeface="+mn-lt"/>
                <a:cs typeface="Lato"/>
              </a:rPr>
              <a:t>Globalny podatek minimalny (</a:t>
            </a:r>
            <a:r>
              <a:rPr lang="pl-PL" b="1" spc="-10" dirty="0">
                <a:solidFill>
                  <a:schemeClr val="tx1"/>
                </a:solidFill>
                <a:latin typeface="+mn-lt"/>
                <a:cs typeface="Lato"/>
              </a:rPr>
              <a:t>Globe</a:t>
            </a:r>
            <a:r>
              <a:rPr lang="pl-PL" spc="-10" dirty="0">
                <a:solidFill>
                  <a:schemeClr val="tx1"/>
                </a:solidFill>
                <a:latin typeface="+mn-lt"/>
                <a:cs typeface="Lato"/>
              </a:rPr>
              <a:t>) - umożliwienie złożenia wniosku o opinię </a:t>
            </a:r>
            <a:r>
              <a:rPr lang="pl-PL" spc="-10" dirty="0" err="1">
                <a:solidFill>
                  <a:schemeClr val="tx1"/>
                </a:solidFill>
                <a:latin typeface="+mn-lt"/>
                <a:cs typeface="Lato"/>
              </a:rPr>
              <a:t>GloBE</a:t>
            </a:r>
            <a:r>
              <a:rPr lang="pl-PL" spc="-10" dirty="0">
                <a:solidFill>
                  <a:schemeClr val="tx1"/>
                </a:solidFill>
                <a:latin typeface="+mn-lt"/>
                <a:cs typeface="Lato"/>
              </a:rPr>
              <a:t> </a:t>
            </a:r>
            <a:r>
              <a:rPr lang="pl-PL" dirty="0">
                <a:solidFill>
                  <a:schemeClr val="tx1"/>
                </a:solidFill>
                <a:latin typeface="+mn-lt"/>
                <a:cs typeface="Lato"/>
              </a:rPr>
              <a:t>.</a:t>
            </a:r>
          </a:p>
          <a:p>
            <a:pPr marL="12700">
              <a:lnSpc>
                <a:spcPts val="2180"/>
              </a:lnSpc>
              <a:spcBef>
                <a:spcPts val="95"/>
              </a:spcBef>
            </a:pPr>
            <a:endParaRPr lang="pl-PL" dirty="0">
              <a:solidFill>
                <a:schemeClr val="tx1"/>
              </a:solidFill>
              <a:latin typeface="+mn-lt"/>
              <a:cs typeface="Lato"/>
            </a:endParaRPr>
          </a:p>
          <a:p>
            <a:pPr marL="12700">
              <a:lnSpc>
                <a:spcPts val="2180"/>
              </a:lnSpc>
              <a:spcBef>
                <a:spcPts val="95"/>
              </a:spcBef>
            </a:pPr>
            <a:r>
              <a:rPr lang="pl-PL" dirty="0">
                <a:solidFill>
                  <a:schemeClr val="tx1"/>
                </a:solidFill>
                <a:latin typeface="+mn-lt"/>
                <a:cs typeface="Lato"/>
              </a:rPr>
              <a:t>Styczeń 2025 r.</a:t>
            </a:r>
            <a:endParaRPr dirty="0">
              <a:solidFill>
                <a:schemeClr val="tx1"/>
              </a:solidFill>
              <a:latin typeface="+mn-lt"/>
              <a:cs typeface="Lato"/>
            </a:endParaRPr>
          </a:p>
        </p:txBody>
      </p:sp>
      <p:sp>
        <p:nvSpPr>
          <p:cNvPr id="26" name="object 13">
            <a:extLst>
              <a:ext uri="{FF2B5EF4-FFF2-40B4-BE49-F238E27FC236}">
                <a16:creationId xmlns:a16="http://schemas.microsoft.com/office/drawing/2014/main" id="{C81D58E5-48E7-4618-B8E2-E028F6DF62A2}"/>
              </a:ext>
            </a:extLst>
          </p:cNvPr>
          <p:cNvSpPr txBox="1"/>
          <p:nvPr/>
        </p:nvSpPr>
        <p:spPr>
          <a:xfrm>
            <a:off x="8284230" y="9264543"/>
            <a:ext cx="10346421" cy="285335"/>
          </a:xfrm>
          <a:prstGeom prst="rect">
            <a:avLst/>
          </a:prstGeom>
        </p:spPr>
        <p:txBody>
          <a:bodyPr vert="horz" wrap="square" lIns="0" tIns="12700" rIns="0" bIns="0" rtlCol="0">
            <a:spAutoFit/>
          </a:bodyPr>
          <a:lstStyle/>
          <a:p>
            <a:pPr marR="5080">
              <a:lnSpc>
                <a:spcPts val="2180"/>
              </a:lnSpc>
            </a:pPr>
            <a:r>
              <a:rPr lang="pl-PL" b="0" i="0" u="none" strike="noStrike" dirty="0">
                <a:solidFill>
                  <a:schemeClr val="tx1"/>
                </a:solidFill>
                <a:effectLst/>
                <a:latin typeface="+mn-lt"/>
              </a:rPr>
              <a:t>2025 r. użytkownicy skorzystali z tej </a:t>
            </a:r>
            <a:r>
              <a:rPr lang="pl-PL" dirty="0">
                <a:solidFill>
                  <a:schemeClr val="tx1"/>
                </a:solidFill>
                <a:latin typeface="+mn-lt"/>
              </a:rPr>
              <a:t>funkcjonalności 60 razy, natomiast w I kwartale 2026 29 razy. </a:t>
            </a:r>
            <a:endParaRPr dirty="0">
              <a:solidFill>
                <a:schemeClr val="tx1"/>
              </a:solidFill>
              <a:latin typeface="+mn-lt"/>
            </a:endParaRPr>
          </a:p>
        </p:txBody>
      </p:sp>
      <p:sp>
        <p:nvSpPr>
          <p:cNvPr id="28" name="pole tekstowe 27">
            <a:extLst>
              <a:ext uri="{FF2B5EF4-FFF2-40B4-BE49-F238E27FC236}">
                <a16:creationId xmlns:a16="http://schemas.microsoft.com/office/drawing/2014/main" id="{27528493-907E-4BBC-875A-834F22A24E5E}"/>
              </a:ext>
            </a:extLst>
          </p:cNvPr>
          <p:cNvSpPr txBox="1"/>
          <p:nvPr/>
        </p:nvSpPr>
        <p:spPr>
          <a:xfrm>
            <a:off x="8284230" y="2378075"/>
            <a:ext cx="11329248" cy="4404411"/>
          </a:xfrm>
          <a:prstGeom prst="rect">
            <a:avLst/>
          </a:prstGeom>
          <a:noFill/>
        </p:spPr>
        <p:txBody>
          <a:bodyPr wrap="square">
            <a:spAutoFit/>
          </a:bodyPr>
          <a:lstStyle/>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2024 roku użytkownicy skorzystali z tej funkcjonalności ok. 9 386 razy, w 2025 r. 10 094 razy, natomiast w I kwartale 2026 roku 518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2026 roku użytkownicy skorzystali z tej funkcjonalności ok. 1117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2026 roku użytkownicy skorzystali z tej funkcjonalności ok. 627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2024 roku użytkownicy skorzystali z tej funkcjonalności 554 751 razy, w 2025 r. 816 636 razy, natomiast w I kwartale 2026 r. 464 181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2024 roku użytkownicy skorzystali z tej funkcjonalności 15 336 razy, w 2025 r. 146 149 razy, natomiast </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w I kwartale 2026 r. 43 891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2024 roku użytkownicy skorzystali z tej funkcjonalności 2 646 razy, w 2025 r. 416 840 razy, natomiast </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w I kwartale 2026 r. 138 112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2024 roku użytkownicy skorzystali z tej funkcjonalności 21 220 razy, w 2025 r. 130 082 razy, natomiast </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w I kwartale 2026 r. 112 804 razy.</a:t>
            </a:r>
          </a:p>
          <a:p>
            <a:pPr marL="355600" indent="-342900" algn="l">
              <a:lnSpc>
                <a:spcPts val="2180"/>
              </a:lnSpc>
              <a:spcBef>
                <a:spcPts val="95"/>
              </a:spcBef>
              <a:buAutoNum type="arabicPeriod"/>
            </a:pPr>
            <a:r>
              <a:rPr lang="pl-PL" dirty="0">
                <a:solidFill>
                  <a:schemeClr val="tx1"/>
                </a:solidFill>
                <a:latin typeface="+mn-lt"/>
                <a:cs typeface="Times New Roman" panose="02020603050405020304" pitchFamily="18" charset="0"/>
              </a:rPr>
              <a:t>W 2024 roku użytkownicy skorzystali z tej funkcjonalności 219 razy, w 2025 r. 924 razy, natomiast </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w I kwartale 2026 r. 428 razy.</a:t>
            </a:r>
            <a:br>
              <a:rPr lang="pl-PL" dirty="0">
                <a:solidFill>
                  <a:schemeClr val="tx1"/>
                </a:solidFill>
                <a:latin typeface="+mn-lt"/>
                <a:cs typeface="Times New Roman" panose="02020603050405020304" pitchFamily="18" charset="0"/>
              </a:rPr>
            </a:br>
            <a:endParaRPr lang="pl-PL" dirty="0">
              <a:solidFill>
                <a:schemeClr val="tx1"/>
              </a:solidFill>
              <a:latin typeface="+mn-lt"/>
              <a:cs typeface="Times New Roman" panose="02020603050405020304" pitchFamily="18" charset="0"/>
            </a:endParaRPr>
          </a:p>
        </p:txBody>
      </p:sp>
      <p:sp>
        <p:nvSpPr>
          <p:cNvPr id="29" name="object 8">
            <a:extLst>
              <a:ext uri="{FF2B5EF4-FFF2-40B4-BE49-F238E27FC236}">
                <a16:creationId xmlns:a16="http://schemas.microsoft.com/office/drawing/2014/main" id="{4089F75D-D64F-46F1-A45D-D7C486BC4EF2}"/>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32" name="object 9">
            <a:extLst>
              <a:ext uri="{FF2B5EF4-FFF2-40B4-BE49-F238E27FC236}">
                <a16:creationId xmlns:a16="http://schemas.microsoft.com/office/drawing/2014/main" id="{8293364B-078E-4030-935E-75F9C858B6ED}"/>
              </a:ext>
            </a:extLst>
          </p:cNvPr>
          <p:cNvSpPr txBox="1"/>
          <p:nvPr/>
        </p:nvSpPr>
        <p:spPr>
          <a:xfrm>
            <a:off x="1061668" y="1584690"/>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33" name="object 10">
            <a:extLst>
              <a:ext uri="{FF2B5EF4-FFF2-40B4-BE49-F238E27FC236}">
                <a16:creationId xmlns:a16="http://schemas.microsoft.com/office/drawing/2014/main" id="{AAD34D67-6B2B-4BF4-813D-0D0DCC100FEA}"/>
              </a:ext>
            </a:extLst>
          </p:cNvPr>
          <p:cNvSpPr txBox="1"/>
          <p:nvPr/>
        </p:nvSpPr>
        <p:spPr>
          <a:xfrm>
            <a:off x="8377949" y="1485894"/>
            <a:ext cx="3858667"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Tree>
    <p:extLst>
      <p:ext uri="{BB962C8B-B14F-4D97-AF65-F5344CB8AC3E}">
        <p14:creationId xmlns:p14="http://schemas.microsoft.com/office/powerpoint/2010/main" val="205548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18</a:t>
            </a:fld>
            <a:endParaRPr spc="-50" dirty="0"/>
          </a:p>
        </p:txBody>
      </p:sp>
      <p:sp>
        <p:nvSpPr>
          <p:cNvPr id="24" name="object 18">
            <a:extLst>
              <a:ext uri="{FF2B5EF4-FFF2-40B4-BE49-F238E27FC236}">
                <a16:creationId xmlns:a16="http://schemas.microsoft.com/office/drawing/2014/main" id="{2EC3339A-DB3A-7805-D36C-B0B3BC741109}"/>
              </a:ext>
            </a:extLst>
          </p:cNvPr>
          <p:cNvSpPr/>
          <p:nvPr/>
        </p:nvSpPr>
        <p:spPr>
          <a:xfrm>
            <a:off x="1096326" y="2911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5" name="object 18">
            <a:extLst>
              <a:ext uri="{FF2B5EF4-FFF2-40B4-BE49-F238E27FC236}">
                <a16:creationId xmlns:a16="http://schemas.microsoft.com/office/drawing/2014/main" id="{1D4E84AC-FE6D-869F-283C-11E02E8BE1A9}"/>
              </a:ext>
            </a:extLst>
          </p:cNvPr>
          <p:cNvSpPr/>
          <p:nvPr/>
        </p:nvSpPr>
        <p:spPr>
          <a:xfrm rot="5400000">
            <a:off x="4304041" y="5685608"/>
            <a:ext cx="7490145" cy="9087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19" name="object 27">
            <a:extLst>
              <a:ext uri="{FF2B5EF4-FFF2-40B4-BE49-F238E27FC236}">
                <a16:creationId xmlns:a16="http://schemas.microsoft.com/office/drawing/2014/main" id="{17424B71-C101-422D-9880-ABB8CFC92FE8}"/>
              </a:ext>
            </a:extLst>
          </p:cNvPr>
          <p:cNvSpPr txBox="1"/>
          <p:nvPr/>
        </p:nvSpPr>
        <p:spPr>
          <a:xfrm>
            <a:off x="1096326" y="4816475"/>
            <a:ext cx="6551490" cy="562398"/>
          </a:xfrm>
          <a:prstGeom prst="rect">
            <a:avLst/>
          </a:prstGeom>
        </p:spPr>
        <p:txBody>
          <a:bodyPr vert="horz" wrap="square" lIns="0" tIns="12700" rIns="0" bIns="0" rtlCol="0">
            <a:spAutoFit/>
          </a:bodyPr>
          <a:lstStyle/>
          <a:p>
            <a:pPr marR="5080">
              <a:lnSpc>
                <a:spcPts val="2180"/>
              </a:lnSpc>
            </a:pPr>
            <a:endParaRPr lang="pl-PL" sz="1600" dirty="0">
              <a:solidFill>
                <a:schemeClr val="tx1"/>
              </a:solidFill>
              <a:latin typeface="+mn-lt"/>
              <a:cs typeface="Lato"/>
            </a:endParaRPr>
          </a:p>
          <a:p>
            <a:pPr marR="5080">
              <a:lnSpc>
                <a:spcPts val="2180"/>
              </a:lnSpc>
            </a:pPr>
            <a:endParaRPr lang="pl-PL" sz="1600" dirty="0">
              <a:solidFill>
                <a:schemeClr val="tx1"/>
              </a:solidFill>
              <a:latin typeface="+mn-lt"/>
              <a:cs typeface="Lato"/>
            </a:endParaRPr>
          </a:p>
        </p:txBody>
      </p:sp>
      <p:sp>
        <p:nvSpPr>
          <p:cNvPr id="41" name="object 27">
            <a:extLst>
              <a:ext uri="{FF2B5EF4-FFF2-40B4-BE49-F238E27FC236}">
                <a16:creationId xmlns:a16="http://schemas.microsoft.com/office/drawing/2014/main" id="{D4D3F41F-D5FE-4AF6-9FD8-6DA8D0A9BCE7}"/>
              </a:ext>
            </a:extLst>
          </p:cNvPr>
          <p:cNvSpPr txBox="1"/>
          <p:nvPr/>
        </p:nvSpPr>
        <p:spPr>
          <a:xfrm>
            <a:off x="1146559" y="3150511"/>
            <a:ext cx="6365151" cy="1124923"/>
          </a:xfrm>
          <a:prstGeom prst="rect">
            <a:avLst/>
          </a:prstGeom>
        </p:spPr>
        <p:txBody>
          <a:bodyPr vert="horz" wrap="square" lIns="0" tIns="12700" rIns="0" bIns="0" rtlCol="0">
            <a:spAutoFit/>
          </a:bodyPr>
          <a:lstStyle/>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Prezentowanie i naliczanie należności do zapłaty z uwzględnieniem </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odsetek w serwisie e-Urząd Skarbowy. </a:t>
            </a:r>
          </a:p>
          <a:p>
            <a:pPr marR="5080">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21 maja 2025 r.</a:t>
            </a:r>
          </a:p>
        </p:txBody>
      </p:sp>
      <p:sp>
        <p:nvSpPr>
          <p:cNvPr id="42" name="object 24">
            <a:extLst>
              <a:ext uri="{FF2B5EF4-FFF2-40B4-BE49-F238E27FC236}">
                <a16:creationId xmlns:a16="http://schemas.microsoft.com/office/drawing/2014/main" id="{2B092191-CCA1-4866-96D4-BEF17371B6FD}"/>
              </a:ext>
            </a:extLst>
          </p:cNvPr>
          <p:cNvSpPr txBox="1"/>
          <p:nvPr/>
        </p:nvSpPr>
        <p:spPr>
          <a:xfrm>
            <a:off x="8413636" y="3165568"/>
            <a:ext cx="10054798" cy="284693"/>
          </a:xfrm>
          <a:prstGeom prst="rect">
            <a:avLst/>
          </a:prstGeom>
        </p:spPr>
        <p:txBody>
          <a:bodyPr vert="horz" wrap="square" lIns="0" tIns="12065" rIns="0" bIns="0" rtlCol="0">
            <a:spAutoFit/>
          </a:bodyPr>
          <a:lstStyle/>
          <a:p>
            <a:pPr marL="12700" algn="l">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Reprezentanci organizacji otrzymali dostęp do usługi podsumowującej stan ich należności wraz z odsetkami.</a:t>
            </a:r>
            <a:r>
              <a:rPr lang="pl-PL" sz="1600" dirty="0">
                <a:solidFill>
                  <a:srgbClr val="00B050"/>
                </a:solidFill>
                <a:latin typeface="+mn-lt"/>
              </a:rPr>
              <a:t> </a:t>
            </a:r>
            <a:endParaRPr lang="pl-PL" sz="1600" dirty="0">
              <a:solidFill>
                <a:srgbClr val="00B050"/>
              </a:solidFill>
              <a:latin typeface="+mn-lt"/>
              <a:cs typeface="Times New Roman" panose="02020603050405020304" pitchFamily="18" charset="0"/>
            </a:endParaRPr>
          </a:p>
        </p:txBody>
      </p:sp>
      <p:sp>
        <p:nvSpPr>
          <p:cNvPr id="43" name="object 18">
            <a:extLst>
              <a:ext uri="{FF2B5EF4-FFF2-40B4-BE49-F238E27FC236}">
                <a16:creationId xmlns:a16="http://schemas.microsoft.com/office/drawing/2014/main" id="{A2AF4BFD-5B47-4248-A78B-0CC7586FF52B}"/>
              </a:ext>
            </a:extLst>
          </p:cNvPr>
          <p:cNvSpPr/>
          <p:nvPr/>
        </p:nvSpPr>
        <p:spPr>
          <a:xfrm>
            <a:off x="1146559" y="5051955"/>
            <a:ext cx="1821731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1" name="object 18">
            <a:extLst>
              <a:ext uri="{FF2B5EF4-FFF2-40B4-BE49-F238E27FC236}">
                <a16:creationId xmlns:a16="http://schemas.microsoft.com/office/drawing/2014/main" id="{B0FDA457-F21C-4240-AAAB-712551CE9D5E}"/>
              </a:ext>
            </a:extLst>
          </p:cNvPr>
          <p:cNvSpPr/>
          <p:nvPr/>
        </p:nvSpPr>
        <p:spPr>
          <a:xfrm>
            <a:off x="1163814" y="7254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7" name="object 6">
            <a:extLst>
              <a:ext uri="{FF2B5EF4-FFF2-40B4-BE49-F238E27FC236}">
                <a16:creationId xmlns:a16="http://schemas.microsoft.com/office/drawing/2014/main" id="{3EAF9BD7-F027-499B-B192-3052B5316656}"/>
              </a:ext>
            </a:extLst>
          </p:cNvPr>
          <p:cNvSpPr txBox="1"/>
          <p:nvPr/>
        </p:nvSpPr>
        <p:spPr>
          <a:xfrm>
            <a:off x="1163814" y="5378873"/>
            <a:ext cx="5981610" cy="1169551"/>
          </a:xfrm>
          <a:prstGeom prst="rect">
            <a:avLst/>
          </a:prstGeom>
        </p:spPr>
        <p:txBody>
          <a:bodyPr vert="horz" wrap="square" lIns="0" tIns="12065" rIns="0" bIns="0" rtlCol="0">
            <a:spAutoFit/>
          </a:bodyPr>
          <a:lstStyle/>
          <a:p>
            <a:pPr>
              <a:lnSpc>
                <a:spcPts val="2180"/>
              </a:lnSpc>
              <a:spcBef>
                <a:spcPts val="95"/>
              </a:spcBef>
            </a:pPr>
            <a:r>
              <a:rPr lang="pl-PL" spc="-10" dirty="0">
                <a:latin typeface="Calibri" panose="020F0502020204030204" pitchFamily="34" charset="0"/>
                <a:ea typeface="Calibri" panose="020F0502020204030204" pitchFamily="34" charset="0"/>
                <a:cs typeface="Calibri" panose="020F0502020204030204" pitchFamily="34" charset="0"/>
              </a:rPr>
              <a:t>Serwis </a:t>
            </a:r>
            <a:r>
              <a:rPr lang="pl-PL" b="1" spc="-10" dirty="0">
                <a:latin typeface="Calibri" panose="020F0502020204030204" pitchFamily="34" charset="0"/>
                <a:ea typeface="Calibri" panose="020F0502020204030204" pitchFamily="34" charset="0"/>
                <a:cs typeface="Calibri" panose="020F0502020204030204" pitchFamily="34" charset="0"/>
              </a:rPr>
              <a:t>Sprawdź status NIP </a:t>
            </a:r>
            <a:endParaRPr lang="pl-PL" spc="-10" dirty="0">
              <a:latin typeface="Calibri" panose="020F0502020204030204" pitchFamily="34" charset="0"/>
              <a:ea typeface="Calibri" panose="020F0502020204030204" pitchFamily="34" charset="0"/>
              <a:cs typeface="Calibri" panose="020F0502020204030204" pitchFamily="34" charset="0"/>
            </a:endParaRPr>
          </a:p>
          <a:p>
            <a:pPr>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Przeniesienie usługi Sprawdź </a:t>
            </a:r>
            <a:r>
              <a:rPr lang="pl-PL" spc="-10" dirty="0">
                <a:latin typeface="Calibri" panose="020F0502020204030204" pitchFamily="34" charset="0"/>
                <a:ea typeface="Calibri" panose="020F0502020204030204" pitchFamily="34" charset="0"/>
                <a:cs typeface="Calibri" panose="020F0502020204030204" pitchFamily="34" charset="0"/>
              </a:rPr>
              <a:t>status NIP na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serwis e-US.</a:t>
            </a:r>
          </a:p>
          <a:p>
            <a:pPr>
              <a:lnSpc>
                <a:spcPts val="2180"/>
              </a:lnSpc>
              <a:spcBef>
                <a:spcPts val="95"/>
              </a:spcBef>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Wrzesień 2025 r.</a:t>
            </a:r>
            <a:r>
              <a:rPr lang="pl-PL" b="1" spc="-10" dirty="0">
                <a:latin typeface="Calibri" panose="020F0502020204030204" pitchFamily="34" charset="0"/>
                <a:ea typeface="Calibri" panose="020F0502020204030204" pitchFamily="34" charset="0"/>
                <a:cs typeface="Calibri" panose="020F0502020204030204" pitchFamily="34" charset="0"/>
              </a:rPr>
              <a:t> </a:t>
            </a:r>
          </a:p>
        </p:txBody>
      </p:sp>
      <p:sp>
        <p:nvSpPr>
          <p:cNvPr id="28" name="object 15">
            <a:extLst>
              <a:ext uri="{FF2B5EF4-FFF2-40B4-BE49-F238E27FC236}">
                <a16:creationId xmlns:a16="http://schemas.microsoft.com/office/drawing/2014/main" id="{5E7E7907-9759-48ED-BB94-A8E0D344551C}"/>
              </a:ext>
            </a:extLst>
          </p:cNvPr>
          <p:cNvSpPr txBox="1"/>
          <p:nvPr/>
        </p:nvSpPr>
        <p:spPr>
          <a:xfrm>
            <a:off x="8388986" y="5378873"/>
            <a:ext cx="10028497" cy="1721625"/>
          </a:xfrm>
          <a:prstGeom prst="rect">
            <a:avLst/>
          </a:prstGeom>
        </p:spPr>
        <p:txBody>
          <a:bodyPr vert="horz" wrap="square" lIns="0" tIns="12700" rIns="0" bIns="0" rtlCol="0">
            <a:spAutoFit/>
          </a:bodyPr>
          <a:lstStyle/>
          <a:p>
            <a:pPr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Udostępnienie usługi na bardziej efektywnym, bezpiecznym i niezawodnym środowisku serwisu e-US. Zmodernizowany serwis zwiększa sprawność działania, ujednolica dostępność (z uwagi na przeniesienie do e-US), a co za tym idzie zwiększa komfort użytkowania.</a:t>
            </a:r>
          </a:p>
          <a:p>
            <a:pPr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Dodatkowo pozwala to na unifikację kanałów dostępu do usług KAS, zwiększenie dostępności cyfrowej usług  świadczonych przez KAS. </a:t>
            </a:r>
          </a:p>
          <a:p>
            <a:pPr marR="5080">
              <a:lnSpc>
                <a:spcPts val="2180"/>
              </a:lnSpc>
              <a:spcBef>
                <a:spcPts val="100"/>
              </a:spcBef>
            </a:pPr>
            <a:endParaRPr lang="pl-PL" dirty="0">
              <a:solidFill>
                <a:schemeClr val="tx1"/>
              </a:solidFill>
              <a:highlight>
                <a:srgbClr val="FFFF00"/>
              </a:highlight>
              <a:latin typeface="+mn-lt"/>
            </a:endParaRPr>
          </a:p>
        </p:txBody>
      </p:sp>
      <p:sp>
        <p:nvSpPr>
          <p:cNvPr id="22" name="pole tekstowe 21">
            <a:extLst>
              <a:ext uri="{FF2B5EF4-FFF2-40B4-BE49-F238E27FC236}">
                <a16:creationId xmlns:a16="http://schemas.microsoft.com/office/drawing/2014/main" id="{276DFF0B-9239-44A4-BAF0-81CA703A07E4}"/>
              </a:ext>
            </a:extLst>
          </p:cNvPr>
          <p:cNvSpPr txBox="1"/>
          <p:nvPr/>
        </p:nvSpPr>
        <p:spPr>
          <a:xfrm>
            <a:off x="1087436" y="7430563"/>
            <a:ext cx="6649657" cy="1775486"/>
          </a:xfrm>
          <a:prstGeom prst="rect">
            <a:avLst/>
          </a:prstGeom>
          <a:noFill/>
        </p:spPr>
        <p:txBody>
          <a:bodyPr wrap="square">
            <a:spAutoFit/>
          </a:bodyPr>
          <a:lstStyle/>
          <a:p>
            <a:pPr algn="l">
              <a:lnSpc>
                <a:spcPts val="2180"/>
              </a:lnSpc>
            </a:pP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Zaktualizowaliśmy </a:t>
            </a:r>
            <a:r>
              <a:rPr lang="pl-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wniosek o zwrot kosztów za zakup kasy fiskalnej</a:t>
            </a: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Wprowadziliśmy zmiany, które ułatwiają ubieganie się o zwrot kosztów na zakup kasy (w zakresie wyboru rachunku bankowego oraz ubiegania się o zwrot za zakup więcej niż jednej kasy).</a:t>
            </a:r>
          </a:p>
          <a:p>
            <a:pPr algn="l">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Luty 2024 r.</a:t>
            </a: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pole tekstowe 22">
            <a:extLst>
              <a:ext uri="{FF2B5EF4-FFF2-40B4-BE49-F238E27FC236}">
                <a16:creationId xmlns:a16="http://schemas.microsoft.com/office/drawing/2014/main" id="{6A5C4BFF-D5D9-41B0-B9F3-AC2B9A4DDA2D}"/>
              </a:ext>
            </a:extLst>
          </p:cNvPr>
          <p:cNvSpPr txBox="1"/>
          <p:nvPr/>
        </p:nvSpPr>
        <p:spPr>
          <a:xfrm>
            <a:off x="8319932" y="7548652"/>
            <a:ext cx="10051142" cy="1493358"/>
          </a:xfrm>
          <a:prstGeom prst="rect">
            <a:avLst/>
          </a:prstGeom>
          <a:noFill/>
        </p:spPr>
        <p:txBody>
          <a:bodyPr wrap="square">
            <a:spAutoFit/>
          </a:bodyPr>
          <a:lstStyle/>
          <a:p>
            <a:pPr algn="l">
              <a:lnSpc>
                <a:spcPts val="2180"/>
              </a:lnSpc>
            </a:pPr>
            <a:r>
              <a:rPr lang="pl-PL" dirty="0">
                <a:solidFill>
                  <a:schemeClr val="tx1"/>
                </a:solidFill>
                <a:latin typeface="Calibri" panose="020F0502020204030204" pitchFamily="34" charset="0"/>
              </a:rPr>
              <a:t>W 2024 r. użytkownicy złożyli ok. 6 700 wniosków. </a:t>
            </a:r>
          </a:p>
          <a:p>
            <a:pPr algn="l">
              <a:lnSpc>
                <a:spcPts val="2180"/>
              </a:lnSpc>
            </a:pPr>
            <a:r>
              <a:rPr lang="pl-PL" dirty="0">
                <a:solidFill>
                  <a:schemeClr val="tx1"/>
                </a:solidFill>
                <a:latin typeface="Calibri" panose="020F0502020204030204" pitchFamily="34" charset="0"/>
              </a:rPr>
              <a:t>W 2025 r. użytkownicy złożyli 8 645 wniosków.</a:t>
            </a:r>
          </a:p>
          <a:p>
            <a:pPr algn="l">
              <a:lnSpc>
                <a:spcPts val="2180"/>
              </a:lnSpc>
            </a:pPr>
            <a:r>
              <a:rPr lang="pl-PL" dirty="0">
                <a:solidFill>
                  <a:schemeClr val="tx1"/>
                </a:solidFill>
                <a:latin typeface="+mn-lt"/>
                <a:cs typeface="Times New Roman" panose="02020603050405020304" pitchFamily="18" charset="0"/>
              </a:rPr>
              <a:t>W I kwartale 2026 r. użytkownicy złożyli 2 926 wniosków.</a:t>
            </a:r>
            <a:br>
              <a:rPr lang="pl-PL" dirty="0">
                <a:solidFill>
                  <a:schemeClr val="tx1"/>
                </a:solidFill>
                <a:latin typeface="+mn-lt"/>
                <a:cs typeface="Times New Roman" panose="02020603050405020304" pitchFamily="18" charset="0"/>
              </a:rPr>
            </a:br>
            <a:endParaRPr lang="pl-PL" dirty="0">
              <a:solidFill>
                <a:schemeClr val="tx1"/>
              </a:solidFill>
              <a:latin typeface="Calibri" panose="020F0502020204030204" pitchFamily="34" charset="0"/>
            </a:endParaRPr>
          </a:p>
          <a:p>
            <a:pPr algn="l">
              <a:lnSpc>
                <a:spcPts val="2180"/>
              </a:lnSpc>
            </a:pPr>
            <a:endParaRPr lang="pl-PL" dirty="0">
              <a:solidFill>
                <a:schemeClr val="tx1"/>
              </a:solidFill>
              <a:latin typeface="Calibri" panose="020F0502020204030204" pitchFamily="34" charset="0"/>
            </a:endParaRPr>
          </a:p>
        </p:txBody>
      </p:sp>
      <p:sp>
        <p:nvSpPr>
          <p:cNvPr id="20" name="object 8">
            <a:extLst>
              <a:ext uri="{FF2B5EF4-FFF2-40B4-BE49-F238E27FC236}">
                <a16:creationId xmlns:a16="http://schemas.microsoft.com/office/drawing/2014/main" id="{91DC5976-5785-4DC1-B336-7891F8B41297}"/>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26" name="object 9">
            <a:extLst>
              <a:ext uri="{FF2B5EF4-FFF2-40B4-BE49-F238E27FC236}">
                <a16:creationId xmlns:a16="http://schemas.microsoft.com/office/drawing/2014/main" id="{2D359FA2-2007-4164-820F-0A62427524F3}"/>
              </a:ext>
            </a:extLst>
          </p:cNvPr>
          <p:cNvSpPr txBox="1"/>
          <p:nvPr/>
        </p:nvSpPr>
        <p:spPr>
          <a:xfrm>
            <a:off x="1087436" y="2320761"/>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29" name="object 10">
            <a:extLst>
              <a:ext uri="{FF2B5EF4-FFF2-40B4-BE49-F238E27FC236}">
                <a16:creationId xmlns:a16="http://schemas.microsoft.com/office/drawing/2014/main" id="{E0A485EC-D8D6-43E8-9562-7F2186A7F1AF}"/>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30" name="object 18">
            <a:extLst>
              <a:ext uri="{FF2B5EF4-FFF2-40B4-BE49-F238E27FC236}">
                <a16:creationId xmlns:a16="http://schemas.microsoft.com/office/drawing/2014/main" id="{C6DBA65C-52EF-4C7D-B9B7-3B24479D8B52}"/>
              </a:ext>
            </a:extLst>
          </p:cNvPr>
          <p:cNvSpPr/>
          <p:nvPr/>
        </p:nvSpPr>
        <p:spPr>
          <a:xfrm>
            <a:off x="1106645" y="9430398"/>
            <a:ext cx="1821731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Tree>
    <p:extLst>
      <p:ext uri="{BB962C8B-B14F-4D97-AF65-F5344CB8AC3E}">
        <p14:creationId xmlns:p14="http://schemas.microsoft.com/office/powerpoint/2010/main" val="169421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19</a:t>
            </a:fld>
            <a:endParaRPr spc="-50" dirty="0"/>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4468814"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533771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266411" y="6187922"/>
            <a:ext cx="7701587"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2" name="object 18">
            <a:extLst>
              <a:ext uri="{FF2B5EF4-FFF2-40B4-BE49-F238E27FC236}">
                <a16:creationId xmlns:a16="http://schemas.microsoft.com/office/drawing/2014/main" id="{BFA1142C-06C0-D692-CAE7-382F42351300}"/>
              </a:ext>
            </a:extLst>
          </p:cNvPr>
          <p:cNvSpPr/>
          <p:nvPr/>
        </p:nvSpPr>
        <p:spPr>
          <a:xfrm>
            <a:off x="1110429" y="5197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53" name="object 18">
            <a:extLst>
              <a:ext uri="{FF2B5EF4-FFF2-40B4-BE49-F238E27FC236}">
                <a16:creationId xmlns:a16="http://schemas.microsoft.com/office/drawing/2014/main" id="{6633DB7C-6588-0270-8379-024313DC0208}"/>
              </a:ext>
            </a:extLst>
          </p:cNvPr>
          <p:cNvSpPr/>
          <p:nvPr/>
        </p:nvSpPr>
        <p:spPr>
          <a:xfrm>
            <a:off x="1081671" y="106976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object 3">
            <a:extLst>
              <a:ext uri="{FF2B5EF4-FFF2-40B4-BE49-F238E27FC236}">
                <a16:creationId xmlns:a16="http://schemas.microsoft.com/office/drawing/2014/main" id="{9C93D80F-E8F8-47D3-A1A0-1FC467657B52}"/>
              </a:ext>
            </a:extLst>
          </p:cNvPr>
          <p:cNvSpPr txBox="1"/>
          <p:nvPr/>
        </p:nvSpPr>
        <p:spPr>
          <a:xfrm>
            <a:off x="1071056" y="3187934"/>
            <a:ext cx="6742886" cy="1734449"/>
          </a:xfrm>
          <a:prstGeom prst="rect">
            <a:avLst/>
          </a:prstGeom>
        </p:spPr>
        <p:txBody>
          <a:bodyPr vert="horz" wrap="square" lIns="0" tIns="12700" rIns="0" bIns="0" rtlCol="0">
            <a:spAutoFit/>
          </a:bodyPr>
          <a:lstStyle/>
          <a:p>
            <a:pPr marL="12700" marR="5080">
              <a:lnSpc>
                <a:spcPts val="2180"/>
              </a:lnSpc>
              <a:spcBef>
                <a:spcPts val="100"/>
              </a:spcBef>
            </a:pP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Płatność</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10" dirty="0">
                <a:solidFill>
                  <a:schemeClr val="tx1"/>
                </a:solidFill>
                <a:latin typeface="Calibri" panose="020F0502020204030204" pitchFamily="34" charset="0"/>
                <a:ea typeface="Calibri" panose="020F0502020204030204" pitchFamily="34" charset="0"/>
                <a:cs typeface="Calibri" panose="020F0502020204030204" pitchFamily="34" charset="0"/>
              </a:rPr>
              <a:t>zobowiązań</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10" dirty="0">
                <a:solidFill>
                  <a:schemeClr val="tx1"/>
                </a:solidFill>
                <a:latin typeface="Calibri" panose="020F0502020204030204" pitchFamily="34" charset="0"/>
                <a:ea typeface="Calibri" panose="020F0502020204030204" pitchFamily="34" charset="0"/>
                <a:cs typeface="Calibri" panose="020F0502020204030204" pitchFamily="34" charset="0"/>
              </a:rPr>
              <a:t>podatkowych</a:t>
            </a:r>
            <a:r>
              <a:rPr b="1"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kartą</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10" dirty="0">
                <a:solidFill>
                  <a:schemeClr val="tx1"/>
                </a:solidFill>
                <a:latin typeface="Calibri" panose="020F0502020204030204" pitchFamily="34" charset="0"/>
                <a:ea typeface="Calibri" panose="020F0502020204030204" pitchFamily="34" charset="0"/>
                <a:cs typeface="Calibri" panose="020F0502020204030204" pitchFamily="34" charset="0"/>
              </a:rPr>
              <a:t>płatniczą</a:t>
            </a:r>
            <a:r>
              <a:rPr b="1"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b="1"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serwisie</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2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b="1" spc="-25" dirty="0">
                <a:solidFill>
                  <a:schemeClr val="tx1"/>
                </a:solidFill>
                <a:latin typeface="Calibri" panose="020F0502020204030204" pitchFamily="34" charset="0"/>
                <a:ea typeface="Calibri" panose="020F0502020204030204" pitchFamily="34" charset="0"/>
                <a:cs typeface="Calibri" panose="020F0502020204030204" pitchFamily="34" charset="0"/>
              </a:rPr>
              <a:t>US</a:t>
            </a:r>
            <a:r>
              <a:rPr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Rozszerzenie</a:t>
            </a:r>
            <a:r>
              <a:rPr lang="pl-PL" spc="-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katalogu</a:t>
            </a:r>
            <a:r>
              <a:rPr lang="pl-PL" spc="-9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szybkich</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b="1"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płatności o płatność kartą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(obok</a:t>
            </a:r>
            <a:r>
              <a:rPr lang="pl-PL"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20" dirty="0" err="1">
                <a:solidFill>
                  <a:schemeClr val="tx1"/>
                </a:solidFill>
                <a:latin typeface="Calibri" panose="020F0502020204030204" pitchFamily="34" charset="0"/>
                <a:ea typeface="Calibri" panose="020F0502020204030204" pitchFamily="34" charset="0"/>
                <a:cs typeface="Calibri" panose="020F0502020204030204" pitchFamily="34" charset="0"/>
              </a:rPr>
              <a:t>PayByNet</a:t>
            </a:r>
            <a:r>
              <a:rPr lang="pl-PL"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pl-PL"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BLIK).</a:t>
            </a:r>
          </a:p>
          <a:p>
            <a:pPr marL="12700" marR="5080">
              <a:lnSpc>
                <a:spcPts val="2180"/>
              </a:lnSpc>
              <a:spcBef>
                <a:spcPts val="100"/>
              </a:spcBef>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20 marca 2025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ts val="2180"/>
              </a:lnSpc>
              <a:spcBef>
                <a:spcPts val="100"/>
              </a:spcBef>
            </a:pPr>
            <a:endParaRPr dirty="0">
              <a:latin typeface="+mn-lt"/>
              <a:cs typeface="Lato"/>
            </a:endParaRPr>
          </a:p>
        </p:txBody>
      </p:sp>
      <p:sp>
        <p:nvSpPr>
          <p:cNvPr id="23" name="object 6">
            <a:extLst>
              <a:ext uri="{FF2B5EF4-FFF2-40B4-BE49-F238E27FC236}">
                <a16:creationId xmlns:a16="http://schemas.microsoft.com/office/drawing/2014/main" id="{5C8BF47A-2815-4F9F-B3E6-00E4009B5C5F}"/>
              </a:ext>
            </a:extLst>
          </p:cNvPr>
          <p:cNvSpPr txBox="1"/>
          <p:nvPr/>
        </p:nvSpPr>
        <p:spPr>
          <a:xfrm>
            <a:off x="1110429" y="5466360"/>
            <a:ext cx="6781800" cy="1156727"/>
          </a:xfrm>
          <a:prstGeom prst="rect">
            <a:avLst/>
          </a:prstGeom>
        </p:spPr>
        <p:txBody>
          <a:bodyPr vert="horz" wrap="square" lIns="0" tIns="12065" rIns="0" bIns="0" rtlCol="0">
            <a:spAutoFit/>
          </a:bodyPr>
          <a:lstStyle/>
          <a:p>
            <a:pPr marL="12700">
              <a:lnSpc>
                <a:spcPts val="2180"/>
              </a:lnSpc>
              <a:spcBef>
                <a:spcPts val="95"/>
              </a:spcBef>
            </a:pP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Spis z natury (VAT-SI) </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formularz dostępny na koncie osoby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fizycznej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 organizacji.</a:t>
            </a:r>
            <a:r>
              <a:rPr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spc="-6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spcBef>
                <a:spcPts val="95"/>
              </a:spcBef>
            </a:pPr>
            <a:endParaRPr lang="pl-PL" spc="-65"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Styczeń 2025 r.</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object 15">
            <a:extLst>
              <a:ext uri="{FF2B5EF4-FFF2-40B4-BE49-F238E27FC236}">
                <a16:creationId xmlns:a16="http://schemas.microsoft.com/office/drawing/2014/main" id="{92B8F293-4146-4C97-8D8E-2BABE9CA17E2}"/>
              </a:ext>
            </a:extLst>
          </p:cNvPr>
          <p:cNvSpPr txBox="1"/>
          <p:nvPr/>
        </p:nvSpPr>
        <p:spPr>
          <a:xfrm>
            <a:off x="8288689" y="5512007"/>
            <a:ext cx="10238070" cy="285335"/>
          </a:xfrm>
          <a:prstGeom prst="rect">
            <a:avLst/>
          </a:prstGeom>
        </p:spPr>
        <p:txBody>
          <a:bodyPr vert="horz" wrap="square" lIns="0" tIns="12700" rIns="0" bIns="0" rtlCol="0">
            <a:spAutoFit/>
          </a:bodyPr>
          <a:lstStyle/>
          <a:p>
            <a:pPr marR="5080">
              <a:lnSpc>
                <a:spcPts val="2180"/>
              </a:lnSpc>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W 2025 r. użytkownicy złożyli 1 267 formularzy, natomiast w I kwartale 2026 r. 583 formularze. </a:t>
            </a:r>
          </a:p>
        </p:txBody>
      </p:sp>
      <p:sp>
        <p:nvSpPr>
          <p:cNvPr id="28" name="pole tekstowe 27">
            <a:extLst>
              <a:ext uri="{FF2B5EF4-FFF2-40B4-BE49-F238E27FC236}">
                <a16:creationId xmlns:a16="http://schemas.microsoft.com/office/drawing/2014/main" id="{EF09A146-4F71-47B5-BC71-7F3E9641EC28}"/>
              </a:ext>
            </a:extLst>
          </p:cNvPr>
          <p:cNvSpPr txBox="1"/>
          <p:nvPr/>
        </p:nvSpPr>
        <p:spPr>
          <a:xfrm>
            <a:off x="1050738" y="7107447"/>
            <a:ext cx="6841491" cy="1211229"/>
          </a:xfrm>
          <a:prstGeom prst="rect">
            <a:avLst/>
          </a:prstGeom>
          <a:noFill/>
        </p:spPr>
        <p:txBody>
          <a:bodyPr wrap="square">
            <a:spAutoFit/>
          </a:bodyPr>
          <a:lstStyle/>
          <a:p>
            <a:pPr>
              <a:lnSpc>
                <a:spcPts val="2180"/>
              </a:lnSpc>
            </a:pP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SME (zwolnienie z VAT w EU)</a:t>
            </a: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styczeń 2025 r.</a:t>
            </a:r>
          </a:p>
          <a:p>
            <a:pPr>
              <a:lnSpc>
                <a:spcPts val="2180"/>
              </a:lnSpc>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object 13">
            <a:extLst>
              <a:ext uri="{FF2B5EF4-FFF2-40B4-BE49-F238E27FC236}">
                <a16:creationId xmlns:a16="http://schemas.microsoft.com/office/drawing/2014/main" id="{29667806-0205-4B5D-B40F-DD887A6D28DB}"/>
              </a:ext>
            </a:extLst>
          </p:cNvPr>
          <p:cNvSpPr txBox="1"/>
          <p:nvPr/>
        </p:nvSpPr>
        <p:spPr>
          <a:xfrm>
            <a:off x="8350161" y="8582081"/>
            <a:ext cx="10176598" cy="285335"/>
          </a:xfrm>
          <a:prstGeom prst="rect">
            <a:avLst/>
          </a:prstGeom>
        </p:spPr>
        <p:txBody>
          <a:bodyPr vert="horz" wrap="square" lIns="0" tIns="12700" rIns="0" bIns="0" rtlCol="0">
            <a:spAutoFit/>
          </a:bodyPr>
          <a:lstStyle/>
          <a:p>
            <a:pPr marR="5080">
              <a:lnSpc>
                <a:spcPts val="2180"/>
              </a:lnSpc>
            </a:pPr>
            <a:endParaRPr lang="pl-PL" b="0" i="0" u="none" strike="noStrike" dirty="0">
              <a:solidFill>
                <a:srgbClr val="000000"/>
              </a:solidFill>
              <a:effectLst/>
              <a:latin typeface="+mn-lt"/>
            </a:endParaRPr>
          </a:p>
        </p:txBody>
      </p:sp>
      <p:sp>
        <p:nvSpPr>
          <p:cNvPr id="30" name="object 18">
            <a:extLst>
              <a:ext uri="{FF2B5EF4-FFF2-40B4-BE49-F238E27FC236}">
                <a16:creationId xmlns:a16="http://schemas.microsoft.com/office/drawing/2014/main" id="{6F5C9F76-C151-4246-970B-747B1E6699E3}"/>
              </a:ext>
            </a:extLst>
          </p:cNvPr>
          <p:cNvSpPr/>
          <p:nvPr/>
        </p:nvSpPr>
        <p:spPr>
          <a:xfrm>
            <a:off x="1110429" y="6676435"/>
            <a:ext cx="17841824" cy="13053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2" name="pole tekstowe 31">
            <a:extLst>
              <a:ext uri="{FF2B5EF4-FFF2-40B4-BE49-F238E27FC236}">
                <a16:creationId xmlns:a16="http://schemas.microsoft.com/office/drawing/2014/main" id="{3C657579-F729-47E7-A81D-40EB51D242FE}"/>
              </a:ext>
            </a:extLst>
          </p:cNvPr>
          <p:cNvSpPr txBox="1"/>
          <p:nvPr/>
        </p:nvSpPr>
        <p:spPr>
          <a:xfrm>
            <a:off x="8288689" y="3187934"/>
            <a:ext cx="10634806" cy="646331"/>
          </a:xfrm>
          <a:prstGeom prst="rect">
            <a:avLst/>
          </a:prstGeom>
          <a:noFill/>
        </p:spPr>
        <p:txBody>
          <a:bodyPr wrap="square">
            <a:spAutoFit/>
          </a:bodyPr>
          <a:lstStyle/>
          <a:p>
            <a:r>
              <a:rPr lang="pl-PL" sz="1800" b="0" i="0" u="none" strike="noStrike" dirty="0">
                <a:solidFill>
                  <a:schemeClr val="tx1"/>
                </a:solidFill>
                <a:effectLst/>
                <a:latin typeface="Calibri" panose="020F0502020204030204" pitchFamily="34" charset="0"/>
              </a:rPr>
              <a:t>Od uruchomienia usługi (20 marca 2025 r.) zarejestrowano łącznie 100 367 płatności, natomiast w I kwartale 2026 r. 73 684. </a:t>
            </a:r>
            <a:endParaRPr lang="pl-PL" strike="sngStrike" dirty="0">
              <a:solidFill>
                <a:schemeClr val="tx1"/>
              </a:solidFill>
            </a:endParaRPr>
          </a:p>
        </p:txBody>
      </p:sp>
      <p:sp>
        <p:nvSpPr>
          <p:cNvPr id="33" name="pole tekstowe 32">
            <a:extLst>
              <a:ext uri="{FF2B5EF4-FFF2-40B4-BE49-F238E27FC236}">
                <a16:creationId xmlns:a16="http://schemas.microsoft.com/office/drawing/2014/main" id="{6319C4B1-8743-4D54-A821-10A3149D00E4}"/>
              </a:ext>
            </a:extLst>
          </p:cNvPr>
          <p:cNvSpPr txBox="1"/>
          <p:nvPr/>
        </p:nvSpPr>
        <p:spPr>
          <a:xfrm>
            <a:off x="8237044" y="7010733"/>
            <a:ext cx="10053376" cy="1477328"/>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ormularze SME umożliwiają załatwienie wszystkich spraw w zakresie procedury szczególnej dla małych przedsiębiorców (SME), w tym przede wszystkim zgłoszenia do procedury ze wskazaniem państw, </a:t>
            </a:r>
            <a:b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których podatnik zamierza korzystać ze zwolnienia.</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2025 r. użytkownicy złożyli 2011 dokumentów, natomiast w</a:t>
            </a:r>
            <a:r>
              <a:rPr lang="pl-PL" dirty="0">
                <a:solidFill>
                  <a:schemeClr val="tx1"/>
                </a:solidFill>
                <a:latin typeface="+mn-lt"/>
                <a:cs typeface="Times New Roman" panose="02020603050405020304" pitchFamily="18" charset="0"/>
              </a:rPr>
              <a:t> I kwartale 2026 r. 661 dokumentów.</a:t>
            </a:r>
            <a:br>
              <a:rPr lang="pl-PL" dirty="0">
                <a:solidFill>
                  <a:schemeClr val="tx1"/>
                </a:solidFill>
                <a:highlight>
                  <a:srgbClr val="FFFF00"/>
                </a:highlight>
                <a:latin typeface="+mn-lt"/>
                <a:cs typeface="Times New Roman" panose="02020603050405020304" pitchFamily="18" charset="0"/>
              </a:rPr>
            </a:br>
            <a:endParaRPr lang="pl-PL"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31" name="object 18">
            <a:extLst>
              <a:ext uri="{FF2B5EF4-FFF2-40B4-BE49-F238E27FC236}">
                <a16:creationId xmlns:a16="http://schemas.microsoft.com/office/drawing/2014/main" id="{5DAAB78B-7902-4189-8841-C346B929FBC5}"/>
              </a:ext>
            </a:extLst>
          </p:cNvPr>
          <p:cNvSpPr/>
          <p:nvPr/>
        </p:nvSpPr>
        <p:spPr>
          <a:xfrm>
            <a:off x="1131138" y="1008080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dirty="0">
              <a:latin typeface="+mn-lt"/>
            </a:endParaRPr>
          </a:p>
        </p:txBody>
      </p:sp>
      <p:sp>
        <p:nvSpPr>
          <p:cNvPr id="22" name="object 18">
            <a:extLst>
              <a:ext uri="{FF2B5EF4-FFF2-40B4-BE49-F238E27FC236}">
                <a16:creationId xmlns:a16="http://schemas.microsoft.com/office/drawing/2014/main" id="{763D2005-1FE3-4D5D-A269-833D078997BC}"/>
              </a:ext>
            </a:extLst>
          </p:cNvPr>
          <p:cNvSpPr/>
          <p:nvPr/>
        </p:nvSpPr>
        <p:spPr>
          <a:xfrm>
            <a:off x="1050738" y="8461337"/>
            <a:ext cx="17841824" cy="13053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4" name="pole tekstowe 33">
            <a:extLst>
              <a:ext uri="{FF2B5EF4-FFF2-40B4-BE49-F238E27FC236}">
                <a16:creationId xmlns:a16="http://schemas.microsoft.com/office/drawing/2014/main" id="{A51C55B0-CBDD-4B41-873B-55A9F902BB88}"/>
              </a:ext>
            </a:extLst>
          </p:cNvPr>
          <p:cNvSpPr txBox="1"/>
          <p:nvPr/>
        </p:nvSpPr>
        <p:spPr>
          <a:xfrm>
            <a:off x="1050738" y="8541409"/>
            <a:ext cx="6543036" cy="1200329"/>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Udostępnienie możliwości dodawania załączników do deklaracji PCC-3 i wdrożenie możliwości ich obsługi.</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11 czerwca 2025 r.</a:t>
            </a:r>
          </a:p>
        </p:txBody>
      </p:sp>
      <p:sp>
        <p:nvSpPr>
          <p:cNvPr id="35" name="pole tekstowe 34">
            <a:extLst>
              <a:ext uri="{FF2B5EF4-FFF2-40B4-BE49-F238E27FC236}">
                <a16:creationId xmlns:a16="http://schemas.microsoft.com/office/drawing/2014/main" id="{569136FB-089F-4B21-B6DF-1FCA1AABF847}"/>
              </a:ext>
            </a:extLst>
          </p:cNvPr>
          <p:cNvSpPr txBox="1"/>
          <p:nvPr/>
        </p:nvSpPr>
        <p:spPr>
          <a:xfrm>
            <a:off x="8237044" y="8596005"/>
            <a:ext cx="9776460" cy="923330"/>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Usprawnienie obsługi składania deklaracji PCC-3 i SD-Z2 (w szczególności objęcie procesem obsługi załączników). Do 31.12.2025 r. złożono 506 883 deklaracji, natomiast w I kwartale 2026 roku 305 817 deklaracji.</a:t>
            </a:r>
          </a:p>
        </p:txBody>
      </p:sp>
    </p:spTree>
    <p:extLst>
      <p:ext uri="{BB962C8B-B14F-4D97-AF65-F5344CB8AC3E}">
        <p14:creationId xmlns:p14="http://schemas.microsoft.com/office/powerpoint/2010/main" val="149454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0894" y="1367487"/>
            <a:ext cx="4789356" cy="905510"/>
          </a:xfrm>
          <a:prstGeom prst="rect">
            <a:avLst/>
          </a:prstGeom>
        </p:spPr>
        <p:txBody>
          <a:bodyPr vert="horz" wrap="square" lIns="0" tIns="15240" rIns="0" bIns="0" rtlCol="0">
            <a:spAutoFit/>
          </a:bodyPr>
          <a:lstStyle/>
          <a:p>
            <a:pPr marL="12700">
              <a:lnSpc>
                <a:spcPct val="100000"/>
              </a:lnSpc>
              <a:spcBef>
                <a:spcPts val="120"/>
              </a:spcBef>
            </a:pPr>
            <a:r>
              <a:rPr spc="-10" dirty="0">
                <a:solidFill>
                  <a:srgbClr val="000000"/>
                </a:solidFill>
                <a:latin typeface="+mn-lt"/>
              </a:rPr>
              <a:t>Założenia</a:t>
            </a:r>
          </a:p>
        </p:txBody>
      </p:sp>
      <p:sp>
        <p:nvSpPr>
          <p:cNvPr id="4" name="object 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object 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object 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a:t>
            </a:fld>
            <a:endParaRPr spc="-50" dirty="0"/>
          </a:p>
        </p:txBody>
      </p:sp>
      <p:sp>
        <p:nvSpPr>
          <p:cNvPr id="3" name="object 3"/>
          <p:cNvSpPr txBox="1">
            <a:spLocks noGrp="1"/>
          </p:cNvSpPr>
          <p:nvPr>
            <p:ph type="body" idx="1"/>
          </p:nvPr>
        </p:nvSpPr>
        <p:spPr>
          <a:xfrm>
            <a:off x="2290894" y="3063875"/>
            <a:ext cx="15229840" cy="5622693"/>
          </a:xfrm>
          <a:prstGeom prst="rect">
            <a:avLst/>
          </a:prstGeom>
        </p:spPr>
        <p:txBody>
          <a:bodyPr vert="horz" wrap="square" lIns="0" tIns="0" rIns="0" bIns="0" rtlCol="0">
            <a:spAutoFit/>
          </a:bodyPr>
          <a:lstStyle/>
          <a:p>
            <a:pPr marL="755650" indent="-742950">
              <a:lnSpc>
                <a:spcPts val="3970"/>
              </a:lnSpc>
              <a:buFont typeface="+mj-lt"/>
              <a:buAutoNum type="arabicPeriod"/>
              <a:tabLst>
                <a:tab pos="776605" algn="l"/>
              </a:tabLst>
            </a:pPr>
            <a:r>
              <a:rPr lang="pl-PL" sz="3200" dirty="0">
                <a:latin typeface="+mn-lt"/>
                <a:cs typeface="Lato Black"/>
              </a:rPr>
              <a:t>Plan jest aktualizowany i publikowany co kwartał, tak by klienci KAS na bieżąco uzyskiwali wiedzę o terminie i zakresie udostępnianych zmian. Informacje szczegółowe podawane są w perspektywie półrocznej. Plan obejmuje lata 2024-2028.</a:t>
            </a:r>
          </a:p>
          <a:p>
            <a:pPr marL="755650" indent="-742950">
              <a:lnSpc>
                <a:spcPts val="3970"/>
              </a:lnSpc>
              <a:buFont typeface="+mj-lt"/>
              <a:buAutoNum type="arabicPeriod"/>
              <a:tabLst>
                <a:tab pos="776605" algn="l"/>
              </a:tabLst>
            </a:pPr>
            <a:endParaRPr lang="pl-PL" sz="3200" dirty="0">
              <a:latin typeface="+mn-lt"/>
              <a:cs typeface="Lato Black"/>
            </a:endParaRPr>
          </a:p>
          <a:p>
            <a:pPr marL="755650" indent="-742950">
              <a:lnSpc>
                <a:spcPts val="3970"/>
              </a:lnSpc>
              <a:buFont typeface="+mj-lt"/>
              <a:buAutoNum type="arabicPeriod"/>
              <a:tabLst>
                <a:tab pos="776605" algn="l"/>
              </a:tabLst>
            </a:pPr>
            <a:r>
              <a:rPr lang="pl-PL" sz="3200" dirty="0">
                <a:latin typeface="+mn-lt"/>
                <a:cs typeface="Lato Black"/>
              </a:rPr>
              <a:t>W przypadku pojawienia się nowych propozycji zmian prawnych, skutkujących budową bądź modyfikacją systemów klienta KAS, mają one pierwszeństwo przed innymi wcześniej zaplanowanymi w Planie pracami. W przypadku pojawienia się takich zmian Plan może ulec modyfikacji.</a:t>
            </a:r>
          </a:p>
          <a:p>
            <a:pPr marL="755650" indent="-742950">
              <a:lnSpc>
                <a:spcPts val="3970"/>
              </a:lnSpc>
              <a:buFont typeface="+mj-lt"/>
              <a:buAutoNum type="arabicPeriod"/>
              <a:tabLst>
                <a:tab pos="776605" algn="l"/>
              </a:tabLst>
            </a:pPr>
            <a:endParaRPr lang="pl-PL" sz="3200" dirty="0">
              <a:latin typeface="+mn-lt"/>
              <a:cs typeface="Lato Black"/>
            </a:endParaRPr>
          </a:p>
          <a:p>
            <a:pPr marL="755650" indent="-742950">
              <a:lnSpc>
                <a:spcPts val="3970"/>
              </a:lnSpc>
              <a:buFont typeface="+mj-lt"/>
              <a:buAutoNum type="arabicPeriod"/>
              <a:tabLst>
                <a:tab pos="776605" algn="l"/>
              </a:tabLst>
            </a:pPr>
            <a:r>
              <a:rPr lang="pl-PL" sz="3200" dirty="0">
                <a:latin typeface="+mn-lt"/>
                <a:cs typeface="Lato Black"/>
              </a:rPr>
              <a:t>Realizacja Planu zależna jest od posiadanego finansowania prac wytwórczych oraz sprawności sił IT resortu finansów i może ulec zmianom.</a:t>
            </a:r>
            <a:endParaRPr lang="pl-PL" sz="3200" spc="-1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20</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907831" y="256945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1131138" y="3825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948666" y="699014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318084" y="5987720"/>
            <a:ext cx="7491250" cy="4572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2" name="pole tekstowe 21">
            <a:extLst>
              <a:ext uri="{FF2B5EF4-FFF2-40B4-BE49-F238E27FC236}">
                <a16:creationId xmlns:a16="http://schemas.microsoft.com/office/drawing/2014/main" id="{7D95927C-003D-4485-AECF-4B0B03AA8B99}"/>
              </a:ext>
            </a:extLst>
          </p:cNvPr>
          <p:cNvSpPr txBox="1"/>
          <p:nvPr/>
        </p:nvSpPr>
        <p:spPr>
          <a:xfrm>
            <a:off x="948666" y="2577115"/>
            <a:ext cx="6514697" cy="923330"/>
          </a:xfrm>
          <a:prstGeom prst="rect">
            <a:avLst/>
          </a:prstGeom>
          <a:noFill/>
        </p:spPr>
        <p:txBody>
          <a:bodyPr wrap="square">
            <a:spAutoFit/>
          </a:bodyPr>
          <a:lstStyle/>
          <a:p>
            <a:r>
              <a:rPr lang="pl-PL" dirty="0">
                <a:solidFill>
                  <a:schemeClr val="tx1"/>
                </a:solidFill>
                <a:latin typeface="Calibri" panose="020F0502020204030204" pitchFamily="34" charset="0"/>
              </a:rPr>
              <a:t>Udostępnienie</a:t>
            </a:r>
            <a:r>
              <a:rPr lang="pl-PL" b="0" i="0" u="none" strike="noStrike" dirty="0">
                <a:solidFill>
                  <a:schemeClr val="tx1"/>
                </a:solidFill>
                <a:effectLst/>
                <a:latin typeface="Calibri" panose="020F0502020204030204" pitchFamily="34" charset="0"/>
              </a:rPr>
              <a:t> </a:t>
            </a:r>
            <a:r>
              <a:rPr lang="pl-PL" b="1" dirty="0">
                <a:solidFill>
                  <a:schemeClr val="tx1"/>
                </a:solidFill>
                <a:latin typeface="Calibri" panose="020F0502020204030204" pitchFamily="34" charset="0"/>
              </a:rPr>
              <a:t>wniosków CRPO (PPO-1, OPO-1) </a:t>
            </a:r>
            <a:r>
              <a:rPr lang="pl-PL" dirty="0">
                <a:solidFill>
                  <a:schemeClr val="tx1"/>
                </a:solidFill>
                <a:latin typeface="Calibri" panose="020F0502020204030204" pitchFamily="34" charset="0"/>
              </a:rPr>
              <a:t>w e-US. </a:t>
            </a:r>
          </a:p>
          <a:p>
            <a:endParaRPr lang="pl-PL" dirty="0">
              <a:solidFill>
                <a:schemeClr val="tx1"/>
              </a:solidFill>
              <a:latin typeface="Calibri" panose="020F0502020204030204" pitchFamily="34" charset="0"/>
            </a:endParaRPr>
          </a:p>
          <a:p>
            <a:r>
              <a:rPr lang="pl-PL" dirty="0">
                <a:solidFill>
                  <a:schemeClr val="tx1"/>
                </a:solidFill>
                <a:latin typeface="Calibri" panose="020F0502020204030204" pitchFamily="34" charset="0"/>
              </a:rPr>
              <a:t>17.12.2025 r.</a:t>
            </a:r>
          </a:p>
        </p:txBody>
      </p:sp>
      <p:sp>
        <p:nvSpPr>
          <p:cNvPr id="24" name="pole tekstowe 23">
            <a:extLst>
              <a:ext uri="{FF2B5EF4-FFF2-40B4-BE49-F238E27FC236}">
                <a16:creationId xmlns:a16="http://schemas.microsoft.com/office/drawing/2014/main" id="{8D31B0D7-B947-45CB-B64C-F77B8CAF82B4}"/>
              </a:ext>
            </a:extLst>
          </p:cNvPr>
          <p:cNvSpPr txBox="1"/>
          <p:nvPr/>
        </p:nvSpPr>
        <p:spPr>
          <a:xfrm>
            <a:off x="8241011" y="2575353"/>
            <a:ext cx="10660309" cy="1200329"/>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Użytkownicy mają dostęp do pełnej i aktualnej informacji o pełnomocnikach i mocodawcach.  Dodatkowo  mogą załatwiać sprawy dotyczące ustanowienia, zmiany lub odwołania pełnomocnictwa na jednej e-platformie.</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Korzystając z usługi złożono: w roku 2025 około 2 000 dokumentów, natomiast w I kwartale 2026 roku 7907 dokumentów. </a:t>
            </a:r>
          </a:p>
        </p:txBody>
      </p:sp>
      <p:sp>
        <p:nvSpPr>
          <p:cNvPr id="31" name="object 18">
            <a:extLst>
              <a:ext uri="{FF2B5EF4-FFF2-40B4-BE49-F238E27FC236}">
                <a16:creationId xmlns:a16="http://schemas.microsoft.com/office/drawing/2014/main" id="{C47C1FD6-317F-4999-B6CF-D32BE142878E}"/>
              </a:ext>
            </a:extLst>
          </p:cNvPr>
          <p:cNvSpPr/>
          <p:nvPr/>
        </p:nvSpPr>
        <p:spPr>
          <a:xfrm>
            <a:off x="1087436" y="9841591"/>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2" name="pole tekstowe 31">
            <a:extLst>
              <a:ext uri="{FF2B5EF4-FFF2-40B4-BE49-F238E27FC236}">
                <a16:creationId xmlns:a16="http://schemas.microsoft.com/office/drawing/2014/main" id="{CBDB46B4-4CE4-4E81-9FAC-3D6B260E7935}"/>
              </a:ext>
            </a:extLst>
          </p:cNvPr>
          <p:cNvSpPr txBox="1"/>
          <p:nvPr/>
        </p:nvSpPr>
        <p:spPr>
          <a:xfrm>
            <a:off x="8241011" y="5763347"/>
            <a:ext cx="9940157" cy="923330"/>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Udostępnione e-usługi pozwalają klientom KAS składać i odwoływać zgłoszenia o zamiarze wystawiania i przesyłania do Krajowego Systemu e-Faktur faktur z załącznikiem.</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I kwartale 2026 roku użytkownicy złożyli 1364 dokumentów.</a:t>
            </a:r>
          </a:p>
        </p:txBody>
      </p:sp>
      <p:sp>
        <p:nvSpPr>
          <p:cNvPr id="35" name="pole tekstowe 34">
            <a:extLst>
              <a:ext uri="{FF2B5EF4-FFF2-40B4-BE49-F238E27FC236}">
                <a16:creationId xmlns:a16="http://schemas.microsoft.com/office/drawing/2014/main" id="{8D0266D1-26E6-439C-B800-8F96BFFAE171}"/>
              </a:ext>
            </a:extLst>
          </p:cNvPr>
          <p:cNvSpPr txBox="1"/>
          <p:nvPr/>
        </p:nvSpPr>
        <p:spPr>
          <a:xfrm>
            <a:off x="877848" y="5763347"/>
            <a:ext cx="6685265" cy="1200329"/>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Formularze </a:t>
            </a:r>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KSeF</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(Krajowy System e-Faktur): </a:t>
            </a:r>
          </a:p>
          <a:p>
            <a:r>
              <a:rPr lang="pl-PL" dirty="0">
                <a:latin typeface="Calibri" panose="020F0502020204030204" pitchFamily="34" charset="0"/>
                <a:ea typeface="Calibri" panose="020F0502020204030204" pitchFamily="34" charset="0"/>
                <a:cs typeface="Calibri" panose="020F0502020204030204" pitchFamily="34" charset="0"/>
              </a:rPr>
              <a:t>Wdrożenie formularzy ZGL_ZAW/ZAP dla </a:t>
            </a:r>
            <a:r>
              <a:rPr lang="pl-PL" dirty="0" err="1">
                <a:latin typeface="Calibri" panose="020F0502020204030204" pitchFamily="34" charset="0"/>
                <a:ea typeface="Calibri" panose="020F0502020204030204" pitchFamily="34" charset="0"/>
                <a:cs typeface="Calibri" panose="020F0502020204030204" pitchFamily="34" charset="0"/>
              </a:rPr>
              <a:t>KSeF</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stycznia 2026 r.</a:t>
            </a:r>
          </a:p>
        </p:txBody>
      </p:sp>
      <p:sp>
        <p:nvSpPr>
          <p:cNvPr id="36" name="pole tekstowe 35">
            <a:extLst>
              <a:ext uri="{FF2B5EF4-FFF2-40B4-BE49-F238E27FC236}">
                <a16:creationId xmlns:a16="http://schemas.microsoft.com/office/drawing/2014/main" id="{A640243E-2EB7-46D1-9769-B7C2A8D980F8}"/>
              </a:ext>
            </a:extLst>
          </p:cNvPr>
          <p:cNvSpPr txBox="1"/>
          <p:nvPr/>
        </p:nvSpPr>
        <p:spPr>
          <a:xfrm>
            <a:off x="866998" y="7211953"/>
            <a:ext cx="6596365" cy="286232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dokumentów w e-Urzędzie Skarbowym:</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Dobrowolne poddanie się odpowiedzialności </a:t>
            </a: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DPO-1</a:t>
            </a: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 konto osoby fizycznej;</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Zgłoszenie interwencji </a:t>
            </a: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INT-1</a:t>
            </a: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 konto osoby fizycznej i konto organizacji;</a:t>
            </a:r>
          </a:p>
          <a:p>
            <a:pPr marL="285750" indent="-285750">
              <a:buFontTx/>
              <a:buChar char="-"/>
              <a:defRPr/>
            </a:pP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Rozłożenie na raty zobowiązania (podatki) </a:t>
            </a: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RAT-ZW</a:t>
            </a: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 konto osoby fizycznej i konto organizacji.</a:t>
            </a:r>
            <a:endParaRPr kumimoji="0" lang="pl-PL" b="0" i="0" u="none" strike="noStrike" kern="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defRPr/>
            </a:pPr>
            <a:endParaRPr lang="pl-PL"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pl-PL" dirty="0">
                <a:latin typeface="Calibri" panose="020F0502020204030204" pitchFamily="34" charset="0"/>
                <a:ea typeface="Calibri" panose="020F0502020204030204" pitchFamily="34" charset="0"/>
                <a:cs typeface="Times New Roman" panose="02020603050405020304" pitchFamily="18" charset="0"/>
              </a:rPr>
              <a:t> IV kwartał 2025 r.</a:t>
            </a:r>
          </a:p>
          <a:p>
            <a:pPr marL="285750" marR="0" lvl="0" indent="-285750" defTabSz="914400" eaLnBrk="1" fontAlgn="auto" latinLnBrk="0" hangingPunct="1">
              <a:lnSpc>
                <a:spcPct val="100000"/>
              </a:lnSpc>
              <a:spcBef>
                <a:spcPts val="0"/>
              </a:spcBef>
              <a:spcAft>
                <a:spcPts val="0"/>
              </a:spcAft>
              <a:buClrTx/>
              <a:buSzTx/>
              <a:buFontTx/>
              <a:buChar char="-"/>
              <a:tabLst/>
              <a:defRPr/>
            </a:pPr>
            <a:endPar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pole tekstowe 27">
            <a:extLst>
              <a:ext uri="{FF2B5EF4-FFF2-40B4-BE49-F238E27FC236}">
                <a16:creationId xmlns:a16="http://schemas.microsoft.com/office/drawing/2014/main" id="{DE35E26E-5795-410C-83E0-03B7246BA16D}"/>
              </a:ext>
            </a:extLst>
          </p:cNvPr>
          <p:cNvSpPr txBox="1"/>
          <p:nvPr/>
        </p:nvSpPr>
        <p:spPr>
          <a:xfrm>
            <a:off x="8241011" y="7175351"/>
            <a:ext cx="10179751" cy="1200329"/>
          </a:xfrm>
          <a:prstGeom prst="rect">
            <a:avLst/>
          </a:prstGeom>
          <a:noFill/>
        </p:spPr>
        <p:txBody>
          <a:bodyPr wrap="square">
            <a:spAutoFit/>
          </a:bodyPr>
          <a:lstStyle/>
          <a:p>
            <a:r>
              <a:rPr lang="pl-PL" dirty="0">
                <a:solidFill>
                  <a:srgbClr val="000000"/>
                </a:solidFill>
                <a:latin typeface="Calibri" panose="020F0502020204030204" pitchFamily="34" charset="0"/>
              </a:rPr>
              <a:t>Szybkie, proste i wygodne złożenie dokumentów wraz z informacją o wymaganych załącznikach za pośrednictwem serwisu e-Urząd Skarbowy oraz aplikacji mobilnej e-Urząd Skarbowy.</a:t>
            </a:r>
          </a:p>
          <a:p>
            <a:r>
              <a:rPr lang="pl-PL" dirty="0">
                <a:solidFill>
                  <a:srgbClr val="000000"/>
                </a:solidFill>
                <a:latin typeface="Calibri" panose="020F0502020204030204" pitchFamily="34" charset="0"/>
              </a:rPr>
              <a:t>W 2025 roku użytkownicy złożyli 1265 dokumentów, natomiast w I kwartale 2026 roku 2424 dokumentów. </a:t>
            </a:r>
          </a:p>
          <a:p>
            <a:endParaRPr lang="pl-PL" dirty="0">
              <a:solidFill>
                <a:srgbClr val="000000"/>
              </a:solidFill>
              <a:latin typeface="Calibri" panose="020F0502020204030204" pitchFamily="34" charset="0"/>
            </a:endParaRPr>
          </a:p>
        </p:txBody>
      </p:sp>
      <p:sp>
        <p:nvSpPr>
          <p:cNvPr id="19" name="pole tekstowe 18">
            <a:extLst>
              <a:ext uri="{FF2B5EF4-FFF2-40B4-BE49-F238E27FC236}">
                <a16:creationId xmlns:a16="http://schemas.microsoft.com/office/drawing/2014/main" id="{C8453125-2D54-4FFC-A504-AD3CD555276B}"/>
              </a:ext>
            </a:extLst>
          </p:cNvPr>
          <p:cNvSpPr txBox="1"/>
          <p:nvPr/>
        </p:nvSpPr>
        <p:spPr>
          <a:xfrm>
            <a:off x="856876" y="9926977"/>
            <a:ext cx="992587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Pod koniec 2025 r. udostępniono nową odsłonę strony www.podatki.gov.pl</a:t>
            </a:r>
          </a:p>
        </p:txBody>
      </p:sp>
      <p:sp>
        <p:nvSpPr>
          <p:cNvPr id="20" name="object 9">
            <a:extLst>
              <a:ext uri="{FF2B5EF4-FFF2-40B4-BE49-F238E27FC236}">
                <a16:creationId xmlns:a16="http://schemas.microsoft.com/office/drawing/2014/main" id="{910CF269-B315-45C0-992D-900125C11754}"/>
              </a:ext>
            </a:extLst>
          </p:cNvPr>
          <p:cNvSpPr txBox="1"/>
          <p:nvPr/>
        </p:nvSpPr>
        <p:spPr>
          <a:xfrm>
            <a:off x="1157445" y="1947040"/>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21" name="object 10">
            <a:extLst>
              <a:ext uri="{FF2B5EF4-FFF2-40B4-BE49-F238E27FC236}">
                <a16:creationId xmlns:a16="http://schemas.microsoft.com/office/drawing/2014/main" id="{4791DC81-69A6-45BF-8DE2-98792FCB27C3}"/>
              </a:ext>
            </a:extLst>
          </p:cNvPr>
          <p:cNvSpPr txBox="1"/>
          <p:nvPr/>
        </p:nvSpPr>
        <p:spPr>
          <a:xfrm>
            <a:off x="8458995" y="1947040"/>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6" name="pole tekstowe 25">
            <a:extLst>
              <a:ext uri="{FF2B5EF4-FFF2-40B4-BE49-F238E27FC236}">
                <a16:creationId xmlns:a16="http://schemas.microsoft.com/office/drawing/2014/main" id="{CA6F4780-6853-49FD-9CA3-ACE7D36866F3}"/>
              </a:ext>
            </a:extLst>
          </p:cNvPr>
          <p:cNvSpPr txBox="1"/>
          <p:nvPr/>
        </p:nvSpPr>
        <p:spPr>
          <a:xfrm>
            <a:off x="856876" y="3827215"/>
            <a:ext cx="6606487" cy="1754326"/>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Usprawnienie procesu płatności z kontekstu sald i rozliczeń (wizualizacja kwot do zapłaty na stronie głównej - opcja "Do zapłaty" oraz automatyczne wypełnianie formularza płatności wraz z aktualną kwotą odsetek).</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18 grudnia 2024 r. </a:t>
            </a:r>
          </a:p>
        </p:txBody>
      </p:sp>
      <p:sp>
        <p:nvSpPr>
          <p:cNvPr id="27" name="pole tekstowe 26">
            <a:extLst>
              <a:ext uri="{FF2B5EF4-FFF2-40B4-BE49-F238E27FC236}">
                <a16:creationId xmlns:a16="http://schemas.microsoft.com/office/drawing/2014/main" id="{D6B07585-C72F-4406-8C43-7F938C7BCB04}"/>
              </a:ext>
            </a:extLst>
          </p:cNvPr>
          <p:cNvSpPr txBox="1"/>
          <p:nvPr/>
        </p:nvSpPr>
        <p:spPr>
          <a:xfrm>
            <a:off x="8229715" y="3966643"/>
            <a:ext cx="9608062" cy="923330"/>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Usprawnienie procesów płatności, między innymi wdrożenie płatności z kontekstu rozliczeń i automatycznego wypełniania formularzy płatności. Zmiany przyczyniły do wzrostu popularności usługi w e-US. </a:t>
            </a:r>
          </a:p>
        </p:txBody>
      </p:sp>
      <p:sp>
        <p:nvSpPr>
          <p:cNvPr id="29" name="object 18">
            <a:extLst>
              <a:ext uri="{FF2B5EF4-FFF2-40B4-BE49-F238E27FC236}">
                <a16:creationId xmlns:a16="http://schemas.microsoft.com/office/drawing/2014/main" id="{A20EB1BB-95A9-4350-825C-6FF0CE35FB43}"/>
              </a:ext>
            </a:extLst>
          </p:cNvPr>
          <p:cNvSpPr/>
          <p:nvPr/>
        </p:nvSpPr>
        <p:spPr>
          <a:xfrm>
            <a:off x="948666" y="5654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Tree>
    <p:extLst>
      <p:ext uri="{BB962C8B-B14F-4D97-AF65-F5344CB8AC3E}">
        <p14:creationId xmlns:p14="http://schemas.microsoft.com/office/powerpoint/2010/main" val="415488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21</a:t>
            </a:fld>
            <a:endParaRPr spc="-50" dirty="0"/>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843180"/>
          </a:xfrm>
          <a:prstGeom prst="rect">
            <a:avLst/>
          </a:prstGeom>
        </p:spPr>
        <p:txBody>
          <a:bodyPr vert="horz" wrap="square" lIns="0" tIns="12065" rIns="0" bIns="0" rtlCol="0">
            <a:spAutoFit/>
          </a:bodyPr>
          <a:lstStyle/>
          <a:p>
            <a:pPr marL="12700">
              <a:lnSpc>
                <a:spcPct val="100000"/>
              </a:lnSpc>
              <a:spcBef>
                <a:spcPts val="95"/>
              </a:spcBef>
            </a:pPr>
            <a:r>
              <a:rPr sz="5400" b="1" dirty="0">
                <a:latin typeface="+mn-lt"/>
                <a:cs typeface="Lato Black"/>
              </a:rPr>
              <a:t>e-Urząd</a:t>
            </a:r>
            <a:r>
              <a:rPr sz="5400" b="1" spc="-245" dirty="0">
                <a:latin typeface="+mn-lt"/>
                <a:cs typeface="Lato Black"/>
              </a:rPr>
              <a:t> </a:t>
            </a:r>
            <a:r>
              <a:rPr sz="5400" b="1" spc="-10" dirty="0">
                <a:latin typeface="+mn-lt"/>
                <a:cs typeface="Lato Black"/>
              </a:rPr>
              <a:t>Skarbowy</a:t>
            </a:r>
            <a:endParaRPr sz="54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dirty="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835053" y="5619282"/>
            <a:ext cx="6564304"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1" name="object 18">
            <a:extLst>
              <a:ext uri="{FF2B5EF4-FFF2-40B4-BE49-F238E27FC236}">
                <a16:creationId xmlns:a16="http://schemas.microsoft.com/office/drawing/2014/main" id="{7257B1C8-D3E0-4573-BC17-6B331F7E2B9D}"/>
              </a:ext>
            </a:extLst>
          </p:cNvPr>
          <p:cNvSpPr/>
          <p:nvPr/>
        </p:nvSpPr>
        <p:spPr>
          <a:xfrm>
            <a:off x="1279872" y="893127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7" name="object 18">
            <a:extLst>
              <a:ext uri="{FF2B5EF4-FFF2-40B4-BE49-F238E27FC236}">
                <a16:creationId xmlns:a16="http://schemas.microsoft.com/office/drawing/2014/main" id="{EACAA175-DEBA-4466-AA04-56084E24958F}"/>
              </a:ext>
            </a:extLst>
          </p:cNvPr>
          <p:cNvSpPr/>
          <p:nvPr/>
        </p:nvSpPr>
        <p:spPr>
          <a:xfrm>
            <a:off x="1087436" y="5807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3" name="object 9">
            <a:extLst>
              <a:ext uri="{FF2B5EF4-FFF2-40B4-BE49-F238E27FC236}">
                <a16:creationId xmlns:a16="http://schemas.microsoft.com/office/drawing/2014/main" id="{16F298BA-92B1-620E-8BA3-39839EF66FE2}"/>
              </a:ext>
            </a:extLst>
          </p:cNvPr>
          <p:cNvSpPr txBox="1"/>
          <p:nvPr/>
        </p:nvSpPr>
        <p:spPr>
          <a:xfrm>
            <a:off x="1438208" y="2348200"/>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pole tekstowe 3">
            <a:extLst>
              <a:ext uri="{FF2B5EF4-FFF2-40B4-BE49-F238E27FC236}">
                <a16:creationId xmlns:a16="http://schemas.microsoft.com/office/drawing/2014/main" id="{2D54F03E-72BD-4C73-AF97-AC04A234847B}"/>
              </a:ext>
            </a:extLst>
          </p:cNvPr>
          <p:cNvSpPr txBox="1"/>
          <p:nvPr/>
        </p:nvSpPr>
        <p:spPr>
          <a:xfrm>
            <a:off x="1087436" y="3524594"/>
            <a:ext cx="6999923" cy="1754326"/>
          </a:xfrm>
          <a:prstGeom prst="rect">
            <a:avLst/>
          </a:prstGeom>
          <a:noFill/>
        </p:spPr>
        <p:txBody>
          <a:bodyPr wrap="square" rtlCol="0">
            <a:spAutoFit/>
          </a:bodyPr>
          <a:lstStyle/>
          <a:p>
            <a:r>
              <a:rPr lang="pl-PL" dirty="0">
                <a:latin typeface="Calibri" panose="020F0502020204030204" pitchFamily="34" charset="0"/>
                <a:ea typeface="Calibri" panose="020F0502020204030204" pitchFamily="34" charset="0"/>
                <a:cs typeface="Calibri" panose="020F0502020204030204" pitchFamily="34" charset="0"/>
              </a:rPr>
              <a:t>Usługa</a:t>
            </a:r>
            <a:r>
              <a:rPr lang="pl-PL" b="1" dirty="0">
                <a:latin typeface="Calibri" panose="020F0502020204030204" pitchFamily="34" charset="0"/>
                <a:ea typeface="Calibri" panose="020F0502020204030204" pitchFamily="34" charset="0"/>
                <a:cs typeface="Calibri" panose="020F0502020204030204" pitchFamily="34" charset="0"/>
              </a:rPr>
              <a:t> Forma opodatkowania </a:t>
            </a:r>
            <a:r>
              <a:rPr lang="pl-PL" dirty="0">
                <a:latin typeface="Calibri" panose="020F0502020204030204" pitchFamily="34" charset="0"/>
                <a:ea typeface="Calibri" panose="020F0502020204030204" pitchFamily="34" charset="0"/>
                <a:cs typeface="Calibri" panose="020F0502020204030204" pitchFamily="34" charset="0"/>
              </a:rPr>
              <a:t>obejmuje:</a:t>
            </a:r>
          </a:p>
          <a:p>
            <a:pPr marL="285750" indent="-285750">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prezentację formy opodatkowania,</a:t>
            </a:r>
          </a:p>
          <a:p>
            <a:pPr marL="285750" indent="-285750">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udostępnienie formularza oświadczenia o wyborze lub zmianie formy opodatkowania.</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25 marca 2026 r. </a:t>
            </a:r>
          </a:p>
        </p:txBody>
      </p:sp>
      <p:sp>
        <p:nvSpPr>
          <p:cNvPr id="6" name="pole tekstowe 5">
            <a:extLst>
              <a:ext uri="{FF2B5EF4-FFF2-40B4-BE49-F238E27FC236}">
                <a16:creationId xmlns:a16="http://schemas.microsoft.com/office/drawing/2014/main" id="{7C72D746-6829-4A1C-93F9-006D3C4B73E9}"/>
              </a:ext>
            </a:extLst>
          </p:cNvPr>
          <p:cNvSpPr txBox="1"/>
          <p:nvPr/>
        </p:nvSpPr>
        <p:spPr>
          <a:xfrm>
            <a:off x="8366071" y="3424607"/>
            <a:ext cx="10564814" cy="1200329"/>
          </a:xfrm>
          <a:prstGeom prst="rect">
            <a:avLst/>
          </a:prstGeom>
          <a:noFill/>
        </p:spPr>
        <p:txBody>
          <a:bodyPr wrap="square" rtlCol="0">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Usługa umożliwia bieżącą weryfikację poprawności rozliczeń podatkowych związanych z prowadzoną działalnością gospodarczą oraz pozwala na podjęcie działań w zakresie ewentualnej zmiany formy opodatkowania.</a:t>
            </a:r>
          </a:p>
          <a:p>
            <a:r>
              <a:rPr lang="pl-PL" dirty="0">
                <a:latin typeface="Calibri" panose="020F0502020204030204" pitchFamily="34" charset="0"/>
                <a:ea typeface="Calibri" panose="020F0502020204030204" pitchFamily="34" charset="0"/>
                <a:cs typeface="Calibri" panose="020F0502020204030204" pitchFamily="34" charset="0"/>
              </a:rPr>
              <a:t>W I kwartale 2026 roku użytkownicy złożyli 18 oświadczeń o wyborze lub zmianie formy opodatkowania.</a:t>
            </a:r>
          </a:p>
        </p:txBody>
      </p:sp>
      <p:sp>
        <p:nvSpPr>
          <p:cNvPr id="8" name="pole tekstowe 7">
            <a:extLst>
              <a:ext uri="{FF2B5EF4-FFF2-40B4-BE49-F238E27FC236}">
                <a16:creationId xmlns:a16="http://schemas.microsoft.com/office/drawing/2014/main" id="{730D466F-D019-460B-A3B4-C87BAD96DADE}"/>
              </a:ext>
            </a:extLst>
          </p:cNvPr>
          <p:cNvSpPr txBox="1"/>
          <p:nvPr/>
        </p:nvSpPr>
        <p:spPr>
          <a:xfrm>
            <a:off x="1087436" y="6100860"/>
            <a:ext cx="6450014"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dokumentów w e-Urzędzie Skarbowym:</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Wniosek o wydanie interpretacji indywidualnej </a:t>
            </a: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ORD-IN</a:t>
            </a: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 konto osoby fizycznej i konto organizacji;</a:t>
            </a:r>
          </a:p>
          <a:p>
            <a:pPr marL="285750" indent="-285750">
              <a:buFontTx/>
              <a:buChar char="-"/>
              <a:defRPr/>
            </a:pP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Wniosek o certyfikat rezydencji podatkowej </a:t>
            </a: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WN-CFR</a:t>
            </a:r>
            <a:r>
              <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 konto osoby fizycznej i konto organizacji.</a:t>
            </a:r>
          </a:p>
          <a:p>
            <a:pPr>
              <a:defRPr/>
            </a:pP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25 marca 2026 r. </a:t>
            </a:r>
          </a:p>
          <a:p>
            <a:pPr>
              <a:defRPr/>
            </a:pPr>
            <a:endParaRPr lang="pl-PL"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pole tekstowe 18">
            <a:extLst>
              <a:ext uri="{FF2B5EF4-FFF2-40B4-BE49-F238E27FC236}">
                <a16:creationId xmlns:a16="http://schemas.microsoft.com/office/drawing/2014/main" id="{3782C9E8-5C2B-498A-91BB-6E6CA078AF98}"/>
              </a:ext>
            </a:extLst>
          </p:cNvPr>
          <p:cNvSpPr txBox="1"/>
          <p:nvPr/>
        </p:nvSpPr>
        <p:spPr>
          <a:xfrm>
            <a:off x="8309393" y="6040810"/>
            <a:ext cx="10051676" cy="923330"/>
          </a:xfrm>
          <a:prstGeom prst="rect">
            <a:avLst/>
          </a:prstGeom>
          <a:noFill/>
        </p:spPr>
        <p:txBody>
          <a:bodyPr wrap="square">
            <a:spAutoFit/>
          </a:bodyPr>
          <a:lstStyle/>
          <a:p>
            <a:r>
              <a:rPr lang="pl-PL" dirty="0">
                <a:solidFill>
                  <a:srgbClr val="000000"/>
                </a:solidFill>
                <a:latin typeface="Calibri" panose="020F0502020204030204" pitchFamily="34" charset="0"/>
              </a:rPr>
              <a:t>Szybkie, proste i wygodne złożenie dokumentów wraz z informacją o wymaganych załącznikach za pośrednictwem serwisu e-Urząd Skarbowy oraz aplikacji mobilnej e-Urząd Skarbowy.</a:t>
            </a:r>
          </a:p>
          <a:p>
            <a:r>
              <a:rPr lang="pl-PL" dirty="0">
                <a:solidFill>
                  <a:srgbClr val="000000"/>
                </a:solidFill>
                <a:latin typeface="Calibri" panose="020F0502020204030204" pitchFamily="34" charset="0"/>
              </a:rPr>
              <a:t>W I kwartale 2026 roku użytkownicy złożyli 116 wniosków ORD-IN i 546 wniosków WN-CFR. </a:t>
            </a:r>
          </a:p>
        </p:txBody>
      </p:sp>
    </p:spTree>
    <p:extLst>
      <p:ext uri="{BB962C8B-B14F-4D97-AF65-F5344CB8AC3E}">
        <p14:creationId xmlns:p14="http://schemas.microsoft.com/office/powerpoint/2010/main" val="423886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22</a:t>
            </a:fld>
            <a:endParaRPr spc="-50" dirty="0"/>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843180"/>
          </a:xfrm>
          <a:prstGeom prst="rect">
            <a:avLst/>
          </a:prstGeom>
        </p:spPr>
        <p:txBody>
          <a:bodyPr vert="horz" wrap="square" lIns="0" tIns="12065" rIns="0" bIns="0" rtlCol="0">
            <a:spAutoFit/>
          </a:bodyPr>
          <a:lstStyle/>
          <a:p>
            <a:pPr marL="12700">
              <a:lnSpc>
                <a:spcPct val="100000"/>
              </a:lnSpc>
              <a:spcBef>
                <a:spcPts val="95"/>
              </a:spcBef>
            </a:pPr>
            <a:r>
              <a:rPr sz="5400" b="1" dirty="0">
                <a:latin typeface="+mn-lt"/>
                <a:cs typeface="Lato Black"/>
              </a:rPr>
              <a:t>e-Urząd</a:t>
            </a:r>
            <a:r>
              <a:rPr sz="5400" b="1" spc="-245" dirty="0">
                <a:latin typeface="+mn-lt"/>
                <a:cs typeface="Lato Black"/>
              </a:rPr>
              <a:t> </a:t>
            </a:r>
            <a:r>
              <a:rPr sz="5400" b="1" spc="-10" dirty="0">
                <a:latin typeface="+mn-lt"/>
                <a:cs typeface="Lato Black"/>
              </a:rPr>
              <a:t>Skarbowy</a:t>
            </a:r>
            <a:endParaRPr sz="54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034259"/>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52571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dirty="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flipV="1">
            <a:off x="4753296" y="5760727"/>
            <a:ext cx="6869103" cy="81597"/>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53" name="object 18">
            <a:extLst>
              <a:ext uri="{FF2B5EF4-FFF2-40B4-BE49-F238E27FC236}">
                <a16:creationId xmlns:a16="http://schemas.microsoft.com/office/drawing/2014/main" id="{6633DB7C-6588-0270-8379-024313DC0208}"/>
              </a:ext>
            </a:extLst>
          </p:cNvPr>
          <p:cNvSpPr/>
          <p:nvPr/>
        </p:nvSpPr>
        <p:spPr>
          <a:xfrm>
            <a:off x="1131138" y="4150152"/>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1" name="object 18">
            <a:extLst>
              <a:ext uri="{FF2B5EF4-FFF2-40B4-BE49-F238E27FC236}">
                <a16:creationId xmlns:a16="http://schemas.microsoft.com/office/drawing/2014/main" id="{7257B1C8-D3E0-4573-BC17-6B331F7E2B9D}"/>
              </a:ext>
            </a:extLst>
          </p:cNvPr>
          <p:cNvSpPr/>
          <p:nvPr/>
        </p:nvSpPr>
        <p:spPr>
          <a:xfrm>
            <a:off x="1055066" y="9236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7" name="object 18">
            <a:extLst>
              <a:ext uri="{FF2B5EF4-FFF2-40B4-BE49-F238E27FC236}">
                <a16:creationId xmlns:a16="http://schemas.microsoft.com/office/drawing/2014/main" id="{EACAA175-DEBA-4466-AA04-56084E24958F}"/>
              </a:ext>
            </a:extLst>
          </p:cNvPr>
          <p:cNvSpPr/>
          <p:nvPr/>
        </p:nvSpPr>
        <p:spPr>
          <a:xfrm>
            <a:off x="1055066" y="5654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3" name="object 9">
            <a:extLst>
              <a:ext uri="{FF2B5EF4-FFF2-40B4-BE49-F238E27FC236}">
                <a16:creationId xmlns:a16="http://schemas.microsoft.com/office/drawing/2014/main" id="{16F298BA-92B1-620E-8BA3-39839EF66FE2}"/>
              </a:ext>
            </a:extLst>
          </p:cNvPr>
          <p:cNvSpPr txBox="1"/>
          <p:nvPr/>
        </p:nvSpPr>
        <p:spPr>
          <a:xfrm>
            <a:off x="1110923" y="2012723"/>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0" name="pole tekstowe 19">
            <a:extLst>
              <a:ext uri="{FF2B5EF4-FFF2-40B4-BE49-F238E27FC236}">
                <a16:creationId xmlns:a16="http://schemas.microsoft.com/office/drawing/2014/main" id="{239DE3D4-89ED-402F-9FD1-F479D498B62E}"/>
              </a:ext>
            </a:extLst>
          </p:cNvPr>
          <p:cNvSpPr txBox="1"/>
          <p:nvPr/>
        </p:nvSpPr>
        <p:spPr>
          <a:xfrm>
            <a:off x="1055066" y="4272064"/>
            <a:ext cx="4561523"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rPr>
              <a:t>Mandaty karne skarbowe i kary</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l-PL" dirty="0">
                <a:solidFill>
                  <a:srgbClr val="000000"/>
                </a:solidFill>
                <a:latin typeface="Calibri" panose="020F0502020204030204" pitchFamily="34" charset="0"/>
              </a:rPr>
              <a:t>2 marca</a:t>
            </a: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2026 r.</a:t>
            </a:r>
            <a:endParaRPr lang="pl-PL" dirty="0"/>
          </a:p>
        </p:txBody>
      </p:sp>
      <p:sp>
        <p:nvSpPr>
          <p:cNvPr id="22" name="pole tekstowe 21">
            <a:extLst>
              <a:ext uri="{FF2B5EF4-FFF2-40B4-BE49-F238E27FC236}">
                <a16:creationId xmlns:a16="http://schemas.microsoft.com/office/drawing/2014/main" id="{644D4FC2-B138-4125-8E1D-3D199C3AC255}"/>
              </a:ext>
            </a:extLst>
          </p:cNvPr>
          <p:cNvSpPr txBox="1"/>
          <p:nvPr/>
        </p:nvSpPr>
        <p:spPr>
          <a:xfrm>
            <a:off x="8263896" y="4271302"/>
            <a:ext cx="10051676" cy="1264642"/>
          </a:xfrm>
          <a:prstGeom prst="rect">
            <a:avLst/>
          </a:prstGeom>
          <a:noFill/>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e‑usługi mandatów karnych skarbowych daje obywatelom możliwość szybkiego </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 bezpiecznego opłacenia mandatu online bez konieczności wizyty w urzędzie. Zapewnia to wygodę, oszczędność czasu oraz eliminuje ryzyko dodatkowych kosztów egzekucyjnych dzięki terminowej płatności.</a:t>
            </a:r>
          </a:p>
        </p:txBody>
      </p:sp>
      <p:sp>
        <p:nvSpPr>
          <p:cNvPr id="23" name="pole tekstowe 22">
            <a:extLst>
              <a:ext uri="{FF2B5EF4-FFF2-40B4-BE49-F238E27FC236}">
                <a16:creationId xmlns:a16="http://schemas.microsoft.com/office/drawing/2014/main" id="{556F4033-CE3C-4910-B785-D486B67FA2B3}"/>
              </a:ext>
            </a:extLst>
          </p:cNvPr>
          <p:cNvSpPr txBox="1"/>
          <p:nvPr/>
        </p:nvSpPr>
        <p:spPr>
          <a:xfrm>
            <a:off x="1055066" y="6076399"/>
            <a:ext cx="5243198" cy="175432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Publikacja zajęć nadpłat i zwrotów podatku</a:t>
            </a:r>
          </a:p>
          <a:p>
            <a:pPr marL="0" marR="0" lvl="0" indent="0" defTabSz="914400" eaLnBrk="1" fontAlgn="auto" latinLnBrk="0" hangingPunct="1">
              <a:lnSpc>
                <a:spcPct val="100000"/>
              </a:lnSpc>
              <a:spcBef>
                <a:spcPts val="0"/>
              </a:spcBef>
              <a:spcAft>
                <a:spcPts val="0"/>
              </a:spcAft>
              <a:buClrTx/>
              <a:buSzTx/>
              <a:buFontTx/>
              <a:buNone/>
              <a:tabLst/>
              <a:defRPr/>
            </a:pPr>
            <a:endParaRPr lang="pl-PL"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rPr>
              <a:t>25 marca </a:t>
            </a: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2026 r.</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29" name="pole tekstowe 28">
            <a:extLst>
              <a:ext uri="{FF2B5EF4-FFF2-40B4-BE49-F238E27FC236}">
                <a16:creationId xmlns:a16="http://schemas.microsoft.com/office/drawing/2014/main" id="{BC385E0B-A7C9-43D7-8682-2F03740FA53F}"/>
              </a:ext>
            </a:extLst>
          </p:cNvPr>
          <p:cNvSpPr txBox="1"/>
          <p:nvPr/>
        </p:nvSpPr>
        <p:spPr>
          <a:xfrm>
            <a:off x="8228647" y="6041138"/>
            <a:ext cx="10051676"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w serwisie e‑US informacji o zajęciach nadpłat i zwrotu podatku ma na celu zapewnienie obywatelom pełnej przejrzystości w zakresie rozliczeń z administracją skarbową. Funkcjonalność umożliwi bieżące monitorowanie stanu zobowiązań i wierzytelności, co ułatwi podejmowanie działań, ograniczy konieczność kontaktu z urzędem oraz zwiększy dostępność danych w formie elektronicznej.</a:t>
            </a: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30" name="pole tekstowe 29">
            <a:extLst>
              <a:ext uri="{FF2B5EF4-FFF2-40B4-BE49-F238E27FC236}">
                <a16:creationId xmlns:a16="http://schemas.microsoft.com/office/drawing/2014/main" id="{EAB253B3-BF85-42C6-942D-B5E3A8C888F4}"/>
              </a:ext>
            </a:extLst>
          </p:cNvPr>
          <p:cNvSpPr txBox="1"/>
          <p:nvPr/>
        </p:nvSpPr>
        <p:spPr>
          <a:xfrm>
            <a:off x="1087436" y="2720551"/>
            <a:ext cx="6737443" cy="1200329"/>
          </a:xfrm>
          <a:prstGeom prst="rect">
            <a:avLst/>
          </a:prstGeom>
          <a:noFill/>
        </p:spPr>
        <p:txBody>
          <a:bodyPr wrap="square">
            <a:spAutoFit/>
          </a:bodyPr>
          <a:lstStyle/>
          <a:p>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w e-Urzędzie Skarbowym zawiadomienia </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ZAW-FA</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lang="pl-PL" b="1" dirty="0">
                <a:latin typeface="+mn-lt"/>
              </a:rPr>
              <a:t> </a:t>
            </a:r>
            <a:endParaRPr lang="pl-PL" dirty="0"/>
          </a:p>
          <a:p>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konto osoby fizycznej i konto organizacji.</a:t>
            </a:r>
          </a:p>
          <a:p>
            <a:endParaRPr lang="pl-PL" dirty="0">
              <a:latin typeface="Calibri" panose="020F0502020204030204" pitchFamily="34" charset="0"/>
              <a:ea typeface="Calibri" panose="020F0502020204030204" pitchFamily="34" charset="0"/>
              <a:cs typeface="Times New Roman" panose="02020603050405020304" pitchFamily="18" charset="0"/>
            </a:endParaRPr>
          </a:p>
          <a:p>
            <a:r>
              <a:rPr lang="pl-PL" dirty="0">
                <a:latin typeface="Calibri" panose="020F0502020204030204" pitchFamily="34" charset="0"/>
                <a:ea typeface="Calibri" panose="020F0502020204030204" pitchFamily="34" charset="0"/>
                <a:cs typeface="Times New Roman" panose="02020603050405020304" pitchFamily="18" charset="0"/>
              </a:rPr>
              <a:t>9 lutego 2026 r. </a:t>
            </a:r>
            <a:endParaRPr lang="pl-PL" dirty="0"/>
          </a:p>
        </p:txBody>
      </p:sp>
      <p:sp>
        <p:nvSpPr>
          <p:cNvPr id="31" name="pole tekstowe 30">
            <a:extLst>
              <a:ext uri="{FF2B5EF4-FFF2-40B4-BE49-F238E27FC236}">
                <a16:creationId xmlns:a16="http://schemas.microsoft.com/office/drawing/2014/main" id="{A919E953-9E7A-429A-8840-5B294A7D9AF3}"/>
              </a:ext>
            </a:extLst>
          </p:cNvPr>
          <p:cNvSpPr txBox="1"/>
          <p:nvPr/>
        </p:nvSpPr>
        <p:spPr>
          <a:xfrm>
            <a:off x="8304902" y="2662792"/>
            <a:ext cx="10051676" cy="1477328"/>
          </a:xfrm>
          <a:prstGeom prst="rect">
            <a:avLst/>
          </a:prstGeom>
          <a:noFill/>
        </p:spPr>
        <p:txBody>
          <a:bodyPr wrap="square">
            <a:spAutoFit/>
          </a:bodyPr>
          <a:lstStyle/>
          <a:p>
            <a:r>
              <a:rPr lang="pl-PL" dirty="0">
                <a:solidFill>
                  <a:srgbClr val="000000"/>
                </a:solidFill>
                <a:latin typeface="+mn-lt"/>
              </a:rPr>
              <a:t>Szybkie, proste i wygodne złożenie </a:t>
            </a:r>
            <a:r>
              <a:rPr lang="pl-PL" b="0" i="0" dirty="0">
                <a:solidFill>
                  <a:srgbClr val="303030"/>
                </a:solidFill>
                <a:effectLst/>
                <a:latin typeface="+mn-lt"/>
              </a:rPr>
              <a:t>zawiadomienia o nadaniu lub odebraniu uprawnień do korzystania </a:t>
            </a:r>
            <a:br>
              <a:rPr lang="pl-PL" b="0" i="0" dirty="0">
                <a:solidFill>
                  <a:srgbClr val="303030"/>
                </a:solidFill>
                <a:effectLst/>
                <a:latin typeface="+mn-lt"/>
              </a:rPr>
            </a:br>
            <a:r>
              <a:rPr lang="pl-PL" b="0" i="0" dirty="0">
                <a:solidFill>
                  <a:srgbClr val="303030"/>
                </a:solidFill>
                <a:effectLst/>
                <a:latin typeface="+mn-lt"/>
              </a:rPr>
              <a:t>z Krajowego Systemu e-Faktur </a:t>
            </a:r>
            <a:r>
              <a:rPr lang="pl-PL" dirty="0">
                <a:solidFill>
                  <a:srgbClr val="000000"/>
                </a:solidFill>
                <a:latin typeface="+mn-lt"/>
              </a:rPr>
              <a:t>za pośrednictwem serwisu e-Urząd Skarbowy oraz aplikacji mobilnej </a:t>
            </a:r>
            <a:br>
              <a:rPr lang="pl-PL" dirty="0">
                <a:solidFill>
                  <a:srgbClr val="000000"/>
                </a:solidFill>
                <a:latin typeface="+mn-lt"/>
              </a:rPr>
            </a:br>
            <a:r>
              <a:rPr lang="pl-PL" dirty="0">
                <a:solidFill>
                  <a:srgbClr val="000000"/>
                </a:solidFill>
                <a:latin typeface="+mn-lt"/>
              </a:rPr>
              <a:t>e-Urząd Skarbowy.</a:t>
            </a:r>
          </a:p>
          <a:p>
            <a:r>
              <a:rPr lang="pl-PL" dirty="0">
                <a:solidFill>
                  <a:srgbClr val="000000"/>
                </a:solidFill>
                <a:latin typeface="Calibri" panose="020F0502020204030204" pitchFamily="34" charset="0"/>
              </a:rPr>
              <a:t>W I kwartale 2026 roku użytkownicy złożyli zawiadomienie 15 255 razy. </a:t>
            </a:r>
          </a:p>
          <a:p>
            <a:endParaRPr lang="pl-PL" dirty="0">
              <a:solidFill>
                <a:srgbClr val="000000"/>
              </a:solidFill>
              <a:latin typeface="+mn-lt"/>
            </a:endParaRPr>
          </a:p>
        </p:txBody>
      </p:sp>
      <p:sp>
        <p:nvSpPr>
          <p:cNvPr id="19" name="object 18">
            <a:extLst>
              <a:ext uri="{FF2B5EF4-FFF2-40B4-BE49-F238E27FC236}">
                <a16:creationId xmlns:a16="http://schemas.microsoft.com/office/drawing/2014/main" id="{A92E9C8A-015D-4D08-B0A7-71E7D2CE14AF}"/>
              </a:ext>
            </a:extLst>
          </p:cNvPr>
          <p:cNvSpPr/>
          <p:nvPr/>
        </p:nvSpPr>
        <p:spPr>
          <a:xfrm>
            <a:off x="1131138" y="751916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8" name="pole tekstowe 27">
            <a:extLst>
              <a:ext uri="{FF2B5EF4-FFF2-40B4-BE49-F238E27FC236}">
                <a16:creationId xmlns:a16="http://schemas.microsoft.com/office/drawing/2014/main" id="{8F7FFB8B-CD94-4BD3-9533-FE2D80BDC3E3}"/>
              </a:ext>
            </a:extLst>
          </p:cNvPr>
          <p:cNvSpPr txBox="1"/>
          <p:nvPr/>
        </p:nvSpPr>
        <p:spPr>
          <a:xfrm>
            <a:off x="994720" y="7794405"/>
            <a:ext cx="6850703" cy="923330"/>
          </a:xfrm>
          <a:prstGeom prst="rect">
            <a:avLst/>
          </a:prstGeom>
          <a:noFill/>
        </p:spPr>
        <p:txBody>
          <a:bodyPr wrap="square">
            <a:spAutoFit/>
          </a:bodyPr>
          <a:lstStyle/>
          <a:p>
            <a:r>
              <a:rPr lang="pl-PL" dirty="0">
                <a:latin typeface="+mj-lt"/>
              </a:rPr>
              <a:t>Wdrożenie VIII edycji usługi Twój e-PIT za 2025 rok:</a:t>
            </a:r>
          </a:p>
          <a:p>
            <a:pPr marL="285750" indent="-285750">
              <a:buFont typeface="Arial" panose="020B0604020202020204" pitchFamily="34" charset="0"/>
              <a:buChar char="•"/>
            </a:pPr>
            <a:r>
              <a:rPr lang="pl-PL" dirty="0">
                <a:latin typeface="+mj-lt"/>
              </a:rPr>
              <a:t>Udostępnienie przygotowanych i wstępnie uzupełnionych propozycji zeznań rocznych, oświadczenia PIT-OP i informacji PIT-DZ.</a:t>
            </a:r>
          </a:p>
        </p:txBody>
      </p:sp>
      <p:sp>
        <p:nvSpPr>
          <p:cNvPr id="32" name="pole tekstowe 31">
            <a:extLst>
              <a:ext uri="{FF2B5EF4-FFF2-40B4-BE49-F238E27FC236}">
                <a16:creationId xmlns:a16="http://schemas.microsoft.com/office/drawing/2014/main" id="{E17C78B6-5334-4343-9014-BC54BF9BDF4E}"/>
              </a:ext>
            </a:extLst>
          </p:cNvPr>
          <p:cNvSpPr txBox="1"/>
          <p:nvPr/>
        </p:nvSpPr>
        <p:spPr>
          <a:xfrm>
            <a:off x="8263896" y="7767565"/>
            <a:ext cx="10047248" cy="1200329"/>
          </a:xfrm>
          <a:prstGeom prst="rect">
            <a:avLst/>
          </a:prstGeom>
          <a:noFill/>
        </p:spPr>
        <p:txBody>
          <a:bodyPr wrap="square">
            <a:spAutoFit/>
          </a:bodyPr>
          <a:lstStyle/>
          <a:p>
            <a:r>
              <a:rPr lang="pl-PL" dirty="0">
                <a:latin typeface="+mj-lt"/>
              </a:rPr>
              <a:t>W usłudze Twój e-PIT zostały przygotowane propozycje zeznań rocznych zasilone w oparciu o dane Krajowej Administracji Skarbowej. Usługa dodatkowo automatyzuje i usprawnia proces rozliczeń oraz mniejsza ryzyko popełnionych błędów po stronie podatników. Jest to najprostszy i najszybszy sposób rozliczenia. </a:t>
            </a:r>
          </a:p>
        </p:txBody>
      </p:sp>
    </p:spTree>
    <p:extLst>
      <p:ext uri="{BB962C8B-B14F-4D97-AF65-F5344CB8AC3E}">
        <p14:creationId xmlns:p14="http://schemas.microsoft.com/office/powerpoint/2010/main" val="4096554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23</a:t>
            </a:fld>
            <a:endParaRPr spc="-50" dirty="0"/>
          </a:p>
        </p:txBody>
      </p:sp>
      <p:sp>
        <p:nvSpPr>
          <p:cNvPr id="26" name="object 10">
            <a:extLst>
              <a:ext uri="{FF2B5EF4-FFF2-40B4-BE49-F238E27FC236}">
                <a16:creationId xmlns:a16="http://schemas.microsoft.com/office/drawing/2014/main" id="{C7D9AC88-D820-D3D2-76D6-434E878BFBDB}"/>
              </a:ext>
            </a:extLst>
          </p:cNvPr>
          <p:cNvSpPr txBox="1"/>
          <p:nvPr/>
        </p:nvSpPr>
        <p:spPr>
          <a:xfrm>
            <a:off x="8319100" y="3824946"/>
            <a:ext cx="618796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43" name="object 18">
            <a:extLst>
              <a:ext uri="{FF2B5EF4-FFF2-40B4-BE49-F238E27FC236}">
                <a16:creationId xmlns:a16="http://schemas.microsoft.com/office/drawing/2014/main" id="{BE76C0D6-9368-6684-5473-D151A453D595}"/>
              </a:ext>
            </a:extLst>
          </p:cNvPr>
          <p:cNvSpPr/>
          <p:nvPr/>
        </p:nvSpPr>
        <p:spPr>
          <a:xfrm flipV="1">
            <a:off x="1131138" y="4238247"/>
            <a:ext cx="1806491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46" name="object 18">
            <a:extLst>
              <a:ext uri="{FF2B5EF4-FFF2-40B4-BE49-F238E27FC236}">
                <a16:creationId xmlns:a16="http://schemas.microsoft.com/office/drawing/2014/main" id="{644F2996-6A8A-AD77-6BD9-EA9DB11BFD80}"/>
              </a:ext>
            </a:extLst>
          </p:cNvPr>
          <p:cNvSpPr/>
          <p:nvPr/>
        </p:nvSpPr>
        <p:spPr>
          <a:xfrm rot="5400000" flipV="1">
            <a:off x="4967728" y="7097522"/>
            <a:ext cx="6364987"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pic>
        <p:nvPicPr>
          <p:cNvPr id="49" name="Obraz 48">
            <a:extLst>
              <a:ext uri="{FF2B5EF4-FFF2-40B4-BE49-F238E27FC236}">
                <a16:creationId xmlns:a16="http://schemas.microsoft.com/office/drawing/2014/main" id="{B170CB2B-A272-7163-0B0C-286187EEEA5D}"/>
              </a:ext>
            </a:extLst>
          </p:cNvPr>
          <p:cNvPicPr>
            <a:picLocks noChangeAspect="1"/>
          </p:cNvPicPr>
          <p:nvPr/>
        </p:nvPicPr>
        <p:blipFill>
          <a:blip r:embed="rId2"/>
          <a:stretch>
            <a:fillRect/>
          </a:stretch>
        </p:blipFill>
        <p:spPr>
          <a:xfrm>
            <a:off x="1060450" y="937842"/>
            <a:ext cx="4410651" cy="2670600"/>
          </a:xfrm>
          <a:prstGeom prst="rect">
            <a:avLst/>
          </a:prstGeom>
        </p:spPr>
      </p:pic>
      <p:sp>
        <p:nvSpPr>
          <p:cNvPr id="50" name="object 18">
            <a:extLst>
              <a:ext uri="{FF2B5EF4-FFF2-40B4-BE49-F238E27FC236}">
                <a16:creationId xmlns:a16="http://schemas.microsoft.com/office/drawing/2014/main" id="{01E0315A-4582-E929-134B-57B05143AD71}"/>
              </a:ext>
            </a:extLst>
          </p:cNvPr>
          <p:cNvSpPr/>
          <p:nvPr/>
        </p:nvSpPr>
        <p:spPr>
          <a:xfrm flipV="1">
            <a:off x="1087436" y="9434378"/>
            <a:ext cx="1810861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18">
            <a:extLst>
              <a:ext uri="{FF2B5EF4-FFF2-40B4-BE49-F238E27FC236}">
                <a16:creationId xmlns:a16="http://schemas.microsoft.com/office/drawing/2014/main" id="{FB97D770-A82B-4752-8B25-0E3D9E5946C9}"/>
              </a:ext>
            </a:extLst>
          </p:cNvPr>
          <p:cNvSpPr/>
          <p:nvPr/>
        </p:nvSpPr>
        <p:spPr>
          <a:xfrm>
            <a:off x="1060450" y="10302874"/>
            <a:ext cx="181356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2" name="object 9">
            <a:extLst>
              <a:ext uri="{FF2B5EF4-FFF2-40B4-BE49-F238E27FC236}">
                <a16:creationId xmlns:a16="http://schemas.microsoft.com/office/drawing/2014/main" id="{67EA2E7B-BE9D-4BB5-9A24-66AD5F59EEF1}"/>
              </a:ext>
            </a:extLst>
          </p:cNvPr>
          <p:cNvSpPr txBox="1"/>
          <p:nvPr/>
        </p:nvSpPr>
        <p:spPr>
          <a:xfrm>
            <a:off x="1257845" y="3824946"/>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 name="pole tekstowe 1">
            <a:extLst>
              <a:ext uri="{FF2B5EF4-FFF2-40B4-BE49-F238E27FC236}">
                <a16:creationId xmlns:a16="http://schemas.microsoft.com/office/drawing/2014/main" id="{8CEE8698-0E65-440A-A8E6-2B57908C305D}"/>
              </a:ext>
            </a:extLst>
          </p:cNvPr>
          <p:cNvSpPr txBox="1"/>
          <p:nvPr/>
        </p:nvSpPr>
        <p:spPr>
          <a:xfrm>
            <a:off x="1045210" y="4431219"/>
            <a:ext cx="6913963" cy="3190617"/>
          </a:xfrm>
          <a:prstGeom prst="rect">
            <a:avLst/>
          </a:prstGeom>
          <a:noFill/>
        </p:spPr>
        <p:txBody>
          <a:bodyPr wrap="square" rtlCol="0">
            <a:spAutoFit/>
          </a:bodyPr>
          <a:lstStyle/>
          <a:p>
            <a:pPr marR="5080">
              <a:lnSpc>
                <a:spcPts val="2180"/>
              </a:lnSpc>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Centralna</a:t>
            </a:r>
            <a:r>
              <a:rPr lang="pl-PL"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infolinia</a:t>
            </a:r>
            <a:r>
              <a:rPr lang="pl-PL"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KAS</a:t>
            </a:r>
            <a:r>
              <a:rPr lang="pl-PL"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pod</a:t>
            </a:r>
            <a:r>
              <a:rPr lang="pl-PL"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jednym</a:t>
            </a:r>
            <a:r>
              <a:rPr lang="pl-PL"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numerem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a:t>
            </a:r>
            <a:r>
              <a:rPr lang="pl-PL"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pl-PL"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października</a:t>
            </a:r>
            <a:r>
              <a:rPr lang="pl-PL"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2024</a:t>
            </a:r>
            <a:r>
              <a:rPr lang="pl-PL"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rPr>
              <a:t>r.</a:t>
            </a:r>
          </a:p>
          <a:p>
            <a:pPr marR="5080">
              <a:lnSpc>
                <a:spcPts val="2180"/>
              </a:lnSpc>
            </a:pPr>
            <a:endPar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Kluczowe usługi w ramach eMCeK od 2024 r.:</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Jeden numer telefonu dla wszystkich urzędów skarbowych – Infolinia KAS eMCeK.</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 Uwierzytelnienie na infolinii KAS oraz podczas rozmowy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z pracownikiem urzędu skarbowego.</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3. Wirtualny Asystent Klienta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Kaspro</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4. Usługa czat - informacja podatkowa online.</a:t>
            </a:r>
          </a:p>
          <a:p>
            <a:endParaRPr lang="pl-PL" dirty="0"/>
          </a:p>
        </p:txBody>
      </p:sp>
      <p:sp>
        <p:nvSpPr>
          <p:cNvPr id="3" name="pole tekstowe 2">
            <a:extLst>
              <a:ext uri="{FF2B5EF4-FFF2-40B4-BE49-F238E27FC236}">
                <a16:creationId xmlns:a16="http://schemas.microsoft.com/office/drawing/2014/main" id="{64A6A145-3E52-4356-90B3-7F9BC48D41ED}"/>
              </a:ext>
            </a:extLst>
          </p:cNvPr>
          <p:cNvSpPr txBox="1"/>
          <p:nvPr/>
        </p:nvSpPr>
        <p:spPr>
          <a:xfrm>
            <a:off x="8215394" y="4420944"/>
            <a:ext cx="10798788" cy="4801314"/>
          </a:xfrm>
          <a:prstGeom prst="rect">
            <a:avLst/>
          </a:prstGeom>
          <a:noFill/>
        </p:spPr>
        <p:txBody>
          <a:bodyPr wrap="square" rtlCol="0">
            <a:spAutoFit/>
          </a:bodyPr>
          <a:lstStyle/>
          <a:p>
            <a:pPr marL="342900" indent="-342900">
              <a:buAutoNum type="arabicPeriod"/>
            </a:pPr>
            <a:r>
              <a:rPr lang="pl-PL" b="0" i="0" u="none" strike="noStrike" dirty="0">
                <a:solidFill>
                  <a:schemeClr val="tx1"/>
                </a:solidFill>
                <a:effectLst/>
                <a:latin typeface="Calibri" panose="020F0502020204030204" pitchFamily="34" charset="0"/>
              </a:rPr>
              <a:t>Liczba odebranych połączeń od 1 października 2024 r. do 31 marca 2026 r.:</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na infolinii KAS obsługiwanej przez Krajową Informację Skarbową oraz pracowników urzędów skarbowych* </a:t>
            </a:r>
          </a:p>
          <a:p>
            <a:r>
              <a:rPr lang="pl-PL" dirty="0">
                <a:solidFill>
                  <a:schemeClr val="tx1"/>
                </a:solidFill>
                <a:latin typeface="Calibri" panose="020F0502020204030204" pitchFamily="34" charset="0"/>
              </a:rPr>
              <a:t>      </a:t>
            </a:r>
            <a:r>
              <a:rPr lang="pl-PL" b="0" i="0" u="none" strike="noStrike" dirty="0">
                <a:solidFill>
                  <a:schemeClr val="tx1"/>
                </a:solidFill>
                <a:effectLst/>
                <a:latin typeface="Calibri" panose="020F0502020204030204" pitchFamily="34" charset="0"/>
              </a:rPr>
              <a:t>– 5 567 281</a:t>
            </a:r>
          </a:p>
          <a:p>
            <a:r>
              <a:rPr lang="pl-PL" b="0" i="0" u="none" strike="noStrike" dirty="0">
                <a:solidFill>
                  <a:schemeClr val="tx1"/>
                </a:solidFill>
                <a:effectLst/>
                <a:latin typeface="Calibri" panose="020F0502020204030204" pitchFamily="34" charset="0"/>
              </a:rPr>
              <a:t>2. Liczba uwierzytelnień dokonanych w okresie od 1 października 2024 r. do 31 marca 2026 r.</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na infolinii (połączenia odebrane klient uwierzytelniony): </a:t>
            </a:r>
            <a:r>
              <a:rPr lang="pl-PL" b="0" i="0" u="none" strike="noStrike">
                <a:solidFill>
                  <a:schemeClr val="tx1"/>
                </a:solidFill>
                <a:effectLst/>
                <a:latin typeface="Calibri" panose="020F0502020204030204" pitchFamily="34" charset="0"/>
              </a:rPr>
              <a:t>236 699,</a:t>
            </a:r>
            <a:endParaRPr lang="pl-PL" b="0" i="0" u="none" strike="noStrike" dirty="0">
              <a:solidFill>
                <a:schemeClr val="tx1"/>
              </a:solidFill>
              <a:effectLst/>
              <a:latin typeface="Calibri" panose="020F0502020204030204" pitchFamily="34" charset="0"/>
            </a:endParaRP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podczas rozmowy z pracownikiem urzędu skarbowego (pozytywnie zweryfikowany): 83 209,</a:t>
            </a:r>
          </a:p>
          <a:p>
            <a:r>
              <a:rPr lang="pl-PL" b="0" i="0" u="none" strike="noStrike" dirty="0">
                <a:solidFill>
                  <a:schemeClr val="tx1"/>
                </a:solidFill>
                <a:effectLst/>
                <a:latin typeface="Calibri" panose="020F0502020204030204" pitchFamily="34" charset="0"/>
              </a:rPr>
              <a:t>RAZEM </a:t>
            </a:r>
            <a:r>
              <a:rPr lang="pl-PL" dirty="0">
                <a:solidFill>
                  <a:schemeClr val="tx1"/>
                </a:solidFill>
                <a:latin typeface="Calibri" panose="020F0502020204030204" pitchFamily="34" charset="0"/>
              </a:rPr>
              <a:t>319 908.</a:t>
            </a:r>
            <a:endParaRPr lang="pl-PL" b="0" i="0" u="none" strike="noStrike" dirty="0">
              <a:solidFill>
                <a:schemeClr val="tx1"/>
              </a:solidFill>
              <a:effectLst/>
              <a:latin typeface="Calibri" panose="020F0502020204030204" pitchFamily="34" charset="0"/>
            </a:endParaRPr>
          </a:p>
          <a:p>
            <a:r>
              <a:rPr lang="pl-PL" b="0" i="0" u="none" strike="noStrike" dirty="0">
                <a:solidFill>
                  <a:schemeClr val="tx1"/>
                </a:solidFill>
                <a:effectLst/>
                <a:latin typeface="Calibri" panose="020F0502020204030204" pitchFamily="34" charset="0"/>
              </a:rPr>
              <a:t>3. Liczba rozmów (wejść w kontrolkę czat) w okresie od 1 października 2024 r. do 31 marca 2026 r. </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eMCeK: 476 804,</a:t>
            </a:r>
            <a:r>
              <a:rPr lang="pl-PL" b="0" i="0" u="none" strike="noStrike" dirty="0">
                <a:solidFill>
                  <a:schemeClr val="tx1"/>
                </a:solidFill>
                <a:effectLst/>
                <a:highlight>
                  <a:srgbClr val="FFFF00"/>
                </a:highlight>
                <a:latin typeface="Calibri" panose="020F0502020204030204" pitchFamily="34" charset="0"/>
              </a:rPr>
              <a:t> </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KSeF: </a:t>
            </a:r>
            <a:r>
              <a:rPr lang="pl-PL" dirty="0">
                <a:solidFill>
                  <a:schemeClr val="tx1"/>
                </a:solidFill>
                <a:latin typeface="Calibri" panose="020F0502020204030204" pitchFamily="34" charset="0"/>
              </a:rPr>
              <a:t>24 031</a:t>
            </a:r>
            <a:r>
              <a:rPr lang="pl-PL" b="0" i="0" u="none" strike="noStrike" dirty="0">
                <a:solidFill>
                  <a:schemeClr val="tx1"/>
                </a:solidFill>
                <a:effectLst/>
                <a:latin typeface="Calibri" panose="020F0502020204030204" pitchFamily="34" charset="0"/>
              </a:rPr>
              <a:t>, </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e-US: </a:t>
            </a:r>
            <a:r>
              <a:rPr lang="pl-PL" dirty="0">
                <a:solidFill>
                  <a:schemeClr val="tx1"/>
                </a:solidFill>
                <a:latin typeface="Calibri" panose="020F0502020204030204" pitchFamily="34" charset="0"/>
              </a:rPr>
              <a:t>145 610,</a:t>
            </a:r>
            <a:endParaRPr lang="pl-PL" b="0" i="0" u="none" strike="noStrike" dirty="0">
              <a:solidFill>
                <a:schemeClr val="tx1"/>
              </a:solidFill>
              <a:effectLst/>
              <a:latin typeface="Calibri" panose="020F0502020204030204" pitchFamily="34" charset="0"/>
            </a:endParaRPr>
          </a:p>
          <a:p>
            <a:r>
              <a:rPr lang="pl-PL" b="0" i="0" u="none" strike="noStrike" dirty="0">
                <a:solidFill>
                  <a:schemeClr val="tx1"/>
                </a:solidFill>
                <a:effectLst/>
                <a:latin typeface="Calibri" panose="020F0502020204030204" pitchFamily="34" charset="0"/>
              </a:rPr>
              <a:t>RAZEM 646 445</a:t>
            </a:r>
          </a:p>
          <a:p>
            <a:r>
              <a:rPr lang="pl-PL" b="0" i="0" u="none" strike="noStrike" dirty="0">
                <a:solidFill>
                  <a:schemeClr val="tx1"/>
                </a:solidFill>
                <a:effectLst/>
                <a:latin typeface="Calibri" panose="020F0502020204030204" pitchFamily="34" charset="0"/>
              </a:rPr>
              <a:t>4. Liczba obsłużonych rozmów chat (KIS) w okresie od 1 stycznia 2024 r. do 31 marca 2026 r. – 299 161.</a:t>
            </a:r>
          </a:p>
          <a:p>
            <a:endParaRPr lang="pl-PL" dirty="0">
              <a:solidFill>
                <a:schemeClr val="tx1"/>
              </a:solidFill>
              <a:latin typeface="Calibri" panose="020F0502020204030204" pitchFamily="34" charset="0"/>
            </a:endParaRPr>
          </a:p>
          <a:p>
            <a:pPr algn="l"/>
            <a:r>
              <a:rPr lang="pl-PL" dirty="0"/>
              <a:t>* </a:t>
            </a:r>
            <a:r>
              <a:rPr lang="pl-PL" sz="1800" b="0" i="0" u="none" strike="noStrike" baseline="0" dirty="0">
                <a:latin typeface="+mj-lt"/>
              </a:rPr>
              <a:t>ujęte zostały połączenia ze wszystkich kolejek KIS obsługiwanych wyłącznie przez KIS, </a:t>
            </a:r>
          </a:p>
          <a:p>
            <a:pPr algn="l"/>
            <a:r>
              <a:rPr lang="pl-PL" sz="1800" b="0" i="0" u="none" strike="noStrike" baseline="0" dirty="0">
                <a:latin typeface="+mj-lt"/>
              </a:rPr>
              <a:t>kolejek wspólnych z IAS w zakresie tematyki zeznań oraz liczbę połączeń ze wspólnych kolejek (po połączeniu infolinii urzędu skarbowego i infolinii KIS od 1 listopada 2025 r.).</a:t>
            </a:r>
            <a:endParaRPr lang="pl-PL" dirty="0">
              <a:latin typeface="+mj-lt"/>
            </a:endParaRPr>
          </a:p>
        </p:txBody>
      </p:sp>
      <p:sp>
        <p:nvSpPr>
          <p:cNvPr id="4" name="pole tekstowe 3">
            <a:extLst>
              <a:ext uri="{FF2B5EF4-FFF2-40B4-BE49-F238E27FC236}">
                <a16:creationId xmlns:a16="http://schemas.microsoft.com/office/drawing/2014/main" id="{CA7C7922-EAD8-4591-B601-42229CA8A492}"/>
              </a:ext>
            </a:extLst>
          </p:cNvPr>
          <p:cNvSpPr txBox="1"/>
          <p:nvPr/>
        </p:nvSpPr>
        <p:spPr>
          <a:xfrm>
            <a:off x="1128799" y="9480096"/>
            <a:ext cx="7062926" cy="923330"/>
          </a:xfrm>
          <a:prstGeom prst="rect">
            <a:avLst/>
          </a:prstGeom>
          <a:noFill/>
        </p:spPr>
        <p:txBody>
          <a:bodyPr wrap="square" rtlCol="0">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Usługa wideorozmowy dla osób posługujących się językiem migowym.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Marzec 2025 r.</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pl-PL" dirty="0"/>
          </a:p>
        </p:txBody>
      </p:sp>
      <p:sp>
        <p:nvSpPr>
          <p:cNvPr id="5" name="pole tekstowe 4">
            <a:extLst>
              <a:ext uri="{FF2B5EF4-FFF2-40B4-BE49-F238E27FC236}">
                <a16:creationId xmlns:a16="http://schemas.microsoft.com/office/drawing/2014/main" id="{995EF954-8043-4D0F-A23B-9DE8020114AD}"/>
              </a:ext>
            </a:extLst>
          </p:cNvPr>
          <p:cNvSpPr txBox="1"/>
          <p:nvPr/>
        </p:nvSpPr>
        <p:spPr>
          <a:xfrm>
            <a:off x="8218245" y="9551490"/>
            <a:ext cx="10795937" cy="646331"/>
          </a:xfrm>
          <a:prstGeom prst="rect">
            <a:avLst/>
          </a:prstGeom>
          <a:noFill/>
        </p:spPr>
        <p:txBody>
          <a:bodyPr wrap="square" rtlCol="0">
            <a:spAutoFit/>
          </a:bodyPr>
          <a:lstStyle/>
          <a:p>
            <a:r>
              <a:rPr lang="pl-PL" sz="1800" b="0" i="0" u="none" strike="noStrike" dirty="0">
                <a:solidFill>
                  <a:schemeClr val="tx1"/>
                </a:solidFill>
                <a:effectLst/>
                <a:latin typeface="Calibri" panose="020F0502020204030204" pitchFamily="34" charset="0"/>
              </a:rPr>
              <a:t>Liczba umówionych konsultacji w zakresie zeznań podatkowych, usługi Twój e-PIT, PCC i SD  w okresie od 4 marca do 31 marca 2026 r.: 62.</a:t>
            </a:r>
            <a:endParaRPr lang="pl-PL" dirty="0">
              <a:solidFill>
                <a:schemeClr val="tx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4157" y="3088425"/>
            <a:ext cx="6858000" cy="285335"/>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object 44"/>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24</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7" name="object 18">
            <a:extLst>
              <a:ext uri="{FF2B5EF4-FFF2-40B4-BE49-F238E27FC236}">
                <a16:creationId xmlns:a16="http://schemas.microsoft.com/office/drawing/2014/main" id="{DFEA2C0D-D9EE-3786-2ECC-A2B82E606F6D}"/>
              </a:ext>
            </a:extLst>
          </p:cNvPr>
          <p:cNvSpPr/>
          <p:nvPr/>
        </p:nvSpPr>
        <p:spPr>
          <a:xfrm>
            <a:off x="1102226" y="175881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F160D41D-BC6B-137B-C79B-E03F3AC4065E}"/>
              </a:ext>
            </a:extLst>
          </p:cNvPr>
          <p:cNvSpPr txBox="1"/>
          <p:nvPr/>
        </p:nvSpPr>
        <p:spPr>
          <a:xfrm>
            <a:off x="8388986" y="3157315"/>
            <a:ext cx="10668000" cy="285335"/>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p>
        </p:txBody>
      </p:sp>
      <p:sp>
        <p:nvSpPr>
          <p:cNvPr id="14" name="object 18">
            <a:extLst>
              <a:ext uri="{FF2B5EF4-FFF2-40B4-BE49-F238E27FC236}">
                <a16:creationId xmlns:a16="http://schemas.microsoft.com/office/drawing/2014/main" id="{620022F4-2B6D-FE83-250D-38C94D560F50}"/>
              </a:ext>
            </a:extLst>
          </p:cNvPr>
          <p:cNvSpPr/>
          <p:nvPr/>
        </p:nvSpPr>
        <p:spPr>
          <a:xfrm>
            <a:off x="1124157" y="5426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7" name="object 18">
            <a:extLst>
              <a:ext uri="{FF2B5EF4-FFF2-40B4-BE49-F238E27FC236}">
                <a16:creationId xmlns:a16="http://schemas.microsoft.com/office/drawing/2014/main" id="{B490E2B3-6D6B-04AC-43F5-8EC0C3233CB7}"/>
              </a:ext>
            </a:extLst>
          </p:cNvPr>
          <p:cNvSpPr/>
          <p:nvPr/>
        </p:nvSpPr>
        <p:spPr>
          <a:xfrm rot="5400000">
            <a:off x="2788671" y="5726779"/>
            <a:ext cx="9050954" cy="91963"/>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9" name="object 18">
            <a:extLst>
              <a:ext uri="{FF2B5EF4-FFF2-40B4-BE49-F238E27FC236}">
                <a16:creationId xmlns:a16="http://schemas.microsoft.com/office/drawing/2014/main" id="{D2F06D39-9422-4D45-9EE5-69D4D9AE46D0}"/>
              </a:ext>
            </a:extLst>
          </p:cNvPr>
          <p:cNvSpPr/>
          <p:nvPr/>
        </p:nvSpPr>
        <p:spPr>
          <a:xfrm>
            <a:off x="1087436" y="308842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6" name="pole tekstowe 5">
            <a:extLst>
              <a:ext uri="{FF2B5EF4-FFF2-40B4-BE49-F238E27FC236}">
                <a16:creationId xmlns:a16="http://schemas.microsoft.com/office/drawing/2014/main" id="{D4020E95-26A3-3582-D0C5-E077BD3C1528}"/>
              </a:ext>
            </a:extLst>
          </p:cNvPr>
          <p:cNvSpPr txBox="1"/>
          <p:nvPr/>
        </p:nvSpPr>
        <p:spPr>
          <a:xfrm>
            <a:off x="1087436" y="1833570"/>
            <a:ext cx="6714201"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Rozwój Portalu PUESC (PUESC.P4.4.1) system SEAP</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Modernizacja wyszukiwarki dostępnej na PUESC.</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kwartał 2026 r.</a:t>
            </a:r>
          </a:p>
        </p:txBody>
      </p:sp>
      <p:sp>
        <p:nvSpPr>
          <p:cNvPr id="9" name="pole tekstowe 8">
            <a:extLst>
              <a:ext uri="{FF2B5EF4-FFF2-40B4-BE49-F238E27FC236}">
                <a16:creationId xmlns:a16="http://schemas.microsoft.com/office/drawing/2014/main" id="{4C01F992-4B2F-4F1C-025D-9B55EA8E6684}"/>
              </a:ext>
            </a:extLst>
          </p:cNvPr>
          <p:cNvSpPr txBox="1"/>
          <p:nvPr/>
        </p:nvSpPr>
        <p:spPr>
          <a:xfrm>
            <a:off x="7651134" y="1899323"/>
            <a:ext cx="1095105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zmian na portalu PUESC </a:t>
            </a: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pozwoliło przede wszystkim na poprawę sposobu prezentacji wyników wyszukiwania oraz</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udostępnienie użytkownikom możliwości wyszukiwania formularzy dostępnych na portalu.</a:t>
            </a:r>
          </a:p>
        </p:txBody>
      </p:sp>
      <p:sp>
        <p:nvSpPr>
          <p:cNvPr id="13" name="object 2">
            <a:extLst>
              <a:ext uri="{FF2B5EF4-FFF2-40B4-BE49-F238E27FC236}">
                <a16:creationId xmlns:a16="http://schemas.microsoft.com/office/drawing/2014/main" id="{C90FE14E-1D59-2A91-E777-D2089494D267}"/>
              </a:ext>
            </a:extLst>
          </p:cNvPr>
          <p:cNvSpPr txBox="1"/>
          <p:nvPr/>
        </p:nvSpPr>
        <p:spPr>
          <a:xfrm>
            <a:off x="1230244" y="7627863"/>
            <a:ext cx="6237814" cy="2593659"/>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Wiążących Informacji (PUESC.P3.2) system EBTI-PL2</a:t>
            </a:r>
          </a:p>
          <a:p>
            <a:pPr marL="285750" marR="5080" lvl="0" indent="-285750" defTabSz="914400" eaLnBrk="1" fontAlgn="auto" latinLnBrk="0" hangingPunct="1">
              <a:lnSpc>
                <a:spcPts val="2180"/>
              </a:lnSpc>
              <a:spcBef>
                <a:spcPts val="10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elektronicznych formularzy do obsługi postępowań </a:t>
            </a:r>
            <a:r>
              <a:rPr kumimoji="0" lang="pl-PL"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drugoinstancyjnych</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 zakresie WIA.</a:t>
            </a:r>
          </a:p>
          <a:p>
            <a:pPr marL="285750" marR="5080" lvl="0" indent="-285750" defTabSz="914400" eaLnBrk="1" fontAlgn="auto" latinLnBrk="0" hangingPunct="1">
              <a:lnSpc>
                <a:spcPts val="2180"/>
              </a:lnSpc>
              <a:spcBef>
                <a:spcPts val="10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elektronicznych formularzy do obsługi postępowań </a:t>
            </a:r>
            <a:r>
              <a:rPr kumimoji="0" lang="pl-PL"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drugoinstancyjnych</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 zakresie WIT.</a:t>
            </a:r>
          </a:p>
          <a:p>
            <a:pPr marL="285750" marR="5080" lvl="0" indent="-285750" defTabSz="914400" eaLnBrk="1" fontAlgn="auto" latinLnBrk="0" hangingPunct="1">
              <a:lnSpc>
                <a:spcPts val="2180"/>
              </a:lnSpc>
              <a:spcBef>
                <a:spcPts val="10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elektronicznych formularzy do obsługi cofnięć i unieważnień WIT.</a:t>
            </a: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2025 r.</a:t>
            </a:r>
          </a:p>
        </p:txBody>
      </p:sp>
      <p:sp>
        <p:nvSpPr>
          <p:cNvPr id="15" name="object 18">
            <a:extLst>
              <a:ext uri="{FF2B5EF4-FFF2-40B4-BE49-F238E27FC236}">
                <a16:creationId xmlns:a16="http://schemas.microsoft.com/office/drawing/2014/main" id="{5FA1DF71-3FEF-DFC2-49E6-6FDF99FAE4DE}"/>
              </a:ext>
            </a:extLst>
          </p:cNvPr>
          <p:cNvSpPr/>
          <p:nvPr/>
        </p:nvSpPr>
        <p:spPr>
          <a:xfrm>
            <a:off x="1139855" y="1029823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8" name="pole tekstowe 17">
            <a:extLst>
              <a:ext uri="{FF2B5EF4-FFF2-40B4-BE49-F238E27FC236}">
                <a16:creationId xmlns:a16="http://schemas.microsoft.com/office/drawing/2014/main" id="{503A432A-2557-FB1A-3FF2-A8BD82058D3E}"/>
              </a:ext>
            </a:extLst>
          </p:cNvPr>
          <p:cNvSpPr txBox="1"/>
          <p:nvPr/>
        </p:nvSpPr>
        <p:spPr>
          <a:xfrm>
            <a:off x="7651134" y="7628963"/>
            <a:ext cx="10782916" cy="175432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Po wdrożeniu zmodernizowanych e-usług publicznych złożono:</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37 formularzy WIA-OZ Złożenie odwołania/zażalenia,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3 formularze WIA-WY Wycofanie w sprawach WIA,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65 formularzy WIT-OD złożenie odwołania od decyzji WIT,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79 formularzy WIT-WY Wycofanie wniosku w sprawach WIT,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6 formularzy WIT-PU Wniosek o przedłużenie użycia WIT.</a:t>
            </a:r>
          </a:p>
        </p:txBody>
      </p:sp>
      <p:sp>
        <p:nvSpPr>
          <p:cNvPr id="21" name="object 18">
            <a:extLst>
              <a:ext uri="{FF2B5EF4-FFF2-40B4-BE49-F238E27FC236}">
                <a16:creationId xmlns:a16="http://schemas.microsoft.com/office/drawing/2014/main" id="{2F15C762-D24B-40D2-8C7F-BBC1B1F52CCD}"/>
              </a:ext>
            </a:extLst>
          </p:cNvPr>
          <p:cNvSpPr/>
          <p:nvPr/>
        </p:nvSpPr>
        <p:spPr>
          <a:xfrm>
            <a:off x="1087436" y="7483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3" name="object 9">
            <a:extLst>
              <a:ext uri="{FF2B5EF4-FFF2-40B4-BE49-F238E27FC236}">
                <a16:creationId xmlns:a16="http://schemas.microsoft.com/office/drawing/2014/main" id="{BBA8EC8D-E7DA-692F-A2BF-8FB48F47A44C}"/>
              </a:ext>
            </a:extLst>
          </p:cNvPr>
          <p:cNvSpPr txBox="1"/>
          <p:nvPr/>
        </p:nvSpPr>
        <p:spPr>
          <a:xfrm>
            <a:off x="1139855" y="1247282"/>
            <a:ext cx="5535614" cy="444994"/>
          </a:xfrm>
          <a:prstGeom prst="rect">
            <a:avLst/>
          </a:prstGeom>
        </p:spPr>
        <p:txBody>
          <a:bodyPr vert="horz" wrap="square" lIns="0" tIns="13970" rIns="0" bIns="0" rtlCol="0">
            <a:spAutoFit/>
          </a:bodyPr>
          <a:lstStyle>
            <a:defPPr>
              <a:defRPr kern="0"/>
            </a:defP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sysClr val="windowText" lastClr="000000"/>
                </a:solidFill>
                <a:effectLst/>
                <a:uLnTx/>
                <a:uFillTx/>
                <a:latin typeface="Calibri"/>
                <a:cs typeface="Lato Black"/>
              </a:rPr>
              <a:t>Wdrożone </a:t>
            </a:r>
            <a:r>
              <a:rPr kumimoji="0" sz="2800" b="1" i="0" u="none" strike="noStrike" kern="0" cap="none" spc="-10" normalizeH="0" baseline="0" noProof="0" dirty="0" err="1">
                <a:ln>
                  <a:noFill/>
                </a:ln>
                <a:solidFill>
                  <a:sysClr val="windowText" lastClr="000000"/>
                </a:solidFill>
                <a:effectLst/>
                <a:uLnTx/>
                <a:uFillTx/>
                <a:latin typeface="Calibri"/>
                <a:cs typeface="Lato Black"/>
              </a:rPr>
              <a:t>funkcjonalności</a:t>
            </a:r>
            <a:endParaRPr kumimoji="0" sz="2800" b="0" i="0" u="none" strike="noStrike" kern="0" cap="none" spc="0" normalizeH="0" baseline="0" noProof="0" dirty="0">
              <a:ln>
                <a:noFill/>
              </a:ln>
              <a:solidFill>
                <a:sysClr val="windowText" lastClr="000000"/>
              </a:solidFill>
              <a:effectLst/>
              <a:uLnTx/>
              <a:uFillTx/>
              <a:latin typeface="Calibri"/>
              <a:cs typeface="Lato Black"/>
            </a:endParaRPr>
          </a:p>
        </p:txBody>
      </p:sp>
      <p:sp>
        <p:nvSpPr>
          <p:cNvPr id="16" name="object 10">
            <a:extLst>
              <a:ext uri="{FF2B5EF4-FFF2-40B4-BE49-F238E27FC236}">
                <a16:creationId xmlns:a16="http://schemas.microsoft.com/office/drawing/2014/main" id="{8C1BDA0D-A663-0C3C-6074-9BC3B493DE09}"/>
              </a:ext>
            </a:extLst>
          </p:cNvPr>
          <p:cNvSpPr txBox="1"/>
          <p:nvPr/>
        </p:nvSpPr>
        <p:spPr>
          <a:xfrm>
            <a:off x="7619302" y="1282706"/>
            <a:ext cx="5423290" cy="444994"/>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prstClr val="black"/>
                </a:solidFill>
                <a:effectLst/>
                <a:uLnTx/>
                <a:uFillTx/>
                <a:latin typeface="Calibri"/>
                <a:cs typeface="Lato Black"/>
              </a:rPr>
              <a:t>Jak</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0" normalizeH="0" baseline="0" noProof="0" dirty="0">
                <a:ln>
                  <a:noFill/>
                </a:ln>
                <a:solidFill>
                  <a:prstClr val="black"/>
                </a:solidFill>
                <a:effectLst/>
                <a:uLnTx/>
                <a:uFillTx/>
                <a:latin typeface="Calibri"/>
                <a:cs typeface="Lato Black"/>
              </a:rPr>
              <a:t>korzystają</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10" normalizeH="0" baseline="0" noProof="0" dirty="0">
                <a:ln>
                  <a:noFill/>
                </a:ln>
                <a:solidFill>
                  <a:prstClr val="black"/>
                </a:solidFill>
                <a:effectLst/>
                <a:uLnTx/>
                <a:uFillTx/>
                <a:latin typeface="Calibri"/>
                <a:cs typeface="Lato Black"/>
              </a:rPr>
              <a:t>obywatele</a:t>
            </a:r>
            <a:endParaRPr kumimoji="0" lang="pl-PL" sz="2800" b="0" i="0" u="none" strike="noStrike" kern="0" cap="none" spc="0" normalizeH="0" baseline="0" noProof="0" dirty="0">
              <a:ln>
                <a:noFill/>
              </a:ln>
              <a:solidFill>
                <a:prstClr val="black"/>
              </a:solidFill>
              <a:effectLst/>
              <a:uLnTx/>
              <a:uFillTx/>
              <a:latin typeface="Calibri"/>
              <a:cs typeface="Lato Black"/>
            </a:endParaRPr>
          </a:p>
        </p:txBody>
      </p:sp>
      <p:sp>
        <p:nvSpPr>
          <p:cNvPr id="20" name="object 8">
            <a:extLst>
              <a:ext uri="{FF2B5EF4-FFF2-40B4-BE49-F238E27FC236}">
                <a16:creationId xmlns:a16="http://schemas.microsoft.com/office/drawing/2014/main" id="{ACE4E556-E310-ECFB-688C-F1CF774458E1}"/>
              </a:ext>
            </a:extLst>
          </p:cNvPr>
          <p:cNvSpPr txBox="1"/>
          <p:nvPr/>
        </p:nvSpPr>
        <p:spPr>
          <a:xfrm>
            <a:off x="1087436" y="447367"/>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Calibri"/>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Calibri"/>
              <a:cs typeface="Lato Black"/>
            </a:endParaRPr>
          </a:p>
        </p:txBody>
      </p:sp>
      <p:sp>
        <p:nvSpPr>
          <p:cNvPr id="24" name="pole tekstowe 23">
            <a:extLst>
              <a:ext uri="{FF2B5EF4-FFF2-40B4-BE49-F238E27FC236}">
                <a16:creationId xmlns:a16="http://schemas.microsoft.com/office/drawing/2014/main" id="{E545047F-474E-07D2-6AA1-20B5BA4A9816}"/>
              </a:ext>
            </a:extLst>
          </p:cNvPr>
          <p:cNvSpPr txBox="1"/>
          <p:nvPr/>
        </p:nvSpPr>
        <p:spPr>
          <a:xfrm>
            <a:off x="1135407" y="3199051"/>
            <a:ext cx="6763892" cy="1477328"/>
          </a:xfrm>
          <a:prstGeom prst="rect">
            <a:avLst/>
          </a:prstGeom>
          <a:noFill/>
        </p:spPr>
        <p:txBody>
          <a:bodyPr wrap="square">
            <a:spAutoFit/>
          </a:bodyPr>
          <a:lstStyle/>
          <a:p>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Projekt Single </a:t>
            </a:r>
            <a:r>
              <a:rPr lang="pl-PL" b="1" dirty="0" err="1">
                <a:solidFill>
                  <a:prstClr val="black"/>
                </a:solidFill>
                <a:latin typeface="Calibri" panose="020F0502020204030204" pitchFamily="34" charset="0"/>
                <a:ea typeface="Calibri" panose="020F0502020204030204" pitchFamily="34" charset="0"/>
                <a:cs typeface="Calibri" panose="020F0502020204030204" pitchFamily="34" charset="0"/>
              </a:rPr>
              <a:t>Window</a:t>
            </a:r>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 Plus (PUESC.P4.2) system PKWD-SINGLE WINDOW</a:t>
            </a:r>
          </a:p>
          <a:p>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Integracja z systemem EU CSW-CERTEX wydanie 5.1</a:t>
            </a:r>
            <a:b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br>
            <a:endParaRPr lang="pl-PL"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I kwartał 2026 r.</a:t>
            </a:r>
          </a:p>
        </p:txBody>
      </p:sp>
      <p:sp>
        <p:nvSpPr>
          <p:cNvPr id="25" name="pole tekstowe 24">
            <a:extLst>
              <a:ext uri="{FF2B5EF4-FFF2-40B4-BE49-F238E27FC236}">
                <a16:creationId xmlns:a16="http://schemas.microsoft.com/office/drawing/2014/main" id="{ABB4F889-2CC6-6119-37B1-D08E92CF6E1B}"/>
              </a:ext>
            </a:extLst>
          </p:cNvPr>
          <p:cNvSpPr txBox="1"/>
          <p:nvPr/>
        </p:nvSpPr>
        <p:spPr>
          <a:xfrm>
            <a:off x="7619302" y="3185143"/>
            <a:ext cx="11237804" cy="2308324"/>
          </a:xfrm>
          <a:prstGeom prst="rect">
            <a:avLst/>
          </a:prstGeom>
          <a:noFill/>
        </p:spPr>
        <p:txBody>
          <a:bodyPr wrap="square">
            <a:spAutoFit/>
          </a:bodyPr>
          <a:lstStyle/>
          <a:p>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Integracja systemu PKWD-SINGLE WINDOW z EU CSW-CERTEX </a:t>
            </a:r>
            <a:r>
              <a:rPr lang="pl-PL" b="0" i="0" u="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Release</a:t>
            </a:r>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5.1 poszerzyła zestaw dokumentów UE wymaganych do zgłoszenia celnego, walidowanych automatycznie w trakcie odprawy celnej. Aktualnie sprawdzane są dokumenty: CHED-A, CHED-P, CHED-D, CHED-PP, COI, ODS, FGAS, dotyczące importu dóbr kultury (ICG) i CBAM. </a:t>
            </a:r>
            <a:b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ponad 90% przypadków walidacja automatyczna przebiega pozytywnie (tzw. "happy </a:t>
            </a:r>
            <a:r>
              <a:rPr lang="pl-PL" b="0" i="0" u="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flow</a:t>
            </a:r>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 nie wymaga konieczności manualnej interwencji ze strony funkcjonariuszy zaangażowanych w proces odprawy celnej towarów, a tym samym nie jest wymagane przez podmioty gospodarcze dostarczanie organom KAS dokumentów w formie papierowej (tradycyjnej). </a:t>
            </a:r>
            <a:endParaRPr lang="pl-PL" sz="1500" dirty="0">
              <a:solidFill>
                <a:srgbClr val="FF0000"/>
              </a:solidFill>
              <a:latin typeface="Lato" panose="020F0502020204030203" pitchFamily="34" charset="-18"/>
            </a:endParaRPr>
          </a:p>
          <a:p>
            <a:endParaRPr lang="pl-PL" sz="1800" b="0" i="0" u="none" strike="noStrike" dirty="0">
              <a:solidFill>
                <a:schemeClr val="tx1"/>
              </a:solidFill>
              <a:effectLst/>
              <a:latin typeface="Calibri" panose="020F0502020204030204" pitchFamily="34" charset="0"/>
            </a:endParaRPr>
          </a:p>
        </p:txBody>
      </p:sp>
      <p:sp>
        <p:nvSpPr>
          <p:cNvPr id="26" name="object 2">
            <a:extLst>
              <a:ext uri="{FF2B5EF4-FFF2-40B4-BE49-F238E27FC236}">
                <a16:creationId xmlns:a16="http://schemas.microsoft.com/office/drawing/2014/main" id="{1384B5DE-AB54-7E6E-1B80-0C71C0F5B762}"/>
              </a:ext>
            </a:extLst>
          </p:cNvPr>
          <p:cNvSpPr txBox="1"/>
          <p:nvPr/>
        </p:nvSpPr>
        <p:spPr>
          <a:xfrm>
            <a:off x="1230244" y="5625651"/>
            <a:ext cx="6090609" cy="1734449"/>
          </a:xfrm>
          <a:prstGeom prst="rect">
            <a:avLst/>
          </a:prstGeom>
        </p:spPr>
        <p:txBody>
          <a:bodyPr vert="horz" wrap="square" lIns="0" tIns="12700" rIns="0" bIns="0" rtlCol="0">
            <a:spAutoFit/>
          </a:bodyPr>
          <a:lstStyle/>
          <a:p>
            <a:pPr marR="5080">
              <a:lnSpc>
                <a:spcPts val="2180"/>
              </a:lnSpc>
              <a:spcBef>
                <a:spcPts val="100"/>
              </a:spcBef>
            </a:pPr>
            <a:r>
              <a:rPr lang="pl-PL"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a:t>
            </a:r>
          </a:p>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Udostępnienie zmodernizowanych formularzy elektronicznych deklaracji i wniosków z grupy trzeciej.</a:t>
            </a:r>
          </a:p>
          <a:p>
            <a:pPr marR="5080">
              <a:lnSpc>
                <a:spcPts val="2180"/>
              </a:lnSpc>
              <a:spcBef>
                <a:spcPts val="100"/>
              </a:spcBef>
            </a:pPr>
            <a:endPar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kwartał 2026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object 11">
            <a:extLst>
              <a:ext uri="{FF2B5EF4-FFF2-40B4-BE49-F238E27FC236}">
                <a16:creationId xmlns:a16="http://schemas.microsoft.com/office/drawing/2014/main" id="{FDEB6AAE-9462-21F5-AF99-127DADD742C6}"/>
              </a:ext>
            </a:extLst>
          </p:cNvPr>
          <p:cNvSpPr txBox="1"/>
          <p:nvPr/>
        </p:nvSpPr>
        <p:spPr>
          <a:xfrm>
            <a:off x="7651134" y="5577320"/>
            <a:ext cx="11237804" cy="1413849"/>
          </a:xfrm>
          <a:prstGeom prst="rect">
            <a:avLst/>
          </a:prstGeom>
        </p:spPr>
        <p:txBody>
          <a:bodyPr vert="horz" wrap="square" lIns="0" tIns="12700" rIns="0" bIns="0" rtlCol="0">
            <a:spAutoFit/>
          </a:bodyPr>
          <a:lstStyle/>
          <a:p>
            <a:pPr>
              <a:lnSpc>
                <a:spcPts val="2180"/>
              </a:lnSpc>
            </a:pPr>
            <a:r>
              <a:rPr lang="pl-PL" sz="1800" b="0" i="0" u="none" strike="noStrike" dirty="0">
                <a:solidFill>
                  <a:srgbClr val="000000"/>
                </a:solidFill>
                <a:effectLst/>
                <a:latin typeface="Calibri" panose="020F0502020204030204" pitchFamily="34" charset="0"/>
              </a:rPr>
              <a:t>Zwiększenie użyteczności formularzy i usług dostępnych na Platformie Usług Elektronicznych Skarbowo-Celnych (PUESC) oraz dostosowanie do wymagań PUESC i wymogów dostępności cyfrowej. Udostępnienie dla podatników nowego wzoru deklaracji w zakresie wydobycia niektórych kopalin KOP-MS (miedź, srebro) zgodnie ze stanem prawnym na dzień 1.01.2026 r. Dostosowanie formularzy z obszaru znaków akcyzy do zgłaszanych potrzeb przez użytkowników zewnętrznych.</a:t>
            </a:r>
          </a:p>
        </p:txBody>
      </p:sp>
    </p:spTree>
    <p:extLst>
      <p:ext uri="{BB962C8B-B14F-4D97-AF65-F5344CB8AC3E}">
        <p14:creationId xmlns:p14="http://schemas.microsoft.com/office/powerpoint/2010/main" val="350755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25</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6772121" y="1582273"/>
            <a:ext cx="5748735" cy="444994"/>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prstClr val="black"/>
                </a:solidFill>
                <a:effectLst/>
                <a:uLnTx/>
                <a:uFillTx/>
                <a:latin typeface="Calibri"/>
                <a:cs typeface="Lato Black"/>
              </a:rPr>
              <a:t>Jak</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0" normalizeH="0" baseline="0" noProof="0" dirty="0">
                <a:ln>
                  <a:noFill/>
                </a:ln>
                <a:solidFill>
                  <a:prstClr val="black"/>
                </a:solidFill>
                <a:effectLst/>
                <a:uLnTx/>
                <a:uFillTx/>
                <a:latin typeface="Calibri"/>
                <a:cs typeface="Lato Black"/>
              </a:rPr>
              <a:t>korzystają</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10" normalizeH="0" baseline="0" noProof="0" dirty="0">
                <a:ln>
                  <a:noFill/>
                </a:ln>
                <a:solidFill>
                  <a:prstClr val="black"/>
                </a:solidFill>
                <a:effectLst/>
                <a:uLnTx/>
                <a:uFillTx/>
                <a:latin typeface="Calibri"/>
                <a:cs typeface="Lato Black"/>
              </a:rPr>
              <a:t>obywatele</a:t>
            </a:r>
            <a:endParaRPr kumimoji="0" lang="pl-PL" sz="2800" b="0" i="0" u="none" strike="noStrike" kern="0" cap="none" spc="0" normalizeH="0" baseline="0" noProof="0" dirty="0">
              <a:ln>
                <a:noFill/>
              </a:ln>
              <a:solidFill>
                <a:prstClr val="black"/>
              </a:solidFill>
              <a:effectLst/>
              <a:uLnTx/>
              <a:uFillTx/>
              <a:latin typeface="Calibri"/>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60450" y="222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2960059" y="5302416"/>
            <a:ext cx="8658246" cy="1248994"/>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26" name="object 18">
            <a:extLst>
              <a:ext uri="{FF2B5EF4-FFF2-40B4-BE49-F238E27FC236}">
                <a16:creationId xmlns:a16="http://schemas.microsoft.com/office/drawing/2014/main" id="{9F187140-F36B-A65F-7E61-9589170BF238}"/>
              </a:ext>
            </a:extLst>
          </p:cNvPr>
          <p:cNvSpPr/>
          <p:nvPr/>
        </p:nvSpPr>
        <p:spPr>
          <a:xfrm>
            <a:off x="1061421" y="466658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29" name="object 18">
            <a:extLst>
              <a:ext uri="{FF2B5EF4-FFF2-40B4-BE49-F238E27FC236}">
                <a16:creationId xmlns:a16="http://schemas.microsoft.com/office/drawing/2014/main" id="{E7C9F31E-43A3-3BAC-F4C1-42E2948B5E81}"/>
              </a:ext>
            </a:extLst>
          </p:cNvPr>
          <p:cNvSpPr/>
          <p:nvPr/>
        </p:nvSpPr>
        <p:spPr>
          <a:xfrm flipV="1">
            <a:off x="990460" y="7606205"/>
            <a:ext cx="18036943"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31" name="object 18">
            <a:extLst>
              <a:ext uri="{FF2B5EF4-FFF2-40B4-BE49-F238E27FC236}">
                <a16:creationId xmlns:a16="http://schemas.microsoft.com/office/drawing/2014/main" id="{9CD3E683-E28C-3AB3-D0B3-6E8806FF1BE4}"/>
              </a:ext>
            </a:extLst>
          </p:cNvPr>
          <p:cNvSpPr/>
          <p:nvPr/>
        </p:nvSpPr>
        <p:spPr>
          <a:xfrm>
            <a:off x="990460" y="10266215"/>
            <a:ext cx="18009957"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14" name="object 9">
            <a:extLst>
              <a:ext uri="{FF2B5EF4-FFF2-40B4-BE49-F238E27FC236}">
                <a16:creationId xmlns:a16="http://schemas.microsoft.com/office/drawing/2014/main" id="{FA9BB80D-EBE2-4541-AE9E-F29EF4F62598}"/>
              </a:ext>
            </a:extLst>
          </p:cNvPr>
          <p:cNvSpPr txBox="1"/>
          <p:nvPr/>
        </p:nvSpPr>
        <p:spPr>
          <a:xfrm>
            <a:off x="1060450" y="1568431"/>
            <a:ext cx="5535614" cy="444994"/>
          </a:xfrm>
          <a:prstGeom prst="rect">
            <a:avLst/>
          </a:prstGeom>
        </p:spPr>
        <p:txBody>
          <a:bodyPr vert="horz" wrap="square" lIns="0" tIns="13970" rIns="0" bIns="0" rtlCol="0">
            <a:spAutoFit/>
          </a:bodyPr>
          <a:lstStyle>
            <a:defPPr>
              <a:defRPr kern="0"/>
            </a:defP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sysClr val="windowText" lastClr="000000"/>
                </a:solidFill>
                <a:effectLst/>
                <a:uLnTx/>
                <a:uFillTx/>
                <a:latin typeface="Calibri"/>
                <a:cs typeface="Lato Black"/>
              </a:rPr>
              <a:t>Wdrożone </a:t>
            </a:r>
            <a:r>
              <a:rPr kumimoji="0" sz="2800" b="1" i="0" u="none" strike="noStrike" kern="0" cap="none" spc="-10" normalizeH="0" baseline="0" noProof="0" dirty="0" err="1">
                <a:ln>
                  <a:noFill/>
                </a:ln>
                <a:solidFill>
                  <a:sysClr val="windowText" lastClr="000000"/>
                </a:solidFill>
                <a:effectLst/>
                <a:uLnTx/>
                <a:uFillTx/>
                <a:latin typeface="Calibri"/>
                <a:cs typeface="Lato Black"/>
              </a:rPr>
              <a:t>funkcjonalności</a:t>
            </a:r>
            <a:endParaRPr kumimoji="0" sz="2800" b="0" i="0" u="none" strike="noStrike" kern="0" cap="none" spc="0" normalizeH="0" baseline="0" noProof="0" dirty="0">
              <a:ln>
                <a:noFill/>
              </a:ln>
              <a:solidFill>
                <a:sysClr val="windowText" lastClr="000000"/>
              </a:solidFill>
              <a:effectLst/>
              <a:uLnTx/>
              <a:uFillTx/>
              <a:latin typeface="Calibri"/>
              <a:cs typeface="Lato Black"/>
            </a:endParaRPr>
          </a:p>
        </p:txBody>
      </p:sp>
      <p:sp>
        <p:nvSpPr>
          <p:cNvPr id="2" name="object 8">
            <a:extLst>
              <a:ext uri="{FF2B5EF4-FFF2-40B4-BE49-F238E27FC236}">
                <a16:creationId xmlns:a16="http://schemas.microsoft.com/office/drawing/2014/main" id="{351E0418-0E91-970B-686C-532591BAD6B7}"/>
              </a:ext>
            </a:extLst>
          </p:cNvPr>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Calibri"/>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Calibri"/>
              <a:cs typeface="Lato Black"/>
            </a:endParaRPr>
          </a:p>
        </p:txBody>
      </p:sp>
      <p:sp>
        <p:nvSpPr>
          <p:cNvPr id="3" name="pole tekstowe 2">
            <a:extLst>
              <a:ext uri="{FF2B5EF4-FFF2-40B4-BE49-F238E27FC236}">
                <a16:creationId xmlns:a16="http://schemas.microsoft.com/office/drawing/2014/main" id="{62E780D1-C995-5BF4-E291-E703BA154198}"/>
              </a:ext>
            </a:extLst>
          </p:cNvPr>
          <p:cNvSpPr txBox="1"/>
          <p:nvPr/>
        </p:nvSpPr>
        <p:spPr>
          <a:xfrm>
            <a:off x="1054558" y="2351494"/>
            <a:ext cx="5873292" cy="2276842"/>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NCTS2</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Wdrożenie systemu NCTS2 dostosowanego do wymogów UCC (model danych EU CDM), a następnie systemu NCTS2 PLUS.</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2024 r.</a:t>
            </a:r>
          </a:p>
        </p:txBody>
      </p:sp>
      <p:sp>
        <p:nvSpPr>
          <p:cNvPr id="7" name="pole tekstowe 6">
            <a:extLst>
              <a:ext uri="{FF2B5EF4-FFF2-40B4-BE49-F238E27FC236}">
                <a16:creationId xmlns:a16="http://schemas.microsoft.com/office/drawing/2014/main" id="{BF6A0C69-6429-7CBE-713D-87D035365654}"/>
              </a:ext>
            </a:extLst>
          </p:cNvPr>
          <p:cNvSpPr txBox="1"/>
          <p:nvPr/>
        </p:nvSpPr>
        <p:spPr>
          <a:xfrm>
            <a:off x="6772121" y="2235855"/>
            <a:ext cx="11958814" cy="2430730"/>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Nowe funkcjonalności zapewniają obsługę operacji tranzytowych w tranzycie unijnym (T1 i T2) oraz TIR według wymagań unijnej fazy 5 NCTS oraz dodatkowych wymagań krajowych (pełna elektroniczna obsługa zdarzeń podczas przewozu oraz usprawnienia interfejsów z systemem wywozowym (AES/ECS2 PLUS) i systemem importowym (AIS/IMPORT PLUS). </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Od dnia wdrożenia do 31.03.2026 r. w systemie NCTS2 PLUS zostało:</a:t>
            </a:r>
          </a:p>
          <a:p>
            <a:pPr marL="285750" marR="0" lvl="0" indent="-285750" defTabSz="91440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otwartych </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1 </a:t>
            </a:r>
            <a:r>
              <a:rPr lang="pl-PL" b="1" dirty="0">
                <a:latin typeface="Calibri" panose="020F0502020204030204" pitchFamily="34" charset="0"/>
                <a:ea typeface="Calibri" panose="020F0502020204030204" pitchFamily="34" charset="0"/>
                <a:cs typeface="Calibri" panose="020F0502020204030204" pitchFamily="34" charset="0"/>
              </a:rPr>
              <a:t>786 421</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operacji,</a:t>
            </a:r>
          </a:p>
          <a:p>
            <a:pPr marL="285750" marR="0" lvl="0" indent="-285750" defTabSz="91440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zamkniętych </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1 </a:t>
            </a:r>
            <a:r>
              <a:rPr lang="pl-PL" b="1" dirty="0">
                <a:latin typeface="Calibri" panose="020F0502020204030204" pitchFamily="34" charset="0"/>
                <a:ea typeface="Calibri" panose="020F0502020204030204" pitchFamily="34" charset="0"/>
                <a:cs typeface="Calibri" panose="020F0502020204030204" pitchFamily="34" charset="0"/>
              </a:rPr>
              <a:t>837 467</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operacji.</a:t>
            </a:r>
          </a:p>
        </p:txBody>
      </p:sp>
      <p:sp>
        <p:nvSpPr>
          <p:cNvPr id="8" name="pole tekstowe 7">
            <a:extLst>
              <a:ext uri="{FF2B5EF4-FFF2-40B4-BE49-F238E27FC236}">
                <a16:creationId xmlns:a16="http://schemas.microsoft.com/office/drawing/2014/main" id="{094023E5-EB67-3BA7-2DA6-E3D972612D54}"/>
              </a:ext>
            </a:extLst>
          </p:cNvPr>
          <p:cNvSpPr txBox="1"/>
          <p:nvPr/>
        </p:nvSpPr>
        <p:spPr>
          <a:xfrm>
            <a:off x="1061421" y="5064721"/>
            <a:ext cx="5866429" cy="1645259"/>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Single Window Plus (PUESC.P4.2) system PKWD-SINGLE WINDOW</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Integracja z systemem EU CSW-CERTEX </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wydanie: 5.0 (2025 r.) oraz 5.1 (I kwartał 2026 r.).</a:t>
            </a:r>
          </a:p>
        </p:txBody>
      </p:sp>
      <p:sp>
        <p:nvSpPr>
          <p:cNvPr id="9" name="pole tekstowe 8">
            <a:extLst>
              <a:ext uri="{FF2B5EF4-FFF2-40B4-BE49-F238E27FC236}">
                <a16:creationId xmlns:a16="http://schemas.microsoft.com/office/drawing/2014/main" id="{8E9CB2C8-AE43-2E3E-B987-7CAA329ED8A3}"/>
              </a:ext>
            </a:extLst>
          </p:cNvPr>
          <p:cNvSpPr txBox="1"/>
          <p:nvPr/>
        </p:nvSpPr>
        <p:spPr>
          <a:xfrm>
            <a:off x="6783497" y="4990040"/>
            <a:ext cx="12145762" cy="2600648"/>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Integracja systemu PKWD-SINGLE WINDOW z wyższą wersją EU CSW-CERTEX (</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Release</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5.1) poszerzyła zestaw dokumentów UE wymaganych do zgłoszenia celnego, walidowanych automatycznie w trakcie odprawy celnej. Aktualnie sprawdzane są dokumenty: CHED-A, CHED-P, CHED-D, CHED-PP, COI, ODS, FGAS, dotyczące importu dóbr kultury (ICG) i CBAM. </a:t>
            </a:r>
            <a:b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 ponad 90% przypadków walidacja automatyczna przebiega pozytywnie (tzw. "happy </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flow</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i nie wymaga konieczności manualnej interwencji ze strony funkcjonariuszy zaangażowanych w proces odprawy celnej towarów, a tym samym nie jest wymagane przez podmioty gospodarcze dostarczanie organom KAS dokumentów w formie papierowej (tradycyjnej). </a:t>
            </a:r>
            <a:b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Dzięki wdrożonej usłudze w okresie od 03.03.2025 r. do 31.03.2026 r. w sposób automatyczny sprawdzonych </a:t>
            </a:r>
            <a:b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 </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odsaldowanych</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zostało </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129 941 </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dokumentów UE: CHED-A, CHED-P, CHED-D, CHED-PP, COI, ODS, FGAS, CBAM i ICG. </a:t>
            </a:r>
          </a:p>
        </p:txBody>
      </p:sp>
      <p:sp>
        <p:nvSpPr>
          <p:cNvPr id="10" name="pole tekstowe 9">
            <a:extLst>
              <a:ext uri="{FF2B5EF4-FFF2-40B4-BE49-F238E27FC236}">
                <a16:creationId xmlns:a16="http://schemas.microsoft.com/office/drawing/2014/main" id="{D2D10151-2ECA-6DCD-B041-AC8A766AF22D}"/>
              </a:ext>
            </a:extLst>
          </p:cNvPr>
          <p:cNvSpPr txBox="1"/>
          <p:nvPr/>
        </p:nvSpPr>
        <p:spPr>
          <a:xfrm>
            <a:off x="1054558" y="7960777"/>
            <a:ext cx="5347158" cy="1961050"/>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TAX FREE (PUESC.P4.6) system TAX FREE2</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Uruchomienie dodatkowego kanału komunikacyjnego dla sprzedawców podczas niedostępności PUESC.</a:t>
            </a:r>
            <a:b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2024 r.</a:t>
            </a:r>
          </a:p>
        </p:txBody>
      </p:sp>
      <p:sp>
        <p:nvSpPr>
          <p:cNvPr id="11" name="pole tekstowe 10">
            <a:extLst>
              <a:ext uri="{FF2B5EF4-FFF2-40B4-BE49-F238E27FC236}">
                <a16:creationId xmlns:a16="http://schemas.microsoft.com/office/drawing/2014/main" id="{3BBA2B00-CEB0-DCCF-DA4E-7CE7724A8EB6}"/>
              </a:ext>
            </a:extLst>
          </p:cNvPr>
          <p:cNvSpPr txBox="1"/>
          <p:nvPr/>
        </p:nvSpPr>
        <p:spPr>
          <a:xfrm>
            <a:off x="6772121" y="7879825"/>
            <a:ext cx="11803085" cy="2122953"/>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Funkcjonalność do wykorzystania przez klientów KAS podczas awarii PUESC – od wdrożenia nowej funkcjonalności nie zaistniała konieczność uruchomienia dodatkowego kanału komunikacyjnego.</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Zalety dedykowanej usługi awaryjnej:</a:t>
            </a:r>
            <a:b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1. Umożliwienie ciągłości sprzedaży przez podmioty zarejestrowane jako sprzedawcy w procedurze TAX FREE.</a:t>
            </a:r>
            <a:b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 Umożliwienie podróżnym dokonywania zakupów w procedurze TAX FREE i uzyskiwania zwrotu podatku VAT niezależnie od niedostępności PUESC. </a:t>
            </a:r>
          </a:p>
        </p:txBody>
      </p:sp>
    </p:spTree>
    <p:extLst>
      <p:ext uri="{BB962C8B-B14F-4D97-AF65-F5344CB8AC3E}">
        <p14:creationId xmlns:p14="http://schemas.microsoft.com/office/powerpoint/2010/main" val="183079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39" name="object 39"/>
          <p:cNvSpPr txBox="1">
            <a:spLocks noGrp="1"/>
          </p:cNvSpPr>
          <p:nvPr>
            <p:ph type="sldNum" sz="quarter" idx="7"/>
          </p:nvPr>
        </p:nvSpPr>
        <p:spPr>
          <a:xfrm>
            <a:off x="18929260" y="10751027"/>
            <a:ext cx="571590" cy="212879"/>
          </a:xfrm>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26</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5" name="object 10">
            <a:extLst>
              <a:ext uri="{FF2B5EF4-FFF2-40B4-BE49-F238E27FC236}">
                <a16:creationId xmlns:a16="http://schemas.microsoft.com/office/drawing/2014/main" id="{3C631BEA-460F-5028-CAB6-C3EF063A3C07}"/>
              </a:ext>
            </a:extLst>
          </p:cNvPr>
          <p:cNvSpPr txBox="1"/>
          <p:nvPr/>
        </p:nvSpPr>
        <p:spPr>
          <a:xfrm>
            <a:off x="8102417" y="1581957"/>
            <a:ext cx="5423290" cy="444994"/>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prstClr val="black"/>
                </a:solidFill>
                <a:effectLst/>
                <a:uLnTx/>
                <a:uFillTx/>
                <a:latin typeface="Calibri"/>
                <a:cs typeface="Lato Black"/>
              </a:rPr>
              <a:t>Jak</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0" normalizeH="0" baseline="0" noProof="0" dirty="0">
                <a:ln>
                  <a:noFill/>
                </a:ln>
                <a:solidFill>
                  <a:prstClr val="black"/>
                </a:solidFill>
                <a:effectLst/>
                <a:uLnTx/>
                <a:uFillTx/>
                <a:latin typeface="Calibri"/>
                <a:cs typeface="Lato Black"/>
              </a:rPr>
              <a:t>korzystają</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10" normalizeH="0" baseline="0" noProof="0" dirty="0">
                <a:ln>
                  <a:noFill/>
                </a:ln>
                <a:solidFill>
                  <a:prstClr val="black"/>
                </a:solidFill>
                <a:effectLst/>
                <a:uLnTx/>
                <a:uFillTx/>
                <a:latin typeface="Calibri"/>
                <a:cs typeface="Lato Black"/>
              </a:rPr>
              <a:t>obywatele</a:t>
            </a:r>
            <a:endParaRPr kumimoji="0" lang="pl-PL" sz="2800" b="0" i="0" u="none" strike="noStrike" kern="0" cap="none" spc="0" normalizeH="0" baseline="0" noProof="0" dirty="0">
              <a:ln>
                <a:noFill/>
              </a:ln>
              <a:solidFill>
                <a:prstClr val="black"/>
              </a:solidFill>
              <a:effectLst/>
              <a:uLnTx/>
              <a:uFillTx/>
              <a:latin typeface="Calibri"/>
              <a:cs typeface="Lato Black"/>
            </a:endParaRPr>
          </a:p>
        </p:txBody>
      </p:sp>
      <p:sp>
        <p:nvSpPr>
          <p:cNvPr id="6" name="object 18">
            <a:extLst>
              <a:ext uri="{FF2B5EF4-FFF2-40B4-BE49-F238E27FC236}">
                <a16:creationId xmlns:a16="http://schemas.microsoft.com/office/drawing/2014/main" id="{D364FE20-FF30-AD17-AF8C-7BA3ED06B593}"/>
              </a:ext>
            </a:extLst>
          </p:cNvPr>
          <p:cNvSpPr/>
          <p:nvPr/>
        </p:nvSpPr>
        <p:spPr>
          <a:xfrm>
            <a:off x="1017883" y="210712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24" name="object 18">
            <a:extLst>
              <a:ext uri="{FF2B5EF4-FFF2-40B4-BE49-F238E27FC236}">
                <a16:creationId xmlns:a16="http://schemas.microsoft.com/office/drawing/2014/main" id="{6C363B90-0E41-F74C-2213-1C3EA1544BF7}"/>
              </a:ext>
            </a:extLst>
          </p:cNvPr>
          <p:cNvSpPr/>
          <p:nvPr/>
        </p:nvSpPr>
        <p:spPr>
          <a:xfrm rot="5400000" flipV="1">
            <a:off x="3558562" y="5743188"/>
            <a:ext cx="8686793" cy="280184"/>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26" name="object 18">
            <a:extLst>
              <a:ext uri="{FF2B5EF4-FFF2-40B4-BE49-F238E27FC236}">
                <a16:creationId xmlns:a16="http://schemas.microsoft.com/office/drawing/2014/main" id="{E5FAA450-772A-29F6-E183-4CD4C097FBDB}"/>
              </a:ext>
            </a:extLst>
          </p:cNvPr>
          <p:cNvSpPr/>
          <p:nvPr/>
        </p:nvSpPr>
        <p:spPr>
          <a:xfrm>
            <a:off x="1017883" y="390659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32" name="object 18">
            <a:extLst>
              <a:ext uri="{FF2B5EF4-FFF2-40B4-BE49-F238E27FC236}">
                <a16:creationId xmlns:a16="http://schemas.microsoft.com/office/drawing/2014/main" id="{669D8EC7-37E0-7D4D-9A77-D4B03132F7B5}"/>
              </a:ext>
            </a:extLst>
          </p:cNvPr>
          <p:cNvSpPr/>
          <p:nvPr/>
        </p:nvSpPr>
        <p:spPr>
          <a:xfrm>
            <a:off x="1060450" y="858682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33" name="object 8">
            <a:extLst>
              <a:ext uri="{FF2B5EF4-FFF2-40B4-BE49-F238E27FC236}">
                <a16:creationId xmlns:a16="http://schemas.microsoft.com/office/drawing/2014/main" id="{913DD0A1-5D83-6B7E-89C2-1B1974BCD09A}"/>
              </a:ext>
            </a:extLst>
          </p:cNvPr>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Calibri"/>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Calibri"/>
              <a:cs typeface="Lato Black"/>
            </a:endParaRPr>
          </a:p>
        </p:txBody>
      </p:sp>
      <p:sp>
        <p:nvSpPr>
          <p:cNvPr id="19" name="object 18">
            <a:extLst>
              <a:ext uri="{FF2B5EF4-FFF2-40B4-BE49-F238E27FC236}">
                <a16:creationId xmlns:a16="http://schemas.microsoft.com/office/drawing/2014/main" id="{D25DA1F3-3137-4681-8ED3-86DA4AAA2ED5}"/>
              </a:ext>
            </a:extLst>
          </p:cNvPr>
          <p:cNvSpPr/>
          <p:nvPr/>
        </p:nvSpPr>
        <p:spPr>
          <a:xfrm>
            <a:off x="1087436" y="6903610"/>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13" name="object 9">
            <a:extLst>
              <a:ext uri="{FF2B5EF4-FFF2-40B4-BE49-F238E27FC236}">
                <a16:creationId xmlns:a16="http://schemas.microsoft.com/office/drawing/2014/main" id="{99612A96-7249-45DF-ADFC-B7199310BD41}"/>
              </a:ext>
            </a:extLst>
          </p:cNvPr>
          <p:cNvSpPr txBox="1"/>
          <p:nvPr/>
        </p:nvSpPr>
        <p:spPr>
          <a:xfrm>
            <a:off x="1060450" y="1615158"/>
            <a:ext cx="5535614" cy="444994"/>
          </a:xfrm>
          <a:prstGeom prst="rect">
            <a:avLst/>
          </a:prstGeom>
        </p:spPr>
        <p:txBody>
          <a:bodyPr vert="horz" wrap="square" lIns="0" tIns="13970" rIns="0" bIns="0" rtlCol="0">
            <a:spAutoFit/>
          </a:bodyPr>
          <a:lstStyle>
            <a:defPPr>
              <a:defRPr kern="0"/>
            </a:defP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sysClr val="windowText" lastClr="000000"/>
                </a:solidFill>
                <a:effectLst/>
                <a:uLnTx/>
                <a:uFillTx/>
                <a:latin typeface="Calibri"/>
                <a:cs typeface="Lato Black"/>
              </a:rPr>
              <a:t>Wdrożone</a:t>
            </a:r>
            <a:r>
              <a:rPr kumimoji="0" sz="2800" b="1" i="0" u="none" strike="noStrike" kern="0" cap="none" spc="-75" normalizeH="0" baseline="0" noProof="0" dirty="0">
                <a:ln>
                  <a:noFill/>
                </a:ln>
                <a:solidFill>
                  <a:sysClr val="windowText" lastClr="000000"/>
                </a:solidFill>
                <a:effectLst/>
                <a:uLnTx/>
                <a:uFillTx/>
                <a:latin typeface="Calibri"/>
                <a:cs typeface="Lato Black"/>
              </a:rPr>
              <a:t> </a:t>
            </a:r>
            <a:r>
              <a:rPr kumimoji="0" sz="2800" b="1" i="0" u="none" strike="noStrike" kern="0" cap="none" spc="-10" normalizeH="0" baseline="0" noProof="0" dirty="0">
                <a:ln>
                  <a:noFill/>
                </a:ln>
                <a:solidFill>
                  <a:sysClr val="windowText" lastClr="000000"/>
                </a:solidFill>
                <a:effectLst/>
                <a:uLnTx/>
                <a:uFillTx/>
                <a:latin typeface="Calibri"/>
                <a:cs typeface="Lato Black"/>
              </a:rPr>
              <a:t>funkcjonalności</a:t>
            </a:r>
            <a:endParaRPr kumimoji="0" sz="2800" b="0" i="0" u="none" strike="noStrike" kern="0" cap="none" spc="0" normalizeH="0" baseline="0" noProof="0" dirty="0">
              <a:ln>
                <a:noFill/>
              </a:ln>
              <a:solidFill>
                <a:sysClr val="windowText" lastClr="000000"/>
              </a:solidFill>
              <a:effectLst/>
              <a:uLnTx/>
              <a:uFillTx/>
              <a:latin typeface="Calibri"/>
              <a:cs typeface="Lato Black"/>
            </a:endParaRPr>
          </a:p>
        </p:txBody>
      </p:sp>
      <p:sp>
        <p:nvSpPr>
          <p:cNvPr id="2" name="object 2">
            <a:extLst>
              <a:ext uri="{FF2B5EF4-FFF2-40B4-BE49-F238E27FC236}">
                <a16:creationId xmlns:a16="http://schemas.microsoft.com/office/drawing/2014/main" id="{36B29407-CCCC-AAE3-D71F-6871503411DE}"/>
              </a:ext>
            </a:extLst>
          </p:cNvPr>
          <p:cNvSpPr txBox="1"/>
          <p:nvPr/>
        </p:nvSpPr>
        <p:spPr>
          <a:xfrm>
            <a:off x="1060450" y="2287901"/>
            <a:ext cx="6858000" cy="1452321"/>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AIS i AES</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pilnych zmian ujętych w harmonogramie "UCC </a:t>
            </a:r>
            <a:r>
              <a:rPr kumimoji="0" lang="pl-PL"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Work</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Programme</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IV kwartał 2025 r.</a:t>
            </a:r>
          </a:p>
        </p:txBody>
      </p:sp>
      <p:sp>
        <p:nvSpPr>
          <p:cNvPr id="3" name="object 11">
            <a:extLst>
              <a:ext uri="{FF2B5EF4-FFF2-40B4-BE49-F238E27FC236}">
                <a16:creationId xmlns:a16="http://schemas.microsoft.com/office/drawing/2014/main" id="{22F904FC-8A7A-1EB1-984C-076B42A04765}"/>
              </a:ext>
            </a:extLst>
          </p:cNvPr>
          <p:cNvSpPr txBox="1"/>
          <p:nvPr/>
        </p:nvSpPr>
        <p:spPr>
          <a:xfrm>
            <a:off x="8099617" y="2347745"/>
            <a:ext cx="10668000" cy="567463"/>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 pełni automatyczna obsługa procedur wywozowych i procedur przywozowych. Funkcjonalności w niektórych aspektach zostały zmodyfikowane, aby jak najprościej i najszybciej obsłużyć klientów KAS.   </a:t>
            </a:r>
          </a:p>
        </p:txBody>
      </p:sp>
      <p:sp>
        <p:nvSpPr>
          <p:cNvPr id="4" name="pole tekstowe 3">
            <a:extLst>
              <a:ext uri="{FF2B5EF4-FFF2-40B4-BE49-F238E27FC236}">
                <a16:creationId xmlns:a16="http://schemas.microsoft.com/office/drawing/2014/main" id="{34557AC4-3591-861E-93FD-6589D90BD612}"/>
              </a:ext>
            </a:extLst>
          </p:cNvPr>
          <p:cNvSpPr txBox="1"/>
          <p:nvPr/>
        </p:nvSpPr>
        <p:spPr>
          <a:xfrm>
            <a:off x="1017883" y="4030677"/>
            <a:ext cx="6763892" cy="203132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Single </a:t>
            </a:r>
            <a:r>
              <a:rPr kumimoji="0" lang="pl-PL" sz="1800" b="1"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Window</a:t>
            </a: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Plus (PUESC.P4.2) system PKWD-SINGLE WINDOW</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Pilotażowe uruchomienie e-usługi „Uzyskaj graniczne dokumenty weterynaryjne dotyczące pasz”.</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IV kwartał 2025 r.</a:t>
            </a:r>
          </a:p>
        </p:txBody>
      </p:sp>
      <p:sp>
        <p:nvSpPr>
          <p:cNvPr id="7" name="pole tekstowe 6">
            <a:extLst>
              <a:ext uri="{FF2B5EF4-FFF2-40B4-BE49-F238E27FC236}">
                <a16:creationId xmlns:a16="http://schemas.microsoft.com/office/drawing/2014/main" id="{4E2EEC3E-29CD-6F21-3DFB-FD56B30D748E}"/>
              </a:ext>
            </a:extLst>
          </p:cNvPr>
          <p:cNvSpPr txBox="1"/>
          <p:nvPr/>
        </p:nvSpPr>
        <p:spPr>
          <a:xfrm>
            <a:off x="7950615" y="3955263"/>
            <a:ext cx="10995847" cy="31393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Pilotażowe uruchomienie od 22 grudnia 2025 r. e-usługi „Uzyskaj graniczne dokumenty weterynaryjne dotyczące pasz” w dwóch przejściach granicznych kolejowych (Kuźnica i Siemianówka) dało importerom pasz możliwość składania elektronicznie wniosków do Granicznego Lekarza Weterynarii o przeprowadzenie weterynaryjnej granicznej kontroli pasz i uzyskanie dokumentów wymaganych do objęcia importowanego towaru procedurą celną.</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Celem pilotażu jest weryfikacja funkcjonalności elektronicznego składania przez podmioty gospodarcze ww. wniosku oraz wydawania przez organy Inspekcji Weterynaryjnej ww. dokumentu po kontroli urzędowej. Dotychczasowy okres pilotażu został pozytywnie oceniony przez Główny Inspektorat Weterynarii (GLW), stąd podjęto decyzję o jego kontynuacji z udziałem dodatkowych granicznych jednostek inspekcji weterynaryjnej. </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 zakończeniu fazy pilotażu dokonana zostanie jego ewaluacja wraz z podjęciem decyzji kierunkowej dotyczącej ogólnopolskiego wdrożenia usługi w pełnym zakresie.</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8" name="pole tekstowe 7">
            <a:extLst>
              <a:ext uri="{FF2B5EF4-FFF2-40B4-BE49-F238E27FC236}">
                <a16:creationId xmlns:a16="http://schemas.microsoft.com/office/drawing/2014/main" id="{51C93E76-E215-DE66-70F9-CE1F2EF30851}"/>
              </a:ext>
            </a:extLst>
          </p:cNvPr>
          <p:cNvSpPr txBox="1"/>
          <p:nvPr/>
        </p:nvSpPr>
        <p:spPr>
          <a:xfrm>
            <a:off x="1006441" y="7051957"/>
            <a:ext cx="6714201" cy="1317733"/>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Rozwój Portalu PUESC (PUESC.P4.4.1) system SEAP</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Modernizacja pulpitu użytkowników portalu PUESC.</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IV kwartał 2025 r.</a:t>
            </a:r>
          </a:p>
        </p:txBody>
      </p:sp>
      <p:sp>
        <p:nvSpPr>
          <p:cNvPr id="9" name="pole tekstowe 8">
            <a:extLst>
              <a:ext uri="{FF2B5EF4-FFF2-40B4-BE49-F238E27FC236}">
                <a16:creationId xmlns:a16="http://schemas.microsoft.com/office/drawing/2014/main" id="{4A356D79-57F5-791F-6DF6-1F73D958ECE1}"/>
              </a:ext>
            </a:extLst>
          </p:cNvPr>
          <p:cNvSpPr txBox="1"/>
          <p:nvPr/>
        </p:nvSpPr>
        <p:spPr>
          <a:xfrm>
            <a:off x="7996570" y="7094585"/>
            <a:ext cx="9714337" cy="1137106"/>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zmian na portalu PUESC we wskazanym zakresie pozwala m.in. na:</a:t>
            </a:r>
          </a:p>
          <a:p>
            <a:pPr marL="285750" marR="0" lvl="0" indent="-285750" defTabSz="91440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poprawę widoku dokumentów i użyteczności komunikatów, informacji i wskazówek prezentowanych użytkownikowi.</a:t>
            </a:r>
          </a:p>
        </p:txBody>
      </p:sp>
      <p:sp>
        <p:nvSpPr>
          <p:cNvPr id="11" name="pole tekstowe 10">
            <a:extLst>
              <a:ext uri="{FF2B5EF4-FFF2-40B4-BE49-F238E27FC236}">
                <a16:creationId xmlns:a16="http://schemas.microsoft.com/office/drawing/2014/main" id="{67C595D2-E91A-D0A5-48D0-D577DB7D49BD}"/>
              </a:ext>
            </a:extLst>
          </p:cNvPr>
          <p:cNvSpPr txBox="1"/>
          <p:nvPr/>
        </p:nvSpPr>
        <p:spPr>
          <a:xfrm>
            <a:off x="977802" y="8819936"/>
            <a:ext cx="6554091" cy="1249701"/>
          </a:xfrm>
          <a:prstGeom prst="rect">
            <a:avLst/>
          </a:prstGeom>
          <a:noFill/>
        </p:spPr>
        <p:txBody>
          <a:bodyPr wrap="square">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PDR PL/UE</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Publikacja danych słownikowych na portalu PUESC.</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2025 r.</a:t>
            </a:r>
          </a:p>
        </p:txBody>
      </p:sp>
      <p:sp>
        <p:nvSpPr>
          <p:cNvPr id="12" name="pole tekstowe 11">
            <a:extLst>
              <a:ext uri="{FF2B5EF4-FFF2-40B4-BE49-F238E27FC236}">
                <a16:creationId xmlns:a16="http://schemas.microsoft.com/office/drawing/2014/main" id="{6E3C6DFE-C6C5-13D5-BED4-5AD9E789C6E6}"/>
              </a:ext>
            </a:extLst>
          </p:cNvPr>
          <p:cNvSpPr txBox="1"/>
          <p:nvPr/>
        </p:nvSpPr>
        <p:spPr>
          <a:xfrm>
            <a:off x="8036654" y="8744252"/>
            <a:ext cx="1009259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Publikacja na portalu PUESC danych publicznych, zleconych oraz pozostających w zakresie merytorycznym systemów AES PLUS, AIS PLUS oraz NCTS2 PLUS, zapewnia klientom zewnętrznym dostęp do aktualnych </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 zweryfikowanych informacji w jednym, ogólnodostępnym kanale, bez konieczności bezpośredniego dostępu do systemów wewnętrznych.</a:t>
            </a:r>
          </a:p>
        </p:txBody>
      </p:sp>
      <p:sp>
        <p:nvSpPr>
          <p:cNvPr id="14" name="object 18">
            <a:extLst>
              <a:ext uri="{FF2B5EF4-FFF2-40B4-BE49-F238E27FC236}">
                <a16:creationId xmlns:a16="http://schemas.microsoft.com/office/drawing/2014/main" id="{4DE95D94-1E0A-2B79-CAF5-2A1023186E94}"/>
              </a:ext>
            </a:extLst>
          </p:cNvPr>
          <p:cNvSpPr/>
          <p:nvPr/>
        </p:nvSpPr>
        <p:spPr>
          <a:xfrm>
            <a:off x="983359" y="1022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99766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FAD6B-DD47-9DE0-949D-5B85907DB3B0}"/>
            </a:ext>
          </a:extLst>
        </p:cNvPr>
        <p:cNvGrpSpPr/>
        <p:nvPr/>
      </p:nvGrpSpPr>
      <p:grpSpPr>
        <a:xfrm>
          <a:off x="0" y="0"/>
          <a:ext cx="0" cy="0"/>
          <a:chOff x="0" y="0"/>
          <a:chExt cx="0" cy="0"/>
        </a:xfrm>
      </p:grpSpPr>
      <p:sp>
        <p:nvSpPr>
          <p:cNvPr id="37" name="object 37">
            <a:extLst>
              <a:ext uri="{FF2B5EF4-FFF2-40B4-BE49-F238E27FC236}">
                <a16:creationId xmlns:a16="http://schemas.microsoft.com/office/drawing/2014/main" id="{FB0FA17C-93BA-5349-0C56-DF08DF59CAA7}"/>
              </a:ext>
            </a:extLst>
          </p:cNvPr>
          <p:cNvSpPr txBox="1">
            <a:spLocks noGrp="1"/>
          </p:cNvSpPr>
          <p:nvPr>
            <p:ph type="dt" sz="half" idx="6"/>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38" name="object 38">
            <a:extLst>
              <a:ext uri="{FF2B5EF4-FFF2-40B4-BE49-F238E27FC236}">
                <a16:creationId xmlns:a16="http://schemas.microsoft.com/office/drawing/2014/main" id="{CD516603-CCB8-D9AC-C2F1-68768D66F4DA}"/>
              </a:ext>
            </a:extLst>
          </p:cNvPr>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39" name="object 39">
            <a:extLst>
              <a:ext uri="{FF2B5EF4-FFF2-40B4-BE49-F238E27FC236}">
                <a16:creationId xmlns:a16="http://schemas.microsoft.com/office/drawing/2014/main" id="{EEC65AFB-2563-87A1-7801-A8B3B3EC0D2B}"/>
              </a:ext>
            </a:extLst>
          </p:cNvPr>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27</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4" name="object 10">
            <a:extLst>
              <a:ext uri="{FF2B5EF4-FFF2-40B4-BE49-F238E27FC236}">
                <a16:creationId xmlns:a16="http://schemas.microsoft.com/office/drawing/2014/main" id="{4E1E0409-9F60-A1AD-E58B-699CAE20DFE5}"/>
              </a:ext>
            </a:extLst>
          </p:cNvPr>
          <p:cNvSpPr txBox="1"/>
          <p:nvPr/>
        </p:nvSpPr>
        <p:spPr>
          <a:xfrm>
            <a:off x="9659981" y="1077717"/>
            <a:ext cx="5748735" cy="444994"/>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prstClr val="black"/>
                </a:solidFill>
                <a:effectLst/>
                <a:uLnTx/>
                <a:uFillTx/>
                <a:latin typeface="Calibri"/>
                <a:cs typeface="Lato Black"/>
              </a:rPr>
              <a:t>Jak</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0" normalizeH="0" baseline="0" noProof="0" dirty="0">
                <a:ln>
                  <a:noFill/>
                </a:ln>
                <a:solidFill>
                  <a:prstClr val="black"/>
                </a:solidFill>
                <a:effectLst/>
                <a:uLnTx/>
                <a:uFillTx/>
                <a:latin typeface="Calibri"/>
                <a:cs typeface="Lato Black"/>
              </a:rPr>
              <a:t>korzystają</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10" normalizeH="0" baseline="0" noProof="0" dirty="0">
                <a:ln>
                  <a:noFill/>
                </a:ln>
                <a:solidFill>
                  <a:prstClr val="black"/>
                </a:solidFill>
                <a:effectLst/>
                <a:uLnTx/>
                <a:uFillTx/>
                <a:latin typeface="Calibri"/>
                <a:cs typeface="Lato Black"/>
              </a:rPr>
              <a:t>obywatele</a:t>
            </a:r>
            <a:endParaRPr kumimoji="0" lang="pl-PL" sz="2800" b="0" i="0" u="none" strike="noStrike" kern="0" cap="none" spc="0" normalizeH="0" baseline="0" noProof="0" dirty="0">
              <a:ln>
                <a:noFill/>
              </a:ln>
              <a:solidFill>
                <a:prstClr val="black"/>
              </a:solidFill>
              <a:effectLst/>
              <a:uLnTx/>
              <a:uFillTx/>
              <a:latin typeface="Calibri"/>
              <a:cs typeface="Lato Black"/>
            </a:endParaRPr>
          </a:p>
        </p:txBody>
      </p:sp>
      <p:sp>
        <p:nvSpPr>
          <p:cNvPr id="5" name="object 18">
            <a:extLst>
              <a:ext uri="{FF2B5EF4-FFF2-40B4-BE49-F238E27FC236}">
                <a16:creationId xmlns:a16="http://schemas.microsoft.com/office/drawing/2014/main" id="{F31AB46D-0A21-29E7-D8BE-389FB07FB2E2}"/>
              </a:ext>
            </a:extLst>
          </p:cNvPr>
          <p:cNvSpPr/>
          <p:nvPr/>
        </p:nvSpPr>
        <p:spPr>
          <a:xfrm>
            <a:off x="1060450" y="1692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6" name="object 18">
            <a:extLst>
              <a:ext uri="{FF2B5EF4-FFF2-40B4-BE49-F238E27FC236}">
                <a16:creationId xmlns:a16="http://schemas.microsoft.com/office/drawing/2014/main" id="{22195FFE-73B1-D95B-A04D-BDA6D3667BE3}"/>
              </a:ext>
            </a:extLst>
          </p:cNvPr>
          <p:cNvSpPr/>
          <p:nvPr/>
        </p:nvSpPr>
        <p:spPr>
          <a:xfrm rot="5400000" flipV="1">
            <a:off x="4929236" y="5247413"/>
            <a:ext cx="9257880" cy="38385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26" name="object 18">
            <a:extLst>
              <a:ext uri="{FF2B5EF4-FFF2-40B4-BE49-F238E27FC236}">
                <a16:creationId xmlns:a16="http://schemas.microsoft.com/office/drawing/2014/main" id="{4E669465-17B5-6175-E5E7-755F9639DE5B}"/>
              </a:ext>
            </a:extLst>
          </p:cNvPr>
          <p:cNvSpPr/>
          <p:nvPr/>
        </p:nvSpPr>
        <p:spPr>
          <a:xfrm>
            <a:off x="1060450" y="541758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29" name="object 18">
            <a:extLst>
              <a:ext uri="{FF2B5EF4-FFF2-40B4-BE49-F238E27FC236}">
                <a16:creationId xmlns:a16="http://schemas.microsoft.com/office/drawing/2014/main" id="{FEF42F37-7237-2B50-7ACC-311854ED21ED}"/>
              </a:ext>
            </a:extLst>
          </p:cNvPr>
          <p:cNvSpPr/>
          <p:nvPr/>
        </p:nvSpPr>
        <p:spPr>
          <a:xfrm>
            <a:off x="1087436" y="7559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31" name="object 18">
            <a:extLst>
              <a:ext uri="{FF2B5EF4-FFF2-40B4-BE49-F238E27FC236}">
                <a16:creationId xmlns:a16="http://schemas.microsoft.com/office/drawing/2014/main" id="{7AFD48C0-86C2-AE33-D894-F9FD6B2C1711}"/>
              </a:ext>
            </a:extLst>
          </p:cNvPr>
          <p:cNvSpPr/>
          <p:nvPr/>
        </p:nvSpPr>
        <p:spPr>
          <a:xfrm flipV="1">
            <a:off x="1065525" y="9975179"/>
            <a:ext cx="18035230" cy="93108"/>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14" name="object 9">
            <a:extLst>
              <a:ext uri="{FF2B5EF4-FFF2-40B4-BE49-F238E27FC236}">
                <a16:creationId xmlns:a16="http://schemas.microsoft.com/office/drawing/2014/main" id="{3A7C5650-3198-698C-F266-21EAE0B28E4E}"/>
              </a:ext>
            </a:extLst>
          </p:cNvPr>
          <p:cNvSpPr txBox="1"/>
          <p:nvPr/>
        </p:nvSpPr>
        <p:spPr>
          <a:xfrm>
            <a:off x="1131138" y="1110353"/>
            <a:ext cx="5535614" cy="444994"/>
          </a:xfrm>
          <a:prstGeom prst="rect">
            <a:avLst/>
          </a:prstGeom>
        </p:spPr>
        <p:txBody>
          <a:bodyPr vert="horz" wrap="square" lIns="0" tIns="13970" rIns="0" bIns="0" rtlCol="0">
            <a:spAutoFit/>
          </a:bodyPr>
          <a:lstStyle>
            <a:defPPr>
              <a:defRPr kern="0"/>
            </a:defP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sysClr val="windowText" lastClr="000000"/>
                </a:solidFill>
                <a:effectLst/>
                <a:uLnTx/>
                <a:uFillTx/>
                <a:latin typeface="Calibri"/>
                <a:cs typeface="Lato Black"/>
              </a:rPr>
              <a:t>Wdrożone</a:t>
            </a:r>
            <a:r>
              <a:rPr kumimoji="0" sz="2800" b="1" i="0" u="none" strike="noStrike" kern="0" cap="none" spc="-75" normalizeH="0" baseline="0" noProof="0" dirty="0">
                <a:ln>
                  <a:noFill/>
                </a:ln>
                <a:solidFill>
                  <a:sysClr val="windowText" lastClr="000000"/>
                </a:solidFill>
                <a:effectLst/>
                <a:uLnTx/>
                <a:uFillTx/>
                <a:latin typeface="Calibri"/>
                <a:cs typeface="Lato Black"/>
              </a:rPr>
              <a:t> </a:t>
            </a:r>
            <a:r>
              <a:rPr kumimoji="0" sz="2800" b="1" i="0" u="none" strike="noStrike" kern="0" cap="none" spc="-10" normalizeH="0" baseline="0" noProof="0" dirty="0">
                <a:ln>
                  <a:noFill/>
                </a:ln>
                <a:solidFill>
                  <a:sysClr val="windowText" lastClr="000000"/>
                </a:solidFill>
                <a:effectLst/>
                <a:uLnTx/>
                <a:uFillTx/>
                <a:latin typeface="Calibri"/>
                <a:cs typeface="Lato Black"/>
              </a:rPr>
              <a:t>funkcjonalności</a:t>
            </a:r>
            <a:endParaRPr kumimoji="0" sz="2800" b="0" i="0" u="none" strike="noStrike" kern="0" cap="none" spc="0" normalizeH="0" baseline="0" noProof="0" dirty="0">
              <a:ln>
                <a:noFill/>
              </a:ln>
              <a:solidFill>
                <a:sysClr val="windowText" lastClr="000000"/>
              </a:solidFill>
              <a:effectLst/>
              <a:uLnTx/>
              <a:uFillTx/>
              <a:latin typeface="Calibri"/>
              <a:cs typeface="Lato Black"/>
            </a:endParaRPr>
          </a:p>
        </p:txBody>
      </p:sp>
      <p:sp>
        <p:nvSpPr>
          <p:cNvPr id="2" name="object 8">
            <a:extLst>
              <a:ext uri="{FF2B5EF4-FFF2-40B4-BE49-F238E27FC236}">
                <a16:creationId xmlns:a16="http://schemas.microsoft.com/office/drawing/2014/main" id="{E56A7EC3-8FF6-E0D8-252D-5DBCDE9A5104}"/>
              </a:ext>
            </a:extLst>
          </p:cNvPr>
          <p:cNvSpPr txBox="1"/>
          <p:nvPr/>
        </p:nvSpPr>
        <p:spPr>
          <a:xfrm>
            <a:off x="1037978" y="280009"/>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Calibri"/>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Calibri"/>
              <a:cs typeface="Lato Black"/>
            </a:endParaRPr>
          </a:p>
        </p:txBody>
      </p:sp>
      <p:sp>
        <p:nvSpPr>
          <p:cNvPr id="12" name="pole tekstowe 11">
            <a:extLst>
              <a:ext uri="{FF2B5EF4-FFF2-40B4-BE49-F238E27FC236}">
                <a16:creationId xmlns:a16="http://schemas.microsoft.com/office/drawing/2014/main" id="{857A5AEA-F4D2-9026-4A4D-47D3E5AF1056}"/>
              </a:ext>
            </a:extLst>
          </p:cNvPr>
          <p:cNvSpPr txBox="1"/>
          <p:nvPr/>
        </p:nvSpPr>
        <p:spPr>
          <a:xfrm>
            <a:off x="1039002" y="1746250"/>
            <a:ext cx="8019868" cy="3616952"/>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Rejestracji i Wniosków (PUESC.P4.4.2) system SZPROT</a:t>
            </a:r>
            <a:endPar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Wdrożenie zmodernizowanych i dostosowanych do zmian wynikających z nowego załącznika A do rozporządzenia wykonawczego i rozporządzenia delegowanego) </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e-usług:</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1. Uzyskaj pozwolenie na odroczenie płatności należności celnych (DPO).</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 Uzyskaj status upoważnionego przedsiębiorcy (AEO).</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3. Uzyskaj pozwolenie na odprawę czasową (TEA).</a:t>
            </a:r>
          </a:p>
          <a:p>
            <a:pPr marL="0" marR="0" lvl="0" indent="0" defTabSz="914400" eaLnBrk="1" fontAlgn="auto" latinLnBrk="0" hangingPunct="1">
              <a:lnSpc>
                <a:spcPct val="114000"/>
              </a:lnSpc>
              <a:spcBef>
                <a:spcPts val="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4. Uzyskaj pozwolenie na zabezpieczenia generalne – złożenie, obniżenie wysokości lub zwolnienie (CGU).</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2025 r.</a:t>
            </a:r>
          </a:p>
        </p:txBody>
      </p:sp>
      <p:sp>
        <p:nvSpPr>
          <p:cNvPr id="13" name="pole tekstowe 12">
            <a:extLst>
              <a:ext uri="{FF2B5EF4-FFF2-40B4-BE49-F238E27FC236}">
                <a16:creationId xmlns:a16="http://schemas.microsoft.com/office/drawing/2014/main" id="{94BB1A88-9BBC-0627-5F82-7FF581733B42}"/>
              </a:ext>
            </a:extLst>
          </p:cNvPr>
          <p:cNvSpPr txBox="1"/>
          <p:nvPr/>
        </p:nvSpPr>
        <p:spPr>
          <a:xfrm>
            <a:off x="9510030" y="1749808"/>
            <a:ext cx="9105066" cy="705899"/>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Po wdrożeniu zmodernizowanych e-usług publicznych od 13.03.2025 r. do 31.03.2026 r. zarejestrowano </a:t>
            </a:r>
            <a:r>
              <a:rPr lang="pl-PL" b="1" dirty="0">
                <a:latin typeface="Calibri" panose="020F0502020204030204" pitchFamily="34" charset="0"/>
                <a:ea typeface="Calibri" panose="020F0502020204030204" pitchFamily="34" charset="0"/>
                <a:cs typeface="Calibri" panose="020F0502020204030204" pitchFamily="34" charset="0"/>
              </a:rPr>
              <a:t>849</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nowych spraw. </a:t>
            </a:r>
            <a:r>
              <a:rPr kumimoji="0" lang="pl-PL" sz="1500" b="0" i="0" u="none" strike="noStrike" kern="0" cap="none" spc="0" normalizeH="0" baseline="0" noProof="0" dirty="0">
                <a:ln>
                  <a:noFill/>
                </a:ln>
                <a:solidFill>
                  <a:sysClr val="windowText" lastClr="000000"/>
                </a:solidFill>
                <a:effectLst/>
                <a:uLnTx/>
                <a:uFillTx/>
                <a:latin typeface="Lato" panose="020F0502020204030203" pitchFamily="34" charset="-18"/>
              </a:rPr>
              <a:t>	</a:t>
            </a:r>
          </a:p>
        </p:txBody>
      </p:sp>
      <p:sp>
        <p:nvSpPr>
          <p:cNvPr id="15" name="pole tekstowe 14">
            <a:extLst>
              <a:ext uri="{FF2B5EF4-FFF2-40B4-BE49-F238E27FC236}">
                <a16:creationId xmlns:a16="http://schemas.microsoft.com/office/drawing/2014/main" id="{BD3B7159-B3D8-AF0C-3F37-2952A9596842}"/>
              </a:ext>
            </a:extLst>
          </p:cNvPr>
          <p:cNvSpPr txBox="1"/>
          <p:nvPr/>
        </p:nvSpPr>
        <p:spPr>
          <a:xfrm>
            <a:off x="1044268" y="5602279"/>
            <a:ext cx="8014602" cy="1645259"/>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a:t>
            </a:r>
            <a:endPar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lang="pl-PL" dirty="0">
                <a:latin typeface="Calibri" panose="020F0502020204030204" pitchFamily="34" charset="0"/>
                <a:ea typeface="Calibri" panose="020F0502020204030204" pitchFamily="34" charset="0"/>
                <a:cs typeface="Calibri" panose="020F0502020204030204" pitchFamily="34" charset="0"/>
              </a:rPr>
              <a:t>Roz</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szerzenie form płatności o możliwość skorzystania przez klientów KAS z usługi zewnętrznej BLIK</a:t>
            </a:r>
            <a:r>
              <a:rPr lang="pl-PL" dirty="0">
                <a:latin typeface="Calibri" panose="020F0502020204030204" pitchFamily="34" charset="0"/>
                <a:ea typeface="Calibri" panose="020F0502020204030204" pitchFamily="34" charset="0"/>
                <a:cs typeface="Calibri" panose="020F0502020204030204" pitchFamily="34" charset="0"/>
              </a:rPr>
              <a:t> w</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ramach e-usługi publicznej e-Płatności. </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III kwartał 2025 r.</a:t>
            </a:r>
          </a:p>
        </p:txBody>
      </p:sp>
      <p:sp>
        <p:nvSpPr>
          <p:cNvPr id="16" name="pole tekstowe 15">
            <a:extLst>
              <a:ext uri="{FF2B5EF4-FFF2-40B4-BE49-F238E27FC236}">
                <a16:creationId xmlns:a16="http://schemas.microsoft.com/office/drawing/2014/main" id="{F23D00AA-A0B9-3AA4-12DF-001ED50571FC}"/>
              </a:ext>
            </a:extLst>
          </p:cNvPr>
          <p:cNvSpPr txBox="1"/>
          <p:nvPr/>
        </p:nvSpPr>
        <p:spPr>
          <a:xfrm>
            <a:off x="9604318" y="5607228"/>
            <a:ext cx="9244459" cy="2217402"/>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Dostarczenie klientom Krajowej Administracji Skarbowej (KAS) nowoczesnych rozwiązań informatycznych w zakresie możliwości uregulowania należności w formie płatności elektronicznych w czasie rzeczywistym oraz otrzymanie przez klienta stanu rozliczenia w trybie online.</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Wg stanu na 31.03.2026 r. zrealizowano </a:t>
            </a:r>
            <a:r>
              <a:rPr lang="pl-PL" b="1" dirty="0">
                <a:latin typeface="Calibri" panose="020F0502020204030204" pitchFamily="34" charset="0"/>
                <a:ea typeface="Calibri" panose="020F0502020204030204" pitchFamily="34" charset="0"/>
                <a:cs typeface="Calibri" panose="020F0502020204030204" pitchFamily="34" charset="0"/>
              </a:rPr>
              <a:t>47 817</a:t>
            </a: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płatności BLIK i </a:t>
            </a: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34 009 </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płatności </a:t>
            </a:r>
            <a:r>
              <a:rPr kumimoji="0" lang="pl-PL" sz="18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Paybynet</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defTabSz="914400" eaLnBrk="1" fontAlgn="auto" latinLnBrk="0" hangingPunct="1">
              <a:lnSpc>
                <a:spcPct val="114000"/>
              </a:lnSpc>
              <a:spcBef>
                <a:spcPts val="600"/>
              </a:spcBef>
              <a:spcAft>
                <a:spcPts val="600"/>
              </a:spcAft>
              <a:buClrTx/>
              <a:buSzTx/>
              <a:buFontTx/>
              <a:buNone/>
              <a:tabLst/>
              <a:defRPr/>
            </a:pPr>
            <a:endParaRPr kumimoji="0" lang="pl-PL" sz="1500" b="0" i="0" u="none" strike="noStrike" kern="0" cap="none" spc="0" normalizeH="0" baseline="0" noProof="0" dirty="0">
              <a:ln>
                <a:noFill/>
              </a:ln>
              <a:solidFill>
                <a:sysClr val="windowText" lastClr="000000"/>
              </a:solidFill>
              <a:effectLst/>
              <a:uLnTx/>
              <a:uFillTx/>
              <a:latin typeface="Lato" panose="020F0502020204030203" pitchFamily="34" charset="-18"/>
            </a:endParaRPr>
          </a:p>
        </p:txBody>
      </p:sp>
      <p:sp>
        <p:nvSpPr>
          <p:cNvPr id="17" name="pole tekstowe 16">
            <a:extLst>
              <a:ext uri="{FF2B5EF4-FFF2-40B4-BE49-F238E27FC236}">
                <a16:creationId xmlns:a16="http://schemas.microsoft.com/office/drawing/2014/main" id="{C27D74FF-7E83-4B80-4811-7F44A31D8BF0}"/>
              </a:ext>
            </a:extLst>
          </p:cNvPr>
          <p:cNvSpPr txBox="1"/>
          <p:nvPr/>
        </p:nvSpPr>
        <p:spPr>
          <a:xfrm>
            <a:off x="1034435" y="7871813"/>
            <a:ext cx="7569815" cy="1645259"/>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a:t>
            </a:r>
            <a:endPar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Udostępnienie zmodernizowanych formularzy elektronicznych deklaracji i wniosków z grupy pierwszej i drugiej.</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III kwartał 2025 r.</a:t>
            </a:r>
          </a:p>
        </p:txBody>
      </p:sp>
      <p:sp>
        <p:nvSpPr>
          <p:cNvPr id="18" name="pole tekstowe 17">
            <a:extLst>
              <a:ext uri="{FF2B5EF4-FFF2-40B4-BE49-F238E27FC236}">
                <a16:creationId xmlns:a16="http://schemas.microsoft.com/office/drawing/2014/main" id="{9461C343-16A3-DE8B-81C8-1871AEE95861}"/>
              </a:ext>
            </a:extLst>
          </p:cNvPr>
          <p:cNvSpPr txBox="1"/>
          <p:nvPr/>
        </p:nvSpPr>
        <p:spPr>
          <a:xfrm>
            <a:off x="9657814" y="7790861"/>
            <a:ext cx="9244460" cy="1807161"/>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Zwiększenie użyteczności formularzy i usług dostępnych na Platformie Usług Elektronicznych Skarbowo-Celnych (PUESC) oraz dostosowanie do wymagań PUESC i wymogów dostępności cyfrowej, zmian przepisów prawa, zgłaszanych potrzeb przez użytkowników zewnętrznych i zwiększenia automatyzacji procesów obsługi deklaracji w systemie ZEFIR2.</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Wg stanu na 31.03.2026 r. przesłano </a:t>
            </a:r>
            <a:r>
              <a:rPr lang="pl-PL" b="1" dirty="0">
                <a:latin typeface="Calibri" panose="020F0502020204030204" pitchFamily="34" charset="0"/>
                <a:ea typeface="Calibri" panose="020F0502020204030204" pitchFamily="34" charset="0"/>
                <a:cs typeface="Calibri" panose="020F0502020204030204" pitchFamily="34" charset="0"/>
              </a:rPr>
              <a:t>149</a:t>
            </a: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formularzy.</a:t>
            </a:r>
          </a:p>
        </p:txBody>
      </p:sp>
    </p:spTree>
    <p:extLst>
      <p:ext uri="{BB962C8B-B14F-4D97-AF65-F5344CB8AC3E}">
        <p14:creationId xmlns:p14="http://schemas.microsoft.com/office/powerpoint/2010/main" val="427832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39" name="object 39"/>
          <p:cNvSpPr txBox="1">
            <a:spLocks noGrp="1"/>
          </p:cNvSpPr>
          <p:nvPr>
            <p:ph type="sldNum" sz="quarter" idx="7"/>
          </p:nvPr>
        </p:nvSpPr>
        <p:spPr>
          <a:xfrm>
            <a:off x="18929260" y="10751027"/>
            <a:ext cx="571590" cy="212879"/>
          </a:xfrm>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28</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5" name="object 10">
            <a:extLst>
              <a:ext uri="{FF2B5EF4-FFF2-40B4-BE49-F238E27FC236}">
                <a16:creationId xmlns:a16="http://schemas.microsoft.com/office/drawing/2014/main" id="{3C631BEA-460F-5028-CAB6-C3EF063A3C07}"/>
              </a:ext>
            </a:extLst>
          </p:cNvPr>
          <p:cNvSpPr txBox="1"/>
          <p:nvPr/>
        </p:nvSpPr>
        <p:spPr>
          <a:xfrm>
            <a:off x="7469941" y="1551667"/>
            <a:ext cx="5423290" cy="444994"/>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prstClr val="black"/>
                </a:solidFill>
                <a:effectLst/>
                <a:uLnTx/>
                <a:uFillTx/>
                <a:latin typeface="Calibri"/>
                <a:cs typeface="Lato Black"/>
              </a:rPr>
              <a:t>Jak</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0" normalizeH="0" baseline="0" noProof="0" dirty="0">
                <a:ln>
                  <a:noFill/>
                </a:ln>
                <a:solidFill>
                  <a:prstClr val="black"/>
                </a:solidFill>
                <a:effectLst/>
                <a:uLnTx/>
                <a:uFillTx/>
                <a:latin typeface="Calibri"/>
                <a:cs typeface="Lato Black"/>
              </a:rPr>
              <a:t>korzystają</a:t>
            </a:r>
            <a:r>
              <a:rPr kumimoji="0" lang="pl-PL" sz="2800" b="1" i="0" u="none" strike="noStrike" kern="0" cap="none" spc="-65" normalizeH="0" baseline="0" noProof="0" dirty="0">
                <a:ln>
                  <a:noFill/>
                </a:ln>
                <a:solidFill>
                  <a:prstClr val="black"/>
                </a:solidFill>
                <a:effectLst/>
                <a:uLnTx/>
                <a:uFillTx/>
                <a:latin typeface="Calibri"/>
                <a:cs typeface="Lato Black"/>
              </a:rPr>
              <a:t> </a:t>
            </a:r>
            <a:r>
              <a:rPr kumimoji="0" lang="pl-PL" sz="2800" b="1" i="0" u="none" strike="noStrike" kern="0" cap="none" spc="-10" normalizeH="0" baseline="0" noProof="0" dirty="0">
                <a:ln>
                  <a:noFill/>
                </a:ln>
                <a:solidFill>
                  <a:prstClr val="black"/>
                </a:solidFill>
                <a:effectLst/>
                <a:uLnTx/>
                <a:uFillTx/>
                <a:latin typeface="Calibri"/>
                <a:cs typeface="Lato Black"/>
              </a:rPr>
              <a:t>obywatele</a:t>
            </a:r>
            <a:endParaRPr kumimoji="0" lang="pl-PL" sz="2800" b="0" i="0" u="none" strike="noStrike" kern="0" cap="none" spc="0" normalizeH="0" baseline="0" noProof="0" dirty="0">
              <a:ln>
                <a:noFill/>
              </a:ln>
              <a:solidFill>
                <a:prstClr val="black"/>
              </a:solidFill>
              <a:effectLst/>
              <a:uLnTx/>
              <a:uFillTx/>
              <a:latin typeface="Calibri"/>
              <a:cs typeface="Lato Black"/>
            </a:endParaRPr>
          </a:p>
        </p:txBody>
      </p:sp>
      <p:sp>
        <p:nvSpPr>
          <p:cNvPr id="6" name="object 18">
            <a:extLst>
              <a:ext uri="{FF2B5EF4-FFF2-40B4-BE49-F238E27FC236}">
                <a16:creationId xmlns:a16="http://schemas.microsoft.com/office/drawing/2014/main" id="{D364FE20-FF30-AD17-AF8C-7BA3ED06B593}"/>
              </a:ext>
            </a:extLst>
          </p:cNvPr>
          <p:cNvSpPr/>
          <p:nvPr/>
        </p:nvSpPr>
        <p:spPr>
          <a:xfrm>
            <a:off x="1023117" y="222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24" name="object 18">
            <a:extLst>
              <a:ext uri="{FF2B5EF4-FFF2-40B4-BE49-F238E27FC236}">
                <a16:creationId xmlns:a16="http://schemas.microsoft.com/office/drawing/2014/main" id="{6C363B90-0E41-F74C-2213-1C3EA1544BF7}"/>
              </a:ext>
            </a:extLst>
          </p:cNvPr>
          <p:cNvSpPr/>
          <p:nvPr/>
        </p:nvSpPr>
        <p:spPr>
          <a:xfrm rot="5400000" flipV="1">
            <a:off x="3332972" y="5509272"/>
            <a:ext cx="8217812" cy="302603"/>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26" name="object 18">
            <a:extLst>
              <a:ext uri="{FF2B5EF4-FFF2-40B4-BE49-F238E27FC236}">
                <a16:creationId xmlns:a16="http://schemas.microsoft.com/office/drawing/2014/main" id="{E5FAA450-772A-29F6-E183-4CD4C097FBDB}"/>
              </a:ext>
            </a:extLst>
          </p:cNvPr>
          <p:cNvSpPr/>
          <p:nvPr/>
        </p:nvSpPr>
        <p:spPr>
          <a:xfrm>
            <a:off x="1023117" y="3978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32" name="object 18">
            <a:extLst>
              <a:ext uri="{FF2B5EF4-FFF2-40B4-BE49-F238E27FC236}">
                <a16:creationId xmlns:a16="http://schemas.microsoft.com/office/drawing/2014/main" id="{669D8EC7-37E0-7D4D-9A77-D4B03132F7B5}"/>
              </a:ext>
            </a:extLst>
          </p:cNvPr>
          <p:cNvSpPr/>
          <p:nvPr/>
        </p:nvSpPr>
        <p:spPr>
          <a:xfrm>
            <a:off x="1131138" y="7178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33" name="object 8">
            <a:extLst>
              <a:ext uri="{FF2B5EF4-FFF2-40B4-BE49-F238E27FC236}">
                <a16:creationId xmlns:a16="http://schemas.microsoft.com/office/drawing/2014/main" id="{913DD0A1-5D83-6B7E-89C2-1B1974BCD09A}"/>
              </a:ext>
            </a:extLst>
          </p:cNvPr>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Calibri"/>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Calibri"/>
              <a:cs typeface="Lato Black"/>
            </a:endParaRPr>
          </a:p>
        </p:txBody>
      </p:sp>
      <p:sp>
        <p:nvSpPr>
          <p:cNvPr id="19" name="object 18">
            <a:extLst>
              <a:ext uri="{FF2B5EF4-FFF2-40B4-BE49-F238E27FC236}">
                <a16:creationId xmlns:a16="http://schemas.microsoft.com/office/drawing/2014/main" id="{D25DA1F3-3137-4681-8ED3-86DA4AAA2ED5}"/>
              </a:ext>
            </a:extLst>
          </p:cNvPr>
          <p:cNvSpPr/>
          <p:nvPr/>
        </p:nvSpPr>
        <p:spPr>
          <a:xfrm>
            <a:off x="1023117" y="564309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13" name="object 9">
            <a:extLst>
              <a:ext uri="{FF2B5EF4-FFF2-40B4-BE49-F238E27FC236}">
                <a16:creationId xmlns:a16="http://schemas.microsoft.com/office/drawing/2014/main" id="{99612A96-7249-45DF-ADFC-B7199310BD41}"/>
              </a:ext>
            </a:extLst>
          </p:cNvPr>
          <p:cNvSpPr txBox="1"/>
          <p:nvPr/>
        </p:nvSpPr>
        <p:spPr>
          <a:xfrm>
            <a:off x="1056558" y="1551667"/>
            <a:ext cx="5535614" cy="444994"/>
          </a:xfrm>
          <a:prstGeom prst="rect">
            <a:avLst/>
          </a:prstGeom>
        </p:spPr>
        <p:txBody>
          <a:bodyPr vert="horz" wrap="square" lIns="0" tIns="13970" rIns="0" bIns="0" rtlCol="0">
            <a:spAutoFit/>
          </a:bodyPr>
          <a:lstStyle>
            <a:defPPr>
              <a:defRPr kern="0"/>
            </a:defPPr>
          </a:lstStyle>
          <a:p>
            <a:pPr marL="12700" marR="0" lvl="0" indent="0" defTabSz="914400" eaLnBrk="1" fontAlgn="auto" latinLnBrk="0" hangingPunct="1">
              <a:lnSpc>
                <a:spcPct val="100000"/>
              </a:lnSpc>
              <a:spcBef>
                <a:spcPts val="110"/>
              </a:spcBef>
              <a:spcAft>
                <a:spcPts val="0"/>
              </a:spcAft>
              <a:buClrTx/>
              <a:buSzTx/>
              <a:buFontTx/>
              <a:buNone/>
              <a:tabLst/>
              <a:defRPr/>
            </a:pPr>
            <a:r>
              <a:rPr kumimoji="0" lang="pl-PL" sz="2800" b="1" i="0" u="none" strike="noStrike" kern="0" cap="none" spc="0" normalizeH="0" baseline="0" noProof="0" dirty="0">
                <a:ln>
                  <a:noFill/>
                </a:ln>
                <a:solidFill>
                  <a:sysClr val="windowText" lastClr="000000"/>
                </a:solidFill>
                <a:effectLst/>
                <a:uLnTx/>
                <a:uFillTx/>
                <a:latin typeface="Calibri"/>
                <a:cs typeface="Lato Black"/>
              </a:rPr>
              <a:t>Wdrożone</a:t>
            </a:r>
            <a:r>
              <a:rPr kumimoji="0" sz="2800" b="1" i="0" u="none" strike="noStrike" kern="0" cap="none" spc="-75" normalizeH="0" baseline="0" noProof="0" dirty="0">
                <a:ln>
                  <a:noFill/>
                </a:ln>
                <a:solidFill>
                  <a:sysClr val="windowText" lastClr="000000"/>
                </a:solidFill>
                <a:effectLst/>
                <a:uLnTx/>
                <a:uFillTx/>
                <a:latin typeface="Calibri"/>
                <a:cs typeface="Lato Black"/>
              </a:rPr>
              <a:t> </a:t>
            </a:r>
            <a:r>
              <a:rPr kumimoji="0" sz="2800" b="1" i="0" u="none" strike="noStrike" kern="0" cap="none" spc="-10" normalizeH="0" baseline="0" noProof="0" dirty="0">
                <a:ln>
                  <a:noFill/>
                </a:ln>
                <a:solidFill>
                  <a:sysClr val="windowText" lastClr="000000"/>
                </a:solidFill>
                <a:effectLst/>
                <a:uLnTx/>
                <a:uFillTx/>
                <a:latin typeface="Calibri"/>
                <a:cs typeface="Lato Black"/>
              </a:rPr>
              <a:t>funkcjonalności</a:t>
            </a:r>
            <a:endParaRPr kumimoji="0" sz="2800" b="0" i="0" u="none" strike="noStrike" kern="0" cap="none" spc="0" normalizeH="0" baseline="0" noProof="0" dirty="0">
              <a:ln>
                <a:noFill/>
              </a:ln>
              <a:solidFill>
                <a:sysClr val="windowText" lastClr="000000"/>
              </a:solidFill>
              <a:effectLst/>
              <a:uLnTx/>
              <a:uFillTx/>
              <a:latin typeface="Calibri"/>
              <a:cs typeface="Lato Black"/>
            </a:endParaRPr>
          </a:p>
        </p:txBody>
      </p:sp>
      <p:sp>
        <p:nvSpPr>
          <p:cNvPr id="2" name="pole tekstowe 1">
            <a:extLst>
              <a:ext uri="{FF2B5EF4-FFF2-40B4-BE49-F238E27FC236}">
                <a16:creationId xmlns:a16="http://schemas.microsoft.com/office/drawing/2014/main" id="{C5BEEDE8-909B-13C9-4891-D2A2AD7D1EF9}"/>
              </a:ext>
            </a:extLst>
          </p:cNvPr>
          <p:cNvSpPr txBox="1"/>
          <p:nvPr/>
        </p:nvSpPr>
        <p:spPr>
          <a:xfrm>
            <a:off x="1023117" y="2393187"/>
            <a:ext cx="5904733" cy="1329467"/>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AES</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Wdrożenie podsystemu AES/</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PoUS</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2024 r.</a:t>
            </a:r>
          </a:p>
        </p:txBody>
      </p:sp>
      <p:sp>
        <p:nvSpPr>
          <p:cNvPr id="3" name="pole tekstowe 2">
            <a:extLst>
              <a:ext uri="{FF2B5EF4-FFF2-40B4-BE49-F238E27FC236}">
                <a16:creationId xmlns:a16="http://schemas.microsoft.com/office/drawing/2014/main" id="{E0F73F34-A1EF-FE84-795D-0A48857B35CB}"/>
              </a:ext>
            </a:extLst>
          </p:cNvPr>
          <p:cNvSpPr txBox="1"/>
          <p:nvPr/>
        </p:nvSpPr>
        <p:spPr>
          <a:xfrm>
            <a:off x="7441878" y="2342086"/>
            <a:ext cx="11296972" cy="1491370"/>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Elektroniczne potwierdzenie unijnego statusu celnego towarów zgodnego z unijnymi zasadami systemu </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PoUS</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(Proof of Union Status) dla fazy 1. </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Od dnia wdrożenia do 31.03.2026 r. liczba wniosków o potwierdzenie unijnego statusu towarów, w statusie potwierdzony, wynosi </a:t>
            </a:r>
            <a:r>
              <a:rPr lang="pl-PL" b="1" dirty="0">
                <a:latin typeface="Calibri" panose="020F0502020204030204" pitchFamily="34" charset="0"/>
                <a:ea typeface="Calibri" panose="020F0502020204030204" pitchFamily="34" charset="0"/>
                <a:cs typeface="Calibri" panose="020F0502020204030204" pitchFamily="34" charset="0"/>
              </a:rPr>
              <a:t>49 803</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4" name="pole tekstowe 3">
            <a:extLst>
              <a:ext uri="{FF2B5EF4-FFF2-40B4-BE49-F238E27FC236}">
                <a16:creationId xmlns:a16="http://schemas.microsoft.com/office/drawing/2014/main" id="{73A17C5B-DF14-50A5-4C3E-370E572380DD}"/>
              </a:ext>
            </a:extLst>
          </p:cNvPr>
          <p:cNvSpPr txBox="1"/>
          <p:nvPr/>
        </p:nvSpPr>
        <p:spPr>
          <a:xfrm>
            <a:off x="1023117" y="4125571"/>
            <a:ext cx="5904733" cy="1329467"/>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AIS</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Wdrożenie podsystemu AIS/</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e-COMMERCE</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HUB.</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2024 r.</a:t>
            </a:r>
          </a:p>
        </p:txBody>
      </p:sp>
      <p:sp>
        <p:nvSpPr>
          <p:cNvPr id="7" name="pole tekstowe 6">
            <a:extLst>
              <a:ext uri="{FF2B5EF4-FFF2-40B4-BE49-F238E27FC236}">
                <a16:creationId xmlns:a16="http://schemas.microsoft.com/office/drawing/2014/main" id="{ED28D630-2786-88B6-549C-FF762DE67E40}"/>
              </a:ext>
            </a:extLst>
          </p:cNvPr>
          <p:cNvSpPr txBox="1"/>
          <p:nvPr/>
        </p:nvSpPr>
        <p:spPr>
          <a:xfrm>
            <a:off x="7441877" y="4085632"/>
            <a:ext cx="11296973" cy="1175578"/>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Płynna (elektroniczna) obsługa zgłoszeń dla podmiotów logistycznych zarządzających dużymi hubami dystrybucyjnymi w obszarze e-commerce (przesyłki o niskiej wartości zakupywane na platformach e-commerce). </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Od dnia wdrożenia do 31.03.2026 r. w podsystemie AES/</a:t>
            </a:r>
            <a:r>
              <a:rPr kumimoji="0" lang="pl-PL"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e-COMMERCE</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HUB dokonano </a:t>
            </a:r>
            <a:r>
              <a:rPr lang="pl-PL" b="1" dirty="0">
                <a:latin typeface="Calibri" panose="020F0502020204030204" pitchFamily="34" charset="0"/>
                <a:ea typeface="Calibri" panose="020F0502020204030204" pitchFamily="34" charset="0"/>
                <a:cs typeface="Calibri" panose="020F0502020204030204" pitchFamily="34" charset="0"/>
              </a:rPr>
              <a:t>41 036 062</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zgłoszeń.</a:t>
            </a:r>
          </a:p>
        </p:txBody>
      </p:sp>
      <p:sp>
        <p:nvSpPr>
          <p:cNvPr id="8" name="pole tekstowe 7">
            <a:extLst>
              <a:ext uri="{FF2B5EF4-FFF2-40B4-BE49-F238E27FC236}">
                <a16:creationId xmlns:a16="http://schemas.microsoft.com/office/drawing/2014/main" id="{BFF12499-B1EB-29F2-E676-577CAECE29AA}"/>
              </a:ext>
            </a:extLst>
          </p:cNvPr>
          <p:cNvSpPr txBox="1"/>
          <p:nvPr/>
        </p:nvSpPr>
        <p:spPr>
          <a:xfrm>
            <a:off x="1056558" y="5790392"/>
            <a:ext cx="5871292" cy="1329467"/>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AIS</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Wdrożenie podsystemu AIS/IMPORT PLUS.</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2025 r.</a:t>
            </a:r>
          </a:p>
        </p:txBody>
      </p:sp>
      <p:sp>
        <p:nvSpPr>
          <p:cNvPr id="9" name="pole tekstowe 8">
            <a:extLst>
              <a:ext uri="{FF2B5EF4-FFF2-40B4-BE49-F238E27FC236}">
                <a16:creationId xmlns:a16="http://schemas.microsoft.com/office/drawing/2014/main" id="{620FD085-F2E5-E8A1-F492-507E689DA461}"/>
              </a:ext>
            </a:extLst>
          </p:cNvPr>
          <p:cNvSpPr txBox="1"/>
          <p:nvPr/>
        </p:nvSpPr>
        <p:spPr>
          <a:xfrm>
            <a:off x="7441877" y="5825726"/>
            <a:ext cx="9923144" cy="390107"/>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Elektroniczna obsługa wszystkich zgłoszeń importowych (100%). </a:t>
            </a:r>
          </a:p>
        </p:txBody>
      </p:sp>
      <p:sp>
        <p:nvSpPr>
          <p:cNvPr id="10" name="object 18">
            <a:extLst>
              <a:ext uri="{FF2B5EF4-FFF2-40B4-BE49-F238E27FC236}">
                <a16:creationId xmlns:a16="http://schemas.microsoft.com/office/drawing/2014/main" id="{0EBB48F5-561B-7FF2-C4E9-5B4EC665F417}"/>
              </a:ext>
            </a:extLst>
          </p:cNvPr>
          <p:cNvSpPr/>
          <p:nvPr/>
        </p:nvSpPr>
        <p:spPr>
          <a:xfrm>
            <a:off x="1117414" y="97694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Calibri"/>
            </a:endParaRPr>
          </a:p>
        </p:txBody>
      </p:sp>
      <p:sp>
        <p:nvSpPr>
          <p:cNvPr id="11" name="pole tekstowe 10">
            <a:extLst>
              <a:ext uri="{FF2B5EF4-FFF2-40B4-BE49-F238E27FC236}">
                <a16:creationId xmlns:a16="http://schemas.microsoft.com/office/drawing/2014/main" id="{43B2047A-C520-DEE4-5AF9-3EBB42902803}"/>
              </a:ext>
            </a:extLst>
          </p:cNvPr>
          <p:cNvSpPr txBox="1"/>
          <p:nvPr/>
        </p:nvSpPr>
        <p:spPr>
          <a:xfrm>
            <a:off x="1056558" y="7312192"/>
            <a:ext cx="5871292" cy="1961050"/>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AES</a:t>
            </a: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Wdrożenie podsystemu AES/ECS2 dostosowanego do wymogów UCC (model danych EU CDM), a następnie podsystemu AES/ECS2 PLUS.</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2024 r.</a:t>
            </a:r>
          </a:p>
        </p:txBody>
      </p:sp>
      <p:sp>
        <p:nvSpPr>
          <p:cNvPr id="12" name="pole tekstowe 11">
            <a:extLst>
              <a:ext uri="{FF2B5EF4-FFF2-40B4-BE49-F238E27FC236}">
                <a16:creationId xmlns:a16="http://schemas.microsoft.com/office/drawing/2014/main" id="{F5596EB0-78AE-5E55-B8D4-C050F85BB14A}"/>
              </a:ext>
            </a:extLst>
          </p:cNvPr>
          <p:cNvSpPr txBox="1"/>
          <p:nvPr/>
        </p:nvSpPr>
        <p:spPr>
          <a:xfrm>
            <a:off x="7469940" y="7368907"/>
            <a:ext cx="10811709" cy="1491370"/>
          </a:xfrm>
          <a:prstGeom prst="rect">
            <a:avLst/>
          </a:prstGeom>
          <a:noFill/>
        </p:spPr>
        <p:txBody>
          <a:bodyPr wrap="square" rtlCol="0">
            <a:spAutoFit/>
          </a:bodyPr>
          <a:lstStyle/>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Elektroniczna obsługa wszystkich zgłoszeń wywozowych po wdrożeniu. Podsystem AES/ECS2 został zastąpiony przez AES/ECS2 PLUS.</a:t>
            </a:r>
          </a:p>
          <a:p>
            <a:pPr marL="0" marR="0" lvl="0" indent="0" defTabSz="914400" eaLnBrk="1" fontAlgn="auto" latinLnBrk="0" hangingPunct="1">
              <a:lnSpc>
                <a:spcPct val="114000"/>
              </a:lnSpc>
              <a:spcBef>
                <a:spcPts val="600"/>
              </a:spcBef>
              <a:spcAft>
                <a:spcPts val="60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Od dnia wdrożenia do 31.03.2026 r. w podsystemie AES/ECS2 PLUS zostało otwartych </a:t>
            </a:r>
            <a:r>
              <a:rPr lang="pl-PL" b="1" dirty="0">
                <a:latin typeface="Calibri" panose="020F0502020204030204" pitchFamily="34" charset="0"/>
                <a:ea typeface="Calibri" panose="020F0502020204030204" pitchFamily="34" charset="0"/>
                <a:cs typeface="Calibri" panose="020F0502020204030204" pitchFamily="34" charset="0"/>
              </a:rPr>
              <a:t>5 410 227</a:t>
            </a: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operacji wywozowych.</a:t>
            </a:r>
          </a:p>
        </p:txBody>
      </p:sp>
    </p:spTree>
    <p:extLst>
      <p:ext uri="{BB962C8B-B14F-4D97-AF65-F5344CB8AC3E}">
        <p14:creationId xmlns:p14="http://schemas.microsoft.com/office/powerpoint/2010/main" val="390413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29</a:t>
            </a:fld>
            <a:endParaRPr spc="-50" dirty="0"/>
          </a:p>
        </p:txBody>
      </p:sp>
      <p:sp>
        <p:nvSpPr>
          <p:cNvPr id="4" name="object 10">
            <a:extLst>
              <a:ext uri="{FF2B5EF4-FFF2-40B4-BE49-F238E27FC236}">
                <a16:creationId xmlns:a16="http://schemas.microsoft.com/office/drawing/2014/main" id="{2952C755-142B-6501-987F-A088F537CC4A}"/>
              </a:ext>
            </a:extLst>
          </p:cNvPr>
          <p:cNvSpPr txBox="1"/>
          <p:nvPr/>
        </p:nvSpPr>
        <p:spPr>
          <a:xfrm>
            <a:off x="8416618" y="2184058"/>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6597737" y="3449870"/>
            <a:ext cx="3144512" cy="350685"/>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1" name="object 18">
            <a:extLst>
              <a:ext uri="{FF2B5EF4-FFF2-40B4-BE49-F238E27FC236}">
                <a16:creationId xmlns:a16="http://schemas.microsoft.com/office/drawing/2014/main" id="{9CD3E683-E28C-3AB3-D0B3-6E8806FF1BE4}"/>
              </a:ext>
            </a:extLst>
          </p:cNvPr>
          <p:cNvSpPr/>
          <p:nvPr/>
        </p:nvSpPr>
        <p:spPr>
          <a:xfrm>
            <a:off x="1131138" y="5197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9">
            <a:extLst>
              <a:ext uri="{FF2B5EF4-FFF2-40B4-BE49-F238E27FC236}">
                <a16:creationId xmlns:a16="http://schemas.microsoft.com/office/drawing/2014/main" id="{FA9BB80D-EBE2-4541-AE9E-F29EF4F62598}"/>
              </a:ext>
            </a:extLst>
          </p:cNvPr>
          <p:cNvSpPr txBox="1"/>
          <p:nvPr/>
        </p:nvSpPr>
        <p:spPr>
          <a:xfrm>
            <a:off x="1457258" y="2184058"/>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10" dirty="0" err="1">
                <a:latin typeface="+mn-lt"/>
                <a:cs typeface="Lato Black"/>
              </a:rPr>
              <a:t>funkcjonalności</a:t>
            </a:r>
            <a:endParaRPr sz="2800" dirty="0">
              <a:latin typeface="+mn-lt"/>
              <a:cs typeface="Lato Black"/>
            </a:endParaRPr>
          </a:p>
        </p:txBody>
      </p:sp>
      <p:sp>
        <p:nvSpPr>
          <p:cNvPr id="2" name="object 8">
            <a:extLst>
              <a:ext uri="{FF2B5EF4-FFF2-40B4-BE49-F238E27FC236}">
                <a16:creationId xmlns:a16="http://schemas.microsoft.com/office/drawing/2014/main" id="{03A38B90-DFB9-C7D7-E909-6E7CD9F6A561}"/>
              </a:ext>
            </a:extLst>
          </p:cNvPr>
          <p:cNvSpPr txBox="1"/>
          <p:nvPr/>
        </p:nvSpPr>
        <p:spPr>
          <a:xfrm>
            <a:off x="1165222" y="720562"/>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Calibri"/>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Calibri"/>
              <a:cs typeface="Lato Black"/>
            </a:endParaRPr>
          </a:p>
        </p:txBody>
      </p:sp>
      <p:sp>
        <p:nvSpPr>
          <p:cNvPr id="3" name="object 2">
            <a:extLst>
              <a:ext uri="{FF2B5EF4-FFF2-40B4-BE49-F238E27FC236}">
                <a16:creationId xmlns:a16="http://schemas.microsoft.com/office/drawing/2014/main" id="{7A064625-58BF-B986-61F5-95DE0D0639E2}"/>
              </a:ext>
            </a:extLst>
          </p:cNvPr>
          <p:cNvSpPr txBox="1"/>
          <p:nvPr/>
        </p:nvSpPr>
        <p:spPr>
          <a:xfrm>
            <a:off x="1470573" y="3187249"/>
            <a:ext cx="6384992" cy="1734449"/>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t>
            </a:r>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AIS</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Wprowadzenie w podsystemie AIS/IMPORT PLUS komunikatu informującego podmiot, że zgłoszenie w procedurze 42 i 63 zostało rozliczone w podsystemie AIS/VAT.</a:t>
            </a:r>
          </a:p>
          <a:p>
            <a:pPr marL="0" marR="5080" lvl="0" indent="0" defTabSz="914400" eaLnBrk="1" fontAlgn="auto" latinLnBrk="0" hangingPunct="1">
              <a:lnSpc>
                <a:spcPts val="2180"/>
              </a:lnSpc>
              <a:spcBef>
                <a:spcPts val="100"/>
              </a:spcBef>
              <a:spcAft>
                <a:spcPts val="0"/>
              </a:spcAft>
              <a:buClrTx/>
              <a:buSzTx/>
              <a:buFontTx/>
              <a:buNone/>
              <a:tabLst/>
              <a:defRPr/>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 kwartał 2026 r.</a:t>
            </a:r>
          </a:p>
        </p:txBody>
      </p:sp>
      <p:sp>
        <p:nvSpPr>
          <p:cNvPr id="7" name="pole tekstowe 6">
            <a:extLst>
              <a:ext uri="{FF2B5EF4-FFF2-40B4-BE49-F238E27FC236}">
                <a16:creationId xmlns:a16="http://schemas.microsoft.com/office/drawing/2014/main" id="{4D5F3253-49E6-9BFA-5255-23B1A89D6C71}"/>
              </a:ext>
            </a:extLst>
          </p:cNvPr>
          <p:cNvSpPr txBox="1"/>
          <p:nvPr/>
        </p:nvSpPr>
        <p:spPr>
          <a:xfrm>
            <a:off x="8345334" y="3187249"/>
            <a:ext cx="10399775"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Wprowadzenie tego rozwiązania w podsystemie AIS/IMPORT PLUS polega na wysłaniu do podmiotu komunikatu, że zgłoszenie celne w procedurze 42 i 63 zostało rozliczone przez organ celny.</a:t>
            </a:r>
            <a:endPar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23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17696754"/>
              </p:ext>
            </p:extLst>
          </p:nvPr>
        </p:nvGraphicFramePr>
        <p:xfrm>
          <a:off x="1745572" y="1543604"/>
          <a:ext cx="16612955" cy="9446818"/>
        </p:xfrm>
        <a:graphic>
          <a:graphicData uri="http://schemas.openxmlformats.org/drawingml/2006/table">
            <a:tbl>
              <a:tblPr firstRow="1" bandRow="1">
                <a:tableStyleId>{2D5ABB26-0587-4C30-8999-92F81FD0307C}</a:tableStyleId>
              </a:tblPr>
              <a:tblGrid>
                <a:gridCol w="4152624">
                  <a:extLst>
                    <a:ext uri="{9D8B030D-6E8A-4147-A177-3AD203B41FA5}">
                      <a16:colId xmlns:a16="http://schemas.microsoft.com/office/drawing/2014/main" val="20000"/>
                    </a:ext>
                  </a:extLst>
                </a:gridCol>
                <a:gridCol w="4155903">
                  <a:extLst>
                    <a:ext uri="{9D8B030D-6E8A-4147-A177-3AD203B41FA5}">
                      <a16:colId xmlns:a16="http://schemas.microsoft.com/office/drawing/2014/main" val="20002"/>
                    </a:ext>
                  </a:extLst>
                </a:gridCol>
                <a:gridCol w="4149345">
                  <a:extLst>
                    <a:ext uri="{9D8B030D-6E8A-4147-A177-3AD203B41FA5}">
                      <a16:colId xmlns:a16="http://schemas.microsoft.com/office/drawing/2014/main" val="20003"/>
                    </a:ext>
                  </a:extLst>
                </a:gridCol>
                <a:gridCol w="4155083">
                  <a:extLst>
                    <a:ext uri="{9D8B030D-6E8A-4147-A177-3AD203B41FA5}">
                      <a16:colId xmlns:a16="http://schemas.microsoft.com/office/drawing/2014/main" val="20004"/>
                    </a:ext>
                  </a:extLst>
                </a:gridCol>
              </a:tblGrid>
              <a:tr h="645718">
                <a:tc>
                  <a:txBody>
                    <a:bodyPr/>
                    <a:lstStyle/>
                    <a:p>
                      <a:pPr marL="1927860">
                        <a:lnSpc>
                          <a:spcPct val="100000"/>
                        </a:lnSpc>
                        <a:spcBef>
                          <a:spcPts val="1055"/>
                        </a:spcBef>
                      </a:pPr>
                      <a:r>
                        <a:rPr lang="pl-PL" sz="1650" b="1" spc="-20" dirty="0">
                          <a:solidFill>
                            <a:schemeClr val="tx1"/>
                          </a:solidFill>
                          <a:latin typeface="+mn-lt"/>
                          <a:cs typeface="Montserrat ExtraBold"/>
                        </a:rPr>
                        <a:t>II - IIIQ2026</a:t>
                      </a:r>
                      <a:endParaRPr sz="1650" dirty="0">
                        <a:solidFill>
                          <a:schemeClr val="tx1"/>
                        </a:solidFill>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marL="1928495">
                        <a:lnSpc>
                          <a:spcPct val="100000"/>
                        </a:lnSpc>
                        <a:spcBef>
                          <a:spcPts val="1055"/>
                        </a:spcBef>
                      </a:pPr>
                      <a:r>
                        <a:rPr lang="pl-PL" sz="1650" b="1" spc="-20" dirty="0">
                          <a:solidFill>
                            <a:schemeClr val="tx1"/>
                          </a:solidFill>
                          <a:latin typeface="+mn-lt"/>
                          <a:cs typeface="Montserrat ExtraBold"/>
                        </a:rPr>
                        <a:t>IVQ</a:t>
                      </a:r>
                      <a:r>
                        <a:rPr sz="1650" b="1" spc="-20" dirty="0">
                          <a:solidFill>
                            <a:schemeClr val="tx1"/>
                          </a:solidFill>
                          <a:latin typeface="+mn-lt"/>
                          <a:cs typeface="Montserrat ExtraBold"/>
                        </a:rPr>
                        <a:t>2026</a:t>
                      </a:r>
                      <a:endParaRPr sz="1650" dirty="0">
                        <a:solidFill>
                          <a:schemeClr val="tx1"/>
                        </a:solidFill>
                        <a:latin typeface="+mn-lt"/>
                        <a:cs typeface="Montserrat ExtraBold"/>
                      </a:endParaRPr>
                    </a:p>
                  </a:txBody>
                  <a:tcPr marL="0" marR="0" marT="133985"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F3F3F2"/>
                    </a:solidFill>
                  </a:tcPr>
                </a:tc>
                <a:tc>
                  <a:txBody>
                    <a:bodyPr/>
                    <a:lstStyle/>
                    <a:p>
                      <a:pPr marL="1924685">
                        <a:lnSpc>
                          <a:spcPct val="100000"/>
                        </a:lnSpc>
                        <a:spcBef>
                          <a:spcPts val="1055"/>
                        </a:spcBef>
                      </a:pPr>
                      <a:r>
                        <a:rPr sz="1650" b="1" spc="-20" dirty="0">
                          <a:solidFill>
                            <a:schemeClr val="tx1"/>
                          </a:solidFill>
                          <a:latin typeface="+mn-lt"/>
                          <a:cs typeface="Montserrat ExtraBold"/>
                        </a:rPr>
                        <a:t>2027</a:t>
                      </a:r>
                      <a:endParaRPr sz="1650" dirty="0">
                        <a:solidFill>
                          <a:schemeClr val="tx1"/>
                        </a:solidFill>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marL="1926589">
                        <a:lnSpc>
                          <a:spcPct val="100000"/>
                        </a:lnSpc>
                        <a:spcBef>
                          <a:spcPts val="1055"/>
                        </a:spcBef>
                      </a:pPr>
                      <a:r>
                        <a:rPr sz="1650" b="1" spc="-20" dirty="0">
                          <a:solidFill>
                            <a:schemeClr val="tx1"/>
                          </a:solidFill>
                          <a:latin typeface="+mn-lt"/>
                          <a:cs typeface="Montserrat ExtraBold"/>
                        </a:rPr>
                        <a:t>2028</a:t>
                      </a:r>
                      <a:endParaRPr sz="1650">
                        <a:solidFill>
                          <a:schemeClr val="tx1"/>
                        </a:solidFill>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extLst>
                  <a:ext uri="{0D108BD9-81ED-4DB2-BD59-A6C34878D82A}">
                    <a16:rowId xmlns:a16="http://schemas.microsoft.com/office/drawing/2014/main" val="10000"/>
                  </a:ext>
                </a:extLst>
              </a:tr>
              <a:tr h="7058423">
                <a:tc>
                  <a:txBody>
                    <a:bodyPr/>
                    <a:lstStyle/>
                    <a:p>
                      <a:pPr>
                        <a:lnSpc>
                          <a:spcPct val="100000"/>
                        </a:lnSpc>
                      </a:pPr>
                      <a:endParaRPr sz="1300" dirty="0">
                        <a:solidFill>
                          <a:schemeClr val="tx1"/>
                        </a:solidFill>
                        <a:latin typeface="+mn-lt"/>
                        <a:cs typeface="Times New Roman"/>
                      </a:endParaRPr>
                    </a:p>
                    <a:p>
                      <a:pPr>
                        <a:lnSpc>
                          <a:spcPct val="100000"/>
                        </a:lnSpc>
                      </a:pPr>
                      <a:endParaRPr sz="1300" dirty="0">
                        <a:solidFill>
                          <a:schemeClr val="tx1"/>
                        </a:solidFill>
                        <a:latin typeface="+mn-lt"/>
                        <a:cs typeface="Times New Roman"/>
                      </a:endParaRPr>
                    </a:p>
                    <a:p>
                      <a:pPr marL="285750" indent="0">
                        <a:lnSpc>
                          <a:spcPct val="100000"/>
                        </a:lnSpc>
                        <a:buFont typeface="Arial" panose="020B0604020202020204" pitchFamily="34" charset="0"/>
                        <a:buChar char="•"/>
                      </a:pPr>
                      <a:endParaRPr lang="pl-PL" sz="1300" dirty="0">
                        <a:solidFill>
                          <a:schemeClr val="tx1"/>
                        </a:solidFill>
                        <a:latin typeface="+mn-lt"/>
                        <a:cs typeface="Times New Roman"/>
                      </a:endParaRPr>
                    </a:p>
                    <a:p>
                      <a:pPr marL="285750" indent="0">
                        <a:lnSpc>
                          <a:spcPct val="100000"/>
                        </a:lnSpc>
                        <a:buFont typeface="Arial" panose="020B0604020202020204" pitchFamily="34" charset="0"/>
                        <a:buChar char="•"/>
                      </a:pPr>
                      <a:endParaRPr lang="pl-PL" sz="1300" dirty="0">
                        <a:solidFill>
                          <a:schemeClr val="tx1"/>
                        </a:solidFill>
                        <a:latin typeface="+mn-lt"/>
                        <a:cs typeface="Times New Roman"/>
                      </a:endParaRPr>
                    </a:p>
                    <a:p>
                      <a:pPr marL="887095" indent="-28575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e-Urząd Skarbowy, aplikacja mobilna </a:t>
                      </a:r>
                      <a:br>
                        <a:rPr lang="pl-PL" sz="1600" spc="-10" dirty="0">
                          <a:solidFill>
                            <a:schemeClr val="tx1"/>
                          </a:solidFill>
                          <a:latin typeface="+mn-lt"/>
                          <a:ea typeface="+mn-ea"/>
                          <a:cs typeface="Lato"/>
                        </a:rPr>
                      </a:br>
                      <a:r>
                        <a:rPr lang="pl-PL" sz="1600" spc="-10" dirty="0">
                          <a:solidFill>
                            <a:schemeClr val="tx1"/>
                          </a:solidFill>
                          <a:latin typeface="+mn-lt"/>
                          <a:ea typeface="+mn-ea"/>
                          <a:cs typeface="Lato"/>
                        </a:rPr>
                        <a:t>e-US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dirty="0">
                          <a:solidFill>
                            <a:schemeClr val="tx1"/>
                          </a:solidFill>
                          <a:latin typeface="+mn-lt"/>
                          <a:cs typeface="Lato"/>
                        </a:rPr>
                        <a:t>Twój e-PIT – rozliczenia za 2025 rok</a:t>
                      </a:r>
                    </a:p>
                    <a:p>
                      <a:pPr marL="887095" indent="-28575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KSeF</a:t>
                      </a:r>
                      <a:r>
                        <a:rPr lang="pl-PL" sz="1600" spc="-10" dirty="0">
                          <a:solidFill>
                            <a:schemeClr val="tx1"/>
                          </a:solidFill>
                          <a:latin typeface="+mn-lt"/>
                          <a:ea typeface="+mn-ea"/>
                          <a:cs typeface="Lato"/>
                        </a:rPr>
                        <a:t> (Krajowy System </a:t>
                      </a:r>
                      <a:r>
                        <a:rPr lang="pl-PL" sz="1600" spc="-10" dirty="0" err="1">
                          <a:solidFill>
                            <a:schemeClr val="tx1"/>
                          </a:solidFill>
                          <a:latin typeface="+mn-lt"/>
                          <a:ea typeface="+mn-ea"/>
                          <a:cs typeface="Lato"/>
                        </a:rPr>
                        <a:t>eFaktur</a:t>
                      </a:r>
                      <a:r>
                        <a:rPr lang="pl-PL" sz="1600" spc="-10" dirty="0">
                          <a:solidFill>
                            <a:schemeClr val="tx1"/>
                          </a:solidFill>
                          <a:latin typeface="+mn-lt"/>
                          <a:ea typeface="+mn-ea"/>
                          <a:cs typeface="Lato"/>
                        </a:rPr>
                        <a: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PUESC - modernizacja portalu PUESC (system SEAP) i zintegrowanych z nim systemów dziedzinowych</a:t>
                      </a:r>
                    </a:p>
                    <a:p>
                      <a:pPr marL="887095" indent="-28575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JPK NZ – kontynuacja działań dot. aktualizacji struktury JPK_MAG(2)</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dirty="0">
                          <a:solidFill>
                            <a:schemeClr val="tx1"/>
                          </a:solidFill>
                        </a:rPr>
                        <a:t>dostosowanie </a:t>
                      </a:r>
                      <a:r>
                        <a:rPr lang="pl-PL" sz="1600" dirty="0" err="1">
                          <a:solidFill>
                            <a:schemeClr val="tx1"/>
                          </a:solidFill>
                        </a:rPr>
                        <a:t>schem</a:t>
                      </a:r>
                      <a:r>
                        <a:rPr lang="pl-PL" sz="1600" dirty="0">
                          <a:solidFill>
                            <a:schemeClr val="tx1"/>
                          </a:solidFill>
                        </a:rPr>
                        <a:t>  i formularzy MDR (schematy podatkowe)</a:t>
                      </a:r>
                      <a:endParaRPr lang="pl-PL" sz="1600" dirty="0">
                        <a:solidFill>
                          <a:schemeClr val="tx1"/>
                        </a:solidFill>
                        <a:latin typeface="+mn-lt"/>
                        <a:cs typeface="Lato"/>
                      </a:endParaRPr>
                    </a:p>
                    <a:p>
                      <a:pPr marL="887095" indent="-28575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GloBE</a:t>
                      </a:r>
                      <a:r>
                        <a:rPr lang="pl-PL" sz="1600" spc="-10" dirty="0">
                          <a:solidFill>
                            <a:schemeClr val="tx1"/>
                          </a:solidFill>
                          <a:latin typeface="+mn-lt"/>
                          <a:ea typeface="+mn-ea"/>
                          <a:cs typeface="Lato"/>
                        </a:rPr>
                        <a:t> (globalny podatek minimalny)</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Portal </a:t>
                      </a:r>
                      <a:r>
                        <a:rPr lang="pl-PL" sz="1600" spc="-10" dirty="0" err="1">
                          <a:solidFill>
                            <a:schemeClr val="tx1"/>
                          </a:solidFill>
                          <a:latin typeface="+mn-lt"/>
                          <a:ea typeface="+mn-ea"/>
                          <a:cs typeface="Lato"/>
                        </a:rPr>
                        <a:t>eLicytacje</a:t>
                      </a:r>
                      <a:endParaRPr lang="pl-PL" sz="160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JSP Moduł Rejestracji Podmiotów – zmodernizowany Wykaz Podatników VAT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CESOP_PL</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Rejestr domen</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SENT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b="0" dirty="0">
                          <a:solidFill>
                            <a:schemeClr val="tx1"/>
                          </a:solidFill>
                          <a:latin typeface="+mn-lt"/>
                          <a:cs typeface="Lato"/>
                        </a:rPr>
                        <a:t>Strona </a:t>
                      </a:r>
                      <a:r>
                        <a:rPr lang="pl-PL" sz="1600" b="0" dirty="0">
                          <a:solidFill>
                            <a:srgbClr val="000000"/>
                          </a:solidFill>
                          <a:latin typeface="+mn-lt"/>
                          <a:cs typeface="Lato"/>
                          <a:hlinkClick r:id="rId2">
                            <a:extLst>
                              <a:ext uri="{A12FA001-AC4F-418D-AE19-62706E023703}">
                                <ahyp:hlinkClr xmlns:ahyp="http://schemas.microsoft.com/office/drawing/2018/hyperlinkcolor" val="tx"/>
                              </a:ext>
                            </a:extLst>
                          </a:hlinkClick>
                        </a:rPr>
                        <a:t>www.etoll.gov.</a:t>
                      </a:r>
                      <a:r>
                        <a:rPr lang="pl-PL" sz="1600" b="0" dirty="0">
                          <a:solidFill>
                            <a:schemeClr val="tx1"/>
                          </a:solidFill>
                          <a:latin typeface="+mn-lt"/>
                          <a:cs typeface="Lato"/>
                          <a:hlinkClick r:id="rId2">
                            <a:extLst>
                              <a:ext uri="{A12FA001-AC4F-418D-AE19-62706E023703}">
                                <ahyp:hlinkClr xmlns:ahyp="http://schemas.microsoft.com/office/drawing/2018/hyperlinkcolor" val="tx"/>
                              </a:ext>
                            </a:extLst>
                          </a:hlinkClick>
                        </a:rPr>
                        <a:t>pl</a:t>
                      </a:r>
                      <a:r>
                        <a:rPr lang="pl-PL" sz="1600" b="0" dirty="0">
                          <a:solidFill>
                            <a:schemeClr val="tx1"/>
                          </a:solidFill>
                          <a:latin typeface="+mn-lt"/>
                          <a:cs typeface="Lato"/>
                        </a:rPr>
                        <a:t> - „chatbot </a:t>
                      </a:r>
                      <a:r>
                        <a:rPr lang="pl-PL" sz="1600" b="0" dirty="0" err="1">
                          <a:solidFill>
                            <a:schemeClr val="tx1"/>
                          </a:solidFill>
                          <a:latin typeface="+mn-lt"/>
                          <a:cs typeface="Lato"/>
                        </a:rPr>
                        <a:t>Kaspro</a:t>
                      </a:r>
                      <a:r>
                        <a:rPr lang="pl-PL" sz="1600" b="0" dirty="0">
                          <a:solidFill>
                            <a:schemeClr val="tx1"/>
                          </a:solidFill>
                          <a:latin typeface="+mn-lt"/>
                          <a:cs typeface="Lato"/>
                        </a:rPr>
                        <a:t>”</a:t>
                      </a:r>
                      <a:endParaRPr lang="pl-PL" sz="1600" b="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endParaRPr lang="pl-PL" sz="160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endParaRPr lang="pl-PL" sz="1600" spc="-10" dirty="0">
                        <a:solidFill>
                          <a:schemeClr val="tx1"/>
                        </a:solidFill>
                        <a:latin typeface="+mn-lt"/>
                        <a:ea typeface="+mn-ea"/>
                        <a:cs typeface="Lato"/>
                      </a:endParaRPr>
                    </a:p>
                    <a:p>
                      <a:pPr marL="887095" indent="-285750">
                        <a:lnSpc>
                          <a:spcPct val="100000"/>
                        </a:lnSpc>
                        <a:buFont typeface="Wingdings" panose="05000000000000000000" pitchFamily="2" charset="2"/>
                        <a:buChar char="§"/>
                        <a:tabLst>
                          <a:tab pos="515620" algn="l"/>
                        </a:tabLst>
                      </a:pPr>
                      <a:endParaRPr lang="pl-PL" sz="1600" spc="-10" dirty="0">
                        <a:solidFill>
                          <a:schemeClr val="tx1"/>
                        </a:solidFill>
                        <a:latin typeface="+mn-lt"/>
                        <a:ea typeface="+mn-ea"/>
                        <a:cs typeface="Lato"/>
                      </a:endParaRPr>
                    </a:p>
                    <a:p>
                      <a:pPr marL="887095" indent="-285750">
                        <a:lnSpc>
                          <a:spcPct val="100000"/>
                        </a:lnSpc>
                        <a:buFont typeface="Wingdings" panose="05000000000000000000" pitchFamily="2" charset="2"/>
                        <a:buChar char="§"/>
                        <a:tabLst>
                          <a:tab pos="515620" algn="l"/>
                        </a:tabLst>
                      </a:pPr>
                      <a:endParaRPr lang="pl-PL" sz="1600" spc="-10" dirty="0">
                        <a:solidFill>
                          <a:schemeClr val="tx1"/>
                        </a:solidFill>
                        <a:latin typeface="+mn-lt"/>
                        <a:ea typeface="+mn-ea"/>
                        <a:cs typeface="Lato"/>
                      </a:endParaRPr>
                    </a:p>
                    <a:p>
                      <a:pPr marL="601345" indent="0">
                        <a:lnSpc>
                          <a:spcPct val="100000"/>
                        </a:lnSpc>
                        <a:buFont typeface="Wingdings" panose="05000000000000000000" pitchFamily="2" charset="2"/>
                        <a:buNone/>
                        <a:tabLst>
                          <a:tab pos="515620" algn="l"/>
                        </a:tabLst>
                      </a:pPr>
                      <a:r>
                        <a:rPr lang="pl-PL" sz="1600" spc="-10" dirty="0">
                          <a:solidFill>
                            <a:schemeClr val="tx1"/>
                          </a:solidFill>
                          <a:latin typeface="+mn-lt"/>
                          <a:ea typeface="+mn-ea"/>
                          <a:cs typeface="Lato"/>
                        </a:rPr>
                        <a:t>   </a:t>
                      </a:r>
                    </a:p>
                    <a:p>
                      <a:pPr marL="887095" indent="-285750">
                        <a:lnSpc>
                          <a:spcPct val="100000"/>
                        </a:lnSpc>
                        <a:buFont typeface="Wingdings" panose="05000000000000000000" pitchFamily="2" charset="2"/>
                        <a:buChar char="§"/>
                        <a:tabLst>
                          <a:tab pos="515620" algn="l"/>
                        </a:tabLst>
                      </a:pPr>
                      <a:endParaRPr lang="pl-PL" sz="1600" spc="-10" dirty="0">
                        <a:solidFill>
                          <a:schemeClr val="tx1"/>
                        </a:solidFill>
                        <a:latin typeface="+mn-lt"/>
                        <a:ea typeface="+mn-ea"/>
                        <a:cs typeface="Lato"/>
                      </a:endParaRPr>
                    </a:p>
                    <a:p>
                      <a:pPr marL="515620" indent="-200025">
                        <a:lnSpc>
                          <a:spcPct val="100000"/>
                        </a:lnSpc>
                        <a:spcBef>
                          <a:spcPts val="915"/>
                        </a:spcBef>
                        <a:buChar char="•"/>
                        <a:tabLst>
                          <a:tab pos="515620" algn="l"/>
                        </a:tabLst>
                      </a:pPr>
                      <a:endParaRPr lang="pl-PL" sz="1600" spc="-10" dirty="0">
                        <a:solidFill>
                          <a:schemeClr val="tx1"/>
                        </a:solidFill>
                        <a:latin typeface="+mn-lt"/>
                        <a:ea typeface="+mn-ea"/>
                        <a:cs typeface="Lato"/>
                      </a:endParaRPr>
                    </a:p>
                    <a:p>
                      <a:pPr marL="515620" indent="-200025">
                        <a:lnSpc>
                          <a:spcPct val="100000"/>
                        </a:lnSpc>
                        <a:spcBef>
                          <a:spcPts val="915"/>
                        </a:spcBef>
                        <a:buChar char="•"/>
                        <a:tabLst>
                          <a:tab pos="515620" algn="l"/>
                        </a:tabLst>
                      </a:pPr>
                      <a:endParaRPr lang="pl-PL" sz="1600" spc="-10" dirty="0">
                        <a:solidFill>
                          <a:schemeClr val="tx1"/>
                        </a:solidFill>
                        <a:latin typeface="+mn-lt"/>
                        <a:ea typeface="+mn-ea"/>
                        <a:cs typeface="Lato"/>
                      </a:endParaRP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endParaRPr lang="pl-PL" sz="1600" spc="-10" dirty="0">
                        <a:solidFill>
                          <a:schemeClr val="tx1"/>
                        </a:solidFill>
                        <a:latin typeface="+mn-lt"/>
                        <a:ea typeface="+mn-ea"/>
                        <a:cs typeface="Lato"/>
                      </a:endParaRPr>
                    </a:p>
                    <a:p>
                      <a:pPr>
                        <a:lnSpc>
                          <a:spcPct val="100000"/>
                        </a:lnSpc>
                        <a:spcBef>
                          <a:spcPts val="605"/>
                        </a:spcBef>
                      </a:pPr>
                      <a:endParaRPr lang="pl-PL" sz="1300" dirty="0">
                        <a:solidFill>
                          <a:schemeClr val="tx1"/>
                        </a:solidFill>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a:lnSpc>
                          <a:spcPct val="100000"/>
                        </a:lnSpc>
                      </a:pPr>
                      <a:endParaRPr sz="1300" dirty="0">
                        <a:solidFill>
                          <a:schemeClr val="tx1"/>
                        </a:solidFill>
                        <a:latin typeface="+mn-lt"/>
                        <a:cs typeface="Times New Roman"/>
                      </a:endParaRPr>
                    </a:p>
                    <a:p>
                      <a:pPr>
                        <a:lnSpc>
                          <a:spcPct val="100000"/>
                        </a:lnSpc>
                      </a:pPr>
                      <a:endParaRPr sz="1600" b="0" dirty="0">
                        <a:solidFill>
                          <a:schemeClr val="tx1"/>
                        </a:solidFill>
                        <a:latin typeface="+mn-lt"/>
                        <a:cs typeface="Times New Roman"/>
                      </a:endParaRP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e-Urząd Skarbowy</a:t>
                      </a:r>
                    </a:p>
                    <a:p>
                      <a:pPr marL="944245" indent="-342900">
                        <a:lnSpc>
                          <a:spcPct val="100000"/>
                        </a:lnSpc>
                        <a:buFont typeface="Wingdings" panose="05000000000000000000" pitchFamily="2" charset="2"/>
                        <a:buChar char="§"/>
                        <a:tabLst>
                          <a:tab pos="515620" algn="l"/>
                        </a:tabLst>
                      </a:pPr>
                      <a:r>
                        <a:rPr sz="1600" spc="-10" dirty="0" err="1">
                          <a:solidFill>
                            <a:schemeClr val="tx1"/>
                          </a:solidFill>
                          <a:latin typeface="+mn-lt"/>
                          <a:ea typeface="+mn-ea"/>
                          <a:cs typeface="Lato"/>
                        </a:rPr>
                        <a:t>Twój</a:t>
                      </a:r>
                      <a:r>
                        <a:rPr sz="1600" spc="-10" dirty="0">
                          <a:solidFill>
                            <a:schemeClr val="tx1"/>
                          </a:solidFill>
                          <a:latin typeface="+mn-lt"/>
                          <a:ea typeface="+mn-ea"/>
                          <a:cs typeface="Lato"/>
                        </a:rPr>
                        <a:t> e</a:t>
                      </a:r>
                      <a:r>
                        <a:rPr lang="pl-PL" sz="1600" spc="-10" dirty="0">
                          <a:solidFill>
                            <a:schemeClr val="tx1"/>
                          </a:solidFill>
                          <a:latin typeface="+mn-lt"/>
                          <a:ea typeface="+mn-ea"/>
                          <a:cs typeface="Lato"/>
                        </a:rPr>
                        <a:t>-</a:t>
                      </a:r>
                      <a:r>
                        <a:rPr sz="1600" spc="-10" dirty="0">
                          <a:solidFill>
                            <a:schemeClr val="tx1"/>
                          </a:solidFill>
                          <a:latin typeface="+mn-lt"/>
                          <a:ea typeface="+mn-ea"/>
                          <a:cs typeface="Lato"/>
                        </a:rPr>
                        <a:t>PIT</a:t>
                      </a:r>
                      <a:endParaRPr lang="pl-PL" sz="1600" spc="-10" dirty="0">
                        <a:solidFill>
                          <a:schemeClr val="tx1"/>
                        </a:solidFill>
                        <a:latin typeface="+mn-lt"/>
                        <a:ea typeface="+mn-ea"/>
                        <a:cs typeface="Lato"/>
                      </a:endParaRPr>
                    </a:p>
                    <a:p>
                      <a:pPr marL="944245" indent="-34290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KSeF</a:t>
                      </a:r>
                      <a:r>
                        <a:rPr lang="pl-PL" sz="1600" spc="-10" dirty="0">
                          <a:solidFill>
                            <a:schemeClr val="tx1"/>
                          </a:solidFill>
                          <a:latin typeface="+mn-lt"/>
                          <a:ea typeface="+mn-ea"/>
                          <a:cs typeface="Lato"/>
                        </a:rPr>
                        <a:t> (Krajowy System </a:t>
                      </a:r>
                      <a:r>
                        <a:rPr lang="pl-PL" sz="1600" spc="-10" dirty="0" err="1">
                          <a:solidFill>
                            <a:schemeClr val="tx1"/>
                          </a:solidFill>
                          <a:latin typeface="+mn-lt"/>
                          <a:ea typeface="+mn-ea"/>
                          <a:cs typeface="Lato"/>
                        </a:rPr>
                        <a:t>eFaktur</a:t>
                      </a:r>
                      <a:r>
                        <a:rPr lang="pl-PL" sz="1600" spc="-10" dirty="0">
                          <a:solidFill>
                            <a:schemeClr val="tx1"/>
                          </a:solidFill>
                          <a:latin typeface="+mn-lt"/>
                          <a:ea typeface="+mn-ea"/>
                          <a:cs typeface="Lato"/>
                        </a:rPr>
                        <a:t>)</a:t>
                      </a:r>
                    </a:p>
                    <a:p>
                      <a:pPr marL="944245" indent="-342900">
                        <a:lnSpc>
                          <a:spcPct val="100000"/>
                        </a:lnSpc>
                        <a:buFont typeface="Wingdings" panose="05000000000000000000" pitchFamily="2" charset="2"/>
                        <a:buChar char="§"/>
                        <a:tabLst>
                          <a:tab pos="515620" algn="l"/>
                        </a:tabLst>
                      </a:pPr>
                      <a:r>
                        <a:rPr sz="1600" spc="-10" dirty="0">
                          <a:solidFill>
                            <a:schemeClr val="tx1"/>
                          </a:solidFill>
                          <a:latin typeface="+mn-lt"/>
                          <a:ea typeface="+mn-ea"/>
                          <a:cs typeface="Lato"/>
                        </a:rPr>
                        <a:t>PUESC</a:t>
                      </a:r>
                      <a:r>
                        <a:rPr lang="pl-PL" sz="1600" spc="-10" dirty="0">
                          <a:solidFill>
                            <a:schemeClr val="tx1"/>
                          </a:solidFill>
                          <a:latin typeface="+mn-lt"/>
                          <a:ea typeface="+mn-ea"/>
                          <a:cs typeface="Lato"/>
                        </a:rPr>
                        <a:t> - modernizacja portalu PUESC (system SEAP) i zintegrowanych z nim systemów dziedzinowych</a:t>
                      </a:r>
                    </a:p>
                    <a:p>
                      <a:pPr marL="944245"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CEWA 1.0 (Centralna Ewidencja Wyrobów Akcyzowych)</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JSP Moduł Rejestracji Podmiotów</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Rejestr domen służących do oferowania gier hazardowych niezgodnie z ustawą</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CESOP PL</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Centrum Transparentności (JPK_PD)</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JPK NZ – kontynuacja działań dot. aktualizacji struktury JPK_MAG JPK_MAG(2)</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DAC8</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r>
                        <a:rPr lang="pl-PL" sz="1600" spc="-10" dirty="0">
                          <a:solidFill>
                            <a:schemeClr val="tx1"/>
                          </a:solidFill>
                          <a:latin typeface="+mn-lt"/>
                          <a:ea typeface="+mn-ea"/>
                          <a:cs typeface="Lato"/>
                        </a:rPr>
                        <a:t> </a:t>
                      </a:r>
                    </a:p>
                    <a:p>
                      <a:pPr marL="944245"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MDR - schematy podatkowe – implementacja w systemie MDR  zmian przepisów działu III rozdziału 11a Ordynacji Podatkowej</a:t>
                      </a:r>
                    </a:p>
                    <a:p>
                      <a:pPr marL="944245"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b="0" spc="-10" dirty="0">
                          <a:solidFill>
                            <a:schemeClr val="tx1"/>
                          </a:solidFill>
                          <a:latin typeface="+mn-lt"/>
                          <a:ea typeface="+mn-ea"/>
                          <a:cs typeface="Lato"/>
                        </a:rPr>
                        <a:t>Modyfikacja CRPO w kierunku wprowadzenie możliwości złożenia zawiadomienia o zmianie, odwołaniu bądź wypowiedzeniu pełnomocnictwa przez pełnomocnika niezawodowego</a:t>
                      </a:r>
                    </a:p>
                    <a:p>
                      <a:pPr marL="944245"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b="0" dirty="0">
                          <a:solidFill>
                            <a:schemeClr val="tx1"/>
                          </a:solidFill>
                          <a:latin typeface="+mn-lt"/>
                          <a:cs typeface="Lato"/>
                        </a:rPr>
                        <a:t>Strona </a:t>
                      </a:r>
                      <a:r>
                        <a:rPr lang="pl-PL" sz="1600" b="0" dirty="0">
                          <a:solidFill>
                            <a:schemeClr val="tx1"/>
                          </a:solidFill>
                          <a:latin typeface="+mn-lt"/>
                          <a:cs typeface="Lato"/>
                          <a:hlinkClick r:id="rId2"/>
                        </a:rPr>
                        <a:t>www.etoll.gov.pl</a:t>
                      </a:r>
                      <a:r>
                        <a:rPr lang="pl-PL" sz="1600" b="0" dirty="0">
                          <a:solidFill>
                            <a:schemeClr val="tx1"/>
                          </a:solidFill>
                          <a:latin typeface="+mn-lt"/>
                          <a:cs typeface="Lato"/>
                        </a:rPr>
                        <a:t> - „chatbot </a:t>
                      </a:r>
                      <a:r>
                        <a:rPr lang="pl-PL" sz="1600" b="0" dirty="0" err="1">
                          <a:solidFill>
                            <a:schemeClr val="tx1"/>
                          </a:solidFill>
                          <a:latin typeface="+mn-lt"/>
                          <a:cs typeface="Lato"/>
                        </a:rPr>
                        <a:t>Kaspro</a:t>
                      </a:r>
                      <a:r>
                        <a:rPr lang="pl-PL" sz="1600" b="0" dirty="0">
                          <a:solidFill>
                            <a:schemeClr val="tx1"/>
                          </a:solidFill>
                          <a:latin typeface="+mn-lt"/>
                          <a:cs typeface="Lato"/>
                        </a:rPr>
                        <a:t>”</a:t>
                      </a:r>
                      <a:endParaRPr lang="pl-PL" sz="1600" b="0" spc="-10" dirty="0">
                        <a:solidFill>
                          <a:schemeClr val="tx1"/>
                        </a:solidFill>
                        <a:latin typeface="+mn-lt"/>
                        <a:ea typeface="+mn-ea"/>
                        <a:cs typeface="Lato"/>
                      </a:endParaRPr>
                    </a:p>
                    <a:p>
                      <a:pPr marL="944245" indent="-342900">
                        <a:lnSpc>
                          <a:spcPct val="100000"/>
                        </a:lnSpc>
                        <a:buFont typeface="Wingdings" panose="05000000000000000000" pitchFamily="2" charset="2"/>
                        <a:buChar char="§"/>
                        <a:tabLst>
                          <a:tab pos="515620" algn="l"/>
                        </a:tabLst>
                      </a:pPr>
                      <a:endParaRPr lang="pl-PL" sz="1600" spc="-10" dirty="0">
                        <a:solidFill>
                          <a:schemeClr val="tx1"/>
                        </a:solidFill>
                        <a:latin typeface="+mn-lt"/>
                        <a:ea typeface="+mn-ea"/>
                        <a:cs typeface="Lato"/>
                      </a:endParaRPr>
                    </a:p>
                    <a:p>
                      <a:pPr marL="601345" indent="0">
                        <a:lnSpc>
                          <a:spcPct val="100000"/>
                        </a:lnSpc>
                        <a:buFont typeface="Wingdings" panose="05000000000000000000" pitchFamily="2" charset="2"/>
                        <a:buNone/>
                        <a:tabLst>
                          <a:tab pos="515620" algn="l"/>
                        </a:tabLst>
                      </a:pPr>
                      <a:endParaRPr lang="pl-PL" sz="1600" spc="-10" dirty="0">
                        <a:solidFill>
                          <a:schemeClr val="tx1"/>
                        </a:solidFill>
                        <a:latin typeface="+mn-lt"/>
                        <a:ea typeface="+mn-ea"/>
                        <a:cs typeface="Lato"/>
                      </a:endParaRPr>
                    </a:p>
                    <a:p>
                      <a:pPr marL="944245" indent="-342900">
                        <a:lnSpc>
                          <a:spcPct val="100000"/>
                        </a:lnSpc>
                        <a:buFont typeface="Wingdings" panose="05000000000000000000" pitchFamily="2" charset="2"/>
                        <a:buChar char="§"/>
                        <a:tabLst>
                          <a:tab pos="515620" algn="l"/>
                        </a:tabLst>
                      </a:pPr>
                      <a:endParaRPr lang="pl-PL" sz="1600" spc="-10" dirty="0">
                        <a:solidFill>
                          <a:schemeClr val="tx1"/>
                        </a:solidFill>
                        <a:latin typeface="+mn-lt"/>
                        <a:ea typeface="+mn-ea"/>
                        <a:cs typeface="Lato"/>
                      </a:endParaRPr>
                    </a:p>
                    <a:p>
                      <a:pPr marL="315595" indent="0">
                        <a:lnSpc>
                          <a:spcPct val="100000"/>
                        </a:lnSpc>
                        <a:spcBef>
                          <a:spcPts val="915"/>
                        </a:spcBef>
                        <a:buNone/>
                        <a:tabLst>
                          <a:tab pos="515620" algn="l"/>
                        </a:tabLst>
                      </a:pPr>
                      <a:endParaRPr lang="pl-PL" sz="1300" spc="-10" dirty="0">
                        <a:solidFill>
                          <a:schemeClr val="tx1"/>
                        </a:solidFill>
                        <a:latin typeface="+mn-lt"/>
                        <a:cs typeface="Lato"/>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F3F3F2"/>
                    </a:solidFill>
                  </a:tcPr>
                </a:tc>
                <a:tc>
                  <a:txBody>
                    <a:bodyPr/>
                    <a:lstStyle/>
                    <a:p>
                      <a:pPr>
                        <a:lnSpc>
                          <a:spcPct val="100000"/>
                        </a:lnSpc>
                      </a:pPr>
                      <a:endParaRPr sz="1300" dirty="0">
                        <a:solidFill>
                          <a:schemeClr val="tx1"/>
                        </a:solidFill>
                        <a:latin typeface="+mn-lt"/>
                        <a:cs typeface="Times New Roman"/>
                      </a:endParaRPr>
                    </a:p>
                    <a:p>
                      <a:pPr>
                        <a:lnSpc>
                          <a:spcPct val="100000"/>
                        </a:lnSpc>
                      </a:pPr>
                      <a:endParaRPr sz="1300" dirty="0">
                        <a:solidFill>
                          <a:schemeClr val="tx1"/>
                        </a:solidFill>
                        <a:latin typeface="+mn-lt"/>
                        <a:cs typeface="Times New Roman"/>
                      </a:endParaRP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a:solidFill>
                            <a:schemeClr val="tx1"/>
                          </a:solidFill>
                          <a:latin typeface="+mn-lt"/>
                          <a:ea typeface="+mn-ea"/>
                          <a:cs typeface="Lato"/>
                        </a:rPr>
                        <a:t>e-</a:t>
                      </a:r>
                      <a:r>
                        <a:rPr sz="1600" spc="-10" dirty="0" err="1">
                          <a:solidFill>
                            <a:schemeClr val="tx1"/>
                          </a:solidFill>
                          <a:latin typeface="+mn-lt"/>
                          <a:ea typeface="+mn-ea"/>
                          <a:cs typeface="Lato"/>
                        </a:rPr>
                        <a:t>Urząd</a:t>
                      </a:r>
                      <a:r>
                        <a:rPr sz="1600" spc="-10" dirty="0">
                          <a:solidFill>
                            <a:schemeClr val="tx1"/>
                          </a:solidFill>
                          <a:latin typeface="+mn-lt"/>
                          <a:ea typeface="+mn-ea"/>
                          <a:cs typeface="Lato"/>
                        </a:rPr>
                        <a:t> Skarbowy</a:t>
                      </a: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err="1">
                          <a:solidFill>
                            <a:schemeClr val="tx1"/>
                          </a:solidFill>
                          <a:latin typeface="+mn-lt"/>
                          <a:ea typeface="+mn-ea"/>
                          <a:cs typeface="Lato"/>
                        </a:rPr>
                        <a:t>Twój</a:t>
                      </a:r>
                      <a:r>
                        <a:rPr sz="1600" spc="-10" dirty="0">
                          <a:solidFill>
                            <a:schemeClr val="tx1"/>
                          </a:solidFill>
                          <a:latin typeface="+mn-lt"/>
                          <a:ea typeface="+mn-ea"/>
                          <a:cs typeface="Lato"/>
                        </a:rPr>
                        <a:t> e</a:t>
                      </a:r>
                      <a:r>
                        <a:rPr lang="pl-PL" sz="1600" spc="-10" dirty="0">
                          <a:solidFill>
                            <a:schemeClr val="tx1"/>
                          </a:solidFill>
                          <a:latin typeface="+mn-lt"/>
                          <a:ea typeface="+mn-ea"/>
                          <a:cs typeface="Lato"/>
                        </a:rPr>
                        <a:t>-</a:t>
                      </a:r>
                      <a:r>
                        <a:rPr sz="1600" spc="-10" dirty="0">
                          <a:solidFill>
                            <a:schemeClr val="tx1"/>
                          </a:solidFill>
                          <a:latin typeface="+mn-lt"/>
                          <a:ea typeface="+mn-ea"/>
                          <a:cs typeface="Lato"/>
                        </a:rPr>
                        <a:t>PIT</a:t>
                      </a:r>
                      <a:endParaRPr lang="pl-PL" sz="160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err="1">
                          <a:solidFill>
                            <a:schemeClr val="tx1"/>
                          </a:solidFill>
                          <a:latin typeface="+mn-lt"/>
                          <a:ea typeface="+mn-ea"/>
                          <a:cs typeface="Lato"/>
                        </a:rPr>
                        <a:t>KSeF</a:t>
                      </a:r>
                      <a:r>
                        <a:rPr lang="pl-PL" sz="1600" spc="-10" dirty="0">
                          <a:solidFill>
                            <a:schemeClr val="tx1"/>
                          </a:solidFill>
                          <a:latin typeface="+mn-lt"/>
                          <a:ea typeface="+mn-ea"/>
                          <a:cs typeface="Lato"/>
                        </a:rPr>
                        <a:t> (Krajowy System </a:t>
                      </a:r>
                      <a:r>
                        <a:rPr lang="pl-PL" sz="1600" spc="-10" dirty="0" err="1">
                          <a:solidFill>
                            <a:schemeClr val="tx1"/>
                          </a:solidFill>
                          <a:latin typeface="+mn-lt"/>
                          <a:ea typeface="+mn-ea"/>
                          <a:cs typeface="Lato"/>
                        </a:rPr>
                        <a:t>eFaktur</a:t>
                      </a:r>
                      <a:r>
                        <a:rPr lang="pl-PL" sz="1600" spc="-10" dirty="0">
                          <a:solidFill>
                            <a:schemeClr val="tx1"/>
                          </a:solidFill>
                          <a:latin typeface="+mn-lt"/>
                          <a:ea typeface="+mn-ea"/>
                          <a:cs typeface="Lato"/>
                        </a:rPr>
                        <a: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PUESC</a:t>
                      </a: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zmodernizowany </a:t>
                      </a:r>
                      <a:r>
                        <a:rPr sz="1600" spc="-10" dirty="0" err="1">
                          <a:solidFill>
                            <a:schemeClr val="tx1"/>
                          </a:solidFill>
                          <a:latin typeface="+mn-lt"/>
                          <a:ea typeface="+mn-ea"/>
                          <a:cs typeface="Lato"/>
                        </a:rPr>
                        <a:t>Wykaz</a:t>
                      </a:r>
                      <a:r>
                        <a:rPr sz="1600" spc="-10" dirty="0">
                          <a:solidFill>
                            <a:schemeClr val="tx1"/>
                          </a:solidFill>
                          <a:latin typeface="+mn-lt"/>
                          <a:ea typeface="+mn-ea"/>
                          <a:cs typeface="Lato"/>
                        </a:rPr>
                        <a:t> podatników VAT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CRM2.0 - rozbudowa systemu zarządzania relacjami z klientem KAS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DAC8</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dodatkowe usługi </a:t>
                      </a:r>
                      <a:r>
                        <a:rPr lang="pl-PL" sz="1600" spc="-10" dirty="0" err="1">
                          <a:solidFill>
                            <a:schemeClr val="tx1"/>
                          </a:solidFill>
                          <a:latin typeface="+mn-lt"/>
                          <a:ea typeface="+mn-ea"/>
                          <a:cs typeface="Lato"/>
                        </a:rPr>
                        <a:t>eMCeK</a:t>
                      </a:r>
                      <a:r>
                        <a:rPr lang="pl-PL" sz="1600" spc="-10" dirty="0">
                          <a:solidFill>
                            <a:schemeClr val="tx1"/>
                          </a:solidFill>
                          <a:latin typeface="+mn-lt"/>
                          <a:ea typeface="+mn-ea"/>
                          <a:cs typeface="Lato"/>
                        </a:rPr>
                        <a:t> </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pakiet </a:t>
                      </a:r>
                      <a:r>
                        <a:rPr lang="pl-PL" sz="1600" spc="-10" dirty="0" err="1">
                          <a:solidFill>
                            <a:schemeClr val="tx1"/>
                          </a:solidFill>
                          <a:latin typeface="+mn-lt"/>
                          <a:ea typeface="+mn-ea"/>
                          <a:cs typeface="Lato"/>
                        </a:rPr>
                        <a:t>ViDA</a:t>
                      </a:r>
                      <a:r>
                        <a:rPr lang="pl-PL" sz="1600" spc="-10" dirty="0">
                          <a:solidFill>
                            <a:schemeClr val="tx1"/>
                          </a:solidFill>
                          <a:latin typeface="+mn-lt"/>
                          <a:ea typeface="+mn-ea"/>
                          <a:cs typeface="Lato"/>
                        </a:rPr>
                        <a:t> - zmiany w zakresie procedury OSS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e-TOLL – rozszerzenie sieci dróg płatnych</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endParaRPr lang="pl-PL" sz="160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JSP Moduł Egzekucja</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modernizacja </a:t>
                      </a:r>
                      <a:r>
                        <a:rPr lang="pl-PL" sz="1600" spc="-10" dirty="0" err="1">
                          <a:solidFill>
                            <a:schemeClr val="tx1"/>
                          </a:solidFill>
                          <a:latin typeface="+mn-lt"/>
                          <a:ea typeface="+mn-ea"/>
                          <a:cs typeface="Lato"/>
                        </a:rPr>
                        <a:t>eWIS</a:t>
                      </a:r>
                      <a:r>
                        <a:rPr lang="pl-PL" sz="1600" spc="-10" dirty="0">
                          <a:solidFill>
                            <a:schemeClr val="tx1"/>
                          </a:solidFill>
                          <a:latin typeface="+mn-lt"/>
                          <a:ea typeface="+mn-ea"/>
                          <a:cs typeface="Lato"/>
                        </a:rPr>
                        <a:t> - wdrożenie ulepszonej e-usługi WIS poprzez udostępnienie w e-Urzędzie Skarbowym ustrukturyzowanych formularzy pism w sprawie wiążącej informacji stawkowej (WIS) m.in. dla II instancji WIS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dirty="0">
                          <a:solidFill>
                            <a:schemeClr val="tx1"/>
                          </a:solidFill>
                          <a:latin typeface="+mn-lt"/>
                          <a:cs typeface="Lato"/>
                        </a:rPr>
                        <a:t>Aplikacja e-Awizacja</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endParaRPr lang="pl-PL" sz="160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endParaRPr lang="pl-PL" sz="1600" spc="-10" dirty="0">
                        <a:solidFill>
                          <a:schemeClr val="tx1"/>
                        </a:solidFill>
                        <a:latin typeface="+mn-lt"/>
                        <a:ea typeface="+mn-ea"/>
                        <a:cs typeface="Lato"/>
                      </a:endParaRPr>
                    </a:p>
                    <a:p>
                      <a:pPr marL="510540" marR="0" lvl="0" indent="-200025" defTabSz="914400" eaLnBrk="1" fontAlgn="auto" latinLnBrk="0" hangingPunct="1">
                        <a:lnSpc>
                          <a:spcPct val="100000"/>
                        </a:lnSpc>
                        <a:spcBef>
                          <a:spcPts val="915"/>
                        </a:spcBef>
                        <a:spcAft>
                          <a:spcPts val="0"/>
                        </a:spcAft>
                        <a:buClrTx/>
                        <a:buSzTx/>
                        <a:buFontTx/>
                        <a:buChar char="•"/>
                        <a:tabLst>
                          <a:tab pos="510540" algn="l"/>
                        </a:tabLst>
                        <a:defRPr/>
                      </a:pPr>
                      <a:endParaRPr lang="pl-PL" sz="1600" dirty="0">
                        <a:solidFill>
                          <a:schemeClr val="tx1"/>
                        </a:solidFill>
                        <a:latin typeface="+mn-lt"/>
                        <a:cs typeface="Lato"/>
                      </a:endParaRPr>
                    </a:p>
                    <a:p>
                      <a:pPr marL="510540" indent="-200025">
                        <a:lnSpc>
                          <a:spcPct val="100000"/>
                        </a:lnSpc>
                        <a:spcBef>
                          <a:spcPts val="915"/>
                        </a:spcBef>
                        <a:buChar char="•"/>
                        <a:tabLst>
                          <a:tab pos="510540" algn="l"/>
                        </a:tabLst>
                      </a:pPr>
                      <a:endParaRPr lang="pl-PL" sz="1300" spc="-10" dirty="0">
                        <a:solidFill>
                          <a:schemeClr val="tx1"/>
                        </a:solidFill>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a:lnSpc>
                          <a:spcPct val="100000"/>
                        </a:lnSpc>
                      </a:pPr>
                      <a:endParaRPr sz="1300" dirty="0">
                        <a:solidFill>
                          <a:schemeClr val="tx1"/>
                        </a:solidFill>
                        <a:latin typeface="+mn-lt"/>
                        <a:cs typeface="Times New Roman"/>
                      </a:endParaRPr>
                    </a:p>
                    <a:p>
                      <a:pPr>
                        <a:lnSpc>
                          <a:spcPct val="100000"/>
                        </a:lnSpc>
                      </a:pPr>
                      <a:endParaRPr sz="1300" dirty="0">
                        <a:solidFill>
                          <a:schemeClr val="tx1"/>
                        </a:solidFill>
                        <a:latin typeface="+mn-lt"/>
                        <a:cs typeface="Times New Roman"/>
                      </a:endParaRP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a:solidFill>
                            <a:schemeClr val="tx1"/>
                          </a:solidFill>
                          <a:latin typeface="+mn-lt"/>
                          <a:ea typeface="+mn-ea"/>
                          <a:cs typeface="Lato"/>
                        </a:rPr>
                        <a:t>e-</a:t>
                      </a:r>
                      <a:r>
                        <a:rPr sz="1600" spc="-10" dirty="0" err="1">
                          <a:solidFill>
                            <a:schemeClr val="tx1"/>
                          </a:solidFill>
                          <a:latin typeface="+mn-lt"/>
                          <a:ea typeface="+mn-ea"/>
                          <a:cs typeface="Lato"/>
                        </a:rPr>
                        <a:t>Urząd</a:t>
                      </a:r>
                      <a:r>
                        <a:rPr sz="1600" spc="-10" dirty="0">
                          <a:solidFill>
                            <a:schemeClr val="tx1"/>
                          </a:solidFill>
                          <a:latin typeface="+mn-lt"/>
                          <a:ea typeface="+mn-ea"/>
                          <a:cs typeface="Lato"/>
                        </a:rPr>
                        <a:t> </a:t>
                      </a:r>
                      <a:r>
                        <a:rPr sz="1600" spc="-10" dirty="0" err="1">
                          <a:solidFill>
                            <a:schemeClr val="tx1"/>
                          </a:solidFill>
                          <a:latin typeface="+mn-lt"/>
                          <a:ea typeface="+mn-ea"/>
                          <a:cs typeface="Lato"/>
                        </a:rPr>
                        <a:t>Skarbowy</a:t>
                      </a:r>
                      <a:endParaRPr sz="1600" spc="-10" dirty="0">
                        <a:solidFill>
                          <a:schemeClr val="tx1"/>
                        </a:solidFill>
                        <a:latin typeface="+mn-lt"/>
                        <a:ea typeface="+mn-ea"/>
                        <a:cs typeface="Lato"/>
                      </a:endParaRP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err="1">
                          <a:solidFill>
                            <a:schemeClr val="tx1"/>
                          </a:solidFill>
                          <a:latin typeface="+mn-lt"/>
                          <a:ea typeface="+mn-ea"/>
                          <a:cs typeface="Lato"/>
                        </a:rPr>
                        <a:t>Twój</a:t>
                      </a:r>
                      <a:r>
                        <a:rPr sz="1600" spc="-10" dirty="0">
                          <a:solidFill>
                            <a:schemeClr val="tx1"/>
                          </a:solidFill>
                          <a:latin typeface="+mn-lt"/>
                          <a:ea typeface="+mn-ea"/>
                          <a:cs typeface="Lato"/>
                        </a:rPr>
                        <a:t> e</a:t>
                      </a:r>
                      <a:r>
                        <a:rPr lang="pl-PL" sz="1600" spc="-10" dirty="0">
                          <a:solidFill>
                            <a:schemeClr val="tx1"/>
                          </a:solidFill>
                          <a:latin typeface="+mn-lt"/>
                          <a:ea typeface="+mn-ea"/>
                          <a:cs typeface="Lato"/>
                        </a:rPr>
                        <a:t>-</a:t>
                      </a:r>
                      <a:r>
                        <a:rPr sz="1600" spc="-10" dirty="0">
                          <a:solidFill>
                            <a:schemeClr val="tx1"/>
                          </a:solidFill>
                          <a:latin typeface="+mn-lt"/>
                          <a:ea typeface="+mn-ea"/>
                          <a:cs typeface="Lato"/>
                        </a:rPr>
                        <a:t>PIT</a:t>
                      </a:r>
                      <a:endParaRPr lang="pl-PL" sz="1600" spc="-10" dirty="0">
                        <a:solidFill>
                          <a:schemeClr val="tx1"/>
                        </a:solidFill>
                        <a:latin typeface="+mn-lt"/>
                        <a:ea typeface="+mn-ea"/>
                        <a:cs typeface="Lato"/>
                      </a:endParaRP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err="1">
                          <a:solidFill>
                            <a:schemeClr val="tx1"/>
                          </a:solidFill>
                          <a:latin typeface="+mn-lt"/>
                          <a:ea typeface="+mn-ea"/>
                          <a:cs typeface="Lato"/>
                        </a:rPr>
                        <a:t>KSeF</a:t>
                      </a:r>
                      <a:r>
                        <a:rPr lang="pl-PL" sz="1600" spc="-10" dirty="0">
                          <a:solidFill>
                            <a:schemeClr val="tx1"/>
                          </a:solidFill>
                          <a:latin typeface="+mn-lt"/>
                          <a:ea typeface="+mn-ea"/>
                          <a:cs typeface="Lato"/>
                        </a:rPr>
                        <a:t> (Krajowy System </a:t>
                      </a:r>
                      <a:r>
                        <a:rPr lang="pl-PL" sz="1600" spc="-10" dirty="0" err="1">
                          <a:solidFill>
                            <a:schemeClr val="tx1"/>
                          </a:solidFill>
                          <a:latin typeface="+mn-lt"/>
                          <a:ea typeface="+mn-ea"/>
                          <a:cs typeface="Lato"/>
                        </a:rPr>
                        <a:t>eFaktur</a:t>
                      </a:r>
                      <a:r>
                        <a:rPr lang="pl-PL" sz="1600" spc="-10" dirty="0">
                          <a:solidFill>
                            <a:schemeClr val="tx1"/>
                          </a:solidFill>
                          <a:latin typeface="+mn-lt"/>
                          <a:ea typeface="+mn-ea"/>
                          <a:cs typeface="Lato"/>
                        </a:rPr>
                        <a:t>)</a:t>
                      </a: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a:solidFill>
                            <a:schemeClr val="tx1"/>
                          </a:solidFill>
                          <a:latin typeface="+mn-lt"/>
                          <a:ea typeface="+mn-ea"/>
                          <a:cs typeface="Lato"/>
                        </a:rPr>
                        <a:t>PUESC</a:t>
                      </a:r>
                      <a:endParaRPr lang="pl-PL" sz="1600" spc="-10" dirty="0">
                        <a:solidFill>
                          <a:schemeClr val="tx1"/>
                        </a:solidFill>
                        <a:latin typeface="+mn-lt"/>
                        <a:ea typeface="+mn-ea"/>
                        <a:cs typeface="Lato"/>
                      </a:endParaRP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JSP (Jednolity System Podatkowy)</a:t>
                      </a: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Pakiet </a:t>
                      </a:r>
                      <a:r>
                        <a:rPr lang="pl-PL" sz="1600" spc="-10" dirty="0" err="1">
                          <a:solidFill>
                            <a:schemeClr val="tx1"/>
                          </a:solidFill>
                          <a:latin typeface="+mn-lt"/>
                          <a:ea typeface="+mn-ea"/>
                          <a:cs typeface="Lato"/>
                        </a:rPr>
                        <a:t>ViDA</a:t>
                      </a:r>
                      <a:r>
                        <a:rPr lang="pl-PL" sz="1600" spc="-10" dirty="0">
                          <a:solidFill>
                            <a:schemeClr val="tx1"/>
                          </a:solidFill>
                          <a:latin typeface="+mn-lt"/>
                          <a:ea typeface="+mn-ea"/>
                          <a:cs typeface="Lato"/>
                        </a:rPr>
                        <a:t> – zmiany w zakresie procedury OSS</a:t>
                      </a: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endParaRPr lang="pl-PL" sz="1600" spc="-10" dirty="0">
                        <a:solidFill>
                          <a:schemeClr val="tx1"/>
                        </a:solidFill>
                        <a:latin typeface="+mn-lt"/>
                        <a:ea typeface="+mn-ea"/>
                        <a:cs typeface="Lato"/>
                      </a:endParaRPr>
                    </a:p>
                    <a:p>
                      <a:pPr marL="510540" indent="-200025">
                        <a:lnSpc>
                          <a:spcPct val="100000"/>
                        </a:lnSpc>
                        <a:spcBef>
                          <a:spcPts val="915"/>
                        </a:spcBef>
                        <a:buChar char="•"/>
                        <a:tabLst>
                          <a:tab pos="510540" algn="l"/>
                        </a:tabLst>
                      </a:pPr>
                      <a:endParaRPr lang="pl-PL" sz="1600" b="0" dirty="0">
                        <a:solidFill>
                          <a:schemeClr val="tx1"/>
                        </a:solidFill>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extLst>
                  <a:ext uri="{0D108BD9-81ED-4DB2-BD59-A6C34878D82A}">
                    <a16:rowId xmlns:a16="http://schemas.microsoft.com/office/drawing/2014/main" val="10001"/>
                  </a:ext>
                </a:extLst>
              </a:tr>
            </a:tbl>
          </a:graphicData>
        </a:graphic>
      </p:graphicFrame>
      <p:sp>
        <p:nvSpPr>
          <p:cNvPr id="18" name="object 18"/>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19" name="object 19"/>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0" name="object 20"/>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a:t>
            </a:fld>
            <a:endParaRPr spc="-50" dirty="0"/>
          </a:p>
        </p:txBody>
      </p:sp>
      <p:sp>
        <p:nvSpPr>
          <p:cNvPr id="21" name="object 40">
            <a:extLst>
              <a:ext uri="{FF2B5EF4-FFF2-40B4-BE49-F238E27FC236}">
                <a16:creationId xmlns:a16="http://schemas.microsoft.com/office/drawing/2014/main" id="{5CFDA91C-A664-4FBF-AEF1-CDB57354F60A}"/>
              </a:ext>
            </a:extLst>
          </p:cNvPr>
          <p:cNvSpPr txBox="1"/>
          <p:nvPr/>
        </p:nvSpPr>
        <p:spPr>
          <a:xfrm>
            <a:off x="404456" y="2379822"/>
            <a:ext cx="3680765" cy="314830"/>
          </a:xfrm>
          <a:prstGeom prst="rect">
            <a:avLst/>
          </a:prstGeom>
        </p:spPr>
        <p:txBody>
          <a:bodyPr vert="horz" wrap="square" lIns="0" tIns="14605" rIns="0" bIns="0" rtlCol="0">
            <a:spAutoFit/>
          </a:bodyPr>
          <a:lstStyle/>
          <a:p>
            <a:pPr marL="1878330">
              <a:lnSpc>
                <a:spcPct val="100000"/>
              </a:lnSpc>
              <a:spcBef>
                <a:spcPts val="115"/>
              </a:spcBef>
            </a:pPr>
            <a:r>
              <a:rPr lang="pl-PL" sz="1950" b="1" spc="-20" dirty="0">
                <a:solidFill>
                  <a:schemeClr val="tx1"/>
                </a:solidFill>
                <a:latin typeface="Montserrat ExtraBold"/>
                <a:cs typeface="Montserrat ExtraBold"/>
              </a:rPr>
              <a:t>II i III Q26</a:t>
            </a:r>
          </a:p>
        </p:txBody>
      </p:sp>
      <p:grpSp>
        <p:nvGrpSpPr>
          <p:cNvPr id="23" name="object 12">
            <a:extLst>
              <a:ext uri="{FF2B5EF4-FFF2-40B4-BE49-F238E27FC236}">
                <a16:creationId xmlns:a16="http://schemas.microsoft.com/office/drawing/2014/main" id="{E6FAE8A4-5127-421E-926F-AEB7F8548F83}"/>
              </a:ext>
            </a:extLst>
          </p:cNvPr>
          <p:cNvGrpSpPr/>
          <p:nvPr/>
        </p:nvGrpSpPr>
        <p:grpSpPr>
          <a:xfrm>
            <a:off x="14580282" y="1947365"/>
            <a:ext cx="1047750" cy="86360"/>
            <a:chOff x="15776344" y="2531397"/>
            <a:chExt cx="1047750" cy="86360"/>
          </a:xfrm>
        </p:grpSpPr>
        <p:sp>
          <p:nvSpPr>
            <p:cNvPr id="24" name="object 13">
              <a:extLst>
                <a:ext uri="{FF2B5EF4-FFF2-40B4-BE49-F238E27FC236}">
                  <a16:creationId xmlns:a16="http://schemas.microsoft.com/office/drawing/2014/main" id="{F2A72560-CDEF-4A06-B528-1036811017DF}"/>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25" name="object 14">
              <a:extLst>
                <a:ext uri="{FF2B5EF4-FFF2-40B4-BE49-F238E27FC236}">
                  <a16:creationId xmlns:a16="http://schemas.microsoft.com/office/drawing/2014/main" id="{D758F2E9-D962-402F-8F26-0EBA2606E2B1}"/>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26" name="object 12">
            <a:extLst>
              <a:ext uri="{FF2B5EF4-FFF2-40B4-BE49-F238E27FC236}">
                <a16:creationId xmlns:a16="http://schemas.microsoft.com/office/drawing/2014/main" id="{095BFD11-35FE-457F-8A14-AD02AE6D7ED6}"/>
              </a:ext>
            </a:extLst>
          </p:cNvPr>
          <p:cNvGrpSpPr/>
          <p:nvPr/>
        </p:nvGrpSpPr>
        <p:grpSpPr>
          <a:xfrm>
            <a:off x="10447515" y="1943350"/>
            <a:ext cx="1047750" cy="86360"/>
            <a:chOff x="15776344" y="2531397"/>
            <a:chExt cx="1047750" cy="86360"/>
          </a:xfrm>
        </p:grpSpPr>
        <p:sp>
          <p:nvSpPr>
            <p:cNvPr id="27" name="object 13">
              <a:extLst>
                <a:ext uri="{FF2B5EF4-FFF2-40B4-BE49-F238E27FC236}">
                  <a16:creationId xmlns:a16="http://schemas.microsoft.com/office/drawing/2014/main" id="{EFFE4DEC-909C-4878-AB78-52AC2B1EF5C2}"/>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28" name="object 14">
              <a:extLst>
                <a:ext uri="{FF2B5EF4-FFF2-40B4-BE49-F238E27FC236}">
                  <a16:creationId xmlns:a16="http://schemas.microsoft.com/office/drawing/2014/main" id="{914D4988-CC42-4A5E-B191-D87904FCF679}"/>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29" name="object 12">
            <a:extLst>
              <a:ext uri="{FF2B5EF4-FFF2-40B4-BE49-F238E27FC236}">
                <a16:creationId xmlns:a16="http://schemas.microsoft.com/office/drawing/2014/main" id="{B7A1F143-1EDF-4F9B-83E5-0AD80ABEB3E3}"/>
              </a:ext>
            </a:extLst>
          </p:cNvPr>
          <p:cNvGrpSpPr/>
          <p:nvPr/>
        </p:nvGrpSpPr>
        <p:grpSpPr>
          <a:xfrm>
            <a:off x="6253749" y="1935577"/>
            <a:ext cx="1047750" cy="86360"/>
            <a:chOff x="15776344" y="2531397"/>
            <a:chExt cx="1047750" cy="86360"/>
          </a:xfrm>
        </p:grpSpPr>
        <p:sp>
          <p:nvSpPr>
            <p:cNvPr id="30" name="object 13">
              <a:extLst>
                <a:ext uri="{FF2B5EF4-FFF2-40B4-BE49-F238E27FC236}">
                  <a16:creationId xmlns:a16="http://schemas.microsoft.com/office/drawing/2014/main" id="{7EE31E51-2A71-4B50-9DB2-F0CA0C3EA627}"/>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31" name="object 14">
              <a:extLst>
                <a:ext uri="{FF2B5EF4-FFF2-40B4-BE49-F238E27FC236}">
                  <a16:creationId xmlns:a16="http://schemas.microsoft.com/office/drawing/2014/main" id="{417F060B-6D21-486E-81D4-DDDD60AFB025}"/>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32" name="object 12">
            <a:extLst>
              <a:ext uri="{FF2B5EF4-FFF2-40B4-BE49-F238E27FC236}">
                <a16:creationId xmlns:a16="http://schemas.microsoft.com/office/drawing/2014/main" id="{C0B46EA4-5B0F-45AA-B51C-A01B6FFE5768}"/>
              </a:ext>
            </a:extLst>
          </p:cNvPr>
          <p:cNvGrpSpPr/>
          <p:nvPr/>
        </p:nvGrpSpPr>
        <p:grpSpPr>
          <a:xfrm>
            <a:off x="2387441" y="1904499"/>
            <a:ext cx="1047750" cy="86360"/>
            <a:chOff x="15776344" y="2531397"/>
            <a:chExt cx="1047750" cy="86360"/>
          </a:xfrm>
        </p:grpSpPr>
        <p:sp>
          <p:nvSpPr>
            <p:cNvPr id="33" name="object 13">
              <a:extLst>
                <a:ext uri="{FF2B5EF4-FFF2-40B4-BE49-F238E27FC236}">
                  <a16:creationId xmlns:a16="http://schemas.microsoft.com/office/drawing/2014/main" id="{D9EE694C-D963-4B35-8633-DF74F6B41CEA}"/>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34" name="object 14">
              <a:extLst>
                <a:ext uri="{FF2B5EF4-FFF2-40B4-BE49-F238E27FC236}">
                  <a16:creationId xmlns:a16="http://schemas.microsoft.com/office/drawing/2014/main" id="{F0FA5102-D0BF-42D9-9FC2-B37F668BC3A4}"/>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sp>
        <p:nvSpPr>
          <p:cNvPr id="22" name="object 8">
            <a:extLst>
              <a:ext uri="{FF2B5EF4-FFF2-40B4-BE49-F238E27FC236}">
                <a16:creationId xmlns:a16="http://schemas.microsoft.com/office/drawing/2014/main" id="{A358F010-BF01-44A2-9130-81851BBBC522}"/>
              </a:ext>
            </a:extLst>
          </p:cNvPr>
          <p:cNvSpPr txBox="1"/>
          <p:nvPr/>
        </p:nvSpPr>
        <p:spPr>
          <a:xfrm>
            <a:off x="1087436" y="625475"/>
            <a:ext cx="14070013" cy="689291"/>
          </a:xfrm>
          <a:prstGeom prst="rect">
            <a:avLst/>
          </a:prstGeom>
        </p:spPr>
        <p:txBody>
          <a:bodyPr vert="horz" wrap="square" lIns="0" tIns="12065" rIns="0" bIns="0" rtlCol="0">
            <a:spAutoFit/>
          </a:bodyPr>
          <a:lstStyle/>
          <a:p>
            <a:pPr marL="12700">
              <a:spcBef>
                <a:spcPts val="95"/>
              </a:spcBef>
            </a:pPr>
            <a:r>
              <a:rPr lang="pl-PL" sz="4400" b="1" dirty="0">
                <a:latin typeface="+mn-lt"/>
              </a:rPr>
              <a:t>Co chcemy zrealizować do 2028 r. </a:t>
            </a:r>
            <a:endParaRPr sz="4400" b="1"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30</a:t>
            </a:fld>
            <a:endParaRPr spc="-50" dirty="0"/>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3877200" y="5625921"/>
            <a:ext cx="8737984" cy="37153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9" name="object 18">
            <a:extLst>
              <a:ext uri="{FF2B5EF4-FFF2-40B4-BE49-F238E27FC236}">
                <a16:creationId xmlns:a16="http://schemas.microsoft.com/office/drawing/2014/main" id="{E7C9F31E-43A3-3BAC-F4C1-42E2948B5E81}"/>
              </a:ext>
            </a:extLst>
          </p:cNvPr>
          <p:cNvSpPr/>
          <p:nvPr/>
        </p:nvSpPr>
        <p:spPr>
          <a:xfrm>
            <a:off x="1174112" y="4740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1087436" y="1018067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9">
            <a:extLst>
              <a:ext uri="{FF2B5EF4-FFF2-40B4-BE49-F238E27FC236}">
                <a16:creationId xmlns:a16="http://schemas.microsoft.com/office/drawing/2014/main" id="{FA9BB80D-EBE2-4541-AE9E-F29EF4F62598}"/>
              </a:ext>
            </a:extLst>
          </p:cNvPr>
          <p:cNvSpPr txBox="1"/>
          <p:nvPr/>
        </p:nvSpPr>
        <p:spPr>
          <a:xfrm>
            <a:off x="1438208" y="2348200"/>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3" name="pole tekstowe 2">
            <a:extLst>
              <a:ext uri="{FF2B5EF4-FFF2-40B4-BE49-F238E27FC236}">
                <a16:creationId xmlns:a16="http://schemas.microsoft.com/office/drawing/2014/main" id="{E5212A3B-8EAD-4785-BFF1-AA403B9AE8C6}"/>
              </a:ext>
            </a:extLst>
          </p:cNvPr>
          <p:cNvSpPr txBox="1"/>
          <p:nvPr/>
        </p:nvSpPr>
        <p:spPr>
          <a:xfrm>
            <a:off x="1143632" y="2980409"/>
            <a:ext cx="4619628" cy="1477328"/>
          </a:xfrm>
          <a:prstGeom prst="rect">
            <a:avLst/>
          </a:prstGeom>
          <a:noFill/>
        </p:spPr>
        <p:txBody>
          <a:bodyPr wrap="square" rtlCol="0">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Operatorzy Platform – Obowiązki Sprawozdawcze OP-OS </a:t>
            </a:r>
          </a:p>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Aplikacja WEB DPI</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lipca 2024 r. </a:t>
            </a:r>
          </a:p>
        </p:txBody>
      </p:sp>
      <p:sp>
        <p:nvSpPr>
          <p:cNvPr id="18" name="pole tekstowe 17">
            <a:extLst>
              <a:ext uri="{FF2B5EF4-FFF2-40B4-BE49-F238E27FC236}">
                <a16:creationId xmlns:a16="http://schemas.microsoft.com/office/drawing/2014/main" id="{3F2A60F9-99F0-4205-A952-EE3BBEE2E49E}"/>
              </a:ext>
            </a:extLst>
          </p:cNvPr>
          <p:cNvSpPr txBox="1"/>
          <p:nvPr/>
        </p:nvSpPr>
        <p:spPr>
          <a:xfrm>
            <a:off x="8257030" y="3049928"/>
            <a:ext cx="10683069" cy="1980670"/>
          </a:xfrm>
          <a:prstGeom prst="rect">
            <a:avLst/>
          </a:prstGeom>
          <a:noFill/>
        </p:spPr>
        <p:txBody>
          <a:bodyPr wrap="square">
            <a:spAutoFit/>
          </a:bodyPr>
          <a:lstStyle/>
          <a:p>
            <a:pPr lvl="3">
              <a:tabLst>
                <a:tab pos="518795" algn="l"/>
              </a:tabLst>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Operatorzy platform sprzedażowych, którzy nie korzystają z interfejsu API, mogą wypełniać formularze DPI za pośrednictwem kreatora dokumentów.</a:t>
            </a:r>
          </a:p>
          <a:p>
            <a:pPr lvl="3">
              <a:tabLst>
                <a:tab pos="518795" algn="l"/>
              </a:tabLst>
            </a:pPr>
            <a:r>
              <a:rPr lang="pl-PL" sz="1800" spc="-10" dirty="0">
                <a:solidFill>
                  <a:schemeClr val="tx1"/>
                </a:solidFill>
                <a:latin typeface="Calibri" panose="020F0502020204030204" pitchFamily="34" charset="0"/>
                <a:ea typeface="Calibri" panose="020F0502020204030204" pitchFamily="34" charset="0"/>
                <a:cs typeface="Calibri" panose="020F0502020204030204" pitchFamily="34" charset="0"/>
              </a:rPr>
              <a:t>W 2024 roku uruchomiliśmy aplikację dla operatorów platform sprzedażowych, która umożliwia wypełnienie formularzy DPI-FR i DPI-IS – dzięki temu mniejsi operatorzy platform sprzedażowych, którzy nie korzystają z interfejsu API, mogą rozpocząć realizację zadań związanych z zaimplementowanymi przepisami dyrektywy DAC7. </a:t>
            </a:r>
            <a:endPar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3">
              <a:lnSpc>
                <a:spcPts val="4580"/>
              </a:lnSpc>
              <a:tabLst>
                <a:tab pos="518795" algn="l"/>
              </a:tabLst>
            </a:pPr>
            <a:endParaRPr lang="pl-PL" sz="1800" dirty="0">
              <a:solidFill>
                <a:schemeClr val="tx1"/>
              </a:solidFill>
              <a:latin typeface="+mn-lt"/>
            </a:endParaRPr>
          </a:p>
        </p:txBody>
      </p:sp>
      <p:sp>
        <p:nvSpPr>
          <p:cNvPr id="16" name="pole tekstowe 15">
            <a:extLst>
              <a:ext uri="{FF2B5EF4-FFF2-40B4-BE49-F238E27FC236}">
                <a16:creationId xmlns:a16="http://schemas.microsoft.com/office/drawing/2014/main" id="{2127DFFA-66A5-417F-A52A-2B431564824F}"/>
              </a:ext>
            </a:extLst>
          </p:cNvPr>
          <p:cNvSpPr txBox="1"/>
          <p:nvPr/>
        </p:nvSpPr>
        <p:spPr>
          <a:xfrm>
            <a:off x="1150474" y="4998029"/>
            <a:ext cx="4612786" cy="1477328"/>
          </a:xfrm>
          <a:prstGeom prst="rect">
            <a:avLst/>
          </a:prstGeom>
          <a:noFill/>
        </p:spPr>
        <p:txBody>
          <a:bodyPr wrap="square" rtlCol="0">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Operatorzy Platform – Obowiązki Sprawozdawcze OP-OS </a:t>
            </a:r>
          </a:p>
          <a:p>
            <a:r>
              <a:rPr lang="pl-PL" b="1" dirty="0">
                <a:latin typeface="Calibri" panose="020F0502020204030204" pitchFamily="34" charset="0"/>
                <a:ea typeface="Calibri" panose="020F0502020204030204" pitchFamily="34" charset="0"/>
                <a:cs typeface="Calibri" panose="020F0502020204030204" pitchFamily="34" charset="0"/>
              </a:rPr>
              <a:t>Komponent Wymiany Danych (KWD</a:t>
            </a:r>
            <a:r>
              <a:rPr lang="pl-PL" dirty="0">
                <a:latin typeface="Calibri" panose="020F0502020204030204" pitchFamily="34" charset="0"/>
                <a:ea typeface="Calibri" panose="020F0502020204030204" pitchFamily="34" charset="0"/>
                <a:cs typeface="Calibri" panose="020F0502020204030204" pitchFamily="34" charset="0"/>
              </a:rPr>
              <a:t>)</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1 lipca 2024 r.</a:t>
            </a:r>
          </a:p>
        </p:txBody>
      </p:sp>
      <p:sp>
        <p:nvSpPr>
          <p:cNvPr id="17" name="pole tekstowe 16">
            <a:extLst>
              <a:ext uri="{FF2B5EF4-FFF2-40B4-BE49-F238E27FC236}">
                <a16:creationId xmlns:a16="http://schemas.microsoft.com/office/drawing/2014/main" id="{664479D5-7690-4902-8D36-93FCDFD0117B}"/>
              </a:ext>
            </a:extLst>
          </p:cNvPr>
          <p:cNvSpPr txBox="1"/>
          <p:nvPr/>
        </p:nvSpPr>
        <p:spPr>
          <a:xfrm>
            <a:off x="8257030" y="4879470"/>
            <a:ext cx="11079587" cy="646331"/>
          </a:xfrm>
          <a:prstGeom prst="rect">
            <a:avLst/>
          </a:prstGeom>
          <a:noFill/>
        </p:spPr>
        <p:txBody>
          <a:bodyPr wrap="square">
            <a:spAutoFit/>
          </a:bodyPr>
          <a:lstStyle/>
          <a:p>
            <a:pPr lvl="3">
              <a:tabLst>
                <a:tab pos="518795" algn="l"/>
              </a:tabLst>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Narzędzie umożliwiające przygotowanie pliku formularza DPI do podpisu oraz jego wysyłkę do Szefa KAS po stosownej walidacji.</a:t>
            </a:r>
            <a:endPar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pole tekstowe 18">
            <a:extLst>
              <a:ext uri="{FF2B5EF4-FFF2-40B4-BE49-F238E27FC236}">
                <a16:creationId xmlns:a16="http://schemas.microsoft.com/office/drawing/2014/main" id="{FF0F6A88-4402-4F82-9CC8-11433D535C55}"/>
              </a:ext>
            </a:extLst>
          </p:cNvPr>
          <p:cNvSpPr txBox="1"/>
          <p:nvPr/>
        </p:nvSpPr>
        <p:spPr>
          <a:xfrm>
            <a:off x="1155010" y="7015649"/>
            <a:ext cx="6795436" cy="1839606"/>
          </a:xfrm>
          <a:prstGeom prst="rect">
            <a:avLst/>
          </a:prstGeom>
          <a:noFill/>
        </p:spPr>
        <p:txBody>
          <a:bodyPr wrap="square">
            <a:spAutoFit/>
          </a:bodyPr>
          <a:lstStyle/>
          <a:p>
            <a:pPr marR="5080">
              <a:lnSpc>
                <a:spcPts val="2180"/>
              </a:lnSpc>
              <a:spcBef>
                <a:spcPts val="100"/>
              </a:spcBef>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Centrum Transparentności – JPK_PD</a:t>
            </a:r>
          </a:p>
          <a:p>
            <a:pPr marR="5080">
              <a:lnSpc>
                <a:spcPts val="2180"/>
              </a:lnSpc>
              <a:spcBef>
                <a:spcPts val="100"/>
              </a:spcBef>
            </a:pPr>
            <a:endParaRPr lang="pl-PL"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Interaktywne Formularze w zakresie JPK_EWP, </a:t>
            </a:r>
            <a:r>
              <a:rPr lang="pl-PL" spc="-10" dirty="0" err="1">
                <a:solidFill>
                  <a:schemeClr val="tx1"/>
                </a:solidFill>
                <a:latin typeface="Calibri" panose="020F0502020204030204" pitchFamily="34" charset="0"/>
                <a:ea typeface="Calibri" panose="020F0502020204030204" pitchFamily="34" charset="0"/>
                <a:cs typeface="Calibri" panose="020F0502020204030204" pitchFamily="34" charset="0"/>
              </a:rPr>
              <a:t>JPK_PKPiR</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 JPK_ST </a:t>
            </a:r>
          </a:p>
          <a:p>
            <a:pPr marR="5080">
              <a:lnSpc>
                <a:spcPts val="2180"/>
              </a:lnSpc>
              <a:spcBef>
                <a:spcPts val="100"/>
              </a:spcBef>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Grudzień 2025 r.</a:t>
            </a:r>
          </a:p>
        </p:txBody>
      </p:sp>
      <p:sp>
        <p:nvSpPr>
          <p:cNvPr id="20" name="pole tekstowe 19">
            <a:extLst>
              <a:ext uri="{FF2B5EF4-FFF2-40B4-BE49-F238E27FC236}">
                <a16:creationId xmlns:a16="http://schemas.microsoft.com/office/drawing/2014/main" id="{97672C11-BA11-4AD6-9EF9-DF5C0AB29097}"/>
              </a:ext>
            </a:extLst>
          </p:cNvPr>
          <p:cNvSpPr txBox="1"/>
          <p:nvPr/>
        </p:nvSpPr>
        <p:spPr>
          <a:xfrm>
            <a:off x="8345333" y="6916251"/>
            <a:ext cx="10143357" cy="2942472"/>
          </a:xfrm>
          <a:prstGeom prst="rect">
            <a:avLst/>
          </a:prstGeom>
          <a:noFill/>
        </p:spPr>
        <p:txBody>
          <a:bodyPr wrap="square">
            <a:spAutoFit/>
          </a:bodyPr>
          <a:lstStyle/>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Interaktywne Formularze JPK_EWP /</a:t>
            </a:r>
            <a:r>
              <a:rPr lang="pl-PL"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JPK_PKPiR</a:t>
            </a: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 JPK_ST umożliwiają w sposób intuicyjny złożenie formularzy  przez podmioty zobowiązane do prowadzenia ewidencji podatkowych w formie elektronicznej.</a:t>
            </a:r>
          </a:p>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Nowoczesna, przyjazna, bezpieczna i wielokanałowa obsługa podatnika wynikająca z rozwoju digitalizacji organów podatkowych. </a:t>
            </a:r>
          </a:p>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Ustrukturyzowana forma przekazywanych danych podatkowych, możliwość odtworzenia dokumentacji księgowej, przechowywanie złożonych plików JPK_PD minimum 6 lat. </a:t>
            </a:r>
            <a:b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Ograniczenie liczby kontroli w siedzibie podatnika. Zapewnienie uczciwej konkurencji na rynku poprzez kierowanie działań do podatników niewywiązujących się z obowiązków podatkowych, wzmacnianie pozycji rzetelnie rozliczających się przedsiębiorców. </a:t>
            </a:r>
          </a:p>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Udostępnienie podatnikom i integratorom z odpowiednim wyprzedzeniem integracji z JPK_PD. </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object 18">
            <a:extLst>
              <a:ext uri="{FF2B5EF4-FFF2-40B4-BE49-F238E27FC236}">
                <a16:creationId xmlns:a16="http://schemas.microsoft.com/office/drawing/2014/main" id="{D77F55C0-29E9-450D-B2CE-EC9BD13B6662}"/>
              </a:ext>
            </a:extLst>
          </p:cNvPr>
          <p:cNvSpPr/>
          <p:nvPr/>
        </p:nvSpPr>
        <p:spPr>
          <a:xfrm>
            <a:off x="1225029" y="6721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418179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31</a:t>
            </a:fld>
            <a:endParaRPr spc="-50" dirty="0"/>
          </a:p>
        </p:txBody>
      </p:sp>
      <p:sp>
        <p:nvSpPr>
          <p:cNvPr id="52" name="object 24">
            <a:extLst>
              <a:ext uri="{FF2B5EF4-FFF2-40B4-BE49-F238E27FC236}">
                <a16:creationId xmlns:a16="http://schemas.microsoft.com/office/drawing/2014/main" id="{C34D2487-6520-4EA2-88DD-025D8BFA2DFC}"/>
              </a:ext>
            </a:extLst>
          </p:cNvPr>
          <p:cNvSpPr txBox="1"/>
          <p:nvPr/>
        </p:nvSpPr>
        <p:spPr>
          <a:xfrm>
            <a:off x="8345336" y="3042887"/>
            <a:ext cx="10238316" cy="579005"/>
          </a:xfrm>
          <a:prstGeom prst="rect">
            <a:avLst/>
          </a:prstGeom>
        </p:spPr>
        <p:txBody>
          <a:bodyPr vert="horz" wrap="square" lIns="0" tIns="12065" rIns="0" bIns="0" rtlCol="0">
            <a:spAutoFit/>
          </a:bodyPr>
          <a:lstStyle/>
          <a:p>
            <a:pPr marL="12700">
              <a:lnSpc>
                <a:spcPct val="10000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I-IV kwartale 2025 r. Klienci umówili 4 282 625 wizyt, z czego: Internet 1 769 468, Urzędnik 2 513 157. </a:t>
            </a:r>
          </a:p>
          <a:p>
            <a:pPr marL="12700">
              <a:lnSpc>
                <a:spcPct val="10000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I kwartale 2026 r. Klienci umówili 1 176 320 wizyt, z czego: Internet 438 803, Urzędnik 737 517.</a:t>
            </a:r>
          </a:p>
        </p:txBody>
      </p:sp>
      <p:sp>
        <p:nvSpPr>
          <p:cNvPr id="62" name="object 24">
            <a:extLst>
              <a:ext uri="{FF2B5EF4-FFF2-40B4-BE49-F238E27FC236}">
                <a16:creationId xmlns:a16="http://schemas.microsoft.com/office/drawing/2014/main" id="{D7128E54-0C50-4C8A-B875-F463F355B6F1}"/>
              </a:ext>
            </a:extLst>
          </p:cNvPr>
          <p:cNvSpPr txBox="1"/>
          <p:nvPr/>
        </p:nvSpPr>
        <p:spPr>
          <a:xfrm>
            <a:off x="8532509" y="3998524"/>
            <a:ext cx="7175500" cy="289182"/>
          </a:xfrm>
          <a:prstGeom prst="rect">
            <a:avLst/>
          </a:prstGeom>
        </p:spPr>
        <p:txBody>
          <a:bodyPr vert="horz" wrap="square" lIns="0" tIns="12065" rIns="0" bIns="0" rtlCol="0">
            <a:spAutoFit/>
          </a:bodyPr>
          <a:lstStyle/>
          <a:p>
            <a:pPr marL="12700">
              <a:lnSpc>
                <a:spcPct val="100000"/>
              </a:lnSpc>
              <a:spcBef>
                <a:spcPts val="95"/>
              </a:spcBef>
            </a:pPr>
            <a:endParaRPr dirty="0">
              <a:solidFill>
                <a:schemeClr val="tx1"/>
              </a:solidFill>
              <a:latin typeface="+mn-lt"/>
              <a:cs typeface="Lato"/>
            </a:endParaRPr>
          </a:p>
        </p:txBody>
      </p:sp>
      <p:sp>
        <p:nvSpPr>
          <p:cNvPr id="63" name="object 27">
            <a:extLst>
              <a:ext uri="{FF2B5EF4-FFF2-40B4-BE49-F238E27FC236}">
                <a16:creationId xmlns:a16="http://schemas.microsoft.com/office/drawing/2014/main" id="{A4E1AE09-A27B-4550-965C-C4BB5941F615}"/>
              </a:ext>
            </a:extLst>
          </p:cNvPr>
          <p:cNvSpPr txBox="1"/>
          <p:nvPr/>
        </p:nvSpPr>
        <p:spPr>
          <a:xfrm>
            <a:off x="1154648" y="3042887"/>
            <a:ext cx="5677218" cy="333425"/>
          </a:xfrm>
          <a:prstGeom prst="rect">
            <a:avLst/>
          </a:prstGeom>
        </p:spPr>
        <p:txBody>
          <a:bodyPr vert="horz" wrap="square" lIns="0" tIns="12700" rIns="0" bIns="0" rtlCol="0">
            <a:spAutoFit/>
          </a:bodyPr>
          <a:lstStyle/>
          <a:p>
            <a:pPr marL="12700" marR="5080">
              <a:lnSpc>
                <a:spcPct val="12490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Usługa </a:t>
            </a: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Umów wizytę. </a:t>
            </a:r>
            <a:endParaRP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bject 9">
            <a:extLst>
              <a:ext uri="{FF2B5EF4-FFF2-40B4-BE49-F238E27FC236}">
                <a16:creationId xmlns:a16="http://schemas.microsoft.com/office/drawing/2014/main" id="{C9339AE6-69E8-0796-D453-9291AE0432F8}"/>
              </a:ext>
            </a:extLst>
          </p:cNvPr>
          <p:cNvSpPr txBox="1"/>
          <p:nvPr/>
        </p:nvSpPr>
        <p:spPr>
          <a:xfrm>
            <a:off x="1165222" y="2274118"/>
            <a:ext cx="4010027"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576853" y="5869583"/>
            <a:ext cx="7271087" cy="265874"/>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C0FE126D-F6A3-CB91-7C30-31DFFF804E29}"/>
              </a:ext>
            </a:extLst>
          </p:cNvPr>
          <p:cNvSpPr/>
          <p:nvPr/>
        </p:nvSpPr>
        <p:spPr>
          <a:xfrm>
            <a:off x="1203006" y="6950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9" name="object 18">
            <a:extLst>
              <a:ext uri="{FF2B5EF4-FFF2-40B4-BE49-F238E27FC236}">
                <a16:creationId xmlns:a16="http://schemas.microsoft.com/office/drawing/2014/main" id="{E7C9F31E-43A3-3BAC-F4C1-42E2948B5E81}"/>
              </a:ext>
            </a:extLst>
          </p:cNvPr>
          <p:cNvSpPr/>
          <p:nvPr/>
        </p:nvSpPr>
        <p:spPr>
          <a:xfrm>
            <a:off x="1081156" y="5121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0" name="object 18">
            <a:extLst>
              <a:ext uri="{FF2B5EF4-FFF2-40B4-BE49-F238E27FC236}">
                <a16:creationId xmlns:a16="http://schemas.microsoft.com/office/drawing/2014/main" id="{9093E577-A107-4865-9D79-A7890DDF07CC}"/>
              </a:ext>
            </a:extLst>
          </p:cNvPr>
          <p:cNvSpPr/>
          <p:nvPr/>
        </p:nvSpPr>
        <p:spPr>
          <a:xfrm>
            <a:off x="1203006" y="3673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2" name="pole tekstowe 31">
            <a:extLst>
              <a:ext uri="{FF2B5EF4-FFF2-40B4-BE49-F238E27FC236}">
                <a16:creationId xmlns:a16="http://schemas.microsoft.com/office/drawing/2014/main" id="{7A4311A8-89BD-416B-AAEC-6DDB59C4E48E}"/>
              </a:ext>
            </a:extLst>
          </p:cNvPr>
          <p:cNvSpPr txBox="1"/>
          <p:nvPr/>
        </p:nvSpPr>
        <p:spPr>
          <a:xfrm>
            <a:off x="1120477" y="5199658"/>
            <a:ext cx="6602414" cy="2585323"/>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Dostosowanie systemu </a:t>
            </a: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MDR do e-Doręczeń </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Z</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realizowano ostatni etap - wprowadzenie adresu e-Doręczeń do formularzy MDR-1 i MDR-3, poprzez połączenie bramki MDR z </a:t>
            </a:r>
            <a:b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HED-em do e-Doręczeń - weryfikacja adresu.</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2025 r.</a:t>
            </a:r>
          </a:p>
          <a:p>
            <a:endParaRPr lang="pl-PL" dirty="0">
              <a:latin typeface="+mn-lt"/>
            </a:endParaRPr>
          </a:p>
          <a:p>
            <a:endParaRPr lang="pl-PL" dirty="0">
              <a:latin typeface="+mn-lt"/>
            </a:endParaRPr>
          </a:p>
          <a:p>
            <a:endParaRPr lang="pl-PL" dirty="0">
              <a:latin typeface="+mn-lt"/>
            </a:endParaRPr>
          </a:p>
        </p:txBody>
      </p:sp>
      <p:sp>
        <p:nvSpPr>
          <p:cNvPr id="33" name="pole tekstowe 32">
            <a:extLst>
              <a:ext uri="{FF2B5EF4-FFF2-40B4-BE49-F238E27FC236}">
                <a16:creationId xmlns:a16="http://schemas.microsoft.com/office/drawing/2014/main" id="{188800C1-26EA-4BEB-A3EC-78C4A7D031A5}"/>
              </a:ext>
            </a:extLst>
          </p:cNvPr>
          <p:cNvSpPr txBox="1"/>
          <p:nvPr/>
        </p:nvSpPr>
        <p:spPr>
          <a:xfrm>
            <a:off x="8277169" y="5393425"/>
            <a:ext cx="10102437" cy="923330"/>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ostatnim kwartale 2025 r. wpłynęło 401 dokumentów, do których odnosiła się zmiana.</a:t>
            </a:r>
          </a:p>
          <a:p>
            <a:r>
              <a:rPr lang="pl-PL" dirty="0">
                <a:effectLst/>
                <a:latin typeface="+mn-lt"/>
              </a:rPr>
              <a:t>W I kwartale 2026 r. wpłynęło 2 786 dokumentów, do których odnosiła się zmiana</a:t>
            </a:r>
            <a:r>
              <a:rPr lang="pl-PL" dirty="0">
                <a:effectLst/>
              </a:rPr>
              <a:t>.</a:t>
            </a:r>
            <a:endParaRPr lang="pl-PL" dirty="0"/>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pole tekstowe 22">
            <a:extLst>
              <a:ext uri="{FF2B5EF4-FFF2-40B4-BE49-F238E27FC236}">
                <a16:creationId xmlns:a16="http://schemas.microsoft.com/office/drawing/2014/main" id="{E0B83A7B-2AC8-4F76-940D-A5CD579E09A8}"/>
              </a:ext>
            </a:extLst>
          </p:cNvPr>
          <p:cNvSpPr txBox="1"/>
          <p:nvPr/>
        </p:nvSpPr>
        <p:spPr>
          <a:xfrm>
            <a:off x="1081156" y="3845759"/>
            <a:ext cx="6795945" cy="1477328"/>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SENT-RMPD</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Przygotowanie formularzy do międzynarodowych przewozów drogowych (RMPD).</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listopada 2024 r.</a:t>
            </a:r>
          </a:p>
          <a:p>
            <a:endParaRPr lang="pl-PL" dirty="0">
              <a:latin typeface="+mn-lt"/>
            </a:endParaRPr>
          </a:p>
        </p:txBody>
      </p:sp>
      <p:sp>
        <p:nvSpPr>
          <p:cNvPr id="27" name="pole tekstowe 26">
            <a:extLst>
              <a:ext uri="{FF2B5EF4-FFF2-40B4-BE49-F238E27FC236}">
                <a16:creationId xmlns:a16="http://schemas.microsoft.com/office/drawing/2014/main" id="{BCCF3863-FA89-4ACC-AFF2-F6A13537D4AF}"/>
              </a:ext>
            </a:extLst>
          </p:cNvPr>
          <p:cNvSpPr txBox="1"/>
          <p:nvPr/>
        </p:nvSpPr>
        <p:spPr>
          <a:xfrm>
            <a:off x="8233670" y="3853099"/>
            <a:ext cx="10325767" cy="936154"/>
          </a:xfrm>
          <a:prstGeom prst="rect">
            <a:avLst/>
          </a:prstGeom>
          <a:noFill/>
        </p:spPr>
        <p:txBody>
          <a:bodyPr wrap="square">
            <a:spAutoFit/>
          </a:bodyPr>
          <a:lstStyle/>
          <a:p>
            <a:pPr marL="12700">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Możliwość dokonywania zgłoszeń przewozów międzynarodowych – od  dnia wejścia w życie obowiązku,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tj. od 1 listopada 2024 r. zagraniczne podmioty dokonały ponad 2,3 mln zgłoszeń przewozów.</a:t>
            </a:r>
          </a:p>
          <a:p>
            <a:pPr marL="12700">
              <a:lnSpc>
                <a:spcPct val="100000"/>
              </a:lnSpc>
              <a:spcBef>
                <a:spcPts val="95"/>
              </a:spcBef>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object 18">
            <a:extLst>
              <a:ext uri="{FF2B5EF4-FFF2-40B4-BE49-F238E27FC236}">
                <a16:creationId xmlns:a16="http://schemas.microsoft.com/office/drawing/2014/main" id="{B929A1E2-94BA-494C-BEFA-C10409A932BC}"/>
              </a:ext>
            </a:extLst>
          </p:cNvPr>
          <p:cNvSpPr/>
          <p:nvPr/>
        </p:nvSpPr>
        <p:spPr>
          <a:xfrm>
            <a:off x="1203006" y="9693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1" name="pole tekstowe 20">
            <a:extLst>
              <a:ext uri="{FF2B5EF4-FFF2-40B4-BE49-F238E27FC236}">
                <a16:creationId xmlns:a16="http://schemas.microsoft.com/office/drawing/2014/main" id="{849879E9-2620-4875-9523-49A987457F4C}"/>
              </a:ext>
            </a:extLst>
          </p:cNvPr>
          <p:cNvSpPr txBox="1"/>
          <p:nvPr/>
        </p:nvSpPr>
        <p:spPr>
          <a:xfrm>
            <a:off x="1101202" y="7197174"/>
            <a:ext cx="6524628" cy="1826782"/>
          </a:xfrm>
          <a:prstGeom prst="rect">
            <a:avLst/>
          </a:prstGeom>
          <a:noFill/>
        </p:spPr>
        <p:txBody>
          <a:bodyPr wrap="square">
            <a:spAutoFit/>
          </a:bodyPr>
          <a:lstStyle/>
          <a:p>
            <a:pPr marL="12700">
              <a:lnSpc>
                <a:spcPts val="2180"/>
              </a:lnSpc>
              <a:spcBef>
                <a:spcPts val="95"/>
              </a:spcBef>
            </a:pPr>
            <a:r>
              <a:rPr lang="pl-PL" b="1" dirty="0">
                <a:solidFill>
                  <a:schemeClr val="tx1"/>
                </a:solidFill>
                <a:latin typeface="+mj-lt"/>
                <a:ea typeface="Calibri" panose="020F0502020204030204" pitchFamily="34" charset="0"/>
                <a:cs typeface="Calibri" panose="020F0502020204030204" pitchFamily="34" charset="0"/>
              </a:rPr>
              <a:t>eSF – </a:t>
            </a:r>
            <a:r>
              <a:rPr lang="pl-PL" b="1" dirty="0" err="1">
                <a:solidFill>
                  <a:schemeClr val="tx1"/>
                </a:solidFill>
                <a:latin typeface="+mj-lt"/>
                <a:ea typeface="Calibri" panose="020F0502020204030204" pitchFamily="34" charset="0"/>
                <a:cs typeface="Calibri" panose="020F0502020204030204" pitchFamily="34" charset="0"/>
              </a:rPr>
              <a:t>eSprawozdania</a:t>
            </a:r>
            <a:r>
              <a:rPr lang="pl-PL" b="1" dirty="0">
                <a:solidFill>
                  <a:schemeClr val="tx1"/>
                </a:solidFill>
                <a:latin typeface="+mj-lt"/>
                <a:ea typeface="Calibri" panose="020F0502020204030204" pitchFamily="34" charset="0"/>
                <a:cs typeface="Calibri" panose="020F0502020204030204" pitchFamily="34" charset="0"/>
              </a:rPr>
              <a:t> Finansowe</a:t>
            </a:r>
          </a:p>
          <a:p>
            <a:pPr marL="12700">
              <a:lnSpc>
                <a:spcPts val="2180"/>
              </a:lnSpc>
              <a:spcBef>
                <a:spcPts val="95"/>
              </a:spcBef>
            </a:pPr>
            <a:r>
              <a:rPr lang="pl-PL" dirty="0">
                <a:solidFill>
                  <a:schemeClr val="tx1"/>
                </a:solidFill>
                <a:latin typeface="+mj-lt"/>
                <a:ea typeface="Calibri" panose="020F0502020204030204" pitchFamily="34" charset="0"/>
                <a:cs typeface="Calibri" panose="020F0502020204030204" pitchFamily="34" charset="0"/>
              </a:rPr>
              <a:t>Uruchomienie produkcyjne </a:t>
            </a:r>
            <a:r>
              <a:rPr lang="pl-PL" dirty="0" err="1">
                <a:solidFill>
                  <a:schemeClr val="tx1"/>
                </a:solidFill>
                <a:latin typeface="+mj-lt"/>
                <a:ea typeface="Calibri" panose="020F0502020204030204" pitchFamily="34" charset="0"/>
                <a:cs typeface="Calibri" panose="020F0502020204030204" pitchFamily="34" charset="0"/>
              </a:rPr>
              <a:t>schem</a:t>
            </a:r>
            <a:r>
              <a:rPr lang="pl-PL" dirty="0">
                <a:solidFill>
                  <a:schemeClr val="tx1"/>
                </a:solidFill>
                <a:latin typeface="+mj-lt"/>
                <a:ea typeface="Calibri" panose="020F0502020204030204" pitchFamily="34" charset="0"/>
                <a:cs typeface="Calibri" panose="020F0502020204030204" pitchFamily="34" charset="0"/>
              </a:rPr>
              <a:t>. </a:t>
            </a:r>
          </a:p>
          <a:p>
            <a:pPr marL="12700">
              <a:lnSpc>
                <a:spcPts val="2180"/>
              </a:lnSpc>
              <a:spcBef>
                <a:spcPts val="95"/>
              </a:spcBef>
            </a:pPr>
            <a:r>
              <a:rPr lang="pl-PL" dirty="0">
                <a:solidFill>
                  <a:schemeClr val="tx1"/>
                </a:solidFill>
                <a:latin typeface="+mj-lt"/>
                <a:ea typeface="Lato" panose="020F0502020204030203" pitchFamily="34" charset="0"/>
                <a:cs typeface="Lato" panose="020F0502020204030203" pitchFamily="34" charset="0"/>
              </a:rPr>
              <a:t>Aktualizacja aplikacji eSF pod kątem dostosowania do obsługi nowych struktur logicznych</a:t>
            </a:r>
          </a:p>
          <a:p>
            <a:pPr marL="12700">
              <a:lnSpc>
                <a:spcPts val="2180"/>
              </a:lnSpc>
              <a:spcBef>
                <a:spcPts val="95"/>
              </a:spcBef>
            </a:pPr>
            <a:endParaRPr lang="pl-PL" dirty="0">
              <a:solidFill>
                <a:schemeClr val="tx1"/>
              </a:solidFill>
              <a:latin typeface="+mj-lt"/>
              <a:ea typeface="Calibri" panose="020F0502020204030204" pitchFamily="34" charset="0"/>
              <a:cs typeface="Calibri" panose="020F0502020204030204" pitchFamily="34" charset="0"/>
            </a:endParaRPr>
          </a:p>
          <a:p>
            <a:pPr marL="12700">
              <a:lnSpc>
                <a:spcPts val="2180"/>
              </a:lnSpc>
              <a:spcBef>
                <a:spcPts val="95"/>
              </a:spcBef>
            </a:pPr>
            <a:r>
              <a:rPr lang="pl-PL" dirty="0">
                <a:solidFill>
                  <a:schemeClr val="tx1"/>
                </a:solidFill>
                <a:latin typeface="+mj-lt"/>
                <a:ea typeface="Calibri" panose="020F0502020204030204" pitchFamily="34" charset="0"/>
                <a:cs typeface="Calibri" panose="020F0502020204030204" pitchFamily="34" charset="0"/>
              </a:rPr>
              <a:t>Grudzień 2025 r. i marzec 2026 r.</a:t>
            </a:r>
          </a:p>
        </p:txBody>
      </p:sp>
      <p:sp>
        <p:nvSpPr>
          <p:cNvPr id="24" name="pole tekstowe 23">
            <a:extLst>
              <a:ext uri="{FF2B5EF4-FFF2-40B4-BE49-F238E27FC236}">
                <a16:creationId xmlns:a16="http://schemas.microsoft.com/office/drawing/2014/main" id="{5AEC0C51-BB59-4E72-8FA6-5FB104E2243E}"/>
              </a:ext>
            </a:extLst>
          </p:cNvPr>
          <p:cNvSpPr txBox="1"/>
          <p:nvPr/>
        </p:nvSpPr>
        <p:spPr>
          <a:xfrm>
            <a:off x="8236613" y="7121487"/>
            <a:ext cx="10686367" cy="2350002"/>
          </a:xfrm>
          <a:prstGeom prst="rect">
            <a:avLst/>
          </a:prstGeom>
          <a:noFill/>
        </p:spPr>
        <p:txBody>
          <a:bodyPr wrap="square">
            <a:spAutoFit/>
          </a:bodyPr>
          <a:lstStyle/>
          <a:p>
            <a:pPr marL="12700"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2026 r. obowiązują zmodyfikowane struktury logiczne sprawozdań finansowych. </a:t>
            </a:r>
          </a:p>
          <a:p>
            <a:pPr marL="12700"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Ostateczne wersje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zostały opublikowane, tak aby klienci mogli się przygotować do sporządzania sprawozdań według nowych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od 2026 roku. Zmiany w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schemach</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polegały na ich uporządkowaniu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 uproszczeniu.</a:t>
            </a:r>
          </a:p>
          <a:p>
            <a:r>
              <a:rPr lang="pl-PL" dirty="0">
                <a:latin typeface="+mj-lt"/>
              </a:rPr>
              <a:t>W dniu 25.03.2026 r. Aplikacja e-Sprawozdania Finansowe została zaktualizowana, dzięki </a:t>
            </a:r>
          </a:p>
          <a:p>
            <a:r>
              <a:rPr lang="pl-PL" dirty="0">
                <a:latin typeface="+mj-lt"/>
              </a:rPr>
              <a:t>czemu możliwe jest sporządzanie, edytowanie, wizualizowanie oraz wysyłanie do Szefa KAS sprawozdań finansowych sporządzonych według najnowszych struktur logicznych, opublikowanych na CRWDE.</a:t>
            </a:r>
          </a:p>
          <a:p>
            <a:pPr marL="12700" marR="5080">
              <a:lnSpc>
                <a:spcPts val="2180"/>
              </a:lnSpc>
              <a:spcBef>
                <a:spcPts val="100"/>
              </a:spcBef>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41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128535" y="2906638"/>
            <a:ext cx="4355325" cy="1051570"/>
          </a:xfrm>
          <a:prstGeom prst="rect">
            <a:avLst/>
          </a:prstGeom>
        </p:spPr>
        <p:txBody>
          <a:bodyPr vert="horz" wrap="square" lIns="0" tIns="12700" rIns="0" bIns="0" rtlCol="0">
            <a:spAutoFit/>
          </a:bodyPr>
          <a:lstStyle/>
          <a:p>
            <a:pPr marL="12700" marR="5080">
              <a:lnSpc>
                <a:spcPct val="124900"/>
              </a:lnSpc>
              <a:spcBef>
                <a:spcPts val="100"/>
              </a:spcBef>
            </a:pP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CESOP PL </a:t>
            </a:r>
          </a:p>
          <a:p>
            <a:pPr marL="12700" marR="5080">
              <a:lnSpc>
                <a:spcPct val="124900"/>
              </a:lnSpc>
              <a:spcBef>
                <a:spcPts val="100"/>
              </a:spcBef>
            </a:pPr>
            <a:endPar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ct val="12490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Kwiecień 2024 r.</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32</a:t>
            </a:fld>
            <a:endParaRPr spc="-50" dirty="0"/>
          </a:p>
        </p:txBody>
      </p:sp>
      <p:sp>
        <p:nvSpPr>
          <p:cNvPr id="3" name="object 9">
            <a:extLst>
              <a:ext uri="{FF2B5EF4-FFF2-40B4-BE49-F238E27FC236}">
                <a16:creationId xmlns:a16="http://schemas.microsoft.com/office/drawing/2014/main" id="{C9339AE6-69E8-0796-D453-9291AE0432F8}"/>
              </a:ext>
            </a:extLst>
          </p:cNvPr>
          <p:cNvSpPr txBox="1"/>
          <p:nvPr/>
        </p:nvSpPr>
        <p:spPr>
          <a:xfrm>
            <a:off x="1165222" y="2274118"/>
            <a:ext cx="4010027"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174303" y="6312067"/>
            <a:ext cx="79359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C0FE126D-F6A3-CB91-7C30-31DFFF804E29}"/>
              </a:ext>
            </a:extLst>
          </p:cNvPr>
          <p:cNvSpPr/>
          <p:nvPr/>
        </p:nvSpPr>
        <p:spPr>
          <a:xfrm>
            <a:off x="1083624" y="10302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8" name="object 18">
            <a:extLst>
              <a:ext uri="{FF2B5EF4-FFF2-40B4-BE49-F238E27FC236}">
                <a16:creationId xmlns:a16="http://schemas.microsoft.com/office/drawing/2014/main" id="{A6FE3213-FC00-5073-26BF-4C27F393AAD3}"/>
              </a:ext>
            </a:extLst>
          </p:cNvPr>
          <p:cNvSpPr/>
          <p:nvPr/>
        </p:nvSpPr>
        <p:spPr>
          <a:xfrm>
            <a:off x="1165222" y="4230551"/>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1165222" y="542582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6" name="pole tekstowe 35">
            <a:extLst>
              <a:ext uri="{FF2B5EF4-FFF2-40B4-BE49-F238E27FC236}">
                <a16:creationId xmlns:a16="http://schemas.microsoft.com/office/drawing/2014/main" id="{12548FD5-9C51-49A6-8F46-E0BE1470788A}"/>
              </a:ext>
            </a:extLst>
          </p:cNvPr>
          <p:cNvSpPr txBox="1"/>
          <p:nvPr/>
        </p:nvSpPr>
        <p:spPr>
          <a:xfrm>
            <a:off x="8246191" y="3025233"/>
            <a:ext cx="10211811" cy="1200329"/>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System dotyczy określonej grupy, tj. dostawców usług płatniczych.</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dnia uruchomienia systemu, tj. 02.04.2024 roku do 31.12.2025 roku w systemie zostało złożonych 1 647 dokumentów rejestracyjnych, przesłano 13 791 raportów, z których 11 633 została przekazana na poziom CESOP UE (pozostałe to raporty tzw. zerowe i raporty odrzucone).</a:t>
            </a:r>
          </a:p>
        </p:txBody>
      </p:sp>
      <p:sp>
        <p:nvSpPr>
          <p:cNvPr id="15" name="object 5">
            <a:extLst>
              <a:ext uri="{FF2B5EF4-FFF2-40B4-BE49-F238E27FC236}">
                <a16:creationId xmlns:a16="http://schemas.microsoft.com/office/drawing/2014/main" id="{334CBB3C-D5E6-4F66-BD80-1B86D4ECAF9F}"/>
              </a:ext>
            </a:extLst>
          </p:cNvPr>
          <p:cNvSpPr txBox="1"/>
          <p:nvPr/>
        </p:nvSpPr>
        <p:spPr>
          <a:xfrm>
            <a:off x="1165222" y="4491842"/>
            <a:ext cx="7029827" cy="874598"/>
          </a:xfrm>
          <a:prstGeom prst="rect">
            <a:avLst/>
          </a:prstGeom>
        </p:spPr>
        <p:txBody>
          <a:bodyPr vert="horz" wrap="square" lIns="0" tIns="12065" rIns="0" bIns="0" rtlCol="0">
            <a:spAutoFit/>
          </a:bodyPr>
          <a:lstStyle/>
          <a:p>
            <a:pPr>
              <a:lnSpc>
                <a:spcPts val="2180"/>
              </a:lnSpc>
              <a:spcBef>
                <a:spcPts val="95"/>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Nowa wersja </a:t>
            </a: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aplikacji mobilnej e-TOLL PL</a:t>
            </a:r>
          </a:p>
          <a:p>
            <a:pPr>
              <a:lnSpc>
                <a:spcPts val="2180"/>
              </a:lnSpc>
              <a:spcBef>
                <a:spcPts val="95"/>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nSpc>
                <a:spcPts val="2180"/>
              </a:lnSpc>
              <a:spcBef>
                <a:spcPts val="95"/>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II kwartał 2025 r.</a:t>
            </a:r>
          </a:p>
        </p:txBody>
      </p:sp>
      <p:sp>
        <p:nvSpPr>
          <p:cNvPr id="19" name="pole tekstowe 18">
            <a:extLst>
              <a:ext uri="{FF2B5EF4-FFF2-40B4-BE49-F238E27FC236}">
                <a16:creationId xmlns:a16="http://schemas.microsoft.com/office/drawing/2014/main" id="{AA91F532-F10C-4D2F-8485-B49368B447E3}"/>
              </a:ext>
            </a:extLst>
          </p:cNvPr>
          <p:cNvSpPr txBox="1"/>
          <p:nvPr/>
        </p:nvSpPr>
        <p:spPr>
          <a:xfrm>
            <a:off x="1128535" y="7007547"/>
            <a:ext cx="5192417" cy="923330"/>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Aplikacja mobilna </a:t>
            </a:r>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eParagony</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III i IV kwartał 2025 r.</a:t>
            </a:r>
          </a:p>
        </p:txBody>
      </p:sp>
      <p:sp>
        <p:nvSpPr>
          <p:cNvPr id="21" name="pole tekstowe 20">
            <a:extLst>
              <a:ext uri="{FF2B5EF4-FFF2-40B4-BE49-F238E27FC236}">
                <a16:creationId xmlns:a16="http://schemas.microsoft.com/office/drawing/2014/main" id="{FBC442EC-CFA3-4661-AA98-95384B0AF24D}"/>
              </a:ext>
            </a:extLst>
          </p:cNvPr>
          <p:cNvSpPr txBox="1"/>
          <p:nvPr/>
        </p:nvSpPr>
        <p:spPr>
          <a:xfrm>
            <a:off x="8246191" y="6861377"/>
            <a:ext cx="9958351" cy="2308324"/>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Dodano nowe funkcjonalności: współdzielenie KID (Przenoszenie / Kopiowanie), udostępnianie paragonu elektronicznego (np. podzielenie się paragonem elektronicznym z  domownikiem),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Widget</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z KID-em. Kolejne funkcjonalności aplikacji dostosowano do wymagań WCAG.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Dodatkowo przygotowano i przetestowano kolejne funkcjonalności do wdrożenia w I kw. 2026 r. Są to: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obsługa zwrotów w aplikacji, zmiana nazwy paragonu przy zmianie daty sprzedaży i zmiana funkcjonalności wyszukiwania sprzedawców (ujednolicenie listy sprzedawców).</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Liczba pobrań aplikacji od początku uruchomienia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HUBa</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Paragonowego: ponad 80 000.</a:t>
            </a:r>
          </a:p>
        </p:txBody>
      </p:sp>
      <p:sp>
        <p:nvSpPr>
          <p:cNvPr id="23" name="pole tekstowe 22">
            <a:extLst>
              <a:ext uri="{FF2B5EF4-FFF2-40B4-BE49-F238E27FC236}">
                <a16:creationId xmlns:a16="http://schemas.microsoft.com/office/drawing/2014/main" id="{867C93C0-0645-410F-B866-F3839EF7D27C}"/>
              </a:ext>
            </a:extLst>
          </p:cNvPr>
          <p:cNvSpPr txBox="1"/>
          <p:nvPr/>
        </p:nvSpPr>
        <p:spPr>
          <a:xfrm>
            <a:off x="8235947" y="4225499"/>
            <a:ext cx="10051142" cy="1200329"/>
          </a:xfrm>
          <a:prstGeom prst="rect">
            <a:avLst/>
          </a:prstGeom>
          <a:noFill/>
        </p:spPr>
        <p:txBody>
          <a:bodyPr wrap="square">
            <a:spAutoFit/>
          </a:bodyPr>
          <a:lstStyle/>
          <a:p>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Dzięki nowej szacie graficznej aplikacja e-TOLL PL jest prostsza w użytkowaniu, co ułatwia odnajdywanie potrzebnych informacji. Zmianie uległ wygląd niektórych ikon i animacji, a dzięki optymalizacji widoczności aplikacja płynnie działa na każdym urządzeniu mobilnym. Z aplikacji korzysta ok. pół miliona użytkowników – wszyscy pobrali jej nową wersję.</a:t>
            </a:r>
          </a:p>
        </p:txBody>
      </p:sp>
      <p:sp>
        <p:nvSpPr>
          <p:cNvPr id="24" name="object 18">
            <a:extLst>
              <a:ext uri="{FF2B5EF4-FFF2-40B4-BE49-F238E27FC236}">
                <a16:creationId xmlns:a16="http://schemas.microsoft.com/office/drawing/2014/main" id="{3049C35B-C583-47B2-8EEC-FA863F0D888B}"/>
              </a:ext>
            </a:extLst>
          </p:cNvPr>
          <p:cNvSpPr/>
          <p:nvPr/>
        </p:nvSpPr>
        <p:spPr>
          <a:xfrm flipV="1">
            <a:off x="1293680" y="6779393"/>
            <a:ext cx="17972220" cy="6684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6" name="pole tekstowe 25">
            <a:extLst>
              <a:ext uri="{FF2B5EF4-FFF2-40B4-BE49-F238E27FC236}">
                <a16:creationId xmlns:a16="http://schemas.microsoft.com/office/drawing/2014/main" id="{AD1A0995-0953-4CBD-A364-5202F5B88731}"/>
              </a:ext>
            </a:extLst>
          </p:cNvPr>
          <p:cNvSpPr txBox="1"/>
          <p:nvPr/>
        </p:nvSpPr>
        <p:spPr>
          <a:xfrm>
            <a:off x="8230403" y="5610088"/>
            <a:ext cx="10873659" cy="1477328"/>
          </a:xfrm>
          <a:prstGeom prst="rect">
            <a:avLst/>
          </a:prstGeom>
          <a:noFill/>
        </p:spPr>
        <p:txBody>
          <a:bodyPr wrap="square">
            <a:spAutoFit/>
          </a:bodyPr>
          <a:lstStyle/>
          <a:p>
            <a:pPr algn="l"/>
            <a:r>
              <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Rozszerzenie sieci dróg płatnych o nowe odcinki wpłynęło na zwiększenie wpływów do Krajowego Funduszu Drogowego opłatami elektronicznymi, z którego finansowane są budowa i utrzymanie dróg krajowych w Polsce. Udział wpływów z dróg włączonych do sieci w 2024 roku stanowił ok.  37% całkowitych wpływów do KFD z tytułu poboru opłaty elektronicznej, rozszerzenie w 2026 roku spowodowało zwiększenie wpływów o kolejne 4,5 %.</a:t>
            </a:r>
          </a:p>
          <a:p>
            <a:pPr algn="l"/>
            <a:endPar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pole tekstowe 28">
            <a:extLst>
              <a:ext uri="{FF2B5EF4-FFF2-40B4-BE49-F238E27FC236}">
                <a16:creationId xmlns:a16="http://schemas.microsoft.com/office/drawing/2014/main" id="{02A8BB4B-E03D-4ECD-8DC7-1CE8B010A7EE}"/>
              </a:ext>
            </a:extLst>
          </p:cNvPr>
          <p:cNvSpPr txBox="1"/>
          <p:nvPr/>
        </p:nvSpPr>
        <p:spPr>
          <a:xfrm>
            <a:off x="1083624" y="5716116"/>
            <a:ext cx="6592795" cy="1200329"/>
          </a:xfrm>
          <a:prstGeom prst="rect">
            <a:avLst/>
          </a:prstGeom>
          <a:noFill/>
        </p:spPr>
        <p:txBody>
          <a:bodyPr wrap="square">
            <a:spAutoFit/>
          </a:bodyPr>
          <a:lstStyle/>
          <a:p>
            <a:r>
              <a:rPr lang="pl-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e-TOLL  Rozszerzenie sieci dróg płatnych dla samochodów ciężarowych - podmiotem odpowiedzialnym za legislację jest Ministerstwo Infrastruktury. Osiągnięcie jednego z kamieni milowych KPO nastąpiło </a:t>
            </a:r>
            <a:r>
              <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rPr>
              <a:t>1 listopada 2024 r. i 1 lutego 2026 r.</a:t>
            </a:r>
            <a:endParaRPr lang="pl-PL" dirty="0">
              <a:solidFill>
                <a:schemeClr val="tx1"/>
              </a:solidFill>
            </a:endParaRPr>
          </a:p>
        </p:txBody>
      </p:sp>
      <p:sp>
        <p:nvSpPr>
          <p:cNvPr id="22" name="object 27">
            <a:extLst>
              <a:ext uri="{FF2B5EF4-FFF2-40B4-BE49-F238E27FC236}">
                <a16:creationId xmlns:a16="http://schemas.microsoft.com/office/drawing/2014/main" id="{9D28491E-DD92-4F73-876C-DEB46D6C48BA}"/>
              </a:ext>
            </a:extLst>
          </p:cNvPr>
          <p:cNvSpPr txBox="1"/>
          <p:nvPr/>
        </p:nvSpPr>
        <p:spPr>
          <a:xfrm>
            <a:off x="1323773" y="9451036"/>
            <a:ext cx="4355325" cy="692497"/>
          </a:xfrm>
          <a:prstGeom prst="rect">
            <a:avLst/>
          </a:prstGeom>
        </p:spPr>
        <p:txBody>
          <a:bodyPr vert="horz" wrap="square" lIns="0" tIns="12700" rIns="0" bIns="0" rtlCol="0">
            <a:spAutoFit/>
          </a:bodyPr>
          <a:lstStyle/>
          <a:p>
            <a:pPr marL="12700" marR="5080">
              <a:lnSpc>
                <a:spcPct val="124900"/>
              </a:lnSpc>
              <a:spcBef>
                <a:spcPts val="100"/>
              </a:spcBef>
            </a:pP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Krajowy System </a:t>
            </a:r>
            <a:r>
              <a:rPr lang="pl-PL" b="1" spc="-10" dirty="0" err="1">
                <a:solidFill>
                  <a:schemeClr val="tx1"/>
                </a:solidFill>
                <a:latin typeface="Calibri" panose="020F0502020204030204" pitchFamily="34" charset="0"/>
                <a:ea typeface="Calibri" panose="020F0502020204030204" pitchFamily="34" charset="0"/>
                <a:cs typeface="Calibri" panose="020F0502020204030204" pitchFamily="34" charset="0"/>
              </a:rPr>
              <a:t>eFaktur</a:t>
            </a: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 – etap 1 </a:t>
            </a:r>
          </a:p>
          <a:p>
            <a:pPr marL="12700" marR="5080">
              <a:lnSpc>
                <a:spcPct val="12490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Luty 2026 r. (etap I)</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pole tekstowe 29">
            <a:extLst>
              <a:ext uri="{FF2B5EF4-FFF2-40B4-BE49-F238E27FC236}">
                <a16:creationId xmlns:a16="http://schemas.microsoft.com/office/drawing/2014/main" id="{73750CB8-2A25-45BE-A9CF-E88C6BA2BCAF}"/>
              </a:ext>
            </a:extLst>
          </p:cNvPr>
          <p:cNvSpPr txBox="1"/>
          <p:nvPr/>
        </p:nvSpPr>
        <p:spPr>
          <a:xfrm>
            <a:off x="8266345" y="9366956"/>
            <a:ext cx="10211811"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liczba faktur: 78 343 493</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object 18">
            <a:extLst>
              <a:ext uri="{FF2B5EF4-FFF2-40B4-BE49-F238E27FC236}">
                <a16:creationId xmlns:a16="http://schemas.microsoft.com/office/drawing/2014/main" id="{8C2CDDAF-25D7-4E1C-B5D0-65CAD4662AB3}"/>
              </a:ext>
            </a:extLst>
          </p:cNvPr>
          <p:cNvSpPr/>
          <p:nvPr/>
        </p:nvSpPr>
        <p:spPr>
          <a:xfrm flipV="1">
            <a:off x="1165498" y="9272159"/>
            <a:ext cx="17972220" cy="6684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368872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8557" y="6085101"/>
            <a:ext cx="6968493" cy="1465145"/>
          </a:xfrm>
          <a:prstGeom prst="rect">
            <a:avLst/>
          </a:prstGeom>
        </p:spPr>
        <p:txBody>
          <a:bodyPr vert="horz" wrap="square" lIns="0" tIns="12700" rIns="0" bIns="0" rtlCol="0">
            <a:spAutoFit/>
          </a:bodyPr>
          <a:lstStyle/>
          <a:p>
            <a:pPr marR="5080">
              <a:lnSpc>
                <a:spcPts val="2180"/>
              </a:lnSpc>
              <a:spcBef>
                <a:spcPts val="100"/>
              </a:spcBef>
            </a:pPr>
            <a:r>
              <a:rPr lang="pl-PL" b="1" dirty="0">
                <a:solidFill>
                  <a:schemeClr val="tx1"/>
                </a:solidFill>
                <a:latin typeface="+mn-lt"/>
                <a:cs typeface="Lato"/>
              </a:rPr>
              <a:t>QR kody na upomnieniach </a:t>
            </a:r>
            <a:endParaRPr lang="pl-PL" dirty="0">
              <a:solidFill>
                <a:schemeClr val="tx1"/>
              </a:solidFill>
              <a:latin typeface="+mn-lt"/>
              <a:cs typeface="Lato"/>
            </a:endParaRPr>
          </a:p>
          <a:p>
            <a:pPr marR="5080">
              <a:lnSpc>
                <a:spcPts val="2180"/>
              </a:lnSpc>
              <a:spcBef>
                <a:spcPts val="100"/>
              </a:spcBef>
            </a:pPr>
            <a:r>
              <a:rPr lang="pl-PL" spc="-25" dirty="0">
                <a:solidFill>
                  <a:schemeClr val="tx1"/>
                </a:solidFill>
                <a:latin typeface="+mn-lt"/>
              </a:rPr>
              <a:t>Umieszczenie w szablonie upomnień kodu QR.</a:t>
            </a:r>
          </a:p>
          <a:p>
            <a:pPr marR="5080">
              <a:lnSpc>
                <a:spcPts val="2180"/>
              </a:lnSpc>
              <a:spcBef>
                <a:spcPts val="100"/>
              </a:spcBef>
            </a:pPr>
            <a:endParaRPr lang="pl-PL" spc="-25" dirty="0">
              <a:solidFill>
                <a:schemeClr val="tx1"/>
              </a:solidFill>
              <a:latin typeface="+mn-lt"/>
            </a:endParaRPr>
          </a:p>
          <a:p>
            <a:pPr marR="5080">
              <a:lnSpc>
                <a:spcPts val="2180"/>
              </a:lnSpc>
              <a:spcBef>
                <a:spcPts val="100"/>
              </a:spcBef>
            </a:pPr>
            <a:endParaRPr lang="pl-PL" spc="-25" dirty="0">
              <a:solidFill>
                <a:schemeClr val="tx1"/>
              </a:solidFill>
              <a:latin typeface="+mn-lt"/>
            </a:endParaRPr>
          </a:p>
          <a:p>
            <a:pPr marR="5080">
              <a:lnSpc>
                <a:spcPts val="2180"/>
              </a:lnSpc>
              <a:spcBef>
                <a:spcPts val="100"/>
              </a:spcBef>
            </a:pPr>
            <a:r>
              <a:rPr lang="pl-PL" spc="-25" dirty="0">
                <a:solidFill>
                  <a:schemeClr val="tx1"/>
                </a:solidFill>
                <a:latin typeface="+mn-lt"/>
              </a:rPr>
              <a:t>Styczeń 2025 r.</a:t>
            </a:r>
          </a:p>
        </p:txBody>
      </p:sp>
      <p:sp>
        <p:nvSpPr>
          <p:cNvPr id="11" name="object 11"/>
          <p:cNvSpPr txBox="1"/>
          <p:nvPr/>
        </p:nvSpPr>
        <p:spPr>
          <a:xfrm>
            <a:off x="8272572" y="5913089"/>
            <a:ext cx="10848419" cy="2016578"/>
          </a:xfrm>
          <a:prstGeom prst="rect">
            <a:avLst/>
          </a:prstGeom>
        </p:spPr>
        <p:txBody>
          <a:bodyPr vert="horz" wrap="square" lIns="0" tIns="12700" rIns="0" bIns="0" rtlCol="0">
            <a:spAutoFit/>
          </a:bodyPr>
          <a:lstStyle/>
          <a:p>
            <a:pPr marR="5080">
              <a:lnSpc>
                <a:spcPts val="2180"/>
              </a:lnSpc>
              <a:spcBef>
                <a:spcPts val="100"/>
              </a:spcBef>
            </a:pPr>
            <a:r>
              <a:rPr lang="pl-PL" spc="-25" dirty="0">
                <a:solidFill>
                  <a:schemeClr val="tx1"/>
                </a:solidFill>
                <a:latin typeface="+mn-lt"/>
              </a:rPr>
              <a:t>Funkcjonalność polegająca na umieszczeniu w szablonie upomnienia wzywającego podatnika do zapłaty zobowiązania,  statycznego kodu QR.</a:t>
            </a:r>
          </a:p>
          <a:p>
            <a:pPr marR="5080">
              <a:lnSpc>
                <a:spcPts val="2180"/>
              </a:lnSpc>
              <a:spcBef>
                <a:spcPts val="100"/>
              </a:spcBef>
            </a:pPr>
            <a:r>
              <a:rPr lang="pl-PL" spc="-25" dirty="0">
                <a:solidFill>
                  <a:schemeClr val="tx1"/>
                </a:solidFill>
                <a:latin typeface="+mn-lt"/>
              </a:rPr>
              <a:t>Od 01.01.2025 r. do 31.12.2025 r. urzędy skarbowe wystawiły 3 082 627 upomnień z kodami QR.</a:t>
            </a:r>
          </a:p>
          <a:p>
            <a:pPr marR="5080">
              <a:lnSpc>
                <a:spcPts val="2180"/>
              </a:lnSpc>
              <a:spcBef>
                <a:spcPts val="100"/>
              </a:spcBef>
            </a:pPr>
            <a:r>
              <a:rPr lang="pl-PL" dirty="0">
                <a:latin typeface="+mn-lt"/>
              </a:rPr>
              <a:t>Od 01.01.2026 r. do 31.03.2026 r. urzędy skarbowe wystawiły 850 544 upomnień z kodami QR.</a:t>
            </a:r>
          </a:p>
          <a:p>
            <a:pPr marR="5080">
              <a:lnSpc>
                <a:spcPts val="2180"/>
              </a:lnSpc>
              <a:spcBef>
                <a:spcPts val="100"/>
              </a:spcBef>
            </a:pPr>
            <a:r>
              <a:rPr lang="pl-PL" spc="-25" dirty="0">
                <a:solidFill>
                  <a:schemeClr val="tx1"/>
                </a:solidFill>
                <a:latin typeface="+mn-lt"/>
              </a:rPr>
              <a:t>Podatnik może sam sprawdzić stan swoich rozliczeń podatkowych. Po zeskanowaniu przez podatnika w szablonie upomnienia kodu QR, zostanie przekierowany do serwisu e-Urząd Skarbowy, gdzie po zalogowaniu się do swojego konta zostanie przekierowany bezpośrednio do zakładki ,,Rozliczenia”. </a:t>
            </a: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33</a:t>
            </a:fld>
            <a:endParaRPr spc="-50" dirty="0"/>
          </a:p>
        </p:txBody>
      </p:sp>
      <p:sp>
        <p:nvSpPr>
          <p:cNvPr id="7" name="object 18">
            <a:extLst>
              <a:ext uri="{FF2B5EF4-FFF2-40B4-BE49-F238E27FC236}">
                <a16:creationId xmlns:a16="http://schemas.microsoft.com/office/drawing/2014/main" id="{F8979EE3-974F-6859-A81F-606BF37EF347}"/>
              </a:ext>
            </a:extLst>
          </p:cNvPr>
          <p:cNvSpPr/>
          <p:nvPr/>
        </p:nvSpPr>
        <p:spPr>
          <a:xfrm>
            <a:off x="1087436" y="2945783"/>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8" name="object 18">
            <a:extLst>
              <a:ext uri="{FF2B5EF4-FFF2-40B4-BE49-F238E27FC236}">
                <a16:creationId xmlns:a16="http://schemas.microsoft.com/office/drawing/2014/main" id="{2EB51928-0E8B-FD91-FD53-36644A078AE6}"/>
              </a:ext>
            </a:extLst>
          </p:cNvPr>
          <p:cNvSpPr/>
          <p:nvPr/>
        </p:nvSpPr>
        <p:spPr>
          <a:xfrm rot="5400000" flipV="1">
            <a:off x="4535117" y="5978909"/>
            <a:ext cx="7474911" cy="251045"/>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3" name="object 18">
            <a:extLst>
              <a:ext uri="{FF2B5EF4-FFF2-40B4-BE49-F238E27FC236}">
                <a16:creationId xmlns:a16="http://schemas.microsoft.com/office/drawing/2014/main" id="{34099ED5-20E8-5C39-E1D8-8D725132DE6B}"/>
              </a:ext>
            </a:extLst>
          </p:cNvPr>
          <p:cNvSpPr/>
          <p:nvPr/>
        </p:nvSpPr>
        <p:spPr>
          <a:xfrm>
            <a:off x="1087436" y="5654675"/>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5" name="object 18">
            <a:extLst>
              <a:ext uri="{FF2B5EF4-FFF2-40B4-BE49-F238E27FC236}">
                <a16:creationId xmlns:a16="http://schemas.microsoft.com/office/drawing/2014/main" id="{67354849-EC5E-61A0-1CD1-04FF0819BA4B}"/>
              </a:ext>
            </a:extLst>
          </p:cNvPr>
          <p:cNvSpPr/>
          <p:nvPr/>
        </p:nvSpPr>
        <p:spPr>
          <a:xfrm>
            <a:off x="1087436" y="9841883"/>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8" name="object 9">
            <a:extLst>
              <a:ext uri="{FF2B5EF4-FFF2-40B4-BE49-F238E27FC236}">
                <a16:creationId xmlns:a16="http://schemas.microsoft.com/office/drawing/2014/main" id="{05F85A16-7991-408C-8489-3B6677E66A78}"/>
              </a:ext>
            </a:extLst>
          </p:cNvPr>
          <p:cNvSpPr txBox="1"/>
          <p:nvPr/>
        </p:nvSpPr>
        <p:spPr>
          <a:xfrm>
            <a:off x="1087436" y="2317955"/>
            <a:ext cx="4240214"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19" name="object 10">
            <a:extLst>
              <a:ext uri="{FF2B5EF4-FFF2-40B4-BE49-F238E27FC236}">
                <a16:creationId xmlns:a16="http://schemas.microsoft.com/office/drawing/2014/main" id="{83CCE04E-A60E-49CE-B8A2-0DDD3779ACCD}"/>
              </a:ext>
            </a:extLst>
          </p:cNvPr>
          <p:cNvSpPr txBox="1"/>
          <p:nvPr/>
        </p:nvSpPr>
        <p:spPr>
          <a:xfrm>
            <a:off x="8388986" y="2320761"/>
            <a:ext cx="389393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0" name="pole tekstowe 19">
            <a:extLst>
              <a:ext uri="{FF2B5EF4-FFF2-40B4-BE49-F238E27FC236}">
                <a16:creationId xmlns:a16="http://schemas.microsoft.com/office/drawing/2014/main" id="{D9B02746-7787-465F-8F77-9E546D231F7C}"/>
              </a:ext>
            </a:extLst>
          </p:cNvPr>
          <p:cNvSpPr txBox="1"/>
          <p:nvPr/>
        </p:nvSpPr>
        <p:spPr>
          <a:xfrm>
            <a:off x="1087436" y="3125415"/>
            <a:ext cx="6795436" cy="2898229"/>
          </a:xfrm>
          <a:prstGeom prst="rect">
            <a:avLst/>
          </a:prstGeom>
          <a:noFill/>
        </p:spPr>
        <p:txBody>
          <a:bodyPr wrap="square">
            <a:spAutoFit/>
          </a:bodyPr>
          <a:lstStyle/>
          <a:p>
            <a:pPr marR="5080">
              <a:lnSpc>
                <a:spcPts val="2180"/>
              </a:lnSpc>
              <a:spcBef>
                <a:spcPts val="100"/>
              </a:spcBef>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Chmura Instytucji Audytowej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Instytucja Audytowa w Polsce 24.03.2025 r. wdrożyła narzędzie informatyczne, które wykorzystywane jest do wymiany danych z instytucjami zewnętrznymi jak również do pozyskiwania dokumentów od instytucji zaangażowanych w dystrybucję środków UE/ beneficjentów programów i funduszy UE na potrzeby realizowanych audytów.</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Marzec 2025 r.</a:t>
            </a:r>
          </a:p>
          <a:p>
            <a:endParaRPr lang="pl-PL" sz="2000" dirty="0">
              <a:latin typeface="+mn-lt"/>
            </a:endParaRPr>
          </a:p>
        </p:txBody>
      </p:sp>
      <p:sp>
        <p:nvSpPr>
          <p:cNvPr id="16" name="pole tekstowe 15">
            <a:extLst>
              <a:ext uri="{FF2B5EF4-FFF2-40B4-BE49-F238E27FC236}">
                <a16:creationId xmlns:a16="http://schemas.microsoft.com/office/drawing/2014/main" id="{43E3B862-88B3-4361-9B74-DA0B6FDD66BE}"/>
              </a:ext>
            </a:extLst>
          </p:cNvPr>
          <p:cNvSpPr txBox="1"/>
          <p:nvPr/>
        </p:nvSpPr>
        <p:spPr>
          <a:xfrm>
            <a:off x="1087436" y="8252047"/>
            <a:ext cx="6795436" cy="1826782"/>
          </a:xfrm>
          <a:prstGeom prst="rect">
            <a:avLst/>
          </a:prstGeom>
          <a:noFill/>
        </p:spPr>
        <p:txBody>
          <a:bodyPr wrap="square">
            <a:spAutoFit/>
          </a:bodyPr>
          <a:lstStyle/>
          <a:p>
            <a:pPr>
              <a:lnSpc>
                <a:spcPts val="2180"/>
              </a:lnSpc>
              <a:spcBef>
                <a:spcPts val="95"/>
              </a:spcBef>
            </a:pPr>
            <a:r>
              <a:rPr lang="pl-PL" b="1" spc="-10" dirty="0">
                <a:solidFill>
                  <a:schemeClr val="tx1"/>
                </a:solidFill>
                <a:latin typeface="+mn-lt"/>
                <a:cs typeface="Lato"/>
              </a:rPr>
              <a:t>QR kody do opłaty skarbowej</a:t>
            </a:r>
            <a:endParaRPr lang="pl-PL" spc="-10" dirty="0">
              <a:solidFill>
                <a:schemeClr val="tx1"/>
              </a:solidFill>
              <a:latin typeface="+mn-lt"/>
              <a:cs typeface="Lato"/>
            </a:endParaRPr>
          </a:p>
          <a:p>
            <a:pPr>
              <a:lnSpc>
                <a:spcPts val="2180"/>
              </a:lnSpc>
              <a:spcBef>
                <a:spcPts val="95"/>
              </a:spcBef>
            </a:pPr>
            <a:r>
              <a:rPr lang="pl-PL" spc="-25" dirty="0">
                <a:solidFill>
                  <a:schemeClr val="tx1"/>
                </a:solidFill>
                <a:latin typeface="+mn-lt"/>
              </a:rPr>
              <a:t>W urzędach skarbowych na terenie Miasta Stołecznego Warszawy pilotażowo wdrożono usługę płatności za opłatę skarbową na rzecz JST.</a:t>
            </a:r>
          </a:p>
          <a:p>
            <a:pPr>
              <a:lnSpc>
                <a:spcPts val="2180"/>
              </a:lnSpc>
              <a:spcBef>
                <a:spcPts val="95"/>
              </a:spcBef>
            </a:pPr>
            <a:endParaRPr lang="pl-PL" spc="-25" dirty="0">
              <a:solidFill>
                <a:schemeClr val="tx1"/>
              </a:solidFill>
              <a:latin typeface="+mn-lt"/>
            </a:endParaRPr>
          </a:p>
          <a:p>
            <a:pPr>
              <a:lnSpc>
                <a:spcPts val="2180"/>
              </a:lnSpc>
              <a:spcBef>
                <a:spcPts val="95"/>
              </a:spcBef>
            </a:pPr>
            <a:r>
              <a:rPr lang="pl-PL" spc="-25" dirty="0">
                <a:solidFill>
                  <a:schemeClr val="tx1"/>
                </a:solidFill>
                <a:latin typeface="+mn-lt"/>
              </a:rPr>
              <a:t>2024 r.</a:t>
            </a:r>
          </a:p>
          <a:p>
            <a:pPr>
              <a:lnSpc>
                <a:spcPts val="2180"/>
              </a:lnSpc>
              <a:spcBef>
                <a:spcPts val="95"/>
              </a:spcBef>
            </a:pPr>
            <a:endParaRPr lang="pl-PL" spc="-25" dirty="0">
              <a:solidFill>
                <a:schemeClr val="tx1"/>
              </a:solidFill>
              <a:latin typeface="+mn-lt"/>
            </a:endParaRPr>
          </a:p>
        </p:txBody>
      </p:sp>
      <p:sp>
        <p:nvSpPr>
          <p:cNvPr id="17" name="object 18">
            <a:extLst>
              <a:ext uri="{FF2B5EF4-FFF2-40B4-BE49-F238E27FC236}">
                <a16:creationId xmlns:a16="http://schemas.microsoft.com/office/drawing/2014/main" id="{5EFB416B-3EB1-4841-A8BD-06E002C11029}"/>
              </a:ext>
            </a:extLst>
          </p:cNvPr>
          <p:cNvSpPr/>
          <p:nvPr/>
        </p:nvSpPr>
        <p:spPr>
          <a:xfrm>
            <a:off x="1087436" y="8153056"/>
            <a:ext cx="18363430" cy="52582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2" name="pole tekstowe 21">
            <a:extLst>
              <a:ext uri="{FF2B5EF4-FFF2-40B4-BE49-F238E27FC236}">
                <a16:creationId xmlns:a16="http://schemas.microsoft.com/office/drawing/2014/main" id="{9A68DEAF-C3BB-4A3A-B676-BF414B07E6D6}"/>
              </a:ext>
            </a:extLst>
          </p:cNvPr>
          <p:cNvSpPr txBox="1"/>
          <p:nvPr/>
        </p:nvSpPr>
        <p:spPr>
          <a:xfrm>
            <a:off x="8272572" y="8318107"/>
            <a:ext cx="9266680" cy="2031325"/>
          </a:xfrm>
          <a:prstGeom prst="rect">
            <a:avLst/>
          </a:prstGeom>
          <a:noFill/>
        </p:spPr>
        <p:txBody>
          <a:bodyPr wrap="square">
            <a:spAutoFit/>
          </a:bodyPr>
          <a:lstStyle/>
          <a:p>
            <a:r>
              <a:rPr lang="pl-PL" spc="-25" dirty="0">
                <a:solidFill>
                  <a:schemeClr val="tx1"/>
                </a:solidFill>
                <a:latin typeface="+mn-lt"/>
              </a:rPr>
              <a:t>Za I kwartał 2025 r. – wybrane urzędy skarbowe zrealizowały około 3,6 tys. transakcji.  </a:t>
            </a:r>
          </a:p>
          <a:p>
            <a:r>
              <a:rPr lang="pl-PL" spc="-25" dirty="0">
                <a:solidFill>
                  <a:schemeClr val="tx1"/>
                </a:solidFill>
                <a:latin typeface="+mn-lt"/>
              </a:rPr>
              <a:t>Za II kwartał 2025 r. – wybrane urzędy skarbowe zrealizowały około 4,5 tys. transakcji.</a:t>
            </a:r>
          </a:p>
          <a:p>
            <a:r>
              <a:rPr lang="pl-PL" spc="-25" dirty="0">
                <a:solidFill>
                  <a:schemeClr val="tx1"/>
                </a:solidFill>
                <a:latin typeface="+mn-lt"/>
              </a:rPr>
              <a:t>Za III kwartał 2025 r. – wybrane urzędy skarbowe zrealizowały około 7,1 tys. transakcji.</a:t>
            </a:r>
          </a:p>
          <a:p>
            <a:r>
              <a:rPr lang="pl-PL" spc="-25" dirty="0">
                <a:solidFill>
                  <a:schemeClr val="tx1"/>
                </a:solidFill>
                <a:latin typeface="+mn-lt"/>
              </a:rPr>
              <a:t>Za IV kwartał 2025 r. – wybrane urzędy skarbowe zrealizowały około 8,3 tys. transakcji.</a:t>
            </a:r>
          </a:p>
          <a:p>
            <a:r>
              <a:rPr lang="pl-PL" spc="-25" dirty="0">
                <a:solidFill>
                  <a:schemeClr val="tx1"/>
                </a:solidFill>
                <a:latin typeface="+mn-lt"/>
              </a:rPr>
              <a:t>Za I kwartał 2026 r. – wybrane urzędy skarbowe zrealizowały około 9,9 tys. transakcji.</a:t>
            </a:r>
          </a:p>
          <a:p>
            <a:endParaRPr lang="pl-PL" spc="-25" dirty="0">
              <a:solidFill>
                <a:schemeClr val="tx1"/>
              </a:solidFill>
              <a:latin typeface="+mn-lt"/>
            </a:endParaRPr>
          </a:p>
          <a:p>
            <a:endParaRPr lang="pl-PL" spc="-25" dirty="0">
              <a:solidFill>
                <a:schemeClr val="tx1"/>
              </a:solidFill>
              <a:latin typeface="+mn-lt"/>
            </a:endParaRPr>
          </a:p>
        </p:txBody>
      </p:sp>
      <p:sp>
        <p:nvSpPr>
          <p:cNvPr id="23" name="pole tekstowe 22">
            <a:extLst>
              <a:ext uri="{FF2B5EF4-FFF2-40B4-BE49-F238E27FC236}">
                <a16:creationId xmlns:a16="http://schemas.microsoft.com/office/drawing/2014/main" id="{056BC273-C4CE-4F33-ABE0-C2EEA71AC6DE}"/>
              </a:ext>
            </a:extLst>
          </p:cNvPr>
          <p:cNvSpPr txBox="1"/>
          <p:nvPr/>
        </p:nvSpPr>
        <p:spPr>
          <a:xfrm>
            <a:off x="8252970" y="3125415"/>
            <a:ext cx="10844435" cy="1477328"/>
          </a:xfrm>
          <a:prstGeom prst="rect">
            <a:avLst/>
          </a:prstGeom>
          <a:noFill/>
        </p:spPr>
        <p:txBody>
          <a:bodyPr wrap="square">
            <a:spAutoFit/>
          </a:bodyPr>
          <a:lstStyle/>
          <a:p>
            <a:pPr algn="l">
              <a:spcAft>
                <a:spcPts val="800"/>
              </a:spcAft>
            </a:pPr>
            <a:r>
              <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Chmura IA jest narzędziem informatycznym, wykorzystywanym alternatywnie przez beneficjentów środków pochodzących z budżetu UE, instytucje publiczne odpowiadające za zarządzanie i wdrażanie programów/funduszy unijnych, jak również przedstawicieli innych podmiotów (w tym Komisji Europejskiej) do komunikacji z Instytucją Audytową. Narzędzie dostępne poprzez stronę WWW skraca czas wymiany/udostępniania danych i dokumentów niezbędnych do realizacji audytów/bieżącej współpracy.</a:t>
            </a:r>
          </a:p>
        </p:txBody>
      </p:sp>
    </p:spTree>
    <p:extLst>
      <p:ext uri="{BB962C8B-B14F-4D97-AF65-F5344CB8AC3E}">
        <p14:creationId xmlns:p14="http://schemas.microsoft.com/office/powerpoint/2010/main" val="386840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0738" y="4774324"/>
            <a:ext cx="11799912" cy="1785104"/>
          </a:xfrm>
          <a:prstGeom prst="rect">
            <a:avLst/>
          </a:prstGeom>
        </p:spPr>
        <p:txBody>
          <a:bodyPr vert="horz" wrap="square" lIns="0" tIns="15240" rIns="0" bIns="0" rtlCol="0">
            <a:spAutoFit/>
          </a:bodyPr>
          <a:lstStyle/>
          <a:p>
            <a:pPr marL="12700">
              <a:lnSpc>
                <a:spcPct val="100000"/>
              </a:lnSpc>
              <a:spcBef>
                <a:spcPts val="120"/>
              </a:spcBef>
            </a:pPr>
            <a:r>
              <a:rPr dirty="0">
                <a:solidFill>
                  <a:srgbClr val="000000"/>
                </a:solidFill>
                <a:latin typeface="+mn-lt"/>
              </a:rPr>
              <a:t>Co</a:t>
            </a:r>
            <a:r>
              <a:rPr spc="-125" dirty="0">
                <a:solidFill>
                  <a:srgbClr val="000000"/>
                </a:solidFill>
                <a:latin typeface="+mn-lt"/>
              </a:rPr>
              <a:t> </a:t>
            </a:r>
            <a:r>
              <a:rPr lang="pl-PL" dirty="0">
                <a:solidFill>
                  <a:srgbClr val="000000"/>
                </a:solidFill>
                <a:latin typeface="+mn-lt"/>
              </a:rPr>
              <a:t>chcemy</a:t>
            </a:r>
            <a:r>
              <a:rPr spc="-240" dirty="0">
                <a:solidFill>
                  <a:srgbClr val="000000"/>
                </a:solidFill>
                <a:latin typeface="+mn-lt"/>
              </a:rPr>
              <a:t> </a:t>
            </a:r>
            <a:r>
              <a:rPr lang="pl-PL" spc="-10" dirty="0">
                <a:solidFill>
                  <a:srgbClr val="000000"/>
                </a:solidFill>
                <a:latin typeface="+mn-lt"/>
              </a:rPr>
              <a:t>zrealizować </a:t>
            </a:r>
            <a:br>
              <a:rPr lang="pl-PL" spc="-10" dirty="0">
                <a:solidFill>
                  <a:srgbClr val="000000"/>
                </a:solidFill>
                <a:latin typeface="+mn-lt"/>
              </a:rPr>
            </a:br>
            <a:r>
              <a:rPr lang="pl-PL" spc="-10" dirty="0">
                <a:solidFill>
                  <a:srgbClr val="000000"/>
                </a:solidFill>
                <a:latin typeface="+mn-lt"/>
              </a:rPr>
              <a:t>w II - III kwartale 2026 r. </a:t>
            </a:r>
            <a:endParaRPr spc="-10" dirty="0">
              <a:solidFill>
                <a:srgbClr val="000000"/>
              </a:solidFill>
              <a:latin typeface="+mn-lt"/>
            </a:endParaRPr>
          </a:p>
        </p:txBody>
      </p:sp>
      <p:grpSp>
        <p:nvGrpSpPr>
          <p:cNvPr id="3" name="object 3"/>
          <p:cNvGrpSpPr/>
          <p:nvPr/>
        </p:nvGrpSpPr>
        <p:grpSpPr>
          <a:xfrm>
            <a:off x="10794046" y="5959475"/>
            <a:ext cx="2523490" cy="400685"/>
            <a:chOff x="10790242" y="5105094"/>
            <a:chExt cx="2523490" cy="400685"/>
          </a:xfrm>
        </p:grpSpPr>
        <p:sp>
          <p:nvSpPr>
            <p:cNvPr id="4" name="object 4"/>
            <p:cNvSpPr/>
            <p:nvPr/>
          </p:nvSpPr>
          <p:spPr>
            <a:xfrm>
              <a:off x="13179623" y="5120801"/>
              <a:ext cx="118745" cy="368935"/>
            </a:xfrm>
            <a:custGeom>
              <a:avLst/>
              <a:gdLst/>
              <a:ahLst/>
              <a:cxnLst/>
              <a:rect l="l" t="t" r="r" b="b"/>
              <a:pathLst>
                <a:path w="118744" h="368935">
                  <a:moveTo>
                    <a:pt x="0" y="368815"/>
                  </a:moveTo>
                  <a:lnTo>
                    <a:pt x="118404" y="186224"/>
                  </a:lnTo>
                  <a:lnTo>
                    <a:pt x="2230" y="0"/>
                  </a:lnTo>
                </a:path>
              </a:pathLst>
            </a:custGeom>
            <a:ln w="31412">
              <a:solidFill>
                <a:srgbClr val="231F20"/>
              </a:solidFill>
            </a:ln>
          </p:spPr>
          <p:txBody>
            <a:bodyPr wrap="square" lIns="0" tIns="0" rIns="0" bIns="0" rtlCol="0"/>
            <a:lstStyle/>
            <a:p>
              <a:endParaRPr/>
            </a:p>
          </p:txBody>
        </p:sp>
        <p:sp>
          <p:nvSpPr>
            <p:cNvPr id="5" name="object 5"/>
            <p:cNvSpPr/>
            <p:nvPr/>
          </p:nvSpPr>
          <p:spPr>
            <a:xfrm>
              <a:off x="10790242" y="5305207"/>
              <a:ext cx="2479675" cy="0"/>
            </a:xfrm>
            <a:custGeom>
              <a:avLst/>
              <a:gdLst/>
              <a:ahLst/>
              <a:cxnLst/>
              <a:rect l="l" t="t" r="r" b="b"/>
              <a:pathLst>
                <a:path w="2479675">
                  <a:moveTo>
                    <a:pt x="2479191" y="0"/>
                  </a:moveTo>
                  <a:lnTo>
                    <a:pt x="0" y="0"/>
                  </a:lnTo>
                </a:path>
              </a:pathLst>
            </a:custGeom>
            <a:ln w="31412">
              <a:solidFill>
                <a:srgbClr val="231F20"/>
              </a:solidFill>
            </a:ln>
          </p:spPr>
          <p:txBody>
            <a:bodyPr wrap="square" lIns="0" tIns="0" rIns="0" bIns="0" rtlCol="0"/>
            <a:lstStyle/>
            <a:p>
              <a:endParaRPr/>
            </a:p>
          </p:txBody>
        </p:sp>
      </p:grpSp>
      <p:sp>
        <p:nvSpPr>
          <p:cNvPr id="6" name="object 6"/>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object 7"/>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8" name="object 8"/>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4</a:t>
            </a:fld>
            <a:endParaRPr spc="-50" dirty="0"/>
          </a:p>
        </p:txBody>
      </p:sp>
    </p:spTree>
    <p:extLst>
      <p:ext uri="{BB962C8B-B14F-4D97-AF65-F5344CB8AC3E}">
        <p14:creationId xmlns:p14="http://schemas.microsoft.com/office/powerpoint/2010/main" val="133376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5</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974722" y="443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1131138" y="8182250"/>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363387" y="6083464"/>
            <a:ext cx="747870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pole tekstowe 20">
            <a:extLst>
              <a:ext uri="{FF2B5EF4-FFF2-40B4-BE49-F238E27FC236}">
                <a16:creationId xmlns:a16="http://schemas.microsoft.com/office/drawing/2014/main" id="{B01C02E4-83C2-40A0-87E8-F88A5440CB34}"/>
              </a:ext>
            </a:extLst>
          </p:cNvPr>
          <p:cNvSpPr txBox="1"/>
          <p:nvPr/>
        </p:nvSpPr>
        <p:spPr>
          <a:xfrm>
            <a:off x="849031" y="3270376"/>
            <a:ext cx="7293408" cy="369332"/>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 </a:t>
            </a:r>
          </a:p>
        </p:txBody>
      </p:sp>
      <p:sp>
        <p:nvSpPr>
          <p:cNvPr id="25" name="object 18">
            <a:extLst>
              <a:ext uri="{FF2B5EF4-FFF2-40B4-BE49-F238E27FC236}">
                <a16:creationId xmlns:a16="http://schemas.microsoft.com/office/drawing/2014/main" id="{6F62129E-CE43-4AF2-BEF5-96160BB67297}"/>
              </a:ext>
            </a:extLst>
          </p:cNvPr>
          <p:cNvSpPr/>
          <p:nvPr/>
        </p:nvSpPr>
        <p:spPr>
          <a:xfrm>
            <a:off x="1065846" y="6492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1" name="object 18">
            <a:extLst>
              <a:ext uri="{FF2B5EF4-FFF2-40B4-BE49-F238E27FC236}">
                <a16:creationId xmlns:a16="http://schemas.microsoft.com/office/drawing/2014/main" id="{C47C1FD6-317F-4999-B6CF-D32BE142878E}"/>
              </a:ext>
            </a:extLst>
          </p:cNvPr>
          <p:cNvSpPr/>
          <p:nvPr/>
        </p:nvSpPr>
        <p:spPr>
          <a:xfrm>
            <a:off x="998852" y="984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5" name="pole tekstowe 14">
            <a:extLst>
              <a:ext uri="{FF2B5EF4-FFF2-40B4-BE49-F238E27FC236}">
                <a16:creationId xmlns:a16="http://schemas.microsoft.com/office/drawing/2014/main" id="{AB877897-C8AF-470E-BFA8-D3CE37C2FA3A}"/>
              </a:ext>
            </a:extLst>
          </p:cNvPr>
          <p:cNvSpPr txBox="1"/>
          <p:nvPr/>
        </p:nvSpPr>
        <p:spPr>
          <a:xfrm>
            <a:off x="1017380" y="3096021"/>
            <a:ext cx="7174441" cy="1200329"/>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rPr>
              <a:t>Przeprowadzenie </a:t>
            </a:r>
            <a:r>
              <a:rPr lang="pl-PL" b="1" i="0" u="none" strike="noStrike" dirty="0">
                <a:solidFill>
                  <a:schemeClr val="tx1"/>
                </a:solidFill>
                <a:effectLst/>
                <a:latin typeface="Calibri" panose="020F0502020204030204" pitchFamily="34" charset="0"/>
              </a:rPr>
              <a:t>automatycznej akceptacji zeznań PIT-37 i PIT-38 oraz oświadcze</a:t>
            </a:r>
            <a:r>
              <a:rPr lang="pl-PL" b="1" dirty="0">
                <a:solidFill>
                  <a:schemeClr val="tx1"/>
                </a:solidFill>
                <a:latin typeface="Calibri" panose="020F0502020204030204" pitchFamily="34" charset="0"/>
              </a:rPr>
              <a:t>ń PIT-OP za 2025 rok</a:t>
            </a:r>
          </a:p>
          <a:p>
            <a:endParaRPr lang="pl-PL" b="0" i="0" u="none" strike="noStrike" dirty="0">
              <a:solidFill>
                <a:schemeClr val="tx1"/>
              </a:solidFill>
              <a:effectLst/>
              <a:latin typeface="Calibri" panose="020F0502020204030204" pitchFamily="34" charset="0"/>
            </a:endParaRPr>
          </a:p>
          <a:p>
            <a:r>
              <a:rPr lang="pl-PL" dirty="0">
                <a:solidFill>
                  <a:schemeClr val="tx1"/>
                </a:solidFill>
                <a:latin typeface="Calibri" panose="020F0502020204030204" pitchFamily="34" charset="0"/>
              </a:rPr>
              <a:t>II kwartał 2026r.</a:t>
            </a:r>
            <a:endParaRPr lang="pl-PL" b="0" i="0" u="none" strike="noStrike" dirty="0">
              <a:solidFill>
                <a:schemeClr val="tx1"/>
              </a:solidFill>
              <a:effectLst/>
              <a:latin typeface="Calibri" panose="020F0502020204030204" pitchFamily="34" charset="0"/>
            </a:endParaRPr>
          </a:p>
        </p:txBody>
      </p:sp>
      <p:sp>
        <p:nvSpPr>
          <p:cNvPr id="16" name="pole tekstowe 15">
            <a:extLst>
              <a:ext uri="{FF2B5EF4-FFF2-40B4-BE49-F238E27FC236}">
                <a16:creationId xmlns:a16="http://schemas.microsoft.com/office/drawing/2014/main" id="{839C97A0-CE85-4520-AB6E-5B34FE61C04F}"/>
              </a:ext>
            </a:extLst>
          </p:cNvPr>
          <p:cNvSpPr txBox="1"/>
          <p:nvPr/>
        </p:nvSpPr>
        <p:spPr>
          <a:xfrm>
            <a:off x="8364176" y="3109254"/>
            <a:ext cx="10075544" cy="646331"/>
          </a:xfrm>
          <a:prstGeom prst="rect">
            <a:avLst/>
          </a:prstGeom>
          <a:noFill/>
        </p:spPr>
        <p:txBody>
          <a:bodyPr wrap="square" rtlCol="0">
            <a:spAutoFit/>
          </a:bodyPr>
          <a:lstStyle/>
          <a:p>
            <a:r>
              <a:rPr lang="pl-PL" dirty="0">
                <a:latin typeface="+mn-lt"/>
              </a:rPr>
              <a:t>Wypracowane rozwiązanie odciąża podatników w realizacji obowiązków podatkowych przy składaniu zeznania. Dodatkowo zawarte algorytmy i reguły obliczeniowe zmniejszają ryzyko popełnienia błędów.</a:t>
            </a:r>
          </a:p>
        </p:txBody>
      </p:sp>
      <p:sp>
        <p:nvSpPr>
          <p:cNvPr id="19" name="pole tekstowe 18">
            <a:extLst>
              <a:ext uri="{FF2B5EF4-FFF2-40B4-BE49-F238E27FC236}">
                <a16:creationId xmlns:a16="http://schemas.microsoft.com/office/drawing/2014/main" id="{327CF685-78B1-4787-A034-C033075E05E8}"/>
              </a:ext>
            </a:extLst>
          </p:cNvPr>
          <p:cNvSpPr txBox="1"/>
          <p:nvPr/>
        </p:nvSpPr>
        <p:spPr>
          <a:xfrm>
            <a:off x="1017380" y="4673124"/>
            <a:ext cx="6785295" cy="1200329"/>
          </a:xfrm>
          <a:prstGeom prst="rect">
            <a:avLst/>
          </a:prstGeom>
          <a:noFill/>
        </p:spPr>
        <p:txBody>
          <a:bodyPr wrap="square">
            <a:spAutoFit/>
          </a:bodyPr>
          <a:lstStyle/>
          <a:p>
            <a:r>
              <a:rPr lang="pl-PL" sz="1800" b="1" i="0" u="none" strike="noStrike" dirty="0">
                <a:solidFill>
                  <a:schemeClr val="tx1"/>
                </a:solidFill>
                <a:effectLst/>
                <a:latin typeface="Calibri" panose="020F0502020204030204" pitchFamily="34" charset="0"/>
              </a:rPr>
              <a:t>Potwierdzenia</a:t>
            </a:r>
            <a:r>
              <a:rPr lang="pl-PL" sz="1800" b="0" i="0" u="none" strike="noStrike" dirty="0">
                <a:solidFill>
                  <a:schemeClr val="tx1"/>
                </a:solidFill>
                <a:effectLst/>
                <a:latin typeface="Calibri" panose="020F0502020204030204" pitchFamily="34" charset="0"/>
              </a:rPr>
              <a:t> zarejestrowania jako </a:t>
            </a:r>
            <a:r>
              <a:rPr lang="pl-PL" sz="1800" b="1" i="0" u="none" strike="noStrike" dirty="0">
                <a:solidFill>
                  <a:schemeClr val="tx1"/>
                </a:solidFill>
                <a:effectLst/>
                <a:latin typeface="Calibri" panose="020F0502020204030204" pitchFamily="34" charset="0"/>
              </a:rPr>
              <a:t>podatnik VAT </a:t>
            </a:r>
          </a:p>
          <a:p>
            <a:r>
              <a:rPr lang="pl-PL" sz="1800" b="0" i="0" u="none" strike="noStrike" dirty="0">
                <a:solidFill>
                  <a:schemeClr val="tx1"/>
                </a:solidFill>
                <a:effectLst/>
                <a:latin typeface="Calibri" panose="020F0502020204030204" pitchFamily="34" charset="0"/>
              </a:rPr>
              <a:t>lub </a:t>
            </a:r>
            <a:r>
              <a:rPr lang="pl-PL" sz="1800" b="1" i="0" u="none" strike="noStrike" dirty="0">
                <a:solidFill>
                  <a:schemeClr val="tx1"/>
                </a:solidFill>
                <a:effectLst/>
                <a:latin typeface="Calibri" panose="020F0502020204030204" pitchFamily="34" charset="0"/>
              </a:rPr>
              <a:t>podatnik VAT-UE </a:t>
            </a:r>
            <a:r>
              <a:rPr lang="pl-PL" sz="1800" b="0" i="0" u="none" strike="noStrike" dirty="0">
                <a:solidFill>
                  <a:schemeClr val="tx1"/>
                </a:solidFill>
                <a:effectLst/>
                <a:latin typeface="Calibri" panose="020F0502020204030204" pitchFamily="34" charset="0"/>
              </a:rPr>
              <a:t>na e-US. </a:t>
            </a:r>
          </a:p>
          <a:p>
            <a:endParaRPr lang="pl-PL" dirty="0">
              <a:solidFill>
                <a:schemeClr val="tx1"/>
              </a:solidFill>
              <a:latin typeface="Calibri" panose="020F0502020204030204" pitchFamily="34" charset="0"/>
            </a:endParaRPr>
          </a:p>
          <a:p>
            <a:r>
              <a:rPr lang="pl-PL" dirty="0">
                <a:solidFill>
                  <a:schemeClr val="tx1"/>
                </a:solidFill>
                <a:latin typeface="Calibri" panose="020F0502020204030204" pitchFamily="34" charset="0"/>
              </a:rPr>
              <a:t>II kwartał 2026 r. </a:t>
            </a:r>
            <a:endParaRPr lang="pl-PL" dirty="0">
              <a:solidFill>
                <a:schemeClr val="tx1"/>
              </a:solidFill>
            </a:endParaRPr>
          </a:p>
        </p:txBody>
      </p:sp>
      <p:sp>
        <p:nvSpPr>
          <p:cNvPr id="20" name="pole tekstowe 19">
            <a:extLst>
              <a:ext uri="{FF2B5EF4-FFF2-40B4-BE49-F238E27FC236}">
                <a16:creationId xmlns:a16="http://schemas.microsoft.com/office/drawing/2014/main" id="{1FCD8190-AEF6-425B-8515-1B61EBEEB05C}"/>
              </a:ext>
            </a:extLst>
          </p:cNvPr>
          <p:cNvSpPr txBox="1"/>
          <p:nvPr/>
        </p:nvSpPr>
        <p:spPr>
          <a:xfrm>
            <a:off x="8326702" y="4509949"/>
            <a:ext cx="10051960" cy="1754326"/>
          </a:xfrm>
          <a:prstGeom prst="rect">
            <a:avLst/>
          </a:prstGeom>
          <a:noFill/>
        </p:spPr>
        <p:txBody>
          <a:bodyPr wrap="square">
            <a:spAutoFit/>
          </a:bodyPr>
          <a:lstStyle/>
          <a:p>
            <a:r>
              <a:rPr lang="pl-PL" sz="1800" b="0" i="0" u="none" strike="noStrike" dirty="0">
                <a:solidFill>
                  <a:schemeClr val="tx1"/>
                </a:solidFill>
                <a:effectLst/>
                <a:latin typeface="Calibri" panose="020F0502020204030204" pitchFamily="34" charset="0"/>
              </a:rPr>
              <a:t>Wdrożenie w e-US usługi polegającej na możliwości uzyskania przez podatnika VAT oraz podatnika VAT-UE potwierdzenia zarejestrowania jako podatnik VAT lub podatnik VAT-UE. </a:t>
            </a:r>
          </a:p>
          <a:p>
            <a:r>
              <a:rPr lang="pl-PL" sz="1800" b="0" i="0" u="none" strike="noStrike" dirty="0">
                <a:solidFill>
                  <a:schemeClr val="tx1"/>
                </a:solidFill>
                <a:effectLst/>
                <a:latin typeface="Calibri" panose="020F0502020204030204" pitchFamily="34" charset="0"/>
              </a:rPr>
              <a:t>Funkcjonalność docelowo ma zastąpić wydawane przez naczelników urzędów skarbowych papierowe potwierdzenia VAT-5 oraz VAT-5UE. </a:t>
            </a:r>
          </a:p>
          <a:p>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Podatnik chcący pozyskać potwierdzenie o statusie podatnika VAT (swoim bądź kontrahenta) lub VAT-UE będzie mógł przy pomocy e-US otrzymać takie potwierdzenie automatycznie i bezpłatnie</a:t>
            </a:r>
            <a:r>
              <a:rPr lang="pl-PL" sz="1800" b="0" i="0" u="none" strike="noStrike" dirty="0">
                <a:solidFill>
                  <a:schemeClr val="tx1"/>
                </a:solidFill>
                <a:effectLst/>
                <a:latin typeface="Calibri" panose="020F0502020204030204" pitchFamily="34" charset="0"/>
              </a:rPr>
              <a:t>.</a:t>
            </a:r>
            <a:endParaRPr lang="pl-PL" dirty="0">
              <a:solidFill>
                <a:schemeClr val="tx1"/>
              </a:solidFill>
            </a:endParaRPr>
          </a:p>
        </p:txBody>
      </p:sp>
      <p:sp>
        <p:nvSpPr>
          <p:cNvPr id="22" name="pole tekstowe 21">
            <a:extLst>
              <a:ext uri="{FF2B5EF4-FFF2-40B4-BE49-F238E27FC236}">
                <a16:creationId xmlns:a16="http://schemas.microsoft.com/office/drawing/2014/main" id="{3A80D73C-B041-4F2A-B215-4E08FF8E082B}"/>
              </a:ext>
            </a:extLst>
          </p:cNvPr>
          <p:cNvSpPr txBox="1"/>
          <p:nvPr/>
        </p:nvSpPr>
        <p:spPr>
          <a:xfrm>
            <a:off x="1065846" y="6797676"/>
            <a:ext cx="9954112" cy="923330"/>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Udostępnienie </a:t>
            </a:r>
            <a:r>
              <a:rPr lang="pl-PL" b="1" dirty="0">
                <a:latin typeface="Calibri" panose="020F0502020204030204" pitchFamily="34" charset="0"/>
                <a:ea typeface="Calibri" panose="020F0502020204030204" pitchFamily="34" charset="0"/>
                <a:cs typeface="Calibri" panose="020F0502020204030204" pitchFamily="34" charset="0"/>
              </a:rPr>
              <a:t>konta osobie trzeciej</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II kwartał 2026 r.</a:t>
            </a:r>
          </a:p>
        </p:txBody>
      </p:sp>
      <p:sp>
        <p:nvSpPr>
          <p:cNvPr id="24" name="pole tekstowe 23">
            <a:extLst>
              <a:ext uri="{FF2B5EF4-FFF2-40B4-BE49-F238E27FC236}">
                <a16:creationId xmlns:a16="http://schemas.microsoft.com/office/drawing/2014/main" id="{D78C2B8A-8034-4725-93B6-9C16EBC6BB96}"/>
              </a:ext>
            </a:extLst>
          </p:cNvPr>
          <p:cNvSpPr txBox="1"/>
          <p:nvPr/>
        </p:nvSpPr>
        <p:spPr>
          <a:xfrm>
            <a:off x="8352549" y="6691948"/>
            <a:ext cx="10051960" cy="1477328"/>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Usługa pozwoli podatnikowi bezpiecznie i wygodnie powierzyć przeglądanie swoich danych zaufanej osobie – np. księgowemu, pełnomocnikowi czy członkowi rodziny – bez ryzyka ingerencji w treść dokumentów czy składania deklaracji. Rozwiązanie zwiększy transparentność i komfort obsługi spraw podatkowych, szczególnie w sytuacjach, gdy podatnik potrzebuje wsparcia, ale chce zachować pełną kontrolę nad działaniami podejmowanymi w jego imieniu.</a:t>
            </a:r>
          </a:p>
        </p:txBody>
      </p:sp>
      <p:sp>
        <p:nvSpPr>
          <p:cNvPr id="26" name="pole tekstowe 25">
            <a:extLst>
              <a:ext uri="{FF2B5EF4-FFF2-40B4-BE49-F238E27FC236}">
                <a16:creationId xmlns:a16="http://schemas.microsoft.com/office/drawing/2014/main" id="{0649D564-305E-4A84-8CC7-0C92FCB9A74C}"/>
              </a:ext>
            </a:extLst>
          </p:cNvPr>
          <p:cNvSpPr txBox="1"/>
          <p:nvPr/>
        </p:nvSpPr>
        <p:spPr>
          <a:xfrm>
            <a:off x="1065846" y="8368347"/>
            <a:ext cx="3911284"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a:rPr>
              <a:t>Zaświadczenia MŚP</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a:rPr>
              <a:t>II kwartał 2026 r.</a:t>
            </a:r>
          </a:p>
        </p:txBody>
      </p:sp>
      <p:sp>
        <p:nvSpPr>
          <p:cNvPr id="28" name="pole tekstowe 27">
            <a:extLst>
              <a:ext uri="{FF2B5EF4-FFF2-40B4-BE49-F238E27FC236}">
                <a16:creationId xmlns:a16="http://schemas.microsoft.com/office/drawing/2014/main" id="{C6FAEA3F-1FA1-41FF-8611-8A248AECA7C4}"/>
              </a:ext>
            </a:extLst>
          </p:cNvPr>
          <p:cNvSpPr txBox="1"/>
          <p:nvPr/>
        </p:nvSpPr>
        <p:spPr>
          <a:xfrm>
            <a:off x="8388986" y="8264346"/>
            <a:ext cx="10051960"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a:rPr>
              <a:t>Usługa umożliwi złożenie wniosku o wydanie zaświadczenia w zakresie podatku VAT całkowicie online, bez wizyty w urzędzie i bez papierowych formalności. Zaświadczenie będzie wydawane automatycznie, dostępne od razu w e‑Urzędzie Skarbowym, a przede wszystkim bezpłatne. Użytkownik w każdej chwili pobierze je w serwisie, a system zapewni pełną wiarygodność oraz bezpieczeństwo dokumentu.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6</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974722" y="443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1087436" y="7331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363387" y="6083464"/>
            <a:ext cx="747870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pole tekstowe 20">
            <a:extLst>
              <a:ext uri="{FF2B5EF4-FFF2-40B4-BE49-F238E27FC236}">
                <a16:creationId xmlns:a16="http://schemas.microsoft.com/office/drawing/2014/main" id="{B01C02E4-83C2-40A0-87E8-F88A5440CB34}"/>
              </a:ext>
            </a:extLst>
          </p:cNvPr>
          <p:cNvSpPr txBox="1"/>
          <p:nvPr/>
        </p:nvSpPr>
        <p:spPr>
          <a:xfrm>
            <a:off x="849031" y="3270376"/>
            <a:ext cx="7293408" cy="369332"/>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 </a:t>
            </a:r>
          </a:p>
        </p:txBody>
      </p:sp>
      <p:sp>
        <p:nvSpPr>
          <p:cNvPr id="25" name="object 18">
            <a:extLst>
              <a:ext uri="{FF2B5EF4-FFF2-40B4-BE49-F238E27FC236}">
                <a16:creationId xmlns:a16="http://schemas.microsoft.com/office/drawing/2014/main" id="{6F62129E-CE43-4AF2-BEF5-96160BB67297}"/>
              </a:ext>
            </a:extLst>
          </p:cNvPr>
          <p:cNvSpPr/>
          <p:nvPr/>
        </p:nvSpPr>
        <p:spPr>
          <a:xfrm>
            <a:off x="1065846" y="6111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1" name="object 18">
            <a:extLst>
              <a:ext uri="{FF2B5EF4-FFF2-40B4-BE49-F238E27FC236}">
                <a16:creationId xmlns:a16="http://schemas.microsoft.com/office/drawing/2014/main" id="{C47C1FD6-317F-4999-B6CF-D32BE142878E}"/>
              </a:ext>
            </a:extLst>
          </p:cNvPr>
          <p:cNvSpPr/>
          <p:nvPr/>
        </p:nvSpPr>
        <p:spPr>
          <a:xfrm>
            <a:off x="998852" y="984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5" name="pole tekstowe 14">
            <a:extLst>
              <a:ext uri="{FF2B5EF4-FFF2-40B4-BE49-F238E27FC236}">
                <a16:creationId xmlns:a16="http://schemas.microsoft.com/office/drawing/2014/main" id="{AB877897-C8AF-470E-BFA8-D3CE37C2FA3A}"/>
              </a:ext>
            </a:extLst>
          </p:cNvPr>
          <p:cNvSpPr txBox="1"/>
          <p:nvPr/>
        </p:nvSpPr>
        <p:spPr>
          <a:xfrm>
            <a:off x="998851" y="3082746"/>
            <a:ext cx="7143587"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Węzeł transgraniczny</a:t>
            </a:r>
          </a:p>
          <a:p>
            <a:pPr marL="0" marR="0" lvl="0" indent="0" defTabSz="914400" eaLnBrk="1" fontAlgn="auto" latinLnBrk="0" hangingPunct="1">
              <a:lnSpc>
                <a:spcPct val="100000"/>
              </a:lnSpc>
              <a:spcBef>
                <a:spcPts val="0"/>
              </a:spcBef>
              <a:spcAft>
                <a:spcPts val="0"/>
              </a:spcAft>
              <a:buClrTx/>
              <a:buSzTx/>
              <a:buFontTx/>
              <a:buNone/>
              <a:tabLst/>
              <a:defRPr/>
            </a:pPr>
            <a:endParaRPr lang="pl-PL">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II kwartał 2026 r.</a:t>
            </a:r>
          </a:p>
          <a:p>
            <a:endParaRPr lang="pl-PL" sz="1800" b="0" i="0" u="none" strike="noStrike" dirty="0">
              <a:solidFill>
                <a:srgbClr val="000000"/>
              </a:solidFill>
              <a:effectLst/>
              <a:latin typeface="Calibri" panose="020F0502020204030204" pitchFamily="34" charset="0"/>
            </a:endParaRPr>
          </a:p>
        </p:txBody>
      </p:sp>
      <p:sp>
        <p:nvSpPr>
          <p:cNvPr id="16" name="pole tekstowe 15">
            <a:extLst>
              <a:ext uri="{FF2B5EF4-FFF2-40B4-BE49-F238E27FC236}">
                <a16:creationId xmlns:a16="http://schemas.microsoft.com/office/drawing/2014/main" id="{839C97A0-CE85-4520-AB6E-5B34FE61C04F}"/>
              </a:ext>
            </a:extLst>
          </p:cNvPr>
          <p:cNvSpPr txBox="1"/>
          <p:nvPr/>
        </p:nvSpPr>
        <p:spPr>
          <a:xfrm>
            <a:off x="8142439" y="2980621"/>
            <a:ext cx="10075544" cy="1477328"/>
          </a:xfrm>
          <a:prstGeom prst="rect">
            <a:avLst/>
          </a:prstGeom>
          <a:noFill/>
        </p:spPr>
        <p:txBody>
          <a:bodyPr wrap="square" rtlCol="0">
            <a:spAutoFit/>
          </a:bodyPr>
          <a:lstStyle/>
          <a:p>
            <a:pPr marL="0" marR="0" lvl="0" indent="0" algn="just" defTabSz="914400" eaLnBrk="1" fontAlgn="auto" latinLnBrk="0" hangingPunct="1">
              <a:spcBef>
                <a:spcPts val="0"/>
              </a:spcBef>
              <a:spcAft>
                <a:spcPts val="800"/>
              </a:spcAft>
              <a:buClrTx/>
              <a:buSzTx/>
              <a:buFontTx/>
              <a:buNone/>
              <a:tabLst/>
              <a:defRPr/>
            </a:pPr>
            <a:r>
              <a:rPr lang="pl-PL" dirty="0">
                <a:latin typeface="Calibri"/>
              </a:rPr>
              <a:t>Celem przedsięwzięcia jest umożliwienie obywatelom państw członkowskich Unii Europejskiej korzystania z usług e-Urzędu Skarbowego poprzez uwierzytelnianie za pomocą ich krajowych, notyfikowanych środków identyfikacji elektronicznej zgodnych z rozporządzeniem </a:t>
            </a:r>
            <a:r>
              <a:rPr lang="pl-PL" dirty="0" err="1">
                <a:latin typeface="Calibri"/>
              </a:rPr>
              <a:t>eIDAS</a:t>
            </a:r>
            <a:r>
              <a:rPr lang="pl-PL" dirty="0">
                <a:latin typeface="Calibri"/>
              </a:rPr>
              <a:t>. Integracja ta pozwoli na rozszerzenie dostępności usług e-US dla użytkowników zagranicznych oraz dostarczy podstaw do rozwijania nowych funkcjonalności dedykowanych obywatelom UE.</a:t>
            </a:r>
          </a:p>
        </p:txBody>
      </p:sp>
      <p:sp>
        <p:nvSpPr>
          <p:cNvPr id="19" name="pole tekstowe 18">
            <a:extLst>
              <a:ext uri="{FF2B5EF4-FFF2-40B4-BE49-F238E27FC236}">
                <a16:creationId xmlns:a16="http://schemas.microsoft.com/office/drawing/2014/main" id="{327CF685-78B1-4787-A034-C033075E05E8}"/>
              </a:ext>
            </a:extLst>
          </p:cNvPr>
          <p:cNvSpPr txBox="1"/>
          <p:nvPr/>
        </p:nvSpPr>
        <p:spPr>
          <a:xfrm>
            <a:off x="998851" y="4642474"/>
            <a:ext cx="9957566"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Odejście od ePUAP</a:t>
            </a:r>
          </a:p>
          <a:p>
            <a:pPr marL="0" marR="0" lvl="0" indent="0" defTabSz="914400" eaLnBrk="1" fontAlgn="auto" latinLnBrk="0" hangingPunct="1">
              <a:lnSpc>
                <a:spcPct val="100000"/>
              </a:lnSpc>
              <a:spcBef>
                <a:spcPts val="0"/>
              </a:spcBef>
              <a:spcAft>
                <a:spcPts val="0"/>
              </a:spcAft>
              <a:buClrTx/>
              <a:buSzTx/>
              <a:buFontTx/>
              <a:buNone/>
              <a:tabLst/>
              <a:defRPr/>
            </a:pPr>
            <a:endParaRPr lang="pl-PL">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II kwartał 2026 r.</a:t>
            </a: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27" name="pole tekstowe 26">
            <a:extLst>
              <a:ext uri="{FF2B5EF4-FFF2-40B4-BE49-F238E27FC236}">
                <a16:creationId xmlns:a16="http://schemas.microsoft.com/office/drawing/2014/main" id="{409CB2B5-EB81-4553-8BD8-1F8E1B0137C2}"/>
              </a:ext>
            </a:extLst>
          </p:cNvPr>
          <p:cNvSpPr txBox="1"/>
          <p:nvPr/>
        </p:nvSpPr>
        <p:spPr>
          <a:xfrm>
            <a:off x="8166023" y="4574768"/>
            <a:ext cx="10051960"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a:ln>
                  <a:noFill/>
                </a:ln>
                <a:solidFill>
                  <a:sysClr val="windowText" lastClr="000000"/>
                </a:solidFill>
                <a:effectLst/>
                <a:uLnTx/>
                <a:uFillTx/>
                <a:latin typeface="Calibri"/>
              </a:rPr>
              <a:t>Głównym celem przedsięwzięcia jest ustanowienie w pełni kontrolowanego, wewnętrznego kanału komunikacji dla dokumentów elektronicznych składanych za pośrednictwem e-Urzędu Skarbowego </a:t>
            </a:r>
            <a:br>
              <a:rPr kumimoji="0" lang="pl-PL" sz="1800" b="0" i="0" u="none" strike="noStrike" kern="0" cap="none" spc="0" normalizeH="0" baseline="0" noProof="0">
                <a:ln>
                  <a:noFill/>
                </a:ln>
                <a:solidFill>
                  <a:sysClr val="windowText" lastClr="000000"/>
                </a:solidFill>
                <a:effectLst/>
                <a:uLnTx/>
                <a:uFillTx/>
                <a:latin typeface="Calibri"/>
              </a:rPr>
            </a:br>
            <a:r>
              <a:rPr kumimoji="0" lang="pl-PL" sz="1800" b="0" i="0" u="none" strike="noStrike" kern="0" cap="none" spc="0" normalizeH="0" baseline="0" noProof="0">
                <a:ln>
                  <a:noFill/>
                </a:ln>
                <a:solidFill>
                  <a:sysClr val="windowText" lastClr="000000"/>
                </a:solidFill>
                <a:effectLst/>
                <a:uLnTx/>
                <a:uFillTx/>
                <a:latin typeface="Calibri"/>
              </a:rPr>
              <a:t>(e-US). Cel ten zostanie zrealizowany poprzez migrację z dotychczasowego mechanizmu wysyłki przez platformę ePUAP na w pełni wewnętrzne rozwiązanie, wykorzystujące Uniwersalną Bramkę Dokumentów (UBD) KAS.</a:t>
            </a:r>
            <a:endParaRPr kumimoji="0" lang="pl-PL" sz="1800" b="0" i="0" u="none" strike="noStrike" kern="0" cap="none" spc="0" normalizeH="0" baseline="0" noProof="0" dirty="0">
              <a:ln>
                <a:noFill/>
              </a:ln>
              <a:solidFill>
                <a:sysClr val="windowText" lastClr="000000"/>
              </a:solidFill>
              <a:effectLst/>
              <a:uLnTx/>
              <a:uFillTx/>
              <a:latin typeface="Calibri"/>
            </a:endParaRPr>
          </a:p>
        </p:txBody>
      </p:sp>
      <p:sp>
        <p:nvSpPr>
          <p:cNvPr id="20" name="pole tekstowe 19">
            <a:extLst>
              <a:ext uri="{FF2B5EF4-FFF2-40B4-BE49-F238E27FC236}">
                <a16:creationId xmlns:a16="http://schemas.microsoft.com/office/drawing/2014/main" id="{54999B2C-0ABF-4975-BC46-8FF62B51A7E4}"/>
              </a:ext>
            </a:extLst>
          </p:cNvPr>
          <p:cNvSpPr txBox="1"/>
          <p:nvPr/>
        </p:nvSpPr>
        <p:spPr>
          <a:xfrm>
            <a:off x="1077517" y="6296214"/>
            <a:ext cx="6201356" cy="923330"/>
          </a:xfrm>
          <a:prstGeom prst="rect">
            <a:avLst/>
          </a:prstGeom>
          <a:noFill/>
        </p:spPr>
        <p:txBody>
          <a:bodyPr wrap="square">
            <a:spAutoFit/>
          </a:bodyPr>
          <a:lstStyle/>
          <a:p>
            <a:r>
              <a:rPr lang="pl-PL" sz="1800" b="1" dirty="0">
                <a:effectLst/>
                <a:latin typeface="Calibri" panose="020F0502020204030204" pitchFamily="34" charset="0"/>
                <a:ea typeface="Calibri" panose="020F0502020204030204" pitchFamily="34" charset="0"/>
              </a:rPr>
              <a:t>Wniosek o wydanie interpretacji ogólnej ORD-OG</a:t>
            </a:r>
          </a:p>
          <a:p>
            <a:endParaRPr lang="pl-PL" b="1" dirty="0">
              <a:latin typeface="Calibri" panose="020F0502020204030204" pitchFamily="34" charset="0"/>
              <a:ea typeface="Calibri" panose="020F0502020204030204" pitchFamily="34" charset="0"/>
            </a:endParaRPr>
          </a:p>
          <a:p>
            <a:r>
              <a:rPr lang="pl-PL" sz="1800" dirty="0">
                <a:effectLst/>
                <a:latin typeface="Calibri" panose="020F0502020204030204" pitchFamily="34" charset="0"/>
                <a:ea typeface="Calibri" panose="020F0502020204030204" pitchFamily="34" charset="0"/>
              </a:rPr>
              <a:t>II kwartał 2026 r.  </a:t>
            </a:r>
            <a:endParaRPr lang="pl-PL" dirty="0"/>
          </a:p>
        </p:txBody>
      </p:sp>
      <p:sp>
        <p:nvSpPr>
          <p:cNvPr id="22" name="pole tekstowe 21">
            <a:extLst>
              <a:ext uri="{FF2B5EF4-FFF2-40B4-BE49-F238E27FC236}">
                <a16:creationId xmlns:a16="http://schemas.microsoft.com/office/drawing/2014/main" id="{13E28B79-28EF-4E58-A542-8CF6704627E1}"/>
              </a:ext>
            </a:extLst>
          </p:cNvPr>
          <p:cNvSpPr txBox="1"/>
          <p:nvPr/>
        </p:nvSpPr>
        <p:spPr>
          <a:xfrm>
            <a:off x="8186851" y="6239827"/>
            <a:ext cx="10051676" cy="923330"/>
          </a:xfrm>
          <a:prstGeom prst="rect">
            <a:avLst/>
          </a:prstGeom>
          <a:noFill/>
        </p:spPr>
        <p:txBody>
          <a:bodyPr wrap="square">
            <a:spAutoFit/>
          </a:bodyPr>
          <a:lstStyle/>
          <a:p>
            <a:r>
              <a:rPr lang="pl-PL">
                <a:solidFill>
                  <a:srgbClr val="000000"/>
                </a:solidFill>
                <a:latin typeface="Calibri" panose="020F0502020204030204" pitchFamily="34" charset="0"/>
              </a:rPr>
              <a:t>Szybkie, proste i wygodne złożenie wniosku o wydanie interpretacji orgólnej wraz z informacją o wymaganych załącznikach za pośrednictwem serwisu e-Urząd Skarbowy oraz aplikacji mobilnej e-Urząd Skarbowy.</a:t>
            </a:r>
          </a:p>
        </p:txBody>
      </p:sp>
      <p:sp>
        <p:nvSpPr>
          <p:cNvPr id="24" name="pole tekstowe 23">
            <a:extLst>
              <a:ext uri="{FF2B5EF4-FFF2-40B4-BE49-F238E27FC236}">
                <a16:creationId xmlns:a16="http://schemas.microsoft.com/office/drawing/2014/main" id="{E9A1EBAC-24CB-4858-B280-475C8BE7E715}"/>
              </a:ext>
            </a:extLst>
          </p:cNvPr>
          <p:cNvSpPr txBox="1"/>
          <p:nvPr/>
        </p:nvSpPr>
        <p:spPr>
          <a:xfrm>
            <a:off x="1099015" y="7521558"/>
            <a:ext cx="5402431" cy="1200329"/>
          </a:xfrm>
          <a:prstGeom prst="rect">
            <a:avLst/>
          </a:prstGeom>
          <a:noFill/>
        </p:spPr>
        <p:txBody>
          <a:bodyPr wrap="square">
            <a:spAutoFit/>
          </a:bodyPr>
          <a:lstStyle/>
          <a:p>
            <a:r>
              <a:rPr lang="pl-PL" sz="1800" b="1" kern="100" dirty="0">
                <a:solidFill>
                  <a:schemeClr val="tx1"/>
                </a:solidFill>
                <a:effectLst/>
                <a:latin typeface="Calibri" panose="020F0502020204030204" pitchFamily="34" charset="0"/>
                <a:ea typeface="NSimSun" panose="02010609030101010101" pitchFamily="49" charset="-122"/>
                <a:cs typeface="Arial" panose="020B0604020202020204" pitchFamily="34" charset="0"/>
              </a:rPr>
              <a:t>Nowa odsłona serwisu e-Urząd Skarbowy i aplikacji mobilnej e-US</a:t>
            </a:r>
          </a:p>
          <a:p>
            <a:endParaRPr lang="pl-PL" b="1" kern="100" dirty="0">
              <a:solidFill>
                <a:schemeClr val="tx1"/>
              </a:solidFill>
              <a:latin typeface="Calibri" panose="020F0502020204030204" pitchFamily="34" charset="0"/>
              <a:ea typeface="NSimSun" panose="02010609030101010101" pitchFamily="49" charset="-122"/>
              <a:cs typeface="Arial" panose="020B0604020202020204" pitchFamily="34" charset="0"/>
            </a:endParaRPr>
          </a:p>
          <a:p>
            <a:r>
              <a:rPr lang="pl-PL" kern="100" dirty="0">
                <a:solidFill>
                  <a:schemeClr val="tx1"/>
                </a:solidFill>
                <a:latin typeface="Calibri" panose="020F0502020204030204" pitchFamily="34" charset="0"/>
                <a:ea typeface="NSimSun" panose="02010609030101010101" pitchFamily="49" charset="-122"/>
                <a:cs typeface="Arial" panose="020B0604020202020204" pitchFamily="34" charset="0"/>
              </a:rPr>
              <a:t>II kwartał 2026 r.</a:t>
            </a:r>
            <a:endParaRPr lang="pl-PL" dirty="0">
              <a:solidFill>
                <a:schemeClr val="tx1"/>
              </a:solidFill>
            </a:endParaRPr>
          </a:p>
        </p:txBody>
      </p:sp>
      <p:sp>
        <p:nvSpPr>
          <p:cNvPr id="26" name="pole tekstowe 25">
            <a:extLst>
              <a:ext uri="{FF2B5EF4-FFF2-40B4-BE49-F238E27FC236}">
                <a16:creationId xmlns:a16="http://schemas.microsoft.com/office/drawing/2014/main" id="{40BE244B-5218-4672-9E7F-15D6833BE956}"/>
              </a:ext>
            </a:extLst>
          </p:cNvPr>
          <p:cNvSpPr txBox="1"/>
          <p:nvPr/>
        </p:nvSpPr>
        <p:spPr>
          <a:xfrm>
            <a:off x="8299450" y="7483475"/>
            <a:ext cx="10051676" cy="1200329"/>
          </a:xfrm>
          <a:prstGeom prst="rect">
            <a:avLst/>
          </a:prstGeom>
          <a:noFill/>
        </p:spPr>
        <p:txBody>
          <a:bodyPr wrap="square">
            <a:spAutoFit/>
          </a:bodyPr>
          <a:lstStyle/>
          <a:p>
            <a:r>
              <a:rPr lang="pl-PL" i="0">
                <a:solidFill>
                  <a:srgbClr val="0F1115"/>
                </a:solidFill>
                <a:effectLst/>
                <a:latin typeface="+mn-lt"/>
              </a:rPr>
              <a:t>Planowana nowa odsłona </a:t>
            </a:r>
            <a:r>
              <a:rPr lang="pl-PL" b="0" i="0">
                <a:solidFill>
                  <a:srgbClr val="0F1115"/>
                </a:solidFill>
                <a:effectLst/>
                <a:latin typeface="+mn-lt"/>
              </a:rPr>
              <a:t>e-Urzędu Skarbowego i aplikacji e-US to nie tylko nowy wygląd (szata graficzna, układ, kolorystyka), ale przede wszystkim większa funkcjonalność. Intuicyjny interfejs, szybszy dostęp do najważniejszych informacji oraz możliwość załatwiania spraw podatkowych z poziomu telefonu sprawią, że kontakt z urzędem będzie jeszcze łatwiejszy.</a:t>
            </a:r>
            <a:endParaRPr lang="pl-PL">
              <a:solidFill>
                <a:srgbClr val="000000"/>
              </a:solidFill>
              <a:latin typeface="+mn-lt"/>
            </a:endParaRPr>
          </a:p>
        </p:txBody>
      </p:sp>
      <p:sp>
        <p:nvSpPr>
          <p:cNvPr id="23" name="object 18">
            <a:extLst>
              <a:ext uri="{FF2B5EF4-FFF2-40B4-BE49-F238E27FC236}">
                <a16:creationId xmlns:a16="http://schemas.microsoft.com/office/drawing/2014/main" id="{A243AD34-F5D1-49B6-83F4-2ED2023D6EB4}"/>
              </a:ext>
            </a:extLst>
          </p:cNvPr>
          <p:cNvSpPr/>
          <p:nvPr/>
        </p:nvSpPr>
        <p:spPr>
          <a:xfrm>
            <a:off x="1099015" y="8855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0" name="pole tekstowe 29">
            <a:extLst>
              <a:ext uri="{FF2B5EF4-FFF2-40B4-BE49-F238E27FC236}">
                <a16:creationId xmlns:a16="http://schemas.microsoft.com/office/drawing/2014/main" id="{00A2E54A-2A9C-4F51-8119-D58A6BBBC555}"/>
              </a:ext>
            </a:extLst>
          </p:cNvPr>
          <p:cNvSpPr txBox="1"/>
          <p:nvPr/>
        </p:nvSpPr>
        <p:spPr>
          <a:xfrm>
            <a:off x="1141943" y="8914669"/>
            <a:ext cx="4952498" cy="923330"/>
          </a:xfrm>
          <a:prstGeom prst="rect">
            <a:avLst/>
          </a:prstGeom>
          <a:noFill/>
        </p:spPr>
        <p:txBody>
          <a:bodyPr wrap="square">
            <a:spAutoFit/>
          </a:bodyPr>
          <a:lstStyle/>
          <a:p>
            <a:r>
              <a:rPr lang="pl-PL" sz="1800" b="1" kern="100" dirty="0">
                <a:solidFill>
                  <a:schemeClr val="tx1"/>
                </a:solidFill>
                <a:effectLst/>
                <a:latin typeface="Calibri" panose="020F0502020204030204" pitchFamily="34" charset="0"/>
                <a:ea typeface="NSimSun" panose="02010609030101010101" pitchFamily="49" charset="-122"/>
                <a:cs typeface="Arial" panose="020B0604020202020204" pitchFamily="34" charset="0"/>
              </a:rPr>
              <a:t>Wniosek o rozłożenie na raty mandatu karnego </a:t>
            </a:r>
          </a:p>
          <a:p>
            <a:endParaRPr lang="pl-PL" b="1" kern="100" dirty="0">
              <a:solidFill>
                <a:schemeClr val="tx1"/>
              </a:solidFill>
              <a:latin typeface="Calibri" panose="020F0502020204030204" pitchFamily="34" charset="0"/>
              <a:ea typeface="NSimSun" panose="02010609030101010101" pitchFamily="49" charset="-122"/>
              <a:cs typeface="Arial" panose="020B0604020202020204" pitchFamily="34" charset="0"/>
            </a:endParaRPr>
          </a:p>
          <a:p>
            <a:r>
              <a:rPr lang="pl-PL" kern="100" dirty="0">
                <a:solidFill>
                  <a:schemeClr val="tx1"/>
                </a:solidFill>
                <a:latin typeface="Calibri" panose="020F0502020204030204" pitchFamily="34" charset="0"/>
                <a:ea typeface="NSimSun" panose="02010609030101010101" pitchFamily="49" charset="-122"/>
                <a:cs typeface="Arial" panose="020B0604020202020204" pitchFamily="34" charset="0"/>
              </a:rPr>
              <a:t>III kwartał 2026 r.</a:t>
            </a:r>
            <a:endParaRPr lang="pl-PL" dirty="0">
              <a:solidFill>
                <a:schemeClr val="tx1"/>
              </a:solidFill>
            </a:endParaRPr>
          </a:p>
        </p:txBody>
      </p:sp>
      <p:sp>
        <p:nvSpPr>
          <p:cNvPr id="32" name="pole tekstowe 31">
            <a:extLst>
              <a:ext uri="{FF2B5EF4-FFF2-40B4-BE49-F238E27FC236}">
                <a16:creationId xmlns:a16="http://schemas.microsoft.com/office/drawing/2014/main" id="{F57D25BB-E216-4FED-999A-A4220EC45A7A}"/>
              </a:ext>
            </a:extLst>
          </p:cNvPr>
          <p:cNvSpPr txBox="1"/>
          <p:nvPr/>
        </p:nvSpPr>
        <p:spPr>
          <a:xfrm>
            <a:off x="8299450" y="8914669"/>
            <a:ext cx="10051676" cy="923330"/>
          </a:xfrm>
          <a:prstGeom prst="rect">
            <a:avLst/>
          </a:prstGeom>
          <a:noFill/>
        </p:spPr>
        <p:txBody>
          <a:bodyPr wrap="square">
            <a:spAutoFit/>
          </a:bodyPr>
          <a:lstStyle/>
          <a:p>
            <a:r>
              <a:rPr lang="pl-PL" dirty="0">
                <a:solidFill>
                  <a:srgbClr val="000000"/>
                </a:solidFill>
                <a:latin typeface="Calibri" panose="020F0502020204030204" pitchFamily="34" charset="0"/>
              </a:rPr>
              <a:t>Szybkie, proste i wygodne złożenie wniosku o rozłożenie na raty mandatu karnego </a:t>
            </a:r>
            <a:r>
              <a:rPr lang="pl-PL" sz="1800" dirty="0">
                <a:solidFill>
                  <a:srgbClr val="0A0A0A"/>
                </a:solidFill>
                <a:effectLst/>
                <a:latin typeface="Arial" panose="020B0604020202020204" pitchFamily="34" charset="0"/>
                <a:ea typeface="Calibri" panose="020F0502020204030204" pitchFamily="34" charset="0"/>
              </a:rPr>
              <a:t>do </a:t>
            </a:r>
            <a:r>
              <a:rPr lang="pl-PL" dirty="0">
                <a:solidFill>
                  <a:srgbClr val="0A0A0A"/>
                </a:solidFill>
                <a:effectLst/>
                <a:latin typeface="+mn-lt"/>
                <a:ea typeface="Calibri" panose="020F0502020204030204" pitchFamily="34" charset="0"/>
              </a:rPr>
              <a:t>Naczelnika Pierwszego Urzędu Skarbowego w Opolu </a:t>
            </a:r>
            <a:r>
              <a:rPr lang="pl-PL" dirty="0">
                <a:solidFill>
                  <a:srgbClr val="000000"/>
                </a:solidFill>
                <a:latin typeface="+mn-lt"/>
              </a:rPr>
              <a:t>za pośrednictwem serwisu e-Urząd Skarbowy oraz aplikacji mobilnej e-Urząd Skarbowy.</a:t>
            </a:r>
          </a:p>
        </p:txBody>
      </p:sp>
    </p:spTree>
    <p:extLst>
      <p:ext uri="{BB962C8B-B14F-4D97-AF65-F5344CB8AC3E}">
        <p14:creationId xmlns:p14="http://schemas.microsoft.com/office/powerpoint/2010/main" val="7080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4157" y="3088425"/>
            <a:ext cx="6858000" cy="285335"/>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Lato Black"/>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Lato Black"/>
              <a:cs typeface="Lato Black"/>
            </a:endParaRPr>
          </a:p>
        </p:txBody>
      </p:sp>
      <p:sp>
        <p:nvSpPr>
          <p:cNvPr id="44" name="object 44"/>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7</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4" name="object 9">
            <a:extLst>
              <a:ext uri="{FF2B5EF4-FFF2-40B4-BE49-F238E27FC236}">
                <a16:creationId xmlns:a16="http://schemas.microsoft.com/office/drawing/2014/main" id="{8764EF2F-C324-A8E0-DAB8-2BE6CCF8E529}"/>
              </a:ext>
            </a:extLst>
          </p:cNvPr>
          <p:cNvSpPr txBox="1"/>
          <p:nvPr/>
        </p:nvSpPr>
        <p:spPr>
          <a:xfrm>
            <a:off x="1171838" y="2159037"/>
            <a:ext cx="2639060" cy="33972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sysClr val="windowText" lastClr="000000"/>
                </a:solidFill>
                <a:effectLst/>
                <a:uLnTx/>
                <a:uFillTx/>
                <a:latin typeface="Lato Black"/>
                <a:cs typeface="Lato Black"/>
              </a:rPr>
              <a:t>Nowe</a:t>
            </a:r>
            <a:r>
              <a:rPr kumimoji="0" sz="2050" b="1" i="0" u="none" strike="noStrike" kern="0" cap="none" spc="-75" normalizeH="0" baseline="0" noProof="0" dirty="0">
                <a:ln>
                  <a:noFill/>
                </a:ln>
                <a:solidFill>
                  <a:sysClr val="windowText" lastClr="000000"/>
                </a:solidFill>
                <a:effectLst/>
                <a:uLnTx/>
                <a:uFillTx/>
                <a:latin typeface="Lato Black"/>
                <a:cs typeface="Lato Black"/>
              </a:rPr>
              <a:t> </a:t>
            </a:r>
            <a:r>
              <a:rPr kumimoji="0" sz="2050" b="1" i="0" u="none" strike="noStrike" kern="0" cap="none" spc="-10" normalizeH="0" baseline="0" noProof="0" dirty="0">
                <a:ln>
                  <a:noFill/>
                </a:ln>
                <a:solidFill>
                  <a:sysClr val="windowText" lastClr="000000"/>
                </a:solidFill>
                <a:effectLst/>
                <a:uLnTx/>
                <a:uFillTx/>
                <a:latin typeface="Lato Black"/>
                <a:cs typeface="Lato Black"/>
              </a:rPr>
              <a:t>funkcjonalności</a:t>
            </a:r>
            <a:endParaRPr kumimoji="0" sz="2050" b="0" i="0" u="none" strike="noStrike" kern="0" cap="none" spc="0" normalizeH="0" baseline="0" noProof="0" dirty="0">
              <a:ln>
                <a:noFill/>
              </a:ln>
              <a:solidFill>
                <a:sysClr val="windowText" lastClr="000000"/>
              </a:solidFill>
              <a:effectLst/>
              <a:uLnTx/>
              <a:uFillTx/>
              <a:latin typeface="Lato Black"/>
              <a:cs typeface="Lato Black"/>
            </a:endParaRPr>
          </a:p>
        </p:txBody>
      </p:sp>
      <p:sp>
        <p:nvSpPr>
          <p:cNvPr id="5" name="object 10">
            <a:extLst>
              <a:ext uri="{FF2B5EF4-FFF2-40B4-BE49-F238E27FC236}">
                <a16:creationId xmlns:a16="http://schemas.microsoft.com/office/drawing/2014/main" id="{B8D11E1B-CDBA-662B-5689-87A219FDA34C}"/>
              </a:ext>
            </a:extLst>
          </p:cNvPr>
          <p:cNvSpPr txBox="1"/>
          <p:nvPr/>
        </p:nvSpPr>
        <p:spPr>
          <a:xfrm>
            <a:off x="8193818" y="2247661"/>
            <a:ext cx="3783330" cy="329577"/>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prstClr val="black"/>
                </a:solidFill>
                <a:effectLst/>
                <a:uLnTx/>
                <a:uFillTx/>
                <a:latin typeface="Lato Black"/>
                <a:cs typeface="Lato Black"/>
              </a:rPr>
              <a:t>Korzyści</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0" normalizeH="0" baseline="0" noProof="0" dirty="0">
                <a:ln>
                  <a:noFill/>
                </a:ln>
                <a:solidFill>
                  <a:prstClr val="black"/>
                </a:solidFill>
                <a:effectLst/>
                <a:uLnTx/>
                <a:uFillTx/>
                <a:latin typeface="Lato Black"/>
                <a:cs typeface="Lato Black"/>
              </a:rPr>
              <a:t>dla</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10" normalizeH="0" baseline="0" noProof="0" dirty="0">
                <a:ln>
                  <a:noFill/>
                </a:ln>
                <a:solidFill>
                  <a:prstClr val="black"/>
                </a:solidFill>
                <a:effectLst/>
                <a:uLnTx/>
                <a:uFillTx/>
                <a:latin typeface="Lato Black"/>
                <a:cs typeface="Lato Black"/>
              </a:rPr>
              <a:t>obywateli</a:t>
            </a:r>
            <a:endParaRPr kumimoji="0" sz="2050" b="0" i="0" u="none" strike="noStrike" kern="0" cap="none" spc="0" normalizeH="0" baseline="0" noProof="0" dirty="0">
              <a:ln>
                <a:noFill/>
              </a:ln>
              <a:solidFill>
                <a:prstClr val="black"/>
              </a:solidFill>
              <a:effectLst/>
              <a:uLnTx/>
              <a:uFillTx/>
              <a:latin typeface="Lato Black"/>
              <a:cs typeface="Lato Black"/>
            </a:endParaRPr>
          </a:p>
        </p:txBody>
      </p:sp>
      <p:sp>
        <p:nvSpPr>
          <p:cNvPr id="7" name="object 18">
            <a:extLst>
              <a:ext uri="{FF2B5EF4-FFF2-40B4-BE49-F238E27FC236}">
                <a16:creationId xmlns:a16="http://schemas.microsoft.com/office/drawing/2014/main" id="{DFEA2C0D-D9EE-3786-2ECC-A2B82E606F6D}"/>
              </a:ext>
            </a:extLst>
          </p:cNvPr>
          <p:cNvSpPr/>
          <p:nvPr/>
        </p:nvSpPr>
        <p:spPr>
          <a:xfrm>
            <a:off x="1110499" y="2759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F160D41D-BC6B-137B-C79B-E03F3AC4065E}"/>
              </a:ext>
            </a:extLst>
          </p:cNvPr>
          <p:cNvSpPr txBox="1"/>
          <p:nvPr/>
        </p:nvSpPr>
        <p:spPr>
          <a:xfrm>
            <a:off x="8388986" y="3157315"/>
            <a:ext cx="10668000" cy="285335"/>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p>
        </p:txBody>
      </p:sp>
      <p:sp>
        <p:nvSpPr>
          <p:cNvPr id="17" name="object 18">
            <a:extLst>
              <a:ext uri="{FF2B5EF4-FFF2-40B4-BE49-F238E27FC236}">
                <a16:creationId xmlns:a16="http://schemas.microsoft.com/office/drawing/2014/main" id="{B490E2B3-6D6B-04AC-43F5-8EC0C3233CB7}"/>
              </a:ext>
            </a:extLst>
          </p:cNvPr>
          <p:cNvSpPr/>
          <p:nvPr/>
        </p:nvSpPr>
        <p:spPr>
          <a:xfrm rot="5400000">
            <a:off x="3908304" y="6086604"/>
            <a:ext cx="7907621" cy="151797"/>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9" name="object 18">
            <a:extLst>
              <a:ext uri="{FF2B5EF4-FFF2-40B4-BE49-F238E27FC236}">
                <a16:creationId xmlns:a16="http://schemas.microsoft.com/office/drawing/2014/main" id="{D2F06D39-9422-4D45-9EE5-69D4D9AE46D0}"/>
              </a:ext>
            </a:extLst>
          </p:cNvPr>
          <p:cNvSpPr/>
          <p:nvPr/>
        </p:nvSpPr>
        <p:spPr>
          <a:xfrm>
            <a:off x="1176970" y="483086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6" name="pole tekstowe 5">
            <a:extLst>
              <a:ext uri="{FF2B5EF4-FFF2-40B4-BE49-F238E27FC236}">
                <a16:creationId xmlns:a16="http://schemas.microsoft.com/office/drawing/2014/main" id="{D4020E95-26A3-3582-D0C5-E077BD3C1528}"/>
              </a:ext>
            </a:extLst>
          </p:cNvPr>
          <p:cNvSpPr txBox="1"/>
          <p:nvPr/>
        </p:nvSpPr>
        <p:spPr>
          <a:xfrm>
            <a:off x="1121927" y="2977623"/>
            <a:ext cx="6714201"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Rozwój Portalu PUESC (PUESC.P4.4.1) system SEAP</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Modernizacja pulpitu użytkowników portalu PUESC i ujednolicenie wyglądu e-maili przesyłanych do użytkowników zewnętrznych.</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p>
        </p:txBody>
      </p:sp>
      <p:sp>
        <p:nvSpPr>
          <p:cNvPr id="9" name="pole tekstowe 8">
            <a:extLst>
              <a:ext uri="{FF2B5EF4-FFF2-40B4-BE49-F238E27FC236}">
                <a16:creationId xmlns:a16="http://schemas.microsoft.com/office/drawing/2014/main" id="{4C01F992-4B2F-4F1C-025D-9B55EA8E6684}"/>
              </a:ext>
            </a:extLst>
          </p:cNvPr>
          <p:cNvSpPr txBox="1"/>
          <p:nvPr/>
        </p:nvSpPr>
        <p:spPr>
          <a:xfrm>
            <a:off x="8165345" y="2917806"/>
            <a:ext cx="9714337"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zmian na portalu PUESC we wskazanym zakresie pozwoli m.in. na: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uruchomienie logowania dwuetapowego do portalu PUESC,</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wprowadzenie użytecznej formy usuwania konta,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u</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jednolicenie wyglądu e-maili przesyłanych do użytkowników zewnętrznych,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zapewnienie </a:t>
            </a:r>
            <a:r>
              <a:rPr lang="pl-PL" dirty="0" err="1">
                <a:solidFill>
                  <a:prstClr val="black"/>
                </a:solidFill>
                <a:latin typeface="Calibri" panose="020F0502020204030204" pitchFamily="34" charset="0"/>
                <a:ea typeface="Calibri" panose="020F0502020204030204" pitchFamily="34" charset="0"/>
                <a:cs typeface="Calibri" panose="020F0502020204030204" pitchFamily="34" charset="0"/>
              </a:rPr>
              <a:t>responsywności</a:t>
            </a: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 i dostępności cyfrowej portalu,</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utrzymanie zgodności z przeglądarkami.</a:t>
            </a:r>
          </a:p>
        </p:txBody>
      </p:sp>
      <p:sp>
        <p:nvSpPr>
          <p:cNvPr id="13" name="object 2">
            <a:extLst>
              <a:ext uri="{FF2B5EF4-FFF2-40B4-BE49-F238E27FC236}">
                <a16:creationId xmlns:a16="http://schemas.microsoft.com/office/drawing/2014/main" id="{C90FE14E-1D59-2A91-E777-D2089494D267}"/>
              </a:ext>
            </a:extLst>
          </p:cNvPr>
          <p:cNvSpPr txBox="1"/>
          <p:nvPr/>
        </p:nvSpPr>
        <p:spPr>
          <a:xfrm>
            <a:off x="1212530" y="5092139"/>
            <a:ext cx="6589517" cy="2593659"/>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AIS</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5080" lvl="0" indent="-285750" defTabSz="914400" eaLnBrk="1" fontAlgn="auto" latinLnBrk="0" hangingPunct="1">
              <a:lnSpc>
                <a:spcPts val="2180"/>
              </a:lnSpc>
              <a:spcBef>
                <a:spcPts val="10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Rozpoczęcie stosowania podsystemu AIS/ICS2 przez podmioty gospodarcze obsługujące przywóz przesyłek transportem drogowym i kolejowym.</a:t>
            </a:r>
          </a:p>
          <a:p>
            <a:pPr marL="285750" marR="5080" lvl="0" indent="-285750" defTabSz="914400" eaLnBrk="1" fontAlgn="auto" latinLnBrk="0" hangingPunct="1">
              <a:lnSpc>
                <a:spcPts val="2180"/>
              </a:lnSpc>
              <a:spcBef>
                <a:spcPts val="100"/>
              </a:spcBef>
              <a:spcAft>
                <a:spcPts val="0"/>
              </a:spcAft>
              <a:buClrTx/>
              <a:buSzTx/>
              <a:buFont typeface="Arial" panose="020B0604020202020204" pitchFamily="34" charset="0"/>
              <a:buChar char="•"/>
              <a:tabLst/>
              <a:defRPr/>
            </a:pP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D</a:t>
            </a:r>
            <a:r>
              <a:rPr kumimoji="0" lang="pl-PL"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ostosowanie</a:t>
            </a: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podsystemu AIS/IMPORT PLUS do potrzeb związanych z wdrożeniem Rejestru wpisów (prowadzonego na portalu PUESC).</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p>
        </p:txBody>
      </p:sp>
      <p:sp>
        <p:nvSpPr>
          <p:cNvPr id="15" name="object 18">
            <a:extLst>
              <a:ext uri="{FF2B5EF4-FFF2-40B4-BE49-F238E27FC236}">
                <a16:creationId xmlns:a16="http://schemas.microsoft.com/office/drawing/2014/main" id="{5FA1DF71-3FEF-DFC2-49E6-6FDF99FAE4DE}"/>
              </a:ext>
            </a:extLst>
          </p:cNvPr>
          <p:cNvSpPr/>
          <p:nvPr/>
        </p:nvSpPr>
        <p:spPr>
          <a:xfrm>
            <a:off x="1068796" y="1011631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8" name="pole tekstowe 17">
            <a:extLst>
              <a:ext uri="{FF2B5EF4-FFF2-40B4-BE49-F238E27FC236}">
                <a16:creationId xmlns:a16="http://schemas.microsoft.com/office/drawing/2014/main" id="{503A432A-2557-FB1A-3FF2-A8BD82058D3E}"/>
              </a:ext>
            </a:extLst>
          </p:cNvPr>
          <p:cNvSpPr txBox="1"/>
          <p:nvPr/>
        </p:nvSpPr>
        <p:spPr>
          <a:xfrm>
            <a:off x="8089828" y="4911641"/>
            <a:ext cx="10801741"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Dzięki wprowadzeniu systemu AIS/ICS2  organy celne mogą analizować ładunki pod kątem bezpieczeństwa jeszcze przed ich przybyciem na granicę, co pozwala na wcześniejsze identyfikowanie potencjalnych zagrożeń. </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Zwiększa to bezpieczeństwo zarówno na poziomie UE, jak i globalnym, poprzez zapobieganie przemytowi nielegalnych towarów, broni, czy materiałów niebezpiecznych. </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 ramach uproszczenia polegającego na wpisie do rejestru ze względu na rozszerzony zakres danych w PWD-W tożsamych z danymi ze zgłoszenia celnego powstaje możliwość ujmowania towarów, które wcześniej były wyłączone ze stosowania tego typu uproszczenia, np. towary objęte CEBAM, CERTEX.</a:t>
            </a:r>
          </a:p>
        </p:txBody>
      </p:sp>
      <p:sp>
        <p:nvSpPr>
          <p:cNvPr id="21" name="object 18">
            <a:extLst>
              <a:ext uri="{FF2B5EF4-FFF2-40B4-BE49-F238E27FC236}">
                <a16:creationId xmlns:a16="http://schemas.microsoft.com/office/drawing/2014/main" id="{2F15C762-D24B-40D2-8C7F-BBC1B1F52CCD}"/>
              </a:ext>
            </a:extLst>
          </p:cNvPr>
          <p:cNvSpPr/>
          <p:nvPr/>
        </p:nvSpPr>
        <p:spPr>
          <a:xfrm flipV="1">
            <a:off x="1126610" y="7881346"/>
            <a:ext cx="17949969"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22" name="pole tekstowe 21">
            <a:extLst>
              <a:ext uri="{FF2B5EF4-FFF2-40B4-BE49-F238E27FC236}">
                <a16:creationId xmlns:a16="http://schemas.microsoft.com/office/drawing/2014/main" id="{CFEF4D61-8CEB-4E96-B5F1-F284C31C72E6}"/>
              </a:ext>
            </a:extLst>
          </p:cNvPr>
          <p:cNvSpPr txBox="1"/>
          <p:nvPr/>
        </p:nvSpPr>
        <p:spPr>
          <a:xfrm>
            <a:off x="1121926" y="8160130"/>
            <a:ext cx="6714201"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Rejestracji i Wniosków (PUESC.P4.4.2) system SZPROT</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Wprowadzenie zmian funkcjonalnych w systemie SZPROT dotyczących komunikacji z klientem.</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p>
        </p:txBody>
      </p:sp>
      <p:sp>
        <p:nvSpPr>
          <p:cNvPr id="23" name="pole tekstowe 22">
            <a:extLst>
              <a:ext uri="{FF2B5EF4-FFF2-40B4-BE49-F238E27FC236}">
                <a16:creationId xmlns:a16="http://schemas.microsoft.com/office/drawing/2014/main" id="{67265477-835B-4770-9BC3-7543D623F0F3}"/>
              </a:ext>
            </a:extLst>
          </p:cNvPr>
          <p:cNvSpPr txBox="1"/>
          <p:nvPr/>
        </p:nvSpPr>
        <p:spPr>
          <a:xfrm>
            <a:off x="8083478" y="8160130"/>
            <a:ext cx="9714337" cy="923330"/>
          </a:xfrm>
          <a:prstGeom prst="rect">
            <a:avLst/>
          </a:prstGeom>
          <a:noFill/>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Poprawa użyteczności i ergonomii obsługi konta klienta na PUESC. Klient otrzyma poprzez e-mail informację o nowym dokumencie, np. w sprawie, bez konieczności ciągłego logowania się </a:t>
            </a:r>
            <a:b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sprawdzania stanu konta. </a:t>
            </a:r>
          </a:p>
        </p:txBody>
      </p:sp>
    </p:spTree>
    <p:extLst>
      <p:ext uri="{BB962C8B-B14F-4D97-AF65-F5344CB8AC3E}">
        <p14:creationId xmlns:p14="http://schemas.microsoft.com/office/powerpoint/2010/main" val="253644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01A41-5F69-852E-0EA3-3152F4CB37F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1AA983D-B621-A34B-9C25-2F54518E8803}"/>
              </a:ext>
            </a:extLst>
          </p:cNvPr>
          <p:cNvSpPr txBox="1"/>
          <p:nvPr/>
        </p:nvSpPr>
        <p:spPr>
          <a:xfrm>
            <a:off x="1124157" y="3088425"/>
            <a:ext cx="6858000" cy="285335"/>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73745261-15AB-F5A2-9FF5-9A3AEB84D9F9}"/>
              </a:ext>
            </a:extLst>
          </p:cNvPr>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Lato Black"/>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Lato Black"/>
              <a:cs typeface="Lato Black"/>
            </a:endParaRPr>
          </a:p>
        </p:txBody>
      </p:sp>
      <p:sp>
        <p:nvSpPr>
          <p:cNvPr id="44" name="object 44">
            <a:extLst>
              <a:ext uri="{FF2B5EF4-FFF2-40B4-BE49-F238E27FC236}">
                <a16:creationId xmlns:a16="http://schemas.microsoft.com/office/drawing/2014/main" id="{C3A41DB7-58FF-1A43-9F0D-A1D211A439AC}"/>
              </a:ext>
            </a:extLst>
          </p:cNvPr>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45" name="object 45">
            <a:extLst>
              <a:ext uri="{FF2B5EF4-FFF2-40B4-BE49-F238E27FC236}">
                <a16:creationId xmlns:a16="http://schemas.microsoft.com/office/drawing/2014/main" id="{DC7A9D36-7409-263E-E62E-4F3F023BAEA8}"/>
              </a:ext>
            </a:extLst>
          </p:cNvPr>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46" name="object 46">
            <a:extLst>
              <a:ext uri="{FF2B5EF4-FFF2-40B4-BE49-F238E27FC236}">
                <a16:creationId xmlns:a16="http://schemas.microsoft.com/office/drawing/2014/main" id="{35903FEC-5518-EFA6-1C6C-46D2B6DDDE85}"/>
              </a:ext>
            </a:extLst>
          </p:cNvPr>
          <p:cNvSpPr txBox="1">
            <a:spLocks noGrp="1"/>
          </p:cNvSpPr>
          <p:nvPr>
            <p:ph type="sldNum" sz="quarter" idx="7"/>
          </p:nvPr>
        </p:nvSpPr>
        <p:spPr>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8</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4" name="object 9">
            <a:extLst>
              <a:ext uri="{FF2B5EF4-FFF2-40B4-BE49-F238E27FC236}">
                <a16:creationId xmlns:a16="http://schemas.microsoft.com/office/drawing/2014/main" id="{E2864E2B-092B-C3A0-5602-F281DB87013F}"/>
              </a:ext>
            </a:extLst>
          </p:cNvPr>
          <p:cNvSpPr txBox="1"/>
          <p:nvPr/>
        </p:nvSpPr>
        <p:spPr>
          <a:xfrm>
            <a:off x="1087437" y="2320761"/>
            <a:ext cx="2639060" cy="33972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sysClr val="windowText" lastClr="000000"/>
                </a:solidFill>
                <a:effectLst/>
                <a:uLnTx/>
                <a:uFillTx/>
                <a:latin typeface="Lato Black"/>
                <a:cs typeface="Lato Black"/>
              </a:rPr>
              <a:t>Nowe</a:t>
            </a:r>
            <a:r>
              <a:rPr kumimoji="0" sz="2050" b="1" i="0" u="none" strike="noStrike" kern="0" cap="none" spc="-75" normalizeH="0" baseline="0" noProof="0" dirty="0">
                <a:ln>
                  <a:noFill/>
                </a:ln>
                <a:solidFill>
                  <a:sysClr val="windowText" lastClr="000000"/>
                </a:solidFill>
                <a:effectLst/>
                <a:uLnTx/>
                <a:uFillTx/>
                <a:latin typeface="Lato Black"/>
                <a:cs typeface="Lato Black"/>
              </a:rPr>
              <a:t> </a:t>
            </a:r>
            <a:r>
              <a:rPr kumimoji="0" sz="2050" b="1" i="0" u="none" strike="noStrike" kern="0" cap="none" spc="-10" normalizeH="0" baseline="0" noProof="0" dirty="0">
                <a:ln>
                  <a:noFill/>
                </a:ln>
                <a:solidFill>
                  <a:sysClr val="windowText" lastClr="000000"/>
                </a:solidFill>
                <a:effectLst/>
                <a:uLnTx/>
                <a:uFillTx/>
                <a:latin typeface="Lato Black"/>
                <a:cs typeface="Lato Black"/>
              </a:rPr>
              <a:t>funkcjonalności</a:t>
            </a:r>
            <a:endParaRPr kumimoji="0" sz="2050" b="0" i="0" u="none" strike="noStrike" kern="0" cap="none" spc="0" normalizeH="0" baseline="0" noProof="0" dirty="0">
              <a:ln>
                <a:noFill/>
              </a:ln>
              <a:solidFill>
                <a:sysClr val="windowText" lastClr="000000"/>
              </a:solidFill>
              <a:effectLst/>
              <a:uLnTx/>
              <a:uFillTx/>
              <a:latin typeface="Lato Black"/>
              <a:cs typeface="Lato Black"/>
            </a:endParaRPr>
          </a:p>
        </p:txBody>
      </p:sp>
      <p:sp>
        <p:nvSpPr>
          <p:cNvPr id="5" name="object 10">
            <a:extLst>
              <a:ext uri="{FF2B5EF4-FFF2-40B4-BE49-F238E27FC236}">
                <a16:creationId xmlns:a16="http://schemas.microsoft.com/office/drawing/2014/main" id="{5E6227A2-ECF1-4AFA-272C-CD68D7B12C1A}"/>
              </a:ext>
            </a:extLst>
          </p:cNvPr>
          <p:cNvSpPr txBox="1"/>
          <p:nvPr/>
        </p:nvSpPr>
        <p:spPr>
          <a:xfrm>
            <a:off x="8388986" y="2320761"/>
            <a:ext cx="3783330" cy="329577"/>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prstClr val="black"/>
                </a:solidFill>
                <a:effectLst/>
                <a:uLnTx/>
                <a:uFillTx/>
                <a:latin typeface="Lato Black"/>
                <a:cs typeface="Lato Black"/>
              </a:rPr>
              <a:t>Korzyści</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0" normalizeH="0" baseline="0" noProof="0" dirty="0">
                <a:ln>
                  <a:noFill/>
                </a:ln>
                <a:solidFill>
                  <a:prstClr val="black"/>
                </a:solidFill>
                <a:effectLst/>
                <a:uLnTx/>
                <a:uFillTx/>
                <a:latin typeface="Lato Black"/>
                <a:cs typeface="Lato Black"/>
              </a:rPr>
              <a:t>dla</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10" normalizeH="0" baseline="0" noProof="0" dirty="0">
                <a:ln>
                  <a:noFill/>
                </a:ln>
                <a:solidFill>
                  <a:prstClr val="black"/>
                </a:solidFill>
                <a:effectLst/>
                <a:uLnTx/>
                <a:uFillTx/>
                <a:latin typeface="Lato Black"/>
                <a:cs typeface="Lato Black"/>
              </a:rPr>
              <a:t>obywateli</a:t>
            </a:r>
            <a:endParaRPr kumimoji="0" sz="2050" b="0" i="0" u="none" strike="noStrike" kern="0" cap="none" spc="0" normalizeH="0" baseline="0" noProof="0" dirty="0">
              <a:ln>
                <a:noFill/>
              </a:ln>
              <a:solidFill>
                <a:prstClr val="black"/>
              </a:solidFill>
              <a:effectLst/>
              <a:uLnTx/>
              <a:uFillTx/>
              <a:latin typeface="Lato Black"/>
              <a:cs typeface="Lato Black"/>
            </a:endParaRPr>
          </a:p>
        </p:txBody>
      </p:sp>
      <p:sp>
        <p:nvSpPr>
          <p:cNvPr id="7" name="object 18">
            <a:extLst>
              <a:ext uri="{FF2B5EF4-FFF2-40B4-BE49-F238E27FC236}">
                <a16:creationId xmlns:a16="http://schemas.microsoft.com/office/drawing/2014/main" id="{6473A639-7360-B7B1-DF84-AE37213044D4}"/>
              </a:ext>
            </a:extLst>
          </p:cNvPr>
          <p:cNvSpPr/>
          <p:nvPr/>
        </p:nvSpPr>
        <p:spPr>
          <a:xfrm>
            <a:off x="925886" y="2900064"/>
            <a:ext cx="1800337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25EA6DDE-B3F9-895B-CC3C-6EE2EE5DE033}"/>
              </a:ext>
            </a:extLst>
          </p:cNvPr>
          <p:cNvSpPr txBox="1"/>
          <p:nvPr/>
        </p:nvSpPr>
        <p:spPr>
          <a:xfrm>
            <a:off x="8388986" y="3157315"/>
            <a:ext cx="10668000" cy="285335"/>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p>
        </p:txBody>
      </p:sp>
      <p:sp>
        <p:nvSpPr>
          <p:cNvPr id="14" name="object 18">
            <a:extLst>
              <a:ext uri="{FF2B5EF4-FFF2-40B4-BE49-F238E27FC236}">
                <a16:creationId xmlns:a16="http://schemas.microsoft.com/office/drawing/2014/main" id="{61EF5782-237D-222F-DD9D-1FF7E5C7FB0B}"/>
              </a:ext>
            </a:extLst>
          </p:cNvPr>
          <p:cNvSpPr/>
          <p:nvPr/>
        </p:nvSpPr>
        <p:spPr>
          <a:xfrm>
            <a:off x="970879" y="8264176"/>
            <a:ext cx="181311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7" name="object 18">
            <a:extLst>
              <a:ext uri="{FF2B5EF4-FFF2-40B4-BE49-F238E27FC236}">
                <a16:creationId xmlns:a16="http://schemas.microsoft.com/office/drawing/2014/main" id="{E660C3FD-3A3A-ED93-CD0F-3B3304D18A1A}"/>
              </a:ext>
            </a:extLst>
          </p:cNvPr>
          <p:cNvSpPr/>
          <p:nvPr/>
        </p:nvSpPr>
        <p:spPr>
          <a:xfrm rot="5400000">
            <a:off x="4061673" y="6066618"/>
            <a:ext cx="7554903" cy="155618"/>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9" name="object 18">
            <a:extLst>
              <a:ext uri="{FF2B5EF4-FFF2-40B4-BE49-F238E27FC236}">
                <a16:creationId xmlns:a16="http://schemas.microsoft.com/office/drawing/2014/main" id="{C04AA9F5-C135-0C9D-F2DD-9D76217E0649}"/>
              </a:ext>
            </a:extLst>
          </p:cNvPr>
          <p:cNvSpPr/>
          <p:nvPr/>
        </p:nvSpPr>
        <p:spPr>
          <a:xfrm flipV="1">
            <a:off x="925886" y="4859980"/>
            <a:ext cx="17962398"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5" name="object 18">
            <a:extLst>
              <a:ext uri="{FF2B5EF4-FFF2-40B4-BE49-F238E27FC236}">
                <a16:creationId xmlns:a16="http://schemas.microsoft.com/office/drawing/2014/main" id="{C0FC2577-ECE2-A1E0-6274-AD93ACAC67EC}"/>
              </a:ext>
            </a:extLst>
          </p:cNvPr>
          <p:cNvSpPr/>
          <p:nvPr/>
        </p:nvSpPr>
        <p:spPr>
          <a:xfrm>
            <a:off x="834881" y="9921875"/>
            <a:ext cx="181311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3" name="pole tekstowe 2">
            <a:extLst>
              <a:ext uri="{FF2B5EF4-FFF2-40B4-BE49-F238E27FC236}">
                <a16:creationId xmlns:a16="http://schemas.microsoft.com/office/drawing/2014/main" id="{101462A2-A885-5134-74E0-06CB9DB7DDBA}"/>
              </a:ext>
            </a:extLst>
          </p:cNvPr>
          <p:cNvSpPr txBox="1"/>
          <p:nvPr/>
        </p:nvSpPr>
        <p:spPr>
          <a:xfrm>
            <a:off x="943056" y="3026562"/>
            <a:ext cx="6763892"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a:t>
            </a:r>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Cyfrowa Granica</a:t>
            </a: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(PUESC.P</a:t>
            </a:r>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4.5</a:t>
            </a: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system </a:t>
            </a:r>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CYFROWA GRANICA i aplikacja mobilna e-Awizacja</a:t>
            </a:r>
            <a:endPar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Pilotaż I </a:t>
            </a:r>
            <a:r>
              <a:rPr lang="pl-PL" dirty="0" err="1">
                <a:solidFill>
                  <a:prstClr val="black"/>
                </a:solidFill>
                <a:latin typeface="Calibri" panose="020F0502020204030204" pitchFamily="34" charset="0"/>
                <a:ea typeface="Calibri" panose="020F0502020204030204" pitchFamily="34" charset="0"/>
                <a:cs typeface="Calibri" panose="020F0502020204030204" pitchFamily="34" charset="0"/>
              </a:rPr>
              <a:t>i</a:t>
            </a: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 II - uruchomienie usługi e-Awizacja.</a:t>
            </a:r>
            <a:b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p>
        </p:txBody>
      </p:sp>
      <p:sp>
        <p:nvSpPr>
          <p:cNvPr id="16" name="pole tekstowe 15">
            <a:extLst>
              <a:ext uri="{FF2B5EF4-FFF2-40B4-BE49-F238E27FC236}">
                <a16:creationId xmlns:a16="http://schemas.microsoft.com/office/drawing/2014/main" id="{006EBA70-DE85-4C95-79F3-40B60621A4E6}"/>
              </a:ext>
            </a:extLst>
          </p:cNvPr>
          <p:cNvSpPr txBox="1"/>
          <p:nvPr/>
        </p:nvSpPr>
        <p:spPr>
          <a:xfrm>
            <a:off x="8024697" y="3025216"/>
            <a:ext cx="10941284" cy="226215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Przygotowanie rozwiązania (nowej usługi i aplikacji mobilnej e-Awizacja) do uruchomienia na środowisku produkcyjnym – zebranie uwag od użytkowników zewnętrznych w celu zwiększenia użyteczności.</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Przeprowadzenie pilotaży w środowisku testowym:</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iteracja planowana w terminie 4-15 maja 2026 r. w dwóch lokalizacjach – OCD Dorohusk, OC Korczowa, </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 iteracja planowana w terminie 31 sierpnia - 10 września 2026 r.</a:t>
            </a:r>
            <a:endParaRPr lang="pl-PL"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500" b="0" i="0" u="none" strike="noStrike" kern="0" cap="none" spc="0" normalizeH="0" baseline="0" noProof="0" dirty="0">
              <a:ln>
                <a:noFill/>
              </a:ln>
              <a:solidFill>
                <a:srgbClr val="FF0000"/>
              </a:solidFill>
              <a:effectLst/>
              <a:uLnTx/>
              <a:uFillTx/>
              <a:latin typeface="Lato" panose="020F0502020204030203" pitchFamily="34" charset="-1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0" name="pole tekstowe 19">
            <a:extLst>
              <a:ext uri="{FF2B5EF4-FFF2-40B4-BE49-F238E27FC236}">
                <a16:creationId xmlns:a16="http://schemas.microsoft.com/office/drawing/2014/main" id="{19F51108-160F-463D-2E9F-8BE49B8E9A79}"/>
              </a:ext>
            </a:extLst>
          </p:cNvPr>
          <p:cNvSpPr txBox="1"/>
          <p:nvPr/>
        </p:nvSpPr>
        <p:spPr>
          <a:xfrm>
            <a:off x="939138" y="5138864"/>
            <a:ext cx="6999482" cy="2916439"/>
          </a:xfrm>
          <a:prstGeom prst="rect">
            <a:avLst/>
          </a:prstGeom>
          <a:noFill/>
        </p:spPr>
        <p:txBody>
          <a:bodyPr wrap="square" rtlCol="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Procedur Specjalnych (PUESC.P13) system RPS</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dwóch nowych e-usług publicznych:</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automatyczne bilansowanie towarów objętych czasowym składowaniem w systemie RPS,</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udostępnienie formularza na PUESC do elektronicznej komunikacji z organami celnymi w zakresie rozliczenia deklaracji do czasowego składowania.</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spcBef>
                <a:spcPts val="0"/>
              </a:spcBef>
              <a:spcAft>
                <a:spcPts val="0"/>
              </a:spcAft>
              <a:buClrTx/>
              <a:buSzTx/>
              <a:buFontTx/>
              <a:buNone/>
              <a:tabLst/>
              <a:defRPr/>
            </a:pPr>
            <a:r>
              <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 kwartał 2026 r.</a:t>
            </a:r>
          </a:p>
        </p:txBody>
      </p:sp>
      <p:sp>
        <p:nvSpPr>
          <p:cNvPr id="21" name="pole tekstowe 20">
            <a:extLst>
              <a:ext uri="{FF2B5EF4-FFF2-40B4-BE49-F238E27FC236}">
                <a16:creationId xmlns:a16="http://schemas.microsoft.com/office/drawing/2014/main" id="{A5E9F645-106A-ABCC-C230-2283492F6EFF}"/>
              </a:ext>
            </a:extLst>
          </p:cNvPr>
          <p:cNvSpPr txBox="1"/>
          <p:nvPr/>
        </p:nvSpPr>
        <p:spPr>
          <a:xfrm>
            <a:off x="8072330" y="5054630"/>
            <a:ext cx="10693776" cy="3293594"/>
          </a:xfrm>
          <a:prstGeom prst="rect">
            <a:avLst/>
          </a:prstGeom>
          <a:noFill/>
        </p:spPr>
        <p:txBody>
          <a:bodyPr wrap="square">
            <a:spAutoFit/>
          </a:bodyPr>
          <a:lstStyle/>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Automatyczne bilansowanie dokumentów DSK złożonych w systemie AIS/IMPORT PLUS zapewni bieżącą elektroniczną komunikację posiadacza pozwolenia z urzędem sprawującym dozór celny nad towarami czasowo składowanymi. Po zbilansowaniu dokumentu DSK prowadzący magazyn czasowego składowania otrzyma automatycznie komunikat informujący o rozliczeniu danej pozycji DSK.</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Zaplanowano funkcjonalność umożliwiającą elektroniczną komunikację posiadacza pozwolenia na magazyn czasowego składowania z urzędem sprawującym kontrolę na każdym etapie czasowego składowania towarów w magazynie.</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Umożliwienie wysyłania komunikatów elektronicznych bezpośrednio z systemów operacyjnych przedsiębiorcy w celu poinformowania urzędu kontrolnego o statusie towarów czasowo składowanych.</a:t>
            </a:r>
          </a:p>
          <a:p>
            <a:pPr marL="0" marR="0" lvl="0" indent="0" defTabSz="914400" eaLnBrk="1" fontAlgn="auto" latinLnBrk="0" hangingPunct="1">
              <a:lnSpc>
                <a:spcPct val="107000"/>
              </a:lnSpc>
              <a:spcBef>
                <a:spcPts val="0"/>
              </a:spcBef>
              <a:spcAft>
                <a:spcPts val="800"/>
              </a:spcAft>
              <a:buClrTx/>
              <a:buSzTx/>
              <a:buFontTx/>
              <a:buNone/>
              <a:tabLst/>
              <a:defRPr/>
            </a:pPr>
            <a:endParaRPr kumimoji="0" lang="pl-PL" sz="1500" b="0" i="0" u="none" strike="noStrike" kern="0" cap="none" spc="0" normalizeH="0" baseline="0" noProof="0" dirty="0">
              <a:ln>
                <a:noFill/>
              </a:ln>
              <a:solidFill>
                <a:sysClr val="windowText" lastClr="000000"/>
              </a:solidFill>
              <a:effectLst/>
              <a:uLnTx/>
              <a:uFillTx/>
              <a:latin typeface="Lato" panose="020F0502020204030203" pitchFamily="34" charset="-18"/>
              <a:ea typeface="Calibri" panose="020F0502020204030204" pitchFamily="34" charset="0"/>
              <a:cs typeface="Times New Roman" panose="02020603050405020304" pitchFamily="18" charset="0"/>
            </a:endParaRPr>
          </a:p>
        </p:txBody>
      </p:sp>
      <p:sp>
        <p:nvSpPr>
          <p:cNvPr id="22" name="object 2">
            <a:extLst>
              <a:ext uri="{FF2B5EF4-FFF2-40B4-BE49-F238E27FC236}">
                <a16:creationId xmlns:a16="http://schemas.microsoft.com/office/drawing/2014/main" id="{2E1F7DAD-36A6-4D17-B732-FBEFD457AB1A}"/>
              </a:ext>
            </a:extLst>
          </p:cNvPr>
          <p:cNvSpPr txBox="1"/>
          <p:nvPr/>
        </p:nvSpPr>
        <p:spPr>
          <a:xfrm>
            <a:off x="1058934" y="8403493"/>
            <a:ext cx="6858000" cy="1170192"/>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Projekt </a:t>
            </a:r>
            <a:r>
              <a:rPr lang="pl-PL" b="1" dirty="0">
                <a:solidFill>
                  <a:srgbClr val="000000"/>
                </a:solidFill>
                <a:latin typeface="Calibri" panose="020F0502020204030204" pitchFamily="34" charset="0"/>
                <a:ea typeface="Calibri" panose="020F0502020204030204" pitchFamily="34" charset="0"/>
                <a:cs typeface="Calibri" panose="020F0502020204030204" pitchFamily="34" charset="0"/>
              </a:rPr>
              <a:t>Cyfrowa Obsługa Zgłoszeń</a:t>
            </a: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(PUESC.P4.1) system PDR PL/UE</a:t>
            </a: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Publikacja danych słownikowych dla NCTS2 fazy 6 na portalu PUESC.</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object 11">
            <a:extLst>
              <a:ext uri="{FF2B5EF4-FFF2-40B4-BE49-F238E27FC236}">
                <a16:creationId xmlns:a16="http://schemas.microsoft.com/office/drawing/2014/main" id="{7C38C5D9-A322-4394-A4A4-D6C2F4BBBFC8}"/>
              </a:ext>
            </a:extLst>
          </p:cNvPr>
          <p:cNvSpPr txBox="1"/>
          <p:nvPr/>
        </p:nvSpPr>
        <p:spPr>
          <a:xfrm>
            <a:off x="8072330" y="8403493"/>
            <a:ext cx="10601058" cy="567463"/>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Publikacja danych słownikowych NCTS2 fazy 6 na portalu PUESC zapewni klientom zewnętrznym dostęp do aktualnych i zweryfikowanych danych.</a:t>
            </a:r>
          </a:p>
        </p:txBody>
      </p:sp>
    </p:spTree>
    <p:extLst>
      <p:ext uri="{BB962C8B-B14F-4D97-AF65-F5344CB8AC3E}">
        <p14:creationId xmlns:p14="http://schemas.microsoft.com/office/powerpoint/2010/main" val="274200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C92E5-8F5D-1577-C6B1-852DC077301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7127C98-2092-D9ED-CB4A-DD00435DFE54}"/>
              </a:ext>
            </a:extLst>
          </p:cNvPr>
          <p:cNvSpPr txBox="1"/>
          <p:nvPr/>
        </p:nvSpPr>
        <p:spPr>
          <a:xfrm>
            <a:off x="1124157" y="3088425"/>
            <a:ext cx="6858000" cy="285335"/>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pl-P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2F5A92D8-0BF2-58A9-C9A6-18A02D8E7752}"/>
              </a:ext>
            </a:extLst>
          </p:cNvPr>
          <p:cNvSpPr txBox="1"/>
          <p:nvPr/>
        </p:nvSpPr>
        <p:spPr>
          <a:xfrm>
            <a:off x="1060450" y="649545"/>
            <a:ext cx="175147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pl-PL" sz="4400" b="1" i="0" u="none" strike="noStrike" kern="0" cap="none" spc="0" normalizeH="0" baseline="0" noProof="0" dirty="0">
                <a:ln>
                  <a:noFill/>
                </a:ln>
                <a:solidFill>
                  <a:prstClr val="black"/>
                </a:solidFill>
                <a:effectLst/>
                <a:uLnTx/>
                <a:uFillTx/>
                <a:latin typeface="Lato Black"/>
                <a:cs typeface="Lato Black"/>
              </a:rPr>
              <a:t>PUESC – Platforma Usług Elektronicznych Skarbowo-Celnych </a:t>
            </a:r>
            <a:endParaRPr kumimoji="0" sz="4400" b="0" i="0" u="none" strike="noStrike" kern="0" cap="none" spc="0" normalizeH="0" baseline="0" noProof="0" dirty="0">
              <a:ln>
                <a:noFill/>
              </a:ln>
              <a:solidFill>
                <a:prstClr val="black"/>
              </a:solidFill>
              <a:effectLst/>
              <a:uLnTx/>
              <a:uFillTx/>
              <a:latin typeface="Lato Black"/>
              <a:cs typeface="Lato Black"/>
            </a:endParaRPr>
          </a:p>
        </p:txBody>
      </p:sp>
      <p:sp>
        <p:nvSpPr>
          <p:cNvPr id="44" name="object 44">
            <a:extLst>
              <a:ext uri="{FF2B5EF4-FFF2-40B4-BE49-F238E27FC236}">
                <a16:creationId xmlns:a16="http://schemas.microsoft.com/office/drawing/2014/main" id="{C2607E12-AA34-FED6-E952-CFC4A2BDC4C5}"/>
              </a:ext>
            </a:extLst>
          </p:cNvPr>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45" name="object 45">
            <a:extLst>
              <a:ext uri="{FF2B5EF4-FFF2-40B4-BE49-F238E27FC236}">
                <a16:creationId xmlns:a16="http://schemas.microsoft.com/office/drawing/2014/main" id="{70FCD609-2938-038B-C1D3-7AA7125B57C7}"/>
              </a:ext>
            </a:extLst>
          </p:cNvPr>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46" name="object 46">
            <a:extLst>
              <a:ext uri="{FF2B5EF4-FFF2-40B4-BE49-F238E27FC236}">
                <a16:creationId xmlns:a16="http://schemas.microsoft.com/office/drawing/2014/main" id="{33BA2A8E-054E-A70E-F455-C515CC847C9D}"/>
              </a:ext>
            </a:extLst>
          </p:cNvPr>
          <p:cNvSpPr txBox="1">
            <a:spLocks noGrp="1"/>
          </p:cNvSpPr>
          <p:nvPr>
            <p:ph type="sldNum" sz="quarter" idx="7"/>
          </p:nvPr>
        </p:nvSpPr>
        <p:spPr>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9</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4" name="object 9">
            <a:extLst>
              <a:ext uri="{FF2B5EF4-FFF2-40B4-BE49-F238E27FC236}">
                <a16:creationId xmlns:a16="http://schemas.microsoft.com/office/drawing/2014/main" id="{099C9E26-679F-635A-1964-6837DEC644F8}"/>
              </a:ext>
            </a:extLst>
          </p:cNvPr>
          <p:cNvSpPr txBox="1"/>
          <p:nvPr/>
        </p:nvSpPr>
        <p:spPr>
          <a:xfrm>
            <a:off x="1083576" y="1949587"/>
            <a:ext cx="2639060" cy="33972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sysClr val="windowText" lastClr="000000"/>
                </a:solidFill>
                <a:effectLst/>
                <a:uLnTx/>
                <a:uFillTx/>
                <a:latin typeface="Lato Black"/>
                <a:cs typeface="Lato Black"/>
              </a:rPr>
              <a:t>Nowe</a:t>
            </a:r>
            <a:r>
              <a:rPr kumimoji="0" sz="2050" b="1" i="0" u="none" strike="noStrike" kern="0" cap="none" spc="-75" normalizeH="0" baseline="0" noProof="0" dirty="0">
                <a:ln>
                  <a:noFill/>
                </a:ln>
                <a:solidFill>
                  <a:sysClr val="windowText" lastClr="000000"/>
                </a:solidFill>
                <a:effectLst/>
                <a:uLnTx/>
                <a:uFillTx/>
                <a:latin typeface="Lato Black"/>
                <a:cs typeface="Lato Black"/>
              </a:rPr>
              <a:t> </a:t>
            </a:r>
            <a:r>
              <a:rPr kumimoji="0" sz="2050" b="1" i="0" u="none" strike="noStrike" kern="0" cap="none" spc="-10" normalizeH="0" baseline="0" noProof="0" dirty="0">
                <a:ln>
                  <a:noFill/>
                </a:ln>
                <a:solidFill>
                  <a:sysClr val="windowText" lastClr="000000"/>
                </a:solidFill>
                <a:effectLst/>
                <a:uLnTx/>
                <a:uFillTx/>
                <a:latin typeface="Lato Black"/>
                <a:cs typeface="Lato Black"/>
              </a:rPr>
              <a:t>funkcjonalności</a:t>
            </a:r>
            <a:endParaRPr kumimoji="0" sz="2050" b="0" i="0" u="none" strike="noStrike" kern="0" cap="none" spc="0" normalizeH="0" baseline="0" noProof="0" dirty="0">
              <a:ln>
                <a:noFill/>
              </a:ln>
              <a:solidFill>
                <a:sysClr val="windowText" lastClr="000000"/>
              </a:solidFill>
              <a:effectLst/>
              <a:uLnTx/>
              <a:uFillTx/>
              <a:latin typeface="Lato Black"/>
              <a:cs typeface="Lato Black"/>
            </a:endParaRPr>
          </a:p>
        </p:txBody>
      </p:sp>
      <p:sp>
        <p:nvSpPr>
          <p:cNvPr id="5" name="object 10">
            <a:extLst>
              <a:ext uri="{FF2B5EF4-FFF2-40B4-BE49-F238E27FC236}">
                <a16:creationId xmlns:a16="http://schemas.microsoft.com/office/drawing/2014/main" id="{F51A8CAB-3DDE-ABF2-C3B3-C0FF4A6786A1}"/>
              </a:ext>
            </a:extLst>
          </p:cNvPr>
          <p:cNvSpPr txBox="1"/>
          <p:nvPr/>
        </p:nvSpPr>
        <p:spPr>
          <a:xfrm>
            <a:off x="8388986" y="1951842"/>
            <a:ext cx="3783330" cy="329577"/>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prstClr val="black"/>
                </a:solidFill>
                <a:effectLst/>
                <a:uLnTx/>
                <a:uFillTx/>
                <a:latin typeface="Lato Black"/>
                <a:cs typeface="Lato Black"/>
              </a:rPr>
              <a:t>Korzyści</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0" normalizeH="0" baseline="0" noProof="0" dirty="0">
                <a:ln>
                  <a:noFill/>
                </a:ln>
                <a:solidFill>
                  <a:prstClr val="black"/>
                </a:solidFill>
                <a:effectLst/>
                <a:uLnTx/>
                <a:uFillTx/>
                <a:latin typeface="Lato Black"/>
                <a:cs typeface="Lato Black"/>
              </a:rPr>
              <a:t>dla</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10" normalizeH="0" baseline="0" noProof="0" dirty="0">
                <a:ln>
                  <a:noFill/>
                </a:ln>
                <a:solidFill>
                  <a:prstClr val="black"/>
                </a:solidFill>
                <a:effectLst/>
                <a:uLnTx/>
                <a:uFillTx/>
                <a:latin typeface="Lato Black"/>
                <a:cs typeface="Lato Black"/>
              </a:rPr>
              <a:t>obywateli</a:t>
            </a:r>
            <a:endParaRPr kumimoji="0" sz="2050" b="0" i="0" u="none" strike="noStrike" kern="0" cap="none" spc="0" normalizeH="0" baseline="0" noProof="0" dirty="0">
              <a:ln>
                <a:noFill/>
              </a:ln>
              <a:solidFill>
                <a:prstClr val="black"/>
              </a:solidFill>
              <a:effectLst/>
              <a:uLnTx/>
              <a:uFillTx/>
              <a:latin typeface="Lato Black"/>
              <a:cs typeface="Lato Black"/>
            </a:endParaRPr>
          </a:p>
        </p:txBody>
      </p:sp>
      <p:sp>
        <p:nvSpPr>
          <p:cNvPr id="7" name="object 18">
            <a:extLst>
              <a:ext uri="{FF2B5EF4-FFF2-40B4-BE49-F238E27FC236}">
                <a16:creationId xmlns:a16="http://schemas.microsoft.com/office/drawing/2014/main" id="{C6ECDEA0-C9DD-2587-BEC1-DFB36505531C}"/>
              </a:ext>
            </a:extLst>
          </p:cNvPr>
          <p:cNvSpPr/>
          <p:nvPr/>
        </p:nvSpPr>
        <p:spPr>
          <a:xfrm>
            <a:off x="958715" y="2443924"/>
            <a:ext cx="1800337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1E395313-2B30-AB97-A626-26A381F6216F}"/>
              </a:ext>
            </a:extLst>
          </p:cNvPr>
          <p:cNvSpPr txBox="1"/>
          <p:nvPr/>
        </p:nvSpPr>
        <p:spPr>
          <a:xfrm>
            <a:off x="8434760" y="3138916"/>
            <a:ext cx="10668000" cy="285335"/>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p>
        </p:txBody>
      </p:sp>
      <p:sp>
        <p:nvSpPr>
          <p:cNvPr id="14" name="object 18">
            <a:extLst>
              <a:ext uri="{FF2B5EF4-FFF2-40B4-BE49-F238E27FC236}">
                <a16:creationId xmlns:a16="http://schemas.microsoft.com/office/drawing/2014/main" id="{601A94FB-8AC0-1B07-E5E9-C2A89C93A99B}"/>
              </a:ext>
            </a:extLst>
          </p:cNvPr>
          <p:cNvSpPr/>
          <p:nvPr/>
        </p:nvSpPr>
        <p:spPr>
          <a:xfrm>
            <a:off x="1083576" y="4578066"/>
            <a:ext cx="181311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7" name="object 18">
            <a:extLst>
              <a:ext uri="{FF2B5EF4-FFF2-40B4-BE49-F238E27FC236}">
                <a16:creationId xmlns:a16="http://schemas.microsoft.com/office/drawing/2014/main" id="{616323EF-6B1A-4F31-D9F0-87C5495BB3A1}"/>
              </a:ext>
            </a:extLst>
          </p:cNvPr>
          <p:cNvSpPr/>
          <p:nvPr/>
        </p:nvSpPr>
        <p:spPr>
          <a:xfrm rot="5400000">
            <a:off x="3821795" y="5761518"/>
            <a:ext cx="8099882" cy="22084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5" name="object 18">
            <a:extLst>
              <a:ext uri="{FF2B5EF4-FFF2-40B4-BE49-F238E27FC236}">
                <a16:creationId xmlns:a16="http://schemas.microsoft.com/office/drawing/2014/main" id="{058BCA52-C7D7-3B03-E66F-70E61632B3F5}"/>
              </a:ext>
            </a:extLst>
          </p:cNvPr>
          <p:cNvSpPr/>
          <p:nvPr/>
        </p:nvSpPr>
        <p:spPr>
          <a:xfrm>
            <a:off x="834881" y="9921875"/>
            <a:ext cx="181311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0" name="object 2">
            <a:extLst>
              <a:ext uri="{FF2B5EF4-FFF2-40B4-BE49-F238E27FC236}">
                <a16:creationId xmlns:a16="http://schemas.microsoft.com/office/drawing/2014/main" id="{FD97D8A4-6854-6E89-40FF-CE8E2D94E448}"/>
              </a:ext>
            </a:extLst>
          </p:cNvPr>
          <p:cNvSpPr txBox="1"/>
          <p:nvPr/>
        </p:nvSpPr>
        <p:spPr>
          <a:xfrm>
            <a:off x="1087437" y="2644255"/>
            <a:ext cx="6673878" cy="1734449"/>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NCTS2 </a:t>
            </a: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Integracja systemów NCTS2 PLUS i AIS/ICS2 w zakresie składania </a:t>
            </a:r>
            <a:b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 obsługi w zgłoszeniach tranzytowych danych bezpieczeństwa </a:t>
            </a:r>
            <a:b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 ochrony. </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II-III kwartał 2026 r.</a:t>
            </a:r>
          </a:p>
        </p:txBody>
      </p:sp>
      <p:sp>
        <p:nvSpPr>
          <p:cNvPr id="11" name="object 11">
            <a:extLst>
              <a:ext uri="{FF2B5EF4-FFF2-40B4-BE49-F238E27FC236}">
                <a16:creationId xmlns:a16="http://schemas.microsoft.com/office/drawing/2014/main" id="{D7817C3E-F506-40CA-0E5D-CC4E2386AB42}"/>
              </a:ext>
            </a:extLst>
          </p:cNvPr>
          <p:cNvSpPr txBox="1"/>
          <p:nvPr/>
        </p:nvSpPr>
        <p:spPr>
          <a:xfrm>
            <a:off x="8391349" y="2609021"/>
            <a:ext cx="10601058" cy="1131720"/>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Korzyścią dla podmiotów gospodarczych ze składania danych bezpieczeństwa i ochrony w zgłoszeniach tranzytowych jest to, że dane bezpieczeństwa składane są tylko do systemu NCTS2 PLUS (faza 6), a następnie dane te są wykorzystywane przez podsystem AIS/ICS2 w celu prowadzenia analizy ryzyka. </a:t>
            </a:r>
            <a:r>
              <a:rPr lang="pl-PL" dirty="0">
                <a:solidFill>
                  <a:srgbClr val="000000"/>
                </a:solidFill>
                <a:latin typeface="Calibri" panose="020F0502020204030204" pitchFamily="34" charset="0"/>
              </a:rPr>
              <a:t>D</a:t>
            </a:r>
            <a:r>
              <a:rPr kumimoji="0" lang="pl-PL" sz="1800" b="0" i="0" u="none" strike="noStrike" kern="0" cap="none" spc="0" normalizeH="0" baseline="0" noProof="0" dirty="0" err="1">
                <a:ln>
                  <a:noFill/>
                </a:ln>
                <a:solidFill>
                  <a:srgbClr val="000000"/>
                </a:solidFill>
                <a:effectLst/>
                <a:uLnTx/>
                <a:uFillTx/>
                <a:latin typeface="Calibri" panose="020F0502020204030204" pitchFamily="34" charset="0"/>
              </a:rPr>
              <a:t>ane</a:t>
            </a: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bezpieczeństwa </a:t>
            </a:r>
            <a:b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b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i ochrony składane są przez podmioty jeden raz, a następnie są powtórnie wykorzystane przez inny system. </a:t>
            </a:r>
          </a:p>
        </p:txBody>
      </p:sp>
      <p:sp>
        <p:nvSpPr>
          <p:cNvPr id="3" name="object 2">
            <a:extLst>
              <a:ext uri="{FF2B5EF4-FFF2-40B4-BE49-F238E27FC236}">
                <a16:creationId xmlns:a16="http://schemas.microsoft.com/office/drawing/2014/main" id="{0CB73446-E3D4-9BC3-4823-1ED4190F9515}"/>
              </a:ext>
            </a:extLst>
          </p:cNvPr>
          <p:cNvSpPr txBox="1"/>
          <p:nvPr/>
        </p:nvSpPr>
        <p:spPr>
          <a:xfrm>
            <a:off x="1121613" y="4813366"/>
            <a:ext cx="6642246" cy="2580835"/>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kumimoji="0" lang="pl-PL" b="1"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eklaracji</a:t>
            </a:r>
            <a:r>
              <a:rPr kumimoji="0" lang="pl-PL"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i Płatności (PUESC.P12) system ZEFIR2</a:t>
            </a:r>
            <a:endParaRPr kumimoji="0" lang="pl-PL"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defRPr/>
            </a:pPr>
            <a:r>
              <a:rPr lang="pl-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Opracowanie i udostępnienie nowych wzorów deklaracji akcyzowych i podatku od towarów i usług (w zakresie importu) dla podatników na PUESC</a:t>
            </a:r>
            <a:r>
              <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l-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związku z procedowanymi zmianami przepisów prawa w zakresie podatku akcyzowego oraz ustawy o podatku od towarów i usług.</a:t>
            </a:r>
          </a:p>
          <a:p>
            <a:pPr marL="342900" marR="5080" indent="-342900">
              <a:lnSpc>
                <a:spcPts val="2180"/>
              </a:lnSpc>
              <a:spcBef>
                <a:spcPts val="100"/>
              </a:spcBef>
              <a:buFontTx/>
              <a:buAutoNum type="arabicPeriod"/>
              <a:defRPr/>
            </a:pP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R="5080">
              <a:lnSpc>
                <a:spcPts val="2180"/>
              </a:lnSpc>
              <a:spcBef>
                <a:spcPts val="100"/>
              </a:spcBef>
              <a:defRPr/>
            </a:pPr>
            <a:r>
              <a:rPr lang="pl-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II-III kwartał 2026 r.</a:t>
            </a:r>
          </a:p>
        </p:txBody>
      </p:sp>
      <p:sp>
        <p:nvSpPr>
          <p:cNvPr id="6" name="pole tekstowe 5">
            <a:extLst>
              <a:ext uri="{FF2B5EF4-FFF2-40B4-BE49-F238E27FC236}">
                <a16:creationId xmlns:a16="http://schemas.microsoft.com/office/drawing/2014/main" id="{9436A1F0-7107-691A-AD5E-8ABB89EDB350}"/>
              </a:ext>
            </a:extLst>
          </p:cNvPr>
          <p:cNvSpPr txBox="1"/>
          <p:nvPr/>
        </p:nvSpPr>
        <p:spPr>
          <a:xfrm>
            <a:off x="8305020" y="4702919"/>
            <a:ext cx="10713774" cy="968278"/>
          </a:xfrm>
          <a:prstGeom prst="rect">
            <a:avLst/>
          </a:prstGeom>
          <a:noFill/>
        </p:spPr>
        <p:txBody>
          <a:bodyPr wrap="square">
            <a:spAutoFit/>
          </a:bodyPr>
          <a:lstStyle/>
          <a:p>
            <a:pPr>
              <a:lnSpc>
                <a:spcPct val="107000"/>
              </a:lnSpc>
              <a:spcAft>
                <a:spcPts val="800"/>
              </a:spcAft>
            </a:pPr>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Umożliwienie podatnikom składania elektronicznie nowych deklaracji dotyczących podatku akcyzowego i podatku VAT importowego poprzez udostępnienie na Platformie Usług Elektronicznych Skarbowo-Celnych (PUESC) nowych wzorów interaktywnych formularzy deklaracji podatkowych. </a:t>
            </a:r>
          </a:p>
        </p:txBody>
      </p:sp>
      <p:sp>
        <p:nvSpPr>
          <p:cNvPr id="9" name="object 2">
            <a:extLst>
              <a:ext uri="{FF2B5EF4-FFF2-40B4-BE49-F238E27FC236}">
                <a16:creationId xmlns:a16="http://schemas.microsoft.com/office/drawing/2014/main" id="{24CD5092-86CA-B472-BC6D-28B781957272}"/>
              </a:ext>
            </a:extLst>
          </p:cNvPr>
          <p:cNvSpPr txBox="1"/>
          <p:nvPr/>
        </p:nvSpPr>
        <p:spPr>
          <a:xfrm>
            <a:off x="1121613" y="7684902"/>
            <a:ext cx="6565585" cy="2016578"/>
          </a:xfrm>
          <a:prstGeom prst="rect">
            <a:avLst/>
          </a:prstGeom>
        </p:spPr>
        <p:txBody>
          <a:bodyPr vert="horz" wrap="square" lIns="0" tIns="12700" rIns="0" bIns="0" rtlCol="0">
            <a:spAutoFit/>
          </a:bodyPr>
          <a:lstStyle/>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Zgłoszeń (PUESC.P4.1) system ISZTAR4</a:t>
            </a:r>
          </a:p>
          <a:p>
            <a:pPr marL="0" marR="5080" lvl="0" indent="0" algn="l" defTabSz="914400" eaLnBrk="1" fontAlgn="auto" latinLnBrk="0" hangingPunct="1">
              <a:lnSpc>
                <a:spcPts val="2180"/>
              </a:lnSpc>
              <a:spcBef>
                <a:spcPts val="10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Zmiana sposobu prezentacji obiektu typu „przypis” powiązanego z obiektem typu „kod dodatkowy” w sposób tożsamy jak ma to miejsce w przypadku prezentacji przypisu powiązanego z obiektem typu „środek”.</a:t>
            </a:r>
          </a:p>
          <a:p>
            <a:pPr marL="0" marR="5080" lvl="0" indent="0" defTabSz="914400" eaLnBrk="1" fontAlgn="auto" latinLnBrk="0" hangingPunct="1">
              <a:lnSpc>
                <a:spcPts val="2180"/>
              </a:lnSpc>
              <a:spcBef>
                <a:spcPts val="100"/>
              </a:spcBef>
              <a:spcAft>
                <a:spcPts val="0"/>
              </a:spcAft>
              <a:buClrTx/>
              <a:buSzTx/>
              <a:buFontTx/>
              <a:buNone/>
              <a:tabLst/>
              <a:defRPr/>
            </a:pPr>
            <a:endPar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5080" lvl="0" indent="0" defTabSz="914400" eaLnBrk="1" fontAlgn="auto" latinLnBrk="0" hangingPunct="1">
              <a:lnSpc>
                <a:spcPts val="2180"/>
              </a:lnSpc>
              <a:spcBef>
                <a:spcPts val="10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II kwartał 2026 r.</a:t>
            </a:r>
          </a:p>
        </p:txBody>
      </p:sp>
      <p:sp>
        <p:nvSpPr>
          <p:cNvPr id="23" name="object 11">
            <a:extLst>
              <a:ext uri="{FF2B5EF4-FFF2-40B4-BE49-F238E27FC236}">
                <a16:creationId xmlns:a16="http://schemas.microsoft.com/office/drawing/2014/main" id="{BE6852BA-5906-5E11-6D72-A17043BD2956}"/>
              </a:ext>
            </a:extLst>
          </p:cNvPr>
          <p:cNvSpPr txBox="1"/>
          <p:nvPr/>
        </p:nvSpPr>
        <p:spPr>
          <a:xfrm>
            <a:off x="8396590" y="7693403"/>
            <a:ext cx="10601058" cy="849592"/>
          </a:xfrm>
          <a:prstGeom prst="rect">
            <a:avLst/>
          </a:prstGeom>
        </p:spPr>
        <p:txBody>
          <a:bodyPr vert="horz" wrap="square" lIns="0" tIns="12700" rIns="0" bIns="0" rtlCol="0">
            <a:spAutoFit/>
          </a:bodyPr>
          <a:lstStyle/>
          <a:p>
            <a:pPr marL="0" marR="0" lvl="0" indent="0" defTabSz="914400" eaLnBrk="1" fontAlgn="auto" latinLnBrk="0" hangingPunct="1">
              <a:lnSpc>
                <a:spcPts val="218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W Przeglądarce taryfowej ISZTAR4 wprowadzona zostanie zmiana polegająca na dodaniu prezentacji nowego typu przypisów (link oraz podgląd opisu) powiązanych z kodami dodatkowymi określającymi szczegóły stosowania środków taryfowych.</a:t>
            </a:r>
          </a:p>
        </p:txBody>
      </p:sp>
      <p:sp>
        <p:nvSpPr>
          <p:cNvPr id="13" name="object 18">
            <a:extLst>
              <a:ext uri="{FF2B5EF4-FFF2-40B4-BE49-F238E27FC236}">
                <a16:creationId xmlns:a16="http://schemas.microsoft.com/office/drawing/2014/main" id="{E4BBE0DF-8937-A84A-4F6A-AF44CFF71D9E}"/>
              </a:ext>
            </a:extLst>
          </p:cNvPr>
          <p:cNvSpPr/>
          <p:nvPr/>
        </p:nvSpPr>
        <p:spPr>
          <a:xfrm>
            <a:off x="1083576" y="7507441"/>
            <a:ext cx="181311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9679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F897999834694DA95B4F001EF4C667" ma:contentTypeVersion="" ma:contentTypeDescription="Utwórz nowy dokument." ma:contentTypeScope="" ma:versionID="66adacb56390d603a4ca1ec59970b108">
  <xsd:schema xmlns:xsd="http://www.w3.org/2001/XMLSchema" xmlns:xs="http://www.w3.org/2001/XMLSchema" xmlns:p="http://schemas.microsoft.com/office/2006/metadata/properties" targetNamespace="http://schemas.microsoft.com/office/2006/metadata/properties" ma:root="true" ma:fieldsID="cec4c7b05c76d60ee97006aba598cf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53C463-EB0E-4F02-BD7E-2BB342D05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440C01A-A52B-491D-BE10-8E9AB8FC8346}">
  <ds:schemaRefs>
    <ds:schemaRef ds:uri="http://schemas.microsoft.com/sharepoint/v3/contenttype/forms"/>
  </ds:schemaRefs>
</ds:datastoreItem>
</file>

<file path=customXml/itemProps3.xml><?xml version="1.0" encoding="utf-8"?>
<ds:datastoreItem xmlns:ds="http://schemas.openxmlformats.org/officeDocument/2006/customXml" ds:itemID="{F2D059AF-4A5A-4890-B6FB-2C8BD03B6CE4}">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7023</TotalTime>
  <Words>8592</Words>
  <PresentationFormat>Niestandardowy</PresentationFormat>
  <Paragraphs>809</Paragraphs>
  <Slides>33</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33</vt:i4>
      </vt:variant>
    </vt:vector>
  </HeadingPairs>
  <TitlesOfParts>
    <vt:vector size="41" baseType="lpstr">
      <vt:lpstr>Arial</vt:lpstr>
      <vt:lpstr>Calibri</vt:lpstr>
      <vt:lpstr>Lato</vt:lpstr>
      <vt:lpstr>Lato Black</vt:lpstr>
      <vt:lpstr>Montserrat ExtraBold</vt:lpstr>
      <vt:lpstr>Open Sans</vt:lpstr>
      <vt:lpstr>Wingdings</vt:lpstr>
      <vt:lpstr>Office Theme</vt:lpstr>
      <vt:lpstr>Prezentacja programu PowerPoint</vt:lpstr>
      <vt:lpstr>Założenia</vt:lpstr>
      <vt:lpstr>Prezentacja programu PowerPoint</vt:lpstr>
      <vt:lpstr>Co chcemy zrealizować  w II - III kwartale 2026 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wdrażania usług dla klientów Krajowej Administracji Skarbowej w latach 2024-2028. Stan na 31.03.2026 r.</dc:title>
  <dc:creator>MF</dc:creator>
  <cp:lastPrinted>2026-01-08T13:54:00Z</cp:lastPrinted>
  <dcterms:created xsi:type="dcterms:W3CDTF">2024-11-13T15:09:37Z</dcterms:created>
  <dcterms:modified xsi:type="dcterms:W3CDTF">2026-05-07T10:40:31Z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2024-11-13T00:00:00Z</vt:filetime>
  </property>
  <property fmtid="{D5CDD505-2E9C-101B-9397-08002B2CF9AE}" pid="3" name="Creator">
    <vt:lpwstr>Adobe InDesign 20.0 (Macintosh)</vt:lpwstr>
  </property>
  <property fmtid="{D5CDD505-2E9C-101B-9397-08002B2CF9AE}" pid="4" name="LastSaved">
    <vt:filetime>2024-11-13T00:00:00Z</vt:filetime>
  </property>
  <property fmtid="{D5CDD505-2E9C-101B-9397-08002B2CF9AE}" pid="5" name="Producer">
    <vt:lpwstr>Adobe PDF Library 17.0</vt:lpwstr>
  </property>
  <property fmtid="{D5CDD505-2E9C-101B-9397-08002B2CF9AE}" pid="6" name="ContentTypeId">
    <vt:lpwstr>0x010100F5F897999834694DA95B4F001EF4C667</vt:lpwstr>
  </property>
  <property fmtid="{D5CDD505-2E9C-101B-9397-08002B2CF9AE}" pid="7" name="MFCATEGORY">
    <vt:lpwstr>InformacjePubliczneInformacjeSektoraPublicznego</vt:lpwstr>
  </property>
  <property fmtid="{D5CDD505-2E9C-101B-9397-08002B2CF9AE}" pid="8" name="MFClassifiedBy">
    <vt:lpwstr>UxC4dwLulzfINJ8nQH+xvX5LNGipWa4BRSZhPgxsCvm3UJKGRplwm+lMld7dC3wyJReXcnsH/nkDSyWX5M33Ig==</vt:lpwstr>
  </property>
  <property fmtid="{D5CDD505-2E9C-101B-9397-08002B2CF9AE}" pid="9" name="MFClassificationDate">
    <vt:lpwstr>2024-11-13T17:25:36.5517924+01:00</vt:lpwstr>
  </property>
  <property fmtid="{D5CDD505-2E9C-101B-9397-08002B2CF9AE}" pid="10" name="MFClassifiedBySID">
    <vt:lpwstr>UxC4dwLulzfINJ8nQH+xvX5LNGipWa4BRSZhPgxsCvm42mrIC/DSDv0ggS+FjUN/2v1BBotkLlY5aAiEhoi6uaqiiOB/P4zl5E7TpD1HZz2Zw5nNJmYYULvoD1fktE+w</vt:lpwstr>
  </property>
  <property fmtid="{D5CDD505-2E9C-101B-9397-08002B2CF9AE}" pid="11" name="MFGRNItemId">
    <vt:lpwstr>GRN-c0f02d73-f155-48a5-b027-b0add65c9d23</vt:lpwstr>
  </property>
  <property fmtid="{D5CDD505-2E9C-101B-9397-08002B2CF9AE}" pid="12" name="MFHash">
    <vt:lpwstr>+NaBlgS+raIQBFtFwruQ4k2AK5DLys1J7fDWv3HNVtY=</vt:lpwstr>
  </property>
  <property fmtid="{D5CDD505-2E9C-101B-9397-08002B2CF9AE}" pid="13" name="MFVisualMarkingsSettings">
    <vt:lpwstr>HeaderAlignment=1;FooterAlignment=1</vt:lpwstr>
  </property>
  <property fmtid="{D5CDD505-2E9C-101B-9397-08002B2CF9AE}" pid="14" name="DLPManualFileClassification">
    <vt:lpwstr>{2755b7d9-e53d-4779-a40c-03797dcf43b3}</vt:lpwstr>
  </property>
  <property fmtid="{D5CDD505-2E9C-101B-9397-08002B2CF9AE}" pid="15" name="MFRefresh">
    <vt:lpwstr>False</vt:lpwstr>
  </property>
</Properties>
</file>