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59" r:id="rId7"/>
    <p:sldId id="260" r:id="rId8"/>
    <p:sldId id="263" r:id="rId9"/>
    <p:sldId id="262" r:id="rId10"/>
    <p:sldId id="272" r:id="rId11"/>
    <p:sldId id="261" r:id="rId12"/>
    <p:sldId id="269" r:id="rId13"/>
    <p:sldId id="265" r:id="rId14"/>
    <p:sldId id="271" r:id="rId15"/>
    <p:sldId id="264" r:id="rId16"/>
    <p:sldId id="268" r:id="rId17"/>
    <p:sldId id="267" r:id="rId18"/>
    <p:sldId id="258"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er Urban" initials="AU" lastIdx="1" clrIdx="0">
    <p:extLst>
      <p:ext uri="{19B8F6BF-5375-455C-9EA6-DF929625EA0E}">
        <p15:presenceInfo xmlns:p15="http://schemas.microsoft.com/office/powerpoint/2012/main" userId="S::AUrban@ufg.pl::520ff75b-987d-426d-bf25-339612610cdc" providerId="AD"/>
      </p:ext>
    </p:extLst>
  </p:cmAuthor>
  <p:cmAuthor id="2" name="Bartosz Głusek" initials="BG" lastIdx="1" clrIdx="1">
    <p:extLst>
      <p:ext uri="{19B8F6BF-5375-455C-9EA6-DF929625EA0E}">
        <p15:presenceInfo xmlns:p15="http://schemas.microsoft.com/office/powerpoint/2012/main" userId="S::bglusek@ufg.pl::83e2299b-5491-49c3-9071-db27c24f5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Arkusz1!$B$2</c:f>
              <c:strCache>
                <c:ptCount val="1"/>
                <c:pt idx="0">
                  <c:v>ogółem</c:v>
                </c:pt>
              </c:strCache>
            </c:strRef>
          </c:tx>
          <c:spPr>
            <a:solidFill>
              <a:srgbClr val="0070C0"/>
            </a:solidFill>
            <a:ln>
              <a:noFill/>
            </a:ln>
            <a:effectLst/>
          </c:spPr>
          <c:invertIfNegative val="0"/>
          <c:dLbls>
            <c:dLbl>
              <c:idx val="0"/>
              <c:layout>
                <c:manualLayout>
                  <c:x val="1.6033572027350496E-3"/>
                  <c:y val="0.22964531342317016"/>
                </c:manualLayout>
              </c:layout>
              <c:tx>
                <c:rich>
                  <a:bodyPr/>
                  <a:lstStyle/>
                  <a:p>
                    <a:r>
                      <a:rPr lang="en-US" sz="1100" b="1" i="0" u="none" strike="noStrike" baseline="0" dirty="0">
                        <a:effectLst/>
                      </a:rPr>
                      <a:t>6 718 706,36 zł</a:t>
                    </a:r>
                    <a:endParaRPr lang="en-US"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EA-47A2-9CF5-6E5B5818E5FF}"/>
                </c:ext>
                <c:ext xmlns:c15="http://schemas.microsoft.com/office/drawing/2012/chart" uri="{CE6537A1-D6FC-4f65-9D91-7224C49458BB}">
                  <c15:layout/>
                </c:ext>
              </c:extLst>
            </c:dLbl>
            <c:dLbl>
              <c:idx val="1"/>
              <c:layout>
                <c:manualLayout>
                  <c:x val="-1.1757816992751797E-16"/>
                  <c:y val="0.28839178895002771"/>
                </c:manualLayout>
              </c:layout>
              <c:tx>
                <c:rich>
                  <a:bodyPr/>
                  <a:lstStyle/>
                  <a:p>
                    <a:r>
                      <a:rPr lang="en-US" sz="1100" b="1" i="0" u="none" strike="noStrike" baseline="0" dirty="0">
                        <a:effectLst/>
                      </a:rPr>
                      <a:t>6 690 156,95 </a:t>
                    </a:r>
                    <a:r>
                      <a:rPr lang="en-US" sz="1100" b="1" i="0" u="none" strike="noStrike" baseline="0" dirty="0" err="1">
                        <a:effectLst/>
                      </a:rPr>
                      <a:t>zł</a:t>
                    </a:r>
                    <a:endParaRPr lang="en-US"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EA-47A2-9CF5-6E5B5818E5FF}"/>
                </c:ext>
                <c:ext xmlns:c15="http://schemas.microsoft.com/office/drawing/2012/chart" uri="{CE6537A1-D6FC-4f65-9D91-7224C49458BB}">
                  <c15:layout/>
                </c:ext>
              </c:extLst>
            </c:dLbl>
            <c:numFmt formatCode="#,##0.00\ &quot;zł&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Arkusz1!$A$3:$A$4</c:f>
              <c:strCache>
                <c:ptCount val="2"/>
                <c:pt idx="0">
                  <c:v>Planowane</c:v>
                </c:pt>
                <c:pt idx="1">
                  <c:v>Faktyczne</c:v>
                </c:pt>
              </c:strCache>
            </c:strRef>
          </c:cat>
          <c:val>
            <c:numRef>
              <c:f>Arkusz1!$B$3:$B$4</c:f>
              <c:numCache>
                <c:formatCode>"zł"#,##0.00_);[Red]\("zł"#,##0.00\)</c:formatCode>
                <c:ptCount val="2"/>
                <c:pt idx="0">
                  <c:v>6718706.3600000003</c:v>
                </c:pt>
                <c:pt idx="1">
                  <c:v>6690156.9500000002</c:v>
                </c:pt>
              </c:numCache>
            </c:numRef>
          </c:val>
          <c:extLst xmlns:c16r2="http://schemas.microsoft.com/office/drawing/2015/06/chart">
            <c:ext xmlns:c16="http://schemas.microsoft.com/office/drawing/2014/chart" uri="{C3380CC4-5D6E-409C-BE32-E72D297353CC}">
              <c16:uniqueId val="{00000002-A0EA-47A2-9CF5-6E5B5818E5FF}"/>
            </c:ext>
          </c:extLst>
        </c:ser>
        <c:ser>
          <c:idx val="1"/>
          <c:order val="1"/>
          <c:tx>
            <c:strRef>
              <c:f>Arkusz1!$C$2</c:f>
              <c:strCache>
                <c:ptCount val="1"/>
                <c:pt idx="0">
                  <c:v>w tym środki UE</c:v>
                </c:pt>
              </c:strCache>
            </c:strRef>
          </c:tx>
          <c:spPr>
            <a:solidFill>
              <a:srgbClr val="FF33CC"/>
            </a:solidFill>
            <a:ln>
              <a:noFill/>
            </a:ln>
            <a:effectLst/>
          </c:spPr>
          <c:invertIfNegative val="0"/>
          <c:dPt>
            <c:idx val="0"/>
            <c:invertIfNegative val="0"/>
            <c:bubble3D val="0"/>
            <c:spPr>
              <a:solidFill>
                <a:srgbClr val="FF33CC"/>
              </a:solidFill>
              <a:ln>
                <a:noFill/>
              </a:ln>
              <a:effectLst/>
            </c:spPr>
            <c:extLst xmlns:c16r2="http://schemas.microsoft.com/office/drawing/2015/06/chart">
              <c:ext xmlns:c16="http://schemas.microsoft.com/office/drawing/2014/chart" uri="{C3380CC4-5D6E-409C-BE32-E72D297353CC}">
                <c16:uniqueId val="{00000004-A0EA-47A2-9CF5-6E5B5818E5FF}"/>
              </c:ext>
            </c:extLst>
          </c:dPt>
          <c:dPt>
            <c:idx val="1"/>
            <c:invertIfNegative val="0"/>
            <c:bubble3D val="0"/>
            <c:spPr>
              <a:solidFill>
                <a:srgbClr val="FF33CC"/>
              </a:solidFill>
              <a:ln>
                <a:noFill/>
              </a:ln>
              <a:effectLst/>
            </c:spPr>
            <c:extLst xmlns:c16r2="http://schemas.microsoft.com/office/drawing/2015/06/chart">
              <c:ext xmlns:c16="http://schemas.microsoft.com/office/drawing/2014/chart" uri="{C3380CC4-5D6E-409C-BE32-E72D297353CC}">
                <c16:uniqueId val="{00000006-A0EA-47A2-9CF5-6E5B5818E5FF}"/>
              </c:ext>
            </c:extLst>
          </c:dPt>
          <c:dLbls>
            <c:dLbl>
              <c:idx val="0"/>
              <c:layout>
                <c:manualLayout>
                  <c:x val="-5.8789084963758985E-17"/>
                  <c:y val="0.26702943421298847"/>
                </c:manualLayout>
              </c:layout>
              <c:numFmt formatCode="#,##0.00\ &quot;zł&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0EA-47A2-9CF5-6E5B5818E5FF}"/>
                </c:ext>
                <c:ext xmlns:c15="http://schemas.microsoft.com/office/drawing/2012/chart" uri="{CE6537A1-D6FC-4f65-9D91-7224C49458BB}">
                  <c15:layout/>
                </c:ext>
              </c:extLst>
            </c:dLbl>
            <c:dLbl>
              <c:idx val="1"/>
              <c:layout>
                <c:manualLayout>
                  <c:x val="-1.1757816992751797E-16"/>
                  <c:y val="0.27771061158150812"/>
                </c:manualLayout>
              </c:layout>
              <c:numFmt formatCode="#,##0.00\ &quot;zł&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0EA-47A2-9CF5-6E5B5818E5F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Arkusz1!$A$3:$A$4</c:f>
              <c:strCache>
                <c:ptCount val="2"/>
                <c:pt idx="0">
                  <c:v>Planowane</c:v>
                </c:pt>
                <c:pt idx="1">
                  <c:v>Faktyczne</c:v>
                </c:pt>
              </c:strCache>
            </c:strRef>
          </c:cat>
          <c:val>
            <c:numRef>
              <c:f>Arkusz1!$C$3:$C$4</c:f>
              <c:numCache>
                <c:formatCode>"zł"#,##0.00_);[Red]\("zł"#,##0.00\)</c:formatCode>
                <c:ptCount val="2"/>
                <c:pt idx="0">
                  <c:v>5686041.1924680006</c:v>
                </c:pt>
                <c:pt idx="1">
                  <c:v>5661879.826785001</c:v>
                </c:pt>
              </c:numCache>
            </c:numRef>
          </c:val>
          <c:extLst xmlns:c16r2="http://schemas.microsoft.com/office/drawing/2015/06/chart">
            <c:ext xmlns:c16="http://schemas.microsoft.com/office/drawing/2014/chart" uri="{C3380CC4-5D6E-409C-BE32-E72D297353CC}">
              <c16:uniqueId val="{00000007-A0EA-47A2-9CF5-6E5B5818E5FF}"/>
            </c:ext>
          </c:extLst>
        </c:ser>
        <c:dLbls>
          <c:showLegendKey val="0"/>
          <c:showVal val="0"/>
          <c:showCatName val="0"/>
          <c:showSerName val="0"/>
          <c:showPercent val="0"/>
          <c:showBubbleSize val="0"/>
        </c:dLbls>
        <c:gapWidth val="110"/>
        <c:axId val="138132664"/>
        <c:axId val="138133048"/>
      </c:barChart>
      <c:catAx>
        <c:axId val="13813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crossAx val="138133048"/>
        <c:crosses val="autoZero"/>
        <c:auto val="1"/>
        <c:lblAlgn val="ctr"/>
        <c:lblOffset val="100"/>
        <c:noMultiLvlLbl val="0"/>
      </c:catAx>
      <c:valAx>
        <c:axId val="1381330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zł&quot;#,##0.00_);[Red]\(&quot;zł&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381326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 xmlns:a16="http://schemas.microsoft.com/office/drawing/2014/main" id="{43730D10-2EBB-42E0-933E-E2AB3A8131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 xmlns:a16="http://schemas.microsoft.com/office/drawing/2014/main" id="{4A459D9E-3A2A-4A8E-A11B-5A3F9C4AD4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8DFBAC-D4C7-421A-AE2C-3628741C39E8}" type="datetimeFigureOut">
              <a:rPr lang="pl-PL" smtClean="0"/>
              <a:t>03.03.2021</a:t>
            </a:fld>
            <a:endParaRPr lang="pl-PL"/>
          </a:p>
        </p:txBody>
      </p:sp>
      <p:sp>
        <p:nvSpPr>
          <p:cNvPr id="4" name="Symbol zastępczy stopki 3">
            <a:extLst>
              <a:ext uri="{FF2B5EF4-FFF2-40B4-BE49-F238E27FC236}">
                <a16:creationId xmlns="" xmlns:a16="http://schemas.microsoft.com/office/drawing/2014/main" id="{12AAAE50-BF1A-41C5-B037-0436C8EB49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 xmlns:a16="http://schemas.microsoft.com/office/drawing/2014/main" id="{FB7AF2E3-C89C-450F-A9B9-D485B22024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A8EC-CD5B-4323-98F0-13641ABD1416}" type="slidenum">
              <a:rPr lang="pl-PL" smtClean="0"/>
              <a:t>‹#›</a:t>
            </a:fld>
            <a:endParaRPr lang="pl-PL"/>
          </a:p>
        </p:txBody>
      </p:sp>
    </p:spTree>
    <p:extLst>
      <p:ext uri="{BB962C8B-B14F-4D97-AF65-F5344CB8AC3E}">
        <p14:creationId xmlns:p14="http://schemas.microsoft.com/office/powerpoint/2010/main" val="2905674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BA2FBE-22EA-4BFA-A6C9-A02DEBBCFC8F}" type="datetimeFigureOut">
              <a:rPr lang="pl-PL" smtClean="0"/>
              <a:t>03.03.2021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0332F-F8C2-43D2-AB24-A2FF04E4FD25}" type="slidenum">
              <a:rPr lang="pl-PL" smtClean="0"/>
              <a:t>‹#›</a:t>
            </a:fld>
            <a:endParaRPr lang="pl-PL"/>
          </a:p>
        </p:txBody>
      </p:sp>
    </p:spTree>
    <p:extLst>
      <p:ext uri="{BB962C8B-B14F-4D97-AF65-F5344CB8AC3E}">
        <p14:creationId xmlns:p14="http://schemas.microsoft.com/office/powerpoint/2010/main" val="34274363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1</a:t>
            </a:fld>
            <a:endParaRPr lang="pl-PL"/>
          </a:p>
        </p:txBody>
      </p:sp>
    </p:spTree>
    <p:extLst>
      <p:ext uri="{BB962C8B-B14F-4D97-AF65-F5344CB8AC3E}">
        <p14:creationId xmlns:p14="http://schemas.microsoft.com/office/powerpoint/2010/main" val="194309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10</a:t>
            </a:fld>
            <a:endParaRPr lang="pl-PL"/>
          </a:p>
        </p:txBody>
      </p:sp>
    </p:spTree>
    <p:extLst>
      <p:ext uri="{BB962C8B-B14F-4D97-AF65-F5344CB8AC3E}">
        <p14:creationId xmlns:p14="http://schemas.microsoft.com/office/powerpoint/2010/main" val="306954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11</a:t>
            </a:fld>
            <a:endParaRPr lang="pl-PL"/>
          </a:p>
        </p:txBody>
      </p:sp>
    </p:spTree>
    <p:extLst>
      <p:ext uri="{BB962C8B-B14F-4D97-AF65-F5344CB8AC3E}">
        <p14:creationId xmlns:p14="http://schemas.microsoft.com/office/powerpoint/2010/main" val="129649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12</a:t>
            </a:fld>
            <a:endParaRPr lang="pl-PL"/>
          </a:p>
        </p:txBody>
      </p:sp>
    </p:spTree>
    <p:extLst>
      <p:ext uri="{BB962C8B-B14F-4D97-AF65-F5344CB8AC3E}">
        <p14:creationId xmlns:p14="http://schemas.microsoft.com/office/powerpoint/2010/main" val="235331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13</a:t>
            </a:fld>
            <a:endParaRPr lang="pl-PL"/>
          </a:p>
        </p:txBody>
      </p:sp>
    </p:spTree>
    <p:extLst>
      <p:ext uri="{BB962C8B-B14F-4D97-AF65-F5344CB8AC3E}">
        <p14:creationId xmlns:p14="http://schemas.microsoft.com/office/powerpoint/2010/main" val="323115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14</a:t>
            </a:fld>
            <a:endParaRPr lang="pl-PL"/>
          </a:p>
        </p:txBody>
      </p:sp>
    </p:spTree>
    <p:extLst>
      <p:ext uri="{BB962C8B-B14F-4D97-AF65-F5344CB8AC3E}">
        <p14:creationId xmlns:p14="http://schemas.microsoft.com/office/powerpoint/2010/main" val="123016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CC0332F-F8C2-43D2-AB24-A2FF04E4FD25}" type="slidenum">
              <a:rPr lang="pl-PL" smtClean="0"/>
              <a:t>2</a:t>
            </a:fld>
            <a:endParaRPr lang="pl-PL"/>
          </a:p>
        </p:txBody>
      </p:sp>
    </p:spTree>
    <p:extLst>
      <p:ext uri="{BB962C8B-B14F-4D97-AF65-F5344CB8AC3E}">
        <p14:creationId xmlns:p14="http://schemas.microsoft.com/office/powerpoint/2010/main" val="234453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3</a:t>
            </a:fld>
            <a:endParaRPr lang="pl-PL"/>
          </a:p>
        </p:txBody>
      </p:sp>
    </p:spTree>
    <p:extLst>
      <p:ext uri="{BB962C8B-B14F-4D97-AF65-F5344CB8AC3E}">
        <p14:creationId xmlns:p14="http://schemas.microsoft.com/office/powerpoint/2010/main" val="305788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4</a:t>
            </a:fld>
            <a:endParaRPr lang="pl-PL"/>
          </a:p>
        </p:txBody>
      </p:sp>
    </p:spTree>
    <p:extLst>
      <p:ext uri="{BB962C8B-B14F-4D97-AF65-F5344CB8AC3E}">
        <p14:creationId xmlns:p14="http://schemas.microsoft.com/office/powerpoint/2010/main" val="377198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5</a:t>
            </a:fld>
            <a:endParaRPr lang="pl-PL"/>
          </a:p>
        </p:txBody>
      </p:sp>
    </p:spTree>
    <p:extLst>
      <p:ext uri="{BB962C8B-B14F-4D97-AF65-F5344CB8AC3E}">
        <p14:creationId xmlns:p14="http://schemas.microsoft.com/office/powerpoint/2010/main" val="403752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6</a:t>
            </a:fld>
            <a:endParaRPr lang="pl-PL"/>
          </a:p>
        </p:txBody>
      </p:sp>
    </p:spTree>
    <p:extLst>
      <p:ext uri="{BB962C8B-B14F-4D97-AF65-F5344CB8AC3E}">
        <p14:creationId xmlns:p14="http://schemas.microsoft.com/office/powerpoint/2010/main" val="66890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7</a:t>
            </a:fld>
            <a:endParaRPr lang="pl-PL"/>
          </a:p>
        </p:txBody>
      </p:sp>
    </p:spTree>
    <p:extLst>
      <p:ext uri="{BB962C8B-B14F-4D97-AF65-F5344CB8AC3E}">
        <p14:creationId xmlns:p14="http://schemas.microsoft.com/office/powerpoint/2010/main" val="87645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8</a:t>
            </a:fld>
            <a:endParaRPr lang="pl-PL"/>
          </a:p>
        </p:txBody>
      </p:sp>
    </p:spTree>
    <p:extLst>
      <p:ext uri="{BB962C8B-B14F-4D97-AF65-F5344CB8AC3E}">
        <p14:creationId xmlns:p14="http://schemas.microsoft.com/office/powerpoint/2010/main" val="420998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CC0332F-F8C2-43D2-AB24-A2FF04E4FD25}" type="slidenum">
              <a:rPr lang="pl-PL" smtClean="0"/>
              <a:t>9</a:t>
            </a:fld>
            <a:endParaRPr lang="pl-PL"/>
          </a:p>
        </p:txBody>
      </p:sp>
    </p:spTree>
    <p:extLst>
      <p:ext uri="{BB962C8B-B14F-4D97-AF65-F5344CB8AC3E}">
        <p14:creationId xmlns:p14="http://schemas.microsoft.com/office/powerpoint/2010/main" val="259862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CEFC2A4-6552-4628-8FBD-E88797993A2F}" type="datetimeFigureOut">
              <a:rPr lang="pl-PL" smtClean="0"/>
              <a:t>03.03.2021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225444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CEFC2A4-6552-4628-8FBD-E88797993A2F}" type="datetimeFigureOut">
              <a:rPr lang="pl-PL" smtClean="0"/>
              <a:t>03.03.2021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188669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CEFC2A4-6552-4628-8FBD-E88797993A2F}" type="datetimeFigureOut">
              <a:rPr lang="pl-PL" smtClean="0"/>
              <a:t>03.03.2021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92380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CEFC2A4-6552-4628-8FBD-E88797993A2F}" type="datetimeFigureOut">
              <a:rPr lang="pl-PL" smtClean="0"/>
              <a:t>03.03.2021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314792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CEFC2A4-6552-4628-8FBD-E88797993A2F}" type="datetimeFigureOut">
              <a:rPr lang="pl-PL" smtClean="0"/>
              <a:t>03.03.2021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412372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CEFC2A4-6552-4628-8FBD-E88797993A2F}" type="datetimeFigureOut">
              <a:rPr lang="pl-PL" smtClean="0"/>
              <a:t>03.03.2021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48033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CEFC2A4-6552-4628-8FBD-E88797993A2F}" type="datetimeFigureOut">
              <a:rPr lang="pl-PL" smtClean="0"/>
              <a:t>03.03.2021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103697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CEFC2A4-6552-4628-8FBD-E88797993A2F}" type="datetimeFigureOut">
              <a:rPr lang="pl-PL" smtClean="0"/>
              <a:t>03.03.2021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240010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CEFC2A4-6552-4628-8FBD-E88797993A2F}" type="datetimeFigureOut">
              <a:rPr lang="pl-PL" smtClean="0"/>
              <a:t>03.03.2021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94159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CEFC2A4-6552-4628-8FBD-E88797993A2F}" type="datetimeFigureOut">
              <a:rPr lang="pl-PL" smtClean="0"/>
              <a:t>03.03.2021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124346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CEFC2A4-6552-4628-8FBD-E88797993A2F}" type="datetimeFigureOut">
              <a:rPr lang="pl-PL" smtClean="0"/>
              <a:t>03.03.2021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B0656B5-E990-4EE0-841A-EB418F635245}" type="slidenum">
              <a:rPr lang="pl-PL" smtClean="0"/>
              <a:t>‹#›</a:t>
            </a:fld>
            <a:endParaRPr lang="pl-PL"/>
          </a:p>
        </p:txBody>
      </p:sp>
    </p:spTree>
    <p:extLst>
      <p:ext uri="{BB962C8B-B14F-4D97-AF65-F5344CB8AC3E}">
        <p14:creationId xmlns:p14="http://schemas.microsoft.com/office/powerpoint/2010/main" val="314380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FC2A4-6552-4628-8FBD-E88797993A2F}" type="datetimeFigureOut">
              <a:rPr lang="pl-PL" smtClean="0"/>
              <a:t>03.03.2021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656B5-E990-4EE0-841A-EB418F635245}" type="slidenum">
              <a:rPr lang="pl-PL" smtClean="0"/>
              <a:t>‹#›</a:t>
            </a:fld>
            <a:endParaRPr lang="pl-PL"/>
          </a:p>
        </p:txBody>
      </p:sp>
    </p:spTree>
    <p:extLst>
      <p:ext uri="{BB962C8B-B14F-4D97-AF65-F5344CB8AC3E}">
        <p14:creationId xmlns:p14="http://schemas.microsoft.com/office/powerpoint/2010/main" val="103130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8" name="pole tekstowe 107"/>
          <p:cNvSpPr txBox="1"/>
          <p:nvPr/>
        </p:nvSpPr>
        <p:spPr>
          <a:xfrm>
            <a:off x="755648" y="2146228"/>
            <a:ext cx="10335139" cy="1569660"/>
          </a:xfrm>
          <a:prstGeom prst="rect">
            <a:avLst/>
          </a:prstGeom>
          <a:noFill/>
        </p:spPr>
        <p:txBody>
          <a:bodyPr wrap="square" rtlCol="0" anchor="t">
            <a:spAutoFit/>
          </a:bodyPr>
          <a:lstStyle/>
          <a:p>
            <a:r>
              <a:rPr lang="pl-PL" sz="4800" b="1" dirty="0">
                <a:solidFill>
                  <a:schemeClr val="bg1"/>
                </a:solidFill>
              </a:rPr>
              <a:t>Zintegrowana Platforma Usług Turystycznego Funduszu Gwarancyjnego</a:t>
            </a:r>
            <a:endParaRPr lang="pl-PL" sz="4800" b="1" dirty="0">
              <a:solidFill>
                <a:schemeClr val="bg1"/>
              </a:solidFill>
              <a:cs typeface="Calibri"/>
            </a:endParaRPr>
          </a:p>
        </p:txBody>
      </p:sp>
      <p:cxnSp>
        <p:nvCxnSpPr>
          <p:cNvPr id="67" name="Łącznik prosty ze strzałką 66"/>
          <p:cNvCxnSpPr>
            <a:cxnSpLocks/>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284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Grupa 17">
            <a:extLst>
              <a:ext uri="{FF2B5EF4-FFF2-40B4-BE49-F238E27FC236}">
                <a16:creationId xmlns="" xmlns:a16="http://schemas.microsoft.com/office/drawing/2014/main" id="{9919B6AA-2CB8-4BF1-845D-5BFF4E1661CF}"/>
              </a:ext>
            </a:extLst>
          </p:cNvPr>
          <p:cNvGrpSpPr/>
          <p:nvPr/>
        </p:nvGrpSpPr>
        <p:grpSpPr>
          <a:xfrm>
            <a:off x="4433456" y="1386294"/>
            <a:ext cx="7342909" cy="4085412"/>
            <a:chOff x="415635" y="1386294"/>
            <a:chExt cx="7342909" cy="4085412"/>
          </a:xfrm>
        </p:grpSpPr>
        <p:pic>
          <p:nvPicPr>
            <p:cNvPr id="9" name="Obraz 8">
              <a:extLst>
                <a:ext uri="{FF2B5EF4-FFF2-40B4-BE49-F238E27FC236}">
                  <a16:creationId xmlns="" xmlns:a16="http://schemas.microsoft.com/office/drawing/2014/main" id="{B015BEA5-2017-4E3A-9873-5C9D54A6A32D}"/>
                </a:ext>
              </a:extLst>
            </p:cNvPr>
            <p:cNvPicPr>
              <a:picLocks noChangeAspect="1"/>
            </p:cNvPicPr>
            <p:nvPr/>
          </p:nvPicPr>
          <p:blipFill>
            <a:blip r:embed="rId4"/>
            <a:stretch>
              <a:fillRect/>
            </a:stretch>
          </p:blipFill>
          <p:spPr>
            <a:xfrm>
              <a:off x="415635" y="1386294"/>
              <a:ext cx="7342909" cy="4085412"/>
            </a:xfrm>
            <a:prstGeom prst="rect">
              <a:avLst/>
            </a:prstGeom>
          </p:spPr>
        </p:pic>
        <p:pic>
          <p:nvPicPr>
            <p:cNvPr id="17" name="Obraz 16">
              <a:extLst>
                <a:ext uri="{FF2B5EF4-FFF2-40B4-BE49-F238E27FC236}">
                  <a16:creationId xmlns="" xmlns:a16="http://schemas.microsoft.com/office/drawing/2014/main" id="{9C766C48-B8BA-4F6A-95D2-BDA5910081EF}"/>
                </a:ext>
              </a:extLst>
            </p:cNvPr>
            <p:cNvPicPr>
              <a:picLocks noChangeAspect="1"/>
            </p:cNvPicPr>
            <p:nvPr/>
          </p:nvPicPr>
          <p:blipFill>
            <a:blip r:embed="rId5"/>
            <a:stretch>
              <a:fillRect/>
            </a:stretch>
          </p:blipFill>
          <p:spPr>
            <a:xfrm>
              <a:off x="415635" y="1386294"/>
              <a:ext cx="731358" cy="317815"/>
            </a:xfrm>
            <a:prstGeom prst="rect">
              <a:avLst/>
            </a:prstGeom>
          </p:spPr>
        </p:pic>
      </p:grpSp>
      <p:pic>
        <p:nvPicPr>
          <p:cNvPr id="15" name="Obraz 14">
            <a:extLst>
              <a:ext uri="{FF2B5EF4-FFF2-40B4-BE49-F238E27FC236}">
                <a16:creationId xmlns="" xmlns:a16="http://schemas.microsoft.com/office/drawing/2014/main" id="{4EA90C29-5B19-400C-84AC-530E69C4C6ED}"/>
              </a:ext>
            </a:extLst>
          </p:cNvPr>
          <p:cNvPicPr>
            <a:picLocks noChangeAspect="1"/>
          </p:cNvPicPr>
          <p:nvPr/>
        </p:nvPicPr>
        <p:blipFill>
          <a:blip r:embed="rId6"/>
          <a:stretch>
            <a:fillRect/>
          </a:stretch>
        </p:blipFill>
        <p:spPr>
          <a:xfrm>
            <a:off x="415635" y="3184138"/>
            <a:ext cx="7342909" cy="3396772"/>
          </a:xfrm>
          <a:prstGeom prst="rect">
            <a:avLst/>
          </a:prstGeom>
        </p:spPr>
      </p:pic>
    </p:spTree>
    <p:extLst>
      <p:ext uri="{BB962C8B-B14F-4D97-AF65-F5344CB8AC3E}">
        <p14:creationId xmlns:p14="http://schemas.microsoft.com/office/powerpoint/2010/main" val="211589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a:spLocks noGrp="1"/>
          </p:cNvSpPr>
          <p:nvPr>
            <p:ph type="subTitle" idx="1"/>
          </p:nvPr>
        </p:nvSpPr>
        <p:spPr>
          <a:xfrm>
            <a:off x="1775522" y="1324525"/>
            <a:ext cx="8640961" cy="750596"/>
          </a:xfrm>
        </p:spPr>
        <p:txBody>
          <a:bodyPr>
            <a:noAutofit/>
          </a:bodyPr>
          <a:lstStyle/>
          <a:p>
            <a:r>
              <a:rPr lang="pl-PL" sz="4000" b="1" dirty="0">
                <a:solidFill>
                  <a:srgbClr val="002060"/>
                </a:solidFill>
                <a:cs typeface="Times New Roman" pitchFamily="18" charset="0"/>
              </a:rPr>
              <a:t>PRODUKTY PROJEKTU </a:t>
            </a:r>
            <a:r>
              <a:rPr lang="pl-PL" b="1" dirty="0">
                <a:solidFill>
                  <a:srgbClr val="002060"/>
                </a:solidFill>
                <a:cs typeface="Times New Roman" pitchFamily="18" charset="0"/>
              </a:rPr>
              <a:t>– interoperacyjność</a:t>
            </a:r>
          </a:p>
          <a:p>
            <a:pPr>
              <a:spcBef>
                <a:spcPts val="0"/>
              </a:spcBef>
            </a:pPr>
            <a:r>
              <a:rPr lang="pl-PL" b="1" dirty="0">
                <a:solidFill>
                  <a:srgbClr val="002060"/>
                </a:solidFill>
                <a:cs typeface="Times New Roman" pitchFamily="18" charset="0"/>
              </a:rPr>
              <a:t>(widok kooperacji aplikacji)</a:t>
            </a:r>
            <a:endParaRPr lang="pl-PL" dirty="0"/>
          </a:p>
        </p:txBody>
      </p:sp>
      <p:sp>
        <p:nvSpPr>
          <p:cNvPr id="84" name="pole tekstowe 83"/>
          <p:cNvSpPr txBox="1"/>
          <p:nvPr/>
        </p:nvSpPr>
        <p:spPr>
          <a:xfrm>
            <a:off x="8711054" y="2486800"/>
            <a:ext cx="1777437" cy="1441805"/>
          </a:xfrm>
          <a:prstGeom prst="rect">
            <a:avLst/>
          </a:prstGeom>
          <a:noFill/>
        </p:spPr>
        <p:txBody>
          <a:bodyPr wrap="square" rtlCol="0">
            <a:spAutoFit/>
          </a:bodyPr>
          <a:lstStyle/>
          <a:p>
            <a:pPr>
              <a:lnSpc>
                <a:spcPct val="105000"/>
              </a:lnSpc>
            </a:pPr>
            <a:r>
              <a:rPr lang="pl-PL" sz="1200" dirty="0">
                <a:solidFill>
                  <a:schemeClr val="tx2"/>
                </a:solidFill>
              </a:rPr>
              <a:t>Oznaczenia powiązanych </a:t>
            </a:r>
          </a:p>
          <a:p>
            <a:pPr>
              <a:lnSpc>
                <a:spcPct val="105000"/>
              </a:lnSpc>
            </a:pPr>
            <a:r>
              <a:rPr lang="pl-PL" sz="1200" dirty="0">
                <a:solidFill>
                  <a:schemeClr val="tx2"/>
                </a:solidFill>
              </a:rPr>
              <a:t>systemów:</a:t>
            </a:r>
          </a:p>
          <a:p>
            <a:pPr>
              <a:lnSpc>
                <a:spcPct val="105000"/>
              </a:lnSpc>
            </a:pPr>
            <a:r>
              <a:rPr lang="pl-PL" sz="1200" dirty="0">
                <a:solidFill>
                  <a:schemeClr val="tx2"/>
                </a:solidFill>
              </a:rPr>
              <a:t>        planowany</a:t>
            </a:r>
          </a:p>
          <a:p>
            <a:pPr>
              <a:lnSpc>
                <a:spcPct val="105000"/>
              </a:lnSpc>
            </a:pPr>
            <a:r>
              <a:rPr lang="pl-PL" sz="1200" dirty="0">
                <a:solidFill>
                  <a:schemeClr val="tx2"/>
                </a:solidFill>
              </a:rPr>
              <a:t>        modyfikowany</a:t>
            </a:r>
          </a:p>
          <a:p>
            <a:pPr>
              <a:lnSpc>
                <a:spcPct val="105000"/>
              </a:lnSpc>
            </a:pPr>
            <a:r>
              <a:rPr lang="pl-PL" sz="1200" dirty="0">
                <a:solidFill>
                  <a:schemeClr val="tx2"/>
                </a:solidFill>
              </a:rPr>
              <a:t>        istniejący</a:t>
            </a:r>
          </a:p>
          <a:p>
            <a:pPr>
              <a:lnSpc>
                <a:spcPct val="105000"/>
              </a:lnSpc>
            </a:pPr>
            <a:r>
              <a:rPr lang="pl-PL" sz="1200" dirty="0">
                <a:solidFill>
                  <a:schemeClr val="tx2"/>
                </a:solidFill>
              </a:rPr>
              <a:t>dot. systemów własnych oraz innych jednostek</a:t>
            </a:r>
            <a:endParaRPr lang="pl-PL" dirty="0">
              <a:solidFill>
                <a:schemeClr val="tx2"/>
              </a:solidFill>
            </a:endParaRPr>
          </a:p>
        </p:txBody>
      </p:sp>
      <p:sp>
        <p:nvSpPr>
          <p:cNvPr id="85" name="Prostokąt 84"/>
          <p:cNvSpPr/>
          <p:nvPr/>
        </p:nvSpPr>
        <p:spPr>
          <a:xfrm>
            <a:off x="8832304" y="2924944"/>
            <a:ext cx="144016" cy="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p:cNvSpPr/>
          <p:nvPr/>
        </p:nvSpPr>
        <p:spPr>
          <a:xfrm>
            <a:off x="8832304" y="3114000"/>
            <a:ext cx="144016" cy="144000"/>
          </a:xfrm>
          <a:prstGeom prst="rect">
            <a:avLst/>
          </a:prstGeom>
          <a:solidFill>
            <a:srgbClr val="0071E2"/>
          </a:solidFill>
          <a:ln>
            <a:solidFill>
              <a:srgbClr val="007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p:cNvSpPr/>
          <p:nvPr/>
        </p:nvSpPr>
        <p:spPr>
          <a:xfrm>
            <a:off x="8832304" y="3301200"/>
            <a:ext cx="144016" cy="1440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p:cNvSpPr/>
          <p:nvPr/>
        </p:nvSpPr>
        <p:spPr>
          <a:xfrm>
            <a:off x="5851983" y="3925080"/>
            <a:ext cx="1935595" cy="104614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err="1">
                <a:solidFill>
                  <a:schemeClr val="bg1"/>
                </a:solidFill>
              </a:rPr>
              <a:t>Infoportal</a:t>
            </a:r>
            <a:r>
              <a:rPr lang="pl-PL" sz="1000" i="1" dirty="0">
                <a:solidFill>
                  <a:schemeClr val="bg1"/>
                </a:solidFill>
              </a:rPr>
              <a:t> TFG</a:t>
            </a:r>
            <a:endParaRPr lang="pl-PL" sz="1000" dirty="0">
              <a:solidFill>
                <a:schemeClr val="bg1"/>
              </a:solidFill>
            </a:endParaRPr>
          </a:p>
        </p:txBody>
      </p:sp>
      <p:sp>
        <p:nvSpPr>
          <p:cNvPr id="44" name="Prostokąt 43"/>
          <p:cNvSpPr/>
          <p:nvPr/>
        </p:nvSpPr>
        <p:spPr>
          <a:xfrm>
            <a:off x="5851978" y="2486800"/>
            <a:ext cx="1935597" cy="1046148"/>
          </a:xfrm>
          <a:prstGeom prst="rect">
            <a:avLst/>
          </a:prstGeom>
          <a:solidFill>
            <a:srgbClr val="0071E2"/>
          </a:solidFill>
          <a:ln>
            <a:solidFill>
              <a:srgbClr val="007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err="1">
                <a:solidFill>
                  <a:schemeClr val="bg1"/>
                </a:solidFill>
              </a:rPr>
              <a:t>CEOTiPUNPUT</a:t>
            </a:r>
            <a:r>
              <a:rPr lang="pl-PL" sz="1000" i="1" dirty="0">
                <a:solidFill>
                  <a:schemeClr val="bg1"/>
                </a:solidFill>
              </a:rPr>
              <a:t> – Ewidencja przedsiębiorców turystycznych</a:t>
            </a:r>
            <a:endParaRPr lang="pl-PL" sz="1000" dirty="0">
              <a:solidFill>
                <a:schemeClr val="bg1"/>
              </a:solidFill>
            </a:endParaRPr>
          </a:p>
        </p:txBody>
      </p:sp>
      <p:sp>
        <p:nvSpPr>
          <p:cNvPr id="45" name="Prostokąt 44"/>
          <p:cNvSpPr/>
          <p:nvPr/>
        </p:nvSpPr>
        <p:spPr>
          <a:xfrm>
            <a:off x="3426381" y="3196258"/>
            <a:ext cx="1935597" cy="1046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i="1" dirty="0">
                <a:solidFill>
                  <a:schemeClr val="tx2"/>
                </a:solidFill>
              </a:rPr>
              <a:t>ZPUTFG</a:t>
            </a:r>
          </a:p>
        </p:txBody>
      </p:sp>
      <p:sp>
        <p:nvSpPr>
          <p:cNvPr id="46" name="Prostokąt 45"/>
          <p:cNvSpPr/>
          <p:nvPr/>
        </p:nvSpPr>
        <p:spPr>
          <a:xfrm>
            <a:off x="943937" y="2530527"/>
            <a:ext cx="1935757" cy="104614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 wypłat z Turystycznego Funduszu Pomocowego</a:t>
            </a:r>
          </a:p>
          <a:p>
            <a:pPr algn="ctr"/>
            <a:r>
              <a:rPr lang="pl-PL" sz="1000" i="1" dirty="0">
                <a:solidFill>
                  <a:schemeClr val="bg1"/>
                </a:solidFill>
              </a:rPr>
              <a:t>(covid-19)</a:t>
            </a:r>
            <a:endParaRPr lang="pl-PL" sz="1000" dirty="0">
              <a:solidFill>
                <a:schemeClr val="bg1"/>
              </a:solidFill>
            </a:endParaRPr>
          </a:p>
        </p:txBody>
      </p:sp>
      <p:cxnSp>
        <p:nvCxnSpPr>
          <p:cNvPr id="49" name="Łącznik prosty 48"/>
          <p:cNvCxnSpPr>
            <a:cxnSpLocks/>
          </p:cNvCxnSpPr>
          <p:nvPr/>
        </p:nvCxnSpPr>
        <p:spPr>
          <a:xfrm flipV="1">
            <a:off x="3259736" y="2815840"/>
            <a:ext cx="8" cy="9034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Łącznik prosty ze strzałką 49"/>
          <p:cNvCxnSpPr/>
          <p:nvPr/>
        </p:nvCxnSpPr>
        <p:spPr>
          <a:xfrm flipH="1">
            <a:off x="2879694" y="2815840"/>
            <a:ext cx="380043"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p:cNvCxnSpPr>
            <a:cxnSpLocks/>
          </p:cNvCxnSpPr>
          <p:nvPr/>
        </p:nvCxnSpPr>
        <p:spPr>
          <a:xfrm>
            <a:off x="3259737" y="3742099"/>
            <a:ext cx="209048"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Łącznik prosty 53"/>
          <p:cNvCxnSpPr/>
          <p:nvPr/>
        </p:nvCxnSpPr>
        <p:spPr>
          <a:xfrm>
            <a:off x="5385519" y="3445953"/>
            <a:ext cx="186584" cy="0"/>
          </a:xfrm>
          <a:prstGeom prst="line">
            <a:avLst/>
          </a:prstGeom>
          <a:ln w="254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Łącznik prosty 54"/>
          <p:cNvCxnSpPr/>
          <p:nvPr/>
        </p:nvCxnSpPr>
        <p:spPr>
          <a:xfrm flipV="1">
            <a:off x="5572103" y="2708976"/>
            <a:ext cx="0" cy="75415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Łącznik prosty ze strzałką 55"/>
          <p:cNvCxnSpPr/>
          <p:nvPr/>
        </p:nvCxnSpPr>
        <p:spPr>
          <a:xfrm>
            <a:off x="5572103" y="2720736"/>
            <a:ext cx="279876" cy="0"/>
          </a:xfrm>
          <a:prstGeom prst="straightConnector1">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Łącznik prosty 56"/>
          <p:cNvCxnSpPr/>
          <p:nvPr/>
        </p:nvCxnSpPr>
        <p:spPr>
          <a:xfrm>
            <a:off x="5385519" y="3719332"/>
            <a:ext cx="341598" cy="0"/>
          </a:xfrm>
          <a:prstGeom prst="line">
            <a:avLst/>
          </a:prstGeom>
          <a:ln w="254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Łącznik prosty 57"/>
          <p:cNvCxnSpPr/>
          <p:nvPr/>
        </p:nvCxnSpPr>
        <p:spPr>
          <a:xfrm flipV="1">
            <a:off x="5712041" y="3719332"/>
            <a:ext cx="0" cy="52307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p:cNvCxnSpPr/>
          <p:nvPr/>
        </p:nvCxnSpPr>
        <p:spPr>
          <a:xfrm>
            <a:off x="5712041" y="4242406"/>
            <a:ext cx="16339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 xmlns:a16="http://schemas.microsoft.com/office/drawing/2014/main" id="{CA34F6EB-65E0-4E8F-A477-A99912F0E6B1}"/>
              </a:ext>
            </a:extLst>
          </p:cNvPr>
          <p:cNvSpPr/>
          <p:nvPr/>
        </p:nvSpPr>
        <p:spPr>
          <a:xfrm>
            <a:off x="5875435" y="5363361"/>
            <a:ext cx="1935595" cy="104614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i="1" dirty="0">
                <a:solidFill>
                  <a:schemeClr val="bg1"/>
                </a:solidFill>
              </a:rPr>
              <a:t>System obsługi deklaracji i składek Turystycznego Funduszu Pomocowego</a:t>
            </a:r>
          </a:p>
          <a:p>
            <a:pPr algn="ctr"/>
            <a:r>
              <a:rPr lang="pl-PL" sz="1000" i="1" dirty="0">
                <a:solidFill>
                  <a:schemeClr val="bg1"/>
                </a:solidFill>
              </a:rPr>
              <a:t>(covid-19)</a:t>
            </a:r>
            <a:endParaRPr lang="pl-PL" sz="1000" dirty="0">
              <a:solidFill>
                <a:schemeClr val="bg1"/>
              </a:solidFill>
            </a:endParaRPr>
          </a:p>
        </p:txBody>
      </p:sp>
      <p:sp>
        <p:nvSpPr>
          <p:cNvPr id="93" name="Prostokąt 92">
            <a:extLst>
              <a:ext uri="{FF2B5EF4-FFF2-40B4-BE49-F238E27FC236}">
                <a16:creationId xmlns="" xmlns:a16="http://schemas.microsoft.com/office/drawing/2014/main" id="{7F48562F-3EA2-4036-A760-FBCFD6A85860}"/>
              </a:ext>
            </a:extLst>
          </p:cNvPr>
          <p:cNvSpPr/>
          <p:nvPr/>
        </p:nvSpPr>
        <p:spPr>
          <a:xfrm>
            <a:off x="943937" y="3980869"/>
            <a:ext cx="1935595" cy="104614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i="1" dirty="0">
                <a:solidFill>
                  <a:schemeClr val="bg1"/>
                </a:solidFill>
              </a:rPr>
              <a:t>Krajowy Węzeł Identyfikacji Elektronicznej</a:t>
            </a:r>
            <a:endParaRPr lang="pl-PL" sz="1100" dirty="0">
              <a:solidFill>
                <a:schemeClr val="bg1"/>
              </a:solidFill>
            </a:endParaRPr>
          </a:p>
        </p:txBody>
      </p:sp>
      <p:sp>
        <p:nvSpPr>
          <p:cNvPr id="94" name="Prostokąt 93">
            <a:extLst>
              <a:ext uri="{FF2B5EF4-FFF2-40B4-BE49-F238E27FC236}">
                <a16:creationId xmlns="" xmlns:a16="http://schemas.microsoft.com/office/drawing/2014/main" id="{4ACBF5E7-FA91-435F-899D-916FFB32658C}"/>
              </a:ext>
            </a:extLst>
          </p:cNvPr>
          <p:cNvSpPr/>
          <p:nvPr/>
        </p:nvSpPr>
        <p:spPr>
          <a:xfrm>
            <a:off x="943937" y="5360103"/>
            <a:ext cx="1935595" cy="1046148"/>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i="1" dirty="0">
                <a:solidFill>
                  <a:schemeClr val="bg1"/>
                </a:solidFill>
              </a:rPr>
              <a:t>Zewnętrzne rejestry: PESEL, REGON, CEIDG</a:t>
            </a:r>
            <a:endParaRPr lang="pl-PL" sz="1100" dirty="0">
              <a:solidFill>
                <a:schemeClr val="bg1"/>
              </a:solidFill>
            </a:endParaRPr>
          </a:p>
        </p:txBody>
      </p:sp>
      <p:cxnSp>
        <p:nvCxnSpPr>
          <p:cNvPr id="9" name="Łącznik: łamany 8">
            <a:extLst>
              <a:ext uri="{FF2B5EF4-FFF2-40B4-BE49-F238E27FC236}">
                <a16:creationId xmlns="" xmlns:a16="http://schemas.microsoft.com/office/drawing/2014/main" id="{7315D2D3-5F78-447D-B510-EF4571CAF1D4}"/>
              </a:ext>
            </a:extLst>
          </p:cNvPr>
          <p:cNvCxnSpPr>
            <a:stCxn id="45" idx="2"/>
            <a:endCxn id="93" idx="3"/>
          </p:cNvCxnSpPr>
          <p:nvPr/>
        </p:nvCxnSpPr>
        <p:spPr>
          <a:xfrm rot="5400000">
            <a:off x="3506088" y="3615850"/>
            <a:ext cx="261537" cy="1514648"/>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Łącznik: łamany 94">
            <a:extLst>
              <a:ext uri="{FF2B5EF4-FFF2-40B4-BE49-F238E27FC236}">
                <a16:creationId xmlns="" xmlns:a16="http://schemas.microsoft.com/office/drawing/2014/main" id="{F5AD2EF5-05FE-4AE0-896A-0E0FE3C1B577}"/>
              </a:ext>
            </a:extLst>
          </p:cNvPr>
          <p:cNvCxnSpPr>
            <a:cxnSpLocks/>
            <a:stCxn id="45" idx="2"/>
            <a:endCxn id="94" idx="3"/>
          </p:cNvCxnSpPr>
          <p:nvPr/>
        </p:nvCxnSpPr>
        <p:spPr>
          <a:xfrm rot="5400000">
            <a:off x="2816471" y="4305467"/>
            <a:ext cx="1640771" cy="1514648"/>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Łącznik: łamany 95">
            <a:extLst>
              <a:ext uri="{FF2B5EF4-FFF2-40B4-BE49-F238E27FC236}">
                <a16:creationId xmlns="" xmlns:a16="http://schemas.microsoft.com/office/drawing/2014/main" id="{B10D2C65-0E6C-47C5-874F-55BCAE88821E}"/>
              </a:ext>
            </a:extLst>
          </p:cNvPr>
          <p:cNvCxnSpPr>
            <a:cxnSpLocks/>
            <a:endCxn id="47" idx="1"/>
          </p:cNvCxnSpPr>
          <p:nvPr/>
        </p:nvCxnSpPr>
        <p:spPr>
          <a:xfrm rot="16200000" flipH="1">
            <a:off x="4492673" y="4503673"/>
            <a:ext cx="1628272" cy="1137251"/>
          </a:xfrm>
          <a:prstGeom prst="bent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16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1775522" y="1484784"/>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BEZPIECZEŃSTWO SYSTEMU I DANYCH</a:t>
            </a:r>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2997597757"/>
              </p:ext>
            </p:extLst>
          </p:nvPr>
        </p:nvGraphicFramePr>
        <p:xfrm>
          <a:off x="695400" y="2360336"/>
          <a:ext cx="10801199" cy="4037897"/>
        </p:xfrm>
        <a:graphic>
          <a:graphicData uri="http://schemas.openxmlformats.org/drawingml/2006/table">
            <a:tbl>
              <a:tblPr firstRow="1" bandRow="1">
                <a:tableStyleId>{5C22544A-7EE6-4342-B048-85BDC9FD1C3A}</a:tableStyleId>
              </a:tblPr>
              <a:tblGrid>
                <a:gridCol w="3494261">
                  <a:extLst>
                    <a:ext uri="{9D8B030D-6E8A-4147-A177-3AD203B41FA5}">
                      <a16:colId xmlns="" xmlns:a16="http://schemas.microsoft.com/office/drawing/2014/main" val="20000"/>
                    </a:ext>
                  </a:extLst>
                </a:gridCol>
                <a:gridCol w="7306938">
                  <a:extLst>
                    <a:ext uri="{9D8B030D-6E8A-4147-A177-3AD203B41FA5}">
                      <a16:colId xmlns="" xmlns:a16="http://schemas.microsoft.com/office/drawing/2014/main" val="20001"/>
                    </a:ext>
                  </a:extLst>
                </a:gridCol>
              </a:tblGrid>
              <a:tr h="654617">
                <a:tc>
                  <a:txBody>
                    <a:bodyPr/>
                    <a:lstStyle/>
                    <a:p>
                      <a:pPr algn="ctr"/>
                      <a:r>
                        <a:rPr lang="pl-PL" sz="1600" dirty="0">
                          <a:solidFill>
                            <a:schemeClr val="bg1"/>
                          </a:solidFill>
                        </a:rPr>
                        <a:t>Nazwa produktu</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tc>
                  <a:txBody>
                    <a:bodyPr/>
                    <a:lstStyle/>
                    <a:p>
                      <a:pPr algn="ctr"/>
                      <a:r>
                        <a:rPr lang="pl-PL" sz="1600" dirty="0">
                          <a:solidFill>
                            <a:schemeClr val="bg1"/>
                          </a:solidFill>
                        </a:rPr>
                        <a:t>Poziom bezpieczeństwa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1E2"/>
                    </a:solidFill>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l-PL" sz="1200" b="0" i="0" dirty="0">
                          <a:solidFill>
                            <a:srgbClr val="002060"/>
                          </a:solidFill>
                          <a:effectLst/>
                          <a:latin typeface="+mn-lt"/>
                          <a:ea typeface="Calibri" panose="020F0502020204030204" pitchFamily="34" charset="0"/>
                          <a:cs typeface="Times New Roman" panose="02020603050405020304" pitchFamily="18" charset="0"/>
                        </a:rPr>
                        <a:t>Platforma Usług Turystycznego Funduszu Gwarancyjnego</a:t>
                      </a:r>
                    </a:p>
                    <a:p>
                      <a:pPr marL="0" marR="0" lvl="0" indent="0" algn="l" defTabSz="914400" rtl="0" eaLnBrk="1" fontAlgn="auto" latinLnBrk="0" hangingPunct="1">
                        <a:lnSpc>
                          <a:spcPct val="107000"/>
                        </a:lnSpc>
                        <a:spcBef>
                          <a:spcPts val="0"/>
                        </a:spcBef>
                        <a:spcAft>
                          <a:spcPts val="0"/>
                        </a:spcAft>
                        <a:buClrTx/>
                        <a:buSzTx/>
                        <a:buFontTx/>
                        <a:buNone/>
                        <a:tabLst/>
                        <a:defRPr/>
                      </a:pPr>
                      <a:r>
                        <a:rPr lang="pl-PL" sz="1200" b="0" i="0" dirty="0">
                          <a:solidFill>
                            <a:srgbClr val="002060"/>
                          </a:solidFill>
                          <a:effectLst/>
                          <a:latin typeface="+mn-lt"/>
                        </a:rPr>
                        <a:t> </a:t>
                      </a:r>
                      <a:endParaRPr lang="pl-PL" sz="1200" b="0" i="0"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pl-PL" sz="1200" i="0" kern="1200" dirty="0">
                          <a:solidFill>
                            <a:srgbClr val="002060"/>
                          </a:solidFill>
                          <a:latin typeface="+mn-lt"/>
                          <a:ea typeface="+mn-ea"/>
                          <a:cs typeface="+mn-cs"/>
                        </a:rPr>
                        <a:t>ZPUTFG spełnia wymogi dot. poufności, dostępność i integralność informacji z uwzględnieniem takich atrybutów, jak autentyczność, rozliczalność, niezaprzeczalność i niezawodność.</a:t>
                      </a:r>
                    </a:p>
                    <a:p>
                      <a:pPr algn="l"/>
                      <a:endParaRPr lang="pl-PL" sz="1200" i="0" kern="1200" dirty="0">
                        <a:solidFill>
                          <a:srgbClr val="002060"/>
                        </a:solidFill>
                        <a:latin typeface="+mn-lt"/>
                        <a:ea typeface="+mn-ea"/>
                        <a:cs typeface="+mn-cs"/>
                      </a:endParaRPr>
                    </a:p>
                    <a:p>
                      <a:pPr algn="l"/>
                      <a:r>
                        <a:rPr lang="pl-PL" sz="1200" i="0" kern="1200" dirty="0">
                          <a:solidFill>
                            <a:srgbClr val="002060"/>
                          </a:solidFill>
                          <a:latin typeface="+mn-lt"/>
                          <a:ea typeface="+mn-ea"/>
                          <a:cs typeface="+mn-cs"/>
                        </a:rPr>
                        <a:t>Przed uruchomieniem produkcyjnym przeprowadzono wewnętrzne testy bezpieczeństwa wykonawcy oraz zewnętrzne testy oraz retesty bezpieczeństwa każdego modułu systemu, realizowane przez niezależnego audytora, </a:t>
                      </a:r>
                      <a:r>
                        <a:rPr lang="pl-PL" sz="1200" i="0" kern="1200" dirty="0" smtClean="0">
                          <a:solidFill>
                            <a:srgbClr val="002060"/>
                          </a:solidFill>
                          <a:latin typeface="+mn-lt"/>
                          <a:ea typeface="+mn-ea"/>
                          <a:cs typeface="+mn-cs"/>
                        </a:rPr>
                        <a:t>     w </a:t>
                      </a:r>
                      <a:r>
                        <a:rPr lang="pl-PL" sz="1200" i="0" kern="1200" dirty="0">
                          <a:solidFill>
                            <a:srgbClr val="002060"/>
                          </a:solidFill>
                          <a:latin typeface="+mn-lt"/>
                          <a:ea typeface="+mn-ea"/>
                          <a:cs typeface="+mn-cs"/>
                        </a:rPr>
                        <a:t>szczególności pod kątem występowania podatności z listy OWASP TOP 10.</a:t>
                      </a:r>
                    </a:p>
                    <a:p>
                      <a:pPr algn="l"/>
                      <a:endParaRPr lang="pl-PL" sz="1200" i="0" dirty="0">
                        <a:solidFill>
                          <a:srgbClr val="002060"/>
                        </a:solidFill>
                        <a:latin typeface="+mn-lt"/>
                      </a:endParaRPr>
                    </a:p>
                    <a:p>
                      <a:pPr algn="l"/>
                      <a:r>
                        <a:rPr lang="pl-PL" sz="1200" i="0" dirty="0">
                          <a:solidFill>
                            <a:srgbClr val="002060"/>
                          </a:solidFill>
                          <a:latin typeface="+mn-lt"/>
                        </a:rPr>
                        <a:t>Niezależne testy przeprowadzono dla modułów: </a:t>
                      </a:r>
                    </a:p>
                    <a:p>
                      <a:pPr marL="285750" indent="-285750" algn="l">
                        <a:buFont typeface="Arial" panose="020B0604020202020204" pitchFamily="34" charset="0"/>
                        <a:buChar char="•"/>
                      </a:pPr>
                      <a:r>
                        <a:rPr lang="pl-PL" sz="1200" i="0" dirty="0">
                          <a:solidFill>
                            <a:srgbClr val="002060"/>
                          </a:solidFill>
                          <a:latin typeface="+mn-lt"/>
                        </a:rPr>
                        <a:t>Rejestracji użytkownika</a:t>
                      </a:r>
                    </a:p>
                    <a:p>
                      <a:pPr marL="285750" indent="-285750" algn="l">
                        <a:buFont typeface="Arial" panose="020B0604020202020204" pitchFamily="34" charset="0"/>
                        <a:buChar char="•"/>
                      </a:pPr>
                      <a:r>
                        <a:rPr lang="pl-PL" sz="1200" i="0" dirty="0">
                          <a:solidFill>
                            <a:srgbClr val="002060"/>
                          </a:solidFill>
                          <a:latin typeface="+mn-lt"/>
                        </a:rPr>
                        <a:t>Bazy Wiedzy</a:t>
                      </a:r>
                    </a:p>
                    <a:p>
                      <a:pPr marL="285750" indent="-285750" algn="l">
                        <a:buFont typeface="Arial" panose="020B0604020202020204" pitchFamily="34" charset="0"/>
                        <a:buChar char="•"/>
                      </a:pPr>
                      <a:r>
                        <a:rPr lang="pl-PL" sz="1200" i="0" dirty="0">
                          <a:solidFill>
                            <a:srgbClr val="002060"/>
                          </a:solidFill>
                          <a:latin typeface="+mn-lt"/>
                        </a:rPr>
                        <a:t>Składania Deklaracji</a:t>
                      </a:r>
                    </a:p>
                    <a:p>
                      <a:pPr marL="285750" indent="-285750" algn="l">
                        <a:buFont typeface="Arial" panose="020B0604020202020204" pitchFamily="34" charset="0"/>
                        <a:buChar char="•"/>
                      </a:pPr>
                      <a:r>
                        <a:rPr lang="pl-PL" sz="1200" i="0" dirty="0">
                          <a:solidFill>
                            <a:srgbClr val="002060"/>
                          </a:solidFill>
                          <a:latin typeface="+mn-lt"/>
                        </a:rPr>
                        <a:t>Płatności</a:t>
                      </a:r>
                    </a:p>
                    <a:p>
                      <a:pPr marL="285750" indent="-285750" algn="l">
                        <a:buFont typeface="Arial" panose="020B0604020202020204" pitchFamily="34" charset="0"/>
                        <a:buChar char="•"/>
                      </a:pPr>
                      <a:r>
                        <a:rPr lang="pl-PL" sz="1200" i="0" dirty="0">
                          <a:solidFill>
                            <a:srgbClr val="002060"/>
                          </a:solidFill>
                          <a:latin typeface="+mn-lt"/>
                        </a:rPr>
                        <a:t>Obsługi słowników i parametrów</a:t>
                      </a:r>
                    </a:p>
                    <a:p>
                      <a:pPr marL="285750" indent="-285750" algn="l">
                        <a:buFont typeface="Arial" panose="020B0604020202020204" pitchFamily="34" charset="0"/>
                        <a:buChar char="•"/>
                      </a:pPr>
                      <a:r>
                        <a:rPr lang="pl-PL" sz="1200" i="0" dirty="0">
                          <a:solidFill>
                            <a:srgbClr val="002060"/>
                          </a:solidFill>
                          <a:latin typeface="+mn-lt"/>
                        </a:rPr>
                        <a:t>Korespondencji</a:t>
                      </a:r>
                    </a:p>
                    <a:p>
                      <a:pPr marL="285750" indent="-285750" algn="l">
                        <a:buFont typeface="Arial" panose="020B0604020202020204" pitchFamily="34" charset="0"/>
                        <a:buChar char="•"/>
                      </a:pPr>
                      <a:r>
                        <a:rPr lang="pl-PL" sz="1200" i="0" dirty="0">
                          <a:solidFill>
                            <a:srgbClr val="002060"/>
                          </a:solidFill>
                          <a:latin typeface="+mn-lt"/>
                        </a:rPr>
                        <a:t>Niewypłacalności</a:t>
                      </a:r>
                    </a:p>
                    <a:p>
                      <a:pPr marL="285750" indent="-285750" algn="l">
                        <a:buFont typeface="Arial" panose="020B0604020202020204" pitchFamily="34" charset="0"/>
                        <a:buChar char="•"/>
                      </a:pPr>
                      <a:r>
                        <a:rPr lang="pl-PL" sz="1200" i="0" dirty="0">
                          <a:solidFill>
                            <a:srgbClr val="002060"/>
                          </a:solidFill>
                          <a:latin typeface="+mn-lt"/>
                        </a:rPr>
                        <a:t>Raportowego</a:t>
                      </a:r>
                    </a:p>
                    <a:p>
                      <a:pPr marL="285750" indent="-285750" algn="l">
                        <a:buFont typeface="Arial" panose="020B0604020202020204" pitchFamily="34" charset="0"/>
                        <a:buChar char="•"/>
                      </a:pPr>
                      <a:r>
                        <a:rPr lang="pl-PL" sz="1200" i="0" dirty="0">
                          <a:solidFill>
                            <a:srgbClr val="002060"/>
                          </a:solidFill>
                          <a:latin typeface="+mn-lt"/>
                        </a:rPr>
                        <a:t>Anomalii</a:t>
                      </a:r>
                    </a:p>
                    <a:p>
                      <a:pPr marL="285750" indent="-285750" algn="l">
                        <a:buFont typeface="Arial" panose="020B0604020202020204" pitchFamily="34" charset="0"/>
                        <a:buChar char="•"/>
                      </a:pPr>
                      <a:r>
                        <a:rPr lang="pl-PL" sz="1200" i="0" dirty="0" err="1">
                          <a:solidFill>
                            <a:srgbClr val="002060"/>
                          </a:solidFill>
                          <a:latin typeface="+mn-lt"/>
                        </a:rPr>
                        <a:t>Infoportalu</a:t>
                      </a:r>
                      <a:r>
                        <a:rPr lang="pl-PL" sz="1200" i="0" dirty="0">
                          <a:solidFill>
                            <a:srgbClr val="002060"/>
                          </a:solidFill>
                          <a:latin typeface="+mn-lt"/>
                        </a:rPr>
                        <a:t> (element odrębny, zintegrowany z ZPUTFG).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0280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1775522" y="1206994"/>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TRWAŁOŚĆ PROJEKTU</a:t>
            </a:r>
            <a:endParaRPr lang="pl-PL" dirty="0"/>
          </a:p>
        </p:txBody>
      </p:sp>
      <p:sp>
        <p:nvSpPr>
          <p:cNvPr id="5" name="pole tekstowe 4"/>
          <p:cNvSpPr txBox="1"/>
          <p:nvPr/>
        </p:nvSpPr>
        <p:spPr>
          <a:xfrm>
            <a:off x="695400" y="1986449"/>
            <a:ext cx="8221646" cy="1128514"/>
          </a:xfrm>
          <a:prstGeom prst="rect">
            <a:avLst/>
          </a:prstGeom>
          <a:noFill/>
        </p:spPr>
        <p:txBody>
          <a:bodyPr wrap="square" rtlCol="0">
            <a:spAutoFit/>
          </a:bodyPr>
          <a:lstStyle/>
          <a:p>
            <a:pPr marL="269875" indent="-269875">
              <a:spcBef>
                <a:spcPts val="800"/>
              </a:spcBef>
              <a:buFont typeface="Wingdings" panose="05000000000000000000" pitchFamily="2" charset="2"/>
              <a:buChar char="§"/>
            </a:pPr>
            <a:r>
              <a:rPr lang="pl-PL" dirty="0">
                <a:solidFill>
                  <a:srgbClr val="002060"/>
                </a:solidFill>
              </a:rPr>
              <a:t>Okres trwałości: 5 lat od dnia rozliczenia projektu</a:t>
            </a:r>
          </a:p>
          <a:p>
            <a:pPr marL="269875" indent="-269875">
              <a:spcBef>
                <a:spcPts val="800"/>
              </a:spcBef>
              <a:buFont typeface="Wingdings" panose="05000000000000000000" pitchFamily="2" charset="2"/>
              <a:buChar char="§"/>
            </a:pPr>
            <a:r>
              <a:rPr lang="pl-PL" dirty="0">
                <a:solidFill>
                  <a:srgbClr val="002060"/>
                </a:solidFill>
              </a:rPr>
              <a:t>Źródło finansowania utrzymania produktów projektu: środki własne UFG</a:t>
            </a:r>
          </a:p>
          <a:p>
            <a:pPr marL="269875" indent="-269875">
              <a:spcBef>
                <a:spcPts val="800"/>
              </a:spcBef>
              <a:buFont typeface="Wingdings" panose="05000000000000000000" pitchFamily="2" charset="2"/>
              <a:buChar char="§"/>
            </a:pPr>
            <a:r>
              <a:rPr lang="pl-PL" dirty="0">
                <a:solidFill>
                  <a:srgbClr val="002060"/>
                </a:solidFill>
              </a:rPr>
              <a:t>Najważniejsze ryzyka:</a:t>
            </a:r>
            <a:endParaRPr lang="pl-PL" dirty="0"/>
          </a:p>
        </p:txBody>
      </p:sp>
      <p:graphicFrame>
        <p:nvGraphicFramePr>
          <p:cNvPr id="6" name="Tabela 5"/>
          <p:cNvGraphicFramePr>
            <a:graphicFrameLocks noGrp="1"/>
          </p:cNvGraphicFramePr>
          <p:nvPr>
            <p:extLst>
              <p:ext uri="{D42A27DB-BD31-4B8C-83A1-F6EECF244321}">
                <p14:modId xmlns:p14="http://schemas.microsoft.com/office/powerpoint/2010/main" val="418075386"/>
              </p:ext>
            </p:extLst>
          </p:nvPr>
        </p:nvGraphicFramePr>
        <p:xfrm>
          <a:off x="731403" y="3248846"/>
          <a:ext cx="10729194" cy="3266996"/>
        </p:xfrm>
        <a:graphic>
          <a:graphicData uri="http://schemas.openxmlformats.org/drawingml/2006/table">
            <a:tbl>
              <a:tblPr firstRow="1" bandRow="1">
                <a:tableStyleId>{5C22544A-7EE6-4342-B048-85BDC9FD1C3A}</a:tableStyleId>
              </a:tblPr>
              <a:tblGrid>
                <a:gridCol w="4002643">
                  <a:extLst>
                    <a:ext uri="{9D8B030D-6E8A-4147-A177-3AD203B41FA5}">
                      <a16:colId xmlns="" xmlns:a16="http://schemas.microsoft.com/office/drawing/2014/main" val="20000"/>
                    </a:ext>
                  </a:extLst>
                </a:gridCol>
                <a:gridCol w="1425882">
                  <a:extLst>
                    <a:ext uri="{9D8B030D-6E8A-4147-A177-3AD203B41FA5}">
                      <a16:colId xmlns="" xmlns:a16="http://schemas.microsoft.com/office/drawing/2014/main" val="20001"/>
                    </a:ext>
                  </a:extLst>
                </a:gridCol>
                <a:gridCol w="1791880">
                  <a:extLst>
                    <a:ext uri="{9D8B030D-6E8A-4147-A177-3AD203B41FA5}">
                      <a16:colId xmlns="" xmlns:a16="http://schemas.microsoft.com/office/drawing/2014/main" val="20002"/>
                    </a:ext>
                  </a:extLst>
                </a:gridCol>
                <a:gridCol w="3508789">
                  <a:extLst>
                    <a:ext uri="{9D8B030D-6E8A-4147-A177-3AD203B41FA5}">
                      <a16:colId xmlns="" xmlns:a16="http://schemas.microsoft.com/office/drawing/2014/main" val="20003"/>
                    </a:ext>
                  </a:extLst>
                </a:gridCol>
              </a:tblGrid>
              <a:tr h="370840">
                <a:tc>
                  <a:txBody>
                    <a:bodyPr/>
                    <a:lstStyle/>
                    <a:p>
                      <a:pPr algn="ctr"/>
                      <a:r>
                        <a:rPr lang="pl-PL" sz="1400" b="0" dirty="0">
                          <a:latin typeface="+mn-lt"/>
                        </a:rPr>
                        <a:t>Nazwa ryzyka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r>
                        <a:rPr lang="pl-PL" sz="1400" b="0" dirty="0">
                          <a:latin typeface="+mn-lt"/>
                        </a:rPr>
                        <a:t>Siła oddziaływania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r>
                        <a:rPr lang="pl-PL" sz="1400" b="0" dirty="0">
                          <a:latin typeface="+mn-lt"/>
                        </a:rPr>
                        <a:t>Prawdopodobieństwo wystąpienia ryzyka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r>
                        <a:rPr lang="pl-PL" sz="1400" b="0" dirty="0">
                          <a:latin typeface="+mn-lt"/>
                        </a:rPr>
                        <a:t>Reakcja na ryzyko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370840">
                <a:tc>
                  <a:txBody>
                    <a:bodyPr/>
                    <a:lstStyle/>
                    <a:p>
                      <a:r>
                        <a:rPr lang="pl-PL" sz="1200" i="0" dirty="0">
                          <a:solidFill>
                            <a:srgbClr val="002060"/>
                          </a:solidFill>
                        </a:rPr>
                        <a:t>Rotacja kadr skutkująca brakiem dostępu do wiedzy na temat szczegółów zbudowanego systemu</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dirty="0">
                          <a:solidFill>
                            <a:srgbClr val="002060"/>
                          </a:solidFill>
                        </a:rPr>
                        <a:t>Średnia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dirty="0">
                          <a:solidFill>
                            <a:srgbClr val="002060"/>
                          </a:solidFill>
                        </a:rPr>
                        <a:t>Średnie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dirty="0">
                          <a:solidFill>
                            <a:srgbClr val="002060"/>
                          </a:solidFill>
                        </a:rPr>
                        <a:t>Zmniejszenie zagrożenia – szczegółowa dokumentacja systemu (użytkownika i administratora), szkolenia, redundancja wiedzy w zespole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70840">
                <a:tc>
                  <a:txBody>
                    <a:bodyPr/>
                    <a:lstStyle/>
                    <a:p>
                      <a:r>
                        <a:rPr lang="pl-PL" sz="1200" i="0" kern="1200" dirty="0">
                          <a:solidFill>
                            <a:srgbClr val="002060"/>
                          </a:solidFill>
                          <a:latin typeface="+mn-lt"/>
                          <a:ea typeface="+mn-ea"/>
                          <a:cs typeface="+mn-cs"/>
                        </a:rPr>
                        <a:t>Ryzyko prawne – zmiana przepisów uzasadniających istnienie Platformy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kern="1200" dirty="0">
                          <a:solidFill>
                            <a:srgbClr val="002060"/>
                          </a:solidFill>
                          <a:latin typeface="+mn-lt"/>
                          <a:ea typeface="+mn-ea"/>
                          <a:cs typeface="+mn-cs"/>
                        </a:rPr>
                        <a:t>Duża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kern="1200" dirty="0">
                          <a:solidFill>
                            <a:srgbClr val="002060"/>
                          </a:solidFill>
                          <a:latin typeface="+mn-lt"/>
                          <a:ea typeface="+mn-ea"/>
                          <a:cs typeface="+mn-cs"/>
                        </a:rPr>
                        <a:t>Znikome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kern="1200" dirty="0">
                          <a:solidFill>
                            <a:srgbClr val="002060"/>
                          </a:solidFill>
                          <a:latin typeface="+mn-lt"/>
                          <a:ea typeface="+mn-ea"/>
                          <a:cs typeface="+mn-cs"/>
                        </a:rPr>
                        <a:t>Tolerowanie ryzyka – obserwowanie prac legislacyjnych oraz przygotowania na wczesnym etapie do wdrożenia zmian (dotychczas pojawiły się m.in. rozszerzenia związane z covid-19, jednak nie pojawiły się przepisy nakazujące wyłączenie elementów Platformy)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70840">
                <a:tc>
                  <a:txBody>
                    <a:bodyPr/>
                    <a:lstStyle/>
                    <a:p>
                      <a:r>
                        <a:rPr lang="pl-PL" sz="1200" i="0" kern="1200" dirty="0">
                          <a:solidFill>
                            <a:srgbClr val="002060"/>
                          </a:solidFill>
                          <a:latin typeface="+mn-lt"/>
                          <a:ea typeface="+mn-ea"/>
                          <a:cs typeface="+mn-cs"/>
                        </a:rPr>
                        <a:t>Ataki cybernetyczne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0" kern="1200" dirty="0">
                          <a:solidFill>
                            <a:srgbClr val="002060"/>
                          </a:solidFill>
                          <a:latin typeface="+mn-lt"/>
                          <a:ea typeface="+mn-ea"/>
                          <a:cs typeface="+mn-cs"/>
                        </a:rPr>
                        <a:t>Duża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kern="1200" dirty="0">
                          <a:solidFill>
                            <a:srgbClr val="002060"/>
                          </a:solidFill>
                          <a:latin typeface="+mn-lt"/>
                          <a:ea typeface="+mn-ea"/>
                          <a:cs typeface="+mn-cs"/>
                        </a:rPr>
                        <a:t>Średnie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kern="1200" dirty="0">
                          <a:solidFill>
                            <a:srgbClr val="002060"/>
                          </a:solidFill>
                          <a:latin typeface="+mn-lt"/>
                          <a:ea typeface="+mn-ea"/>
                          <a:cs typeface="+mn-cs"/>
                        </a:rPr>
                        <a:t>Cykliczne (okresowe) testy bezpieczeństwa oraz testy przy każdej istotnej zmianie rozwojowej</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62836">
                <a:tc>
                  <a:txBody>
                    <a:bodyPr/>
                    <a:lstStyle/>
                    <a:p>
                      <a:r>
                        <a:rPr lang="pl-PL" sz="1200" i="0" kern="1200" dirty="0">
                          <a:solidFill>
                            <a:srgbClr val="002060"/>
                          </a:solidFill>
                          <a:latin typeface="+mn-lt"/>
                          <a:ea typeface="+mn-ea"/>
                          <a:cs typeface="+mn-cs"/>
                        </a:rPr>
                        <a:t>Dostawcy (bankructwo, rozwiązanie umowy utrzymaniowej, zmiana zasobów i utrata kompetencji)</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0" kern="1200" dirty="0">
                          <a:solidFill>
                            <a:srgbClr val="002060"/>
                          </a:solidFill>
                          <a:latin typeface="+mn-lt"/>
                          <a:ea typeface="+mn-ea"/>
                          <a:cs typeface="+mn-cs"/>
                        </a:rPr>
                        <a:t>Duża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1200" i="0" kern="1200" dirty="0">
                          <a:solidFill>
                            <a:srgbClr val="002060"/>
                          </a:solidFill>
                          <a:latin typeface="+mn-lt"/>
                          <a:ea typeface="+mn-ea"/>
                          <a:cs typeface="+mn-cs"/>
                        </a:rPr>
                        <a:t>Znikome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0" dirty="0">
                          <a:solidFill>
                            <a:srgbClr val="002060"/>
                          </a:solidFill>
                        </a:rPr>
                        <a:t>Zmniejszenie zagrożenia</a:t>
                      </a:r>
                      <a:r>
                        <a:rPr lang="pl-PL" sz="1200" i="0" kern="1200" dirty="0">
                          <a:solidFill>
                            <a:srgbClr val="002060"/>
                          </a:solidFill>
                          <a:latin typeface="+mn-lt"/>
                          <a:ea typeface="+mn-ea"/>
                          <a:cs typeface="+mn-cs"/>
                        </a:rPr>
                        <a:t> – transfer wiedzy, architektura otwarta, dostęp do kodu źródłowego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965959696"/>
                  </a:ext>
                </a:extLst>
              </a:tr>
            </a:tbl>
          </a:graphicData>
        </a:graphic>
      </p:graphicFrame>
    </p:spTree>
    <p:extLst>
      <p:ext uri="{BB962C8B-B14F-4D97-AF65-F5344CB8AC3E}">
        <p14:creationId xmlns:p14="http://schemas.microsoft.com/office/powerpoint/2010/main" val="26376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8" name="pole tekstowe 107"/>
          <p:cNvSpPr txBox="1"/>
          <p:nvPr/>
        </p:nvSpPr>
        <p:spPr>
          <a:xfrm>
            <a:off x="801591" y="2807179"/>
            <a:ext cx="8040291" cy="830997"/>
          </a:xfrm>
          <a:prstGeom prst="rect">
            <a:avLst/>
          </a:prstGeom>
          <a:noFill/>
        </p:spPr>
        <p:txBody>
          <a:bodyPr wrap="square" rtlCol="0" anchor="t">
            <a:spAutoFit/>
          </a:bodyPr>
          <a:lstStyle/>
          <a:p>
            <a:r>
              <a:rPr lang="pl-PL" sz="4800" b="1">
                <a:solidFill>
                  <a:schemeClr val="bg1"/>
                </a:solidFill>
              </a:rPr>
              <a:t>Dziękuję za uwagę</a:t>
            </a:r>
            <a:endParaRPr lang="pl-PL"/>
          </a:p>
        </p:txBody>
      </p:sp>
      <p:cxnSp>
        <p:nvCxnSpPr>
          <p:cNvPr id="67" name="Łącznik prosty ze strzałką 66"/>
          <p:cNvCxnSpPr>
            <a:cxnSpLocks/>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a:spLocks noGrp="1"/>
          </p:cNvSpPr>
          <p:nvPr>
            <p:ph type="subTitle" idx="1"/>
          </p:nvPr>
        </p:nvSpPr>
        <p:spPr>
          <a:xfrm>
            <a:off x="1843022" y="1485063"/>
            <a:ext cx="8429445" cy="1224137"/>
          </a:xfrm>
        </p:spPr>
        <p:txBody>
          <a:bodyPr>
            <a:normAutofit/>
          </a:bodyPr>
          <a:lstStyle/>
          <a:p>
            <a:pPr>
              <a:spcAft>
                <a:spcPts val="1200"/>
              </a:spcAft>
            </a:pPr>
            <a:r>
              <a:rPr lang="pl-PL" sz="4000" b="1" i="1" dirty="0">
                <a:solidFill>
                  <a:srgbClr val="002060"/>
                </a:solidFill>
                <a:latin typeface="+mj-lt"/>
                <a:cs typeface="Times New Roman" pitchFamily="18" charset="0"/>
              </a:rPr>
              <a:t>Zintegrowana Platforma Usług Turystycznego Funduszu Gwarancyjnego</a:t>
            </a:r>
          </a:p>
        </p:txBody>
      </p:sp>
      <p:sp>
        <p:nvSpPr>
          <p:cNvPr id="5" name="pole tekstowe 4"/>
          <p:cNvSpPr txBox="1"/>
          <p:nvPr/>
        </p:nvSpPr>
        <p:spPr>
          <a:xfrm>
            <a:off x="620895" y="2872183"/>
            <a:ext cx="8427822" cy="1128514"/>
          </a:xfrm>
          <a:prstGeom prst="rect">
            <a:avLst/>
          </a:prstGeom>
          <a:noFill/>
        </p:spPr>
        <p:txBody>
          <a:bodyPr wrap="square" rtlCol="0">
            <a:spAutoFit/>
          </a:bodyPr>
          <a:lstStyle/>
          <a:p>
            <a:pPr marL="269875" indent="-269875">
              <a:spcBef>
                <a:spcPts val="800"/>
              </a:spcBef>
              <a:buFont typeface="Wingdings" panose="05000000000000000000" pitchFamily="2" charset="2"/>
              <a:buChar char="§"/>
            </a:pPr>
            <a:r>
              <a:rPr lang="pl-PL" dirty="0">
                <a:solidFill>
                  <a:srgbClr val="002060"/>
                </a:solidFill>
              </a:rPr>
              <a:t>Wnioskodawca: Minister Finansów, Funduszy i Polityki Regionalnej</a:t>
            </a:r>
          </a:p>
          <a:p>
            <a:pPr marL="269875" indent="-269875">
              <a:spcBef>
                <a:spcPts val="800"/>
              </a:spcBef>
              <a:buFont typeface="Wingdings" panose="05000000000000000000" pitchFamily="2" charset="2"/>
              <a:buChar char="§"/>
            </a:pPr>
            <a:r>
              <a:rPr lang="pl-PL" dirty="0">
                <a:solidFill>
                  <a:srgbClr val="002060"/>
                </a:solidFill>
              </a:rPr>
              <a:t>Beneficjent: Ubezpieczeniowy Fundusz Gwarancyjny</a:t>
            </a:r>
          </a:p>
          <a:p>
            <a:pPr marL="269875" indent="-269875">
              <a:spcBef>
                <a:spcPts val="800"/>
              </a:spcBef>
              <a:buFont typeface="Wingdings" panose="05000000000000000000" pitchFamily="2" charset="2"/>
              <a:buChar char="§"/>
            </a:pPr>
            <a:endParaRPr lang="pl-PL" dirty="0">
              <a:solidFill>
                <a:srgbClr val="002060"/>
              </a:solidFill>
            </a:endParaRPr>
          </a:p>
        </p:txBody>
      </p:sp>
      <p:sp>
        <p:nvSpPr>
          <p:cNvPr id="6" name="Podtytuł 2"/>
          <p:cNvSpPr txBox="1">
            <a:spLocks/>
          </p:cNvSpPr>
          <p:nvPr/>
        </p:nvSpPr>
        <p:spPr>
          <a:xfrm>
            <a:off x="0" y="3773503"/>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CEL PROJEKTU</a:t>
            </a:r>
            <a:endParaRPr lang="pl-PL" dirty="0"/>
          </a:p>
        </p:txBody>
      </p:sp>
      <p:sp>
        <p:nvSpPr>
          <p:cNvPr id="7" name="pole tekstowe 6"/>
          <p:cNvSpPr txBox="1"/>
          <p:nvPr/>
        </p:nvSpPr>
        <p:spPr>
          <a:xfrm>
            <a:off x="399785" y="4618906"/>
            <a:ext cx="11392429" cy="1938992"/>
          </a:xfrm>
          <a:prstGeom prst="rect">
            <a:avLst/>
          </a:prstGeom>
          <a:noFill/>
        </p:spPr>
        <p:txBody>
          <a:bodyPr wrap="square" rtlCol="0">
            <a:spAutoFit/>
          </a:bodyPr>
          <a:lstStyle/>
          <a:p>
            <a:r>
              <a:rPr lang="pl-PL" sz="2400" i="1" dirty="0">
                <a:solidFill>
                  <a:srgbClr val="0070C0"/>
                </a:solidFill>
                <a:ea typeface="Times New Roman" panose="02020603050405020304" pitchFamily="18" charset="0"/>
              </a:rPr>
              <a:t>Zwiększenie bezpieczeństwa funkcjonowania rynku turystycznego oraz podniesienie jakości i zakresu świadczonych na nim usług</a:t>
            </a:r>
            <a:r>
              <a:rPr lang="pl-PL" sz="2400" i="1" dirty="0">
                <a:solidFill>
                  <a:srgbClr val="0070C0"/>
                </a:solidFill>
              </a:rPr>
              <a:t>.  </a:t>
            </a:r>
          </a:p>
          <a:p>
            <a:r>
              <a:rPr lang="pl-PL" sz="2400" i="1" dirty="0">
                <a:solidFill>
                  <a:srgbClr val="0070C0"/>
                </a:solidFill>
              </a:rPr>
              <a:t>Cel główny zostanie osiągnięty poprzez udostępnienie wysokiej jakości e-usług publicznych dla obywateli, przedsiębiorców turystycznych, administracji publicznej oraz instytucji finansowych (zakłady ubezpieczeniowe i banki).</a:t>
            </a:r>
          </a:p>
        </p:txBody>
      </p:sp>
    </p:spTree>
    <p:extLst>
      <p:ext uri="{BB962C8B-B14F-4D97-AF65-F5344CB8AC3E}">
        <p14:creationId xmlns:p14="http://schemas.microsoft.com/office/powerpoint/2010/main" val="1511560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txBox="1">
            <a:spLocks/>
          </p:cNvSpPr>
          <p:nvPr/>
        </p:nvSpPr>
        <p:spPr>
          <a:xfrm>
            <a:off x="1834798" y="1395292"/>
            <a:ext cx="8509677"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OKRES REALIZACJI PROJEKTU</a:t>
            </a:r>
            <a:endParaRPr lang="pl-PL" dirty="0"/>
          </a:p>
        </p:txBody>
      </p:sp>
      <p:graphicFrame>
        <p:nvGraphicFramePr>
          <p:cNvPr id="10" name="Tabela 9"/>
          <p:cNvGraphicFramePr>
            <a:graphicFrameLocks noGrp="1"/>
          </p:cNvGraphicFramePr>
          <p:nvPr>
            <p:extLst>
              <p:ext uri="{D42A27DB-BD31-4B8C-83A1-F6EECF244321}">
                <p14:modId xmlns:p14="http://schemas.microsoft.com/office/powerpoint/2010/main" val="287495532"/>
              </p:ext>
            </p:extLst>
          </p:nvPr>
        </p:nvGraphicFramePr>
        <p:xfrm>
          <a:off x="635726" y="2132856"/>
          <a:ext cx="10946674" cy="1209469"/>
        </p:xfrm>
        <a:graphic>
          <a:graphicData uri="http://schemas.openxmlformats.org/drawingml/2006/table">
            <a:tbl>
              <a:tblPr firstRow="1" bandRow="1">
                <a:tableStyleId>{5C22544A-7EE6-4342-B048-85BDC9FD1C3A}</a:tableStyleId>
              </a:tblPr>
              <a:tblGrid>
                <a:gridCol w="1683527">
                  <a:extLst>
                    <a:ext uri="{9D8B030D-6E8A-4147-A177-3AD203B41FA5}">
                      <a16:colId xmlns="" xmlns:a16="http://schemas.microsoft.com/office/drawing/2014/main" val="20000"/>
                    </a:ext>
                  </a:extLst>
                </a:gridCol>
                <a:gridCol w="4596371">
                  <a:extLst>
                    <a:ext uri="{9D8B030D-6E8A-4147-A177-3AD203B41FA5}">
                      <a16:colId xmlns="" xmlns:a16="http://schemas.microsoft.com/office/drawing/2014/main" val="20001"/>
                    </a:ext>
                  </a:extLst>
                </a:gridCol>
                <a:gridCol w="4666776">
                  <a:extLst>
                    <a:ext uri="{9D8B030D-6E8A-4147-A177-3AD203B41FA5}">
                      <a16:colId xmlns="" xmlns:a16="http://schemas.microsoft.com/office/drawing/2014/main" val="20002"/>
                    </a:ext>
                  </a:extLst>
                </a:gridCol>
              </a:tblGrid>
              <a:tr h="565077">
                <a:tc>
                  <a:txBody>
                    <a:bodyPr/>
                    <a:lstStyle/>
                    <a:p>
                      <a:r>
                        <a:rPr lang="pl-PL" b="1" dirty="0">
                          <a:solidFill>
                            <a:schemeClr val="bg1"/>
                          </a:solidFill>
                        </a:rPr>
                        <a:t>Planowany</a:t>
                      </a:r>
                      <a:r>
                        <a:rPr lang="pl-PL" b="1" dirty="0" smtClean="0">
                          <a:solidFill>
                            <a:schemeClr val="bg1"/>
                          </a:solidFill>
                        </a:rPr>
                        <a:t>:</a:t>
                      </a:r>
                      <a:endParaRPr lang="pl-PL"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1" dirty="0">
                          <a:solidFill>
                            <a:schemeClr val="tx1"/>
                          </a:solidFill>
                        </a:rPr>
                        <a:t>2 lipca 2018</a:t>
                      </a:r>
                      <a:endParaRPr lang="pl-PL"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1" dirty="0">
                          <a:solidFill>
                            <a:schemeClr val="tx1"/>
                          </a:solidFill>
                        </a:rPr>
                        <a:t>31 lipca 2020</a:t>
                      </a:r>
                      <a:endParaRPr lang="pl-PL"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644392">
                <a:tc>
                  <a:txBody>
                    <a:bodyPr/>
                    <a:lstStyle/>
                    <a:p>
                      <a:r>
                        <a:rPr lang="pl-PL" b="1" dirty="0">
                          <a:solidFill>
                            <a:schemeClr val="bg1"/>
                          </a:solidFill>
                        </a:rPr>
                        <a:t>Faktyczny: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1" kern="1200" dirty="0">
                          <a:solidFill>
                            <a:schemeClr val="tx1"/>
                          </a:solidFill>
                          <a:latin typeface="+mn-lt"/>
                          <a:ea typeface="+mn-ea"/>
                          <a:cs typeface="+mn-cs"/>
                        </a:rPr>
                        <a:t>2 lipca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1" kern="1200" dirty="0">
                          <a:solidFill>
                            <a:schemeClr val="tx1"/>
                          </a:solidFill>
                          <a:latin typeface="+mn-lt"/>
                          <a:ea typeface="+mn-ea"/>
                          <a:cs typeface="+mn-cs"/>
                        </a:rPr>
                        <a:t>29 października 2020</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1" kern="1200" dirty="0">
                          <a:solidFill>
                            <a:schemeClr val="tx1"/>
                          </a:solidFill>
                          <a:latin typeface="+mn-lt"/>
                          <a:ea typeface="+mn-ea"/>
                          <a:cs typeface="+mn-cs"/>
                        </a:rPr>
                        <a:t>(aneks 4 covid-19 z dnia 20 października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11" name="Podtytuł 2"/>
          <p:cNvSpPr txBox="1">
            <a:spLocks/>
          </p:cNvSpPr>
          <p:nvPr/>
        </p:nvSpPr>
        <p:spPr>
          <a:xfrm>
            <a:off x="0" y="3573016"/>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KOSZT REALIZACJI PROJEKTU</a:t>
            </a:r>
            <a:endParaRPr lang="pl-PL" sz="4000" dirty="0"/>
          </a:p>
        </p:txBody>
      </p:sp>
      <p:graphicFrame>
        <p:nvGraphicFramePr>
          <p:cNvPr id="7" name="Wykres 6">
            <a:extLst>
              <a:ext uri="{FF2B5EF4-FFF2-40B4-BE49-F238E27FC236}">
                <a16:creationId xmlns="" xmlns:a16="http://schemas.microsoft.com/office/drawing/2014/main" id="{47C7D7E6-814E-49B0-8DA3-A0123AED32A3}"/>
              </a:ext>
            </a:extLst>
          </p:cNvPr>
          <p:cNvGraphicFramePr>
            <a:graphicFrameLocks/>
          </p:cNvGraphicFramePr>
          <p:nvPr>
            <p:extLst>
              <p:ext uri="{D42A27DB-BD31-4B8C-83A1-F6EECF244321}">
                <p14:modId xmlns:p14="http://schemas.microsoft.com/office/powerpoint/2010/main" val="1119850150"/>
              </p:ext>
            </p:extLst>
          </p:nvPr>
        </p:nvGraphicFramePr>
        <p:xfrm>
          <a:off x="2508940" y="4323612"/>
          <a:ext cx="7920880" cy="23780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124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77" name="Łącznik prostoliniowy 83">
            <a:extLst>
              <a:ext uri="{FF2B5EF4-FFF2-40B4-BE49-F238E27FC236}">
                <a16:creationId xmlns="" xmlns:a16="http://schemas.microsoft.com/office/drawing/2014/main" id="{8F7C9532-3C8A-4B90-8FDB-444F45B662A6}"/>
              </a:ext>
            </a:extLst>
          </p:cNvPr>
          <p:cNvCxnSpPr>
            <a:cxnSpLocks/>
          </p:cNvCxnSpPr>
          <p:nvPr/>
        </p:nvCxnSpPr>
        <p:spPr>
          <a:xfrm flipV="1">
            <a:off x="10257988" y="3189022"/>
            <a:ext cx="0" cy="292687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0" y="1484784"/>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ZAKRES PROJEKTU</a:t>
            </a:r>
            <a:endParaRPr lang="pl-PL" dirty="0"/>
          </a:p>
        </p:txBody>
      </p:sp>
      <p:sp>
        <p:nvSpPr>
          <p:cNvPr id="6" name="Prostokąt 5">
            <a:extLst>
              <a:ext uri="{FF2B5EF4-FFF2-40B4-BE49-F238E27FC236}">
                <a16:creationId xmlns="" xmlns:a16="http://schemas.microsoft.com/office/drawing/2014/main" id="{929761C4-55DD-406C-904E-4404B71ECF29}"/>
              </a:ext>
            </a:extLst>
          </p:cNvPr>
          <p:cNvSpPr/>
          <p:nvPr/>
        </p:nvSpPr>
        <p:spPr>
          <a:xfrm>
            <a:off x="377643" y="2235380"/>
            <a:ext cx="2127370" cy="3151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ysClr val="windowText" lastClr="000000"/>
                </a:solidFill>
                <a:latin typeface="Corbel" panose="020B0503020204020204" pitchFamily="34" charset="0"/>
              </a:rPr>
              <a:t>2018</a:t>
            </a:r>
          </a:p>
        </p:txBody>
      </p:sp>
      <p:sp>
        <p:nvSpPr>
          <p:cNvPr id="7" name="Prostokąt 6">
            <a:extLst>
              <a:ext uri="{FF2B5EF4-FFF2-40B4-BE49-F238E27FC236}">
                <a16:creationId xmlns="" xmlns:a16="http://schemas.microsoft.com/office/drawing/2014/main" id="{58E3EF59-BD77-4B93-859C-83FC5D25F8DF}"/>
              </a:ext>
            </a:extLst>
          </p:cNvPr>
          <p:cNvSpPr/>
          <p:nvPr/>
        </p:nvSpPr>
        <p:spPr>
          <a:xfrm>
            <a:off x="2583805" y="2235380"/>
            <a:ext cx="4727489" cy="3151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ysClr val="windowText" lastClr="000000"/>
                </a:solidFill>
                <a:latin typeface="Corbel" panose="020B0503020204020204" pitchFamily="34" charset="0"/>
              </a:rPr>
              <a:t>2019</a:t>
            </a:r>
          </a:p>
        </p:txBody>
      </p:sp>
      <p:sp>
        <p:nvSpPr>
          <p:cNvPr id="8" name="Prostokąt 7">
            <a:extLst>
              <a:ext uri="{FF2B5EF4-FFF2-40B4-BE49-F238E27FC236}">
                <a16:creationId xmlns="" xmlns:a16="http://schemas.microsoft.com/office/drawing/2014/main" id="{45AA0138-7636-4304-9AF5-1C94324EE2CE}"/>
              </a:ext>
            </a:extLst>
          </p:cNvPr>
          <p:cNvSpPr/>
          <p:nvPr/>
        </p:nvSpPr>
        <p:spPr>
          <a:xfrm>
            <a:off x="7390085" y="2235380"/>
            <a:ext cx="3698565" cy="2963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ysClr val="windowText" lastClr="000000"/>
                </a:solidFill>
                <a:latin typeface="Corbel" panose="020B0503020204020204" pitchFamily="34" charset="0"/>
              </a:rPr>
              <a:t>2020</a:t>
            </a:r>
          </a:p>
        </p:txBody>
      </p:sp>
      <p:cxnSp>
        <p:nvCxnSpPr>
          <p:cNvPr id="9" name="Łącznik prosty ze strzałką 8">
            <a:extLst>
              <a:ext uri="{FF2B5EF4-FFF2-40B4-BE49-F238E27FC236}">
                <a16:creationId xmlns="" xmlns:a16="http://schemas.microsoft.com/office/drawing/2014/main" id="{BAA5AA9C-6359-46D2-B409-978EAD7C7512}"/>
              </a:ext>
            </a:extLst>
          </p:cNvPr>
          <p:cNvCxnSpPr>
            <a:cxnSpLocks/>
          </p:cNvCxnSpPr>
          <p:nvPr/>
        </p:nvCxnSpPr>
        <p:spPr>
          <a:xfrm>
            <a:off x="419521" y="3012413"/>
            <a:ext cx="1033162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Prostokąt 9">
            <a:extLst>
              <a:ext uri="{FF2B5EF4-FFF2-40B4-BE49-F238E27FC236}">
                <a16:creationId xmlns="" xmlns:a16="http://schemas.microsoft.com/office/drawing/2014/main" id="{87E98467-FA49-4C89-BD8E-0F23E3C426E6}"/>
              </a:ext>
            </a:extLst>
          </p:cNvPr>
          <p:cNvSpPr/>
          <p:nvPr/>
        </p:nvSpPr>
        <p:spPr>
          <a:xfrm rot="2700000">
            <a:off x="2213804" y="2915053"/>
            <a:ext cx="213297" cy="213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rostokąt 10">
            <a:extLst>
              <a:ext uri="{FF2B5EF4-FFF2-40B4-BE49-F238E27FC236}">
                <a16:creationId xmlns="" xmlns:a16="http://schemas.microsoft.com/office/drawing/2014/main" id="{3EE2775E-936C-4294-8EB0-95D04FBB874A}"/>
              </a:ext>
            </a:extLst>
          </p:cNvPr>
          <p:cNvSpPr/>
          <p:nvPr/>
        </p:nvSpPr>
        <p:spPr>
          <a:xfrm rot="2700000">
            <a:off x="4163338" y="2908845"/>
            <a:ext cx="213297" cy="213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 xmlns:a16="http://schemas.microsoft.com/office/drawing/2014/main" id="{C49DF124-F8B6-4483-AE9A-E13D7E92B9F3}"/>
              </a:ext>
            </a:extLst>
          </p:cNvPr>
          <p:cNvSpPr/>
          <p:nvPr/>
        </p:nvSpPr>
        <p:spPr>
          <a:xfrm rot="2700000">
            <a:off x="9271697" y="2906088"/>
            <a:ext cx="213297" cy="213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Prostokąt 12">
            <a:extLst>
              <a:ext uri="{FF2B5EF4-FFF2-40B4-BE49-F238E27FC236}">
                <a16:creationId xmlns="" xmlns:a16="http://schemas.microsoft.com/office/drawing/2014/main" id="{2175F962-94C7-4E02-97F0-AA0B6CDD5A8F}"/>
              </a:ext>
            </a:extLst>
          </p:cNvPr>
          <p:cNvSpPr/>
          <p:nvPr/>
        </p:nvSpPr>
        <p:spPr>
          <a:xfrm rot="2700000">
            <a:off x="8508377" y="2908844"/>
            <a:ext cx="213297" cy="213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a:extLst>
              <a:ext uri="{FF2B5EF4-FFF2-40B4-BE49-F238E27FC236}">
                <a16:creationId xmlns="" xmlns:a16="http://schemas.microsoft.com/office/drawing/2014/main" id="{41FDE306-3296-4205-A8BC-095E6BA5666C}"/>
              </a:ext>
            </a:extLst>
          </p:cNvPr>
          <p:cNvSpPr/>
          <p:nvPr/>
        </p:nvSpPr>
        <p:spPr>
          <a:xfrm rot="2700000">
            <a:off x="8189758" y="2908843"/>
            <a:ext cx="213297" cy="213297"/>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 xmlns:a16="http://schemas.microsoft.com/office/drawing/2014/main" id="{EAF1EB99-B7ED-4F3E-8859-324CCF147D2B}"/>
              </a:ext>
            </a:extLst>
          </p:cNvPr>
          <p:cNvSpPr/>
          <p:nvPr/>
        </p:nvSpPr>
        <p:spPr>
          <a:xfrm rot="2700000">
            <a:off x="7667862" y="2899609"/>
            <a:ext cx="213297" cy="213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 xmlns:a16="http://schemas.microsoft.com/office/drawing/2014/main" id="{346C77DC-FE16-4FDA-9F57-5300080432C5}"/>
              </a:ext>
            </a:extLst>
          </p:cNvPr>
          <p:cNvSpPr txBox="1"/>
          <p:nvPr/>
        </p:nvSpPr>
        <p:spPr>
          <a:xfrm>
            <a:off x="1212555" y="3696138"/>
            <a:ext cx="1594337" cy="277836"/>
          </a:xfrm>
          <a:prstGeom prst="rect">
            <a:avLst/>
          </a:prstGeom>
          <a:noFill/>
        </p:spPr>
        <p:txBody>
          <a:bodyPr wrap="square" rtlCol="0">
            <a:spAutoFit/>
          </a:bodyPr>
          <a:lstStyle/>
          <a:p>
            <a:r>
              <a:rPr lang="pl-PL" sz="1000" b="1" dirty="0">
                <a:latin typeface="Corbel" panose="020B0503020204020204" pitchFamily="34" charset="0"/>
              </a:rPr>
              <a:t>30.09.2018</a:t>
            </a:r>
          </a:p>
        </p:txBody>
      </p:sp>
      <p:cxnSp>
        <p:nvCxnSpPr>
          <p:cNvPr id="17" name="Łącznik prostoliniowy 65">
            <a:extLst>
              <a:ext uri="{FF2B5EF4-FFF2-40B4-BE49-F238E27FC236}">
                <a16:creationId xmlns="" xmlns:a16="http://schemas.microsoft.com/office/drawing/2014/main" id="{52C69D00-CC15-479A-B48E-C0FA1BAC17BE}"/>
              </a:ext>
            </a:extLst>
          </p:cNvPr>
          <p:cNvCxnSpPr/>
          <p:nvPr/>
        </p:nvCxnSpPr>
        <p:spPr>
          <a:xfrm flipV="1">
            <a:off x="3933424" y="4415731"/>
            <a:ext cx="0" cy="80227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pole tekstowe 17">
            <a:extLst>
              <a:ext uri="{FF2B5EF4-FFF2-40B4-BE49-F238E27FC236}">
                <a16:creationId xmlns="" xmlns:a16="http://schemas.microsoft.com/office/drawing/2014/main" id="{532240E5-45EA-4AD6-BC99-153A4588B2D7}"/>
              </a:ext>
            </a:extLst>
          </p:cNvPr>
          <p:cNvSpPr txBox="1"/>
          <p:nvPr/>
        </p:nvSpPr>
        <p:spPr>
          <a:xfrm>
            <a:off x="3405318" y="3830764"/>
            <a:ext cx="1594337" cy="303094"/>
          </a:xfrm>
          <a:prstGeom prst="rect">
            <a:avLst/>
          </a:prstGeom>
          <a:noFill/>
        </p:spPr>
        <p:txBody>
          <a:bodyPr wrap="square" rtlCol="0">
            <a:spAutoFit/>
          </a:bodyPr>
          <a:lstStyle/>
          <a:p>
            <a:r>
              <a:rPr lang="pl-PL" sz="1200" b="1" dirty="0">
                <a:latin typeface="Corbel" panose="020B0503020204020204" pitchFamily="34" charset="0"/>
              </a:rPr>
              <a:t>22.04.2019</a:t>
            </a:r>
          </a:p>
        </p:txBody>
      </p:sp>
      <p:sp>
        <p:nvSpPr>
          <p:cNvPr id="19" name="pole tekstowe 18">
            <a:extLst>
              <a:ext uri="{FF2B5EF4-FFF2-40B4-BE49-F238E27FC236}">
                <a16:creationId xmlns="" xmlns:a16="http://schemas.microsoft.com/office/drawing/2014/main" id="{B3CF6938-E180-4056-9835-393A6C548F3D}"/>
              </a:ext>
            </a:extLst>
          </p:cNvPr>
          <p:cNvSpPr txBox="1"/>
          <p:nvPr/>
        </p:nvSpPr>
        <p:spPr>
          <a:xfrm>
            <a:off x="104222" y="2556132"/>
            <a:ext cx="1485694" cy="276999"/>
          </a:xfrm>
          <a:prstGeom prst="rect">
            <a:avLst/>
          </a:prstGeom>
          <a:noFill/>
        </p:spPr>
        <p:txBody>
          <a:bodyPr wrap="square" rtlCol="0">
            <a:spAutoFit/>
          </a:bodyPr>
          <a:lstStyle/>
          <a:p>
            <a:pPr algn="r"/>
            <a:r>
              <a:rPr lang="pl-PL" sz="1200" b="1" dirty="0">
                <a:latin typeface="Corbel" panose="020B0503020204020204" pitchFamily="34" charset="0"/>
              </a:rPr>
              <a:t>Kamień Milowy:</a:t>
            </a:r>
          </a:p>
        </p:txBody>
      </p:sp>
      <p:sp>
        <p:nvSpPr>
          <p:cNvPr id="20" name="Pięciokąt 69">
            <a:extLst>
              <a:ext uri="{FF2B5EF4-FFF2-40B4-BE49-F238E27FC236}">
                <a16:creationId xmlns="" xmlns:a16="http://schemas.microsoft.com/office/drawing/2014/main" id="{0E564393-C3AE-41D8-B389-45F2584572DE}"/>
              </a:ext>
            </a:extLst>
          </p:cNvPr>
          <p:cNvSpPr/>
          <p:nvPr/>
        </p:nvSpPr>
        <p:spPr>
          <a:xfrm>
            <a:off x="2320450" y="4092081"/>
            <a:ext cx="1459482" cy="32365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latin typeface="Corbel" panose="020B0503020204020204" pitchFamily="34" charset="0"/>
              </a:rPr>
              <a:t>Analiza  biznesowa i techniczna</a:t>
            </a:r>
          </a:p>
        </p:txBody>
      </p:sp>
      <p:sp>
        <p:nvSpPr>
          <p:cNvPr id="21" name="Prostokąt 20">
            <a:extLst>
              <a:ext uri="{FF2B5EF4-FFF2-40B4-BE49-F238E27FC236}">
                <a16:creationId xmlns="" xmlns:a16="http://schemas.microsoft.com/office/drawing/2014/main" id="{88EFAE1F-5446-4684-8831-C4412AE2C6BB}"/>
              </a:ext>
            </a:extLst>
          </p:cNvPr>
          <p:cNvSpPr/>
          <p:nvPr/>
        </p:nvSpPr>
        <p:spPr>
          <a:xfrm rot="2700000">
            <a:off x="3824108" y="4147259"/>
            <a:ext cx="213297" cy="213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prostoliniowy 83">
            <a:extLst>
              <a:ext uri="{FF2B5EF4-FFF2-40B4-BE49-F238E27FC236}">
                <a16:creationId xmlns="" xmlns:a16="http://schemas.microsoft.com/office/drawing/2014/main" id="{241CE1D9-AE55-4BA2-9213-252AEFB9B650}"/>
              </a:ext>
            </a:extLst>
          </p:cNvPr>
          <p:cNvCxnSpPr/>
          <p:nvPr/>
        </p:nvCxnSpPr>
        <p:spPr>
          <a:xfrm flipV="1">
            <a:off x="2320451" y="3245716"/>
            <a:ext cx="0" cy="28200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Łącznik prostoliniowy 86">
            <a:extLst>
              <a:ext uri="{FF2B5EF4-FFF2-40B4-BE49-F238E27FC236}">
                <a16:creationId xmlns="" xmlns:a16="http://schemas.microsoft.com/office/drawing/2014/main" id="{686F33F1-7492-4A2C-8973-9E5C9ECED187}"/>
              </a:ext>
            </a:extLst>
          </p:cNvPr>
          <p:cNvCxnSpPr/>
          <p:nvPr/>
        </p:nvCxnSpPr>
        <p:spPr>
          <a:xfrm flipV="1">
            <a:off x="3933424" y="3268881"/>
            <a:ext cx="0" cy="28200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oliniowy 87">
            <a:extLst>
              <a:ext uri="{FF2B5EF4-FFF2-40B4-BE49-F238E27FC236}">
                <a16:creationId xmlns="" xmlns:a16="http://schemas.microsoft.com/office/drawing/2014/main" id="{AB9BAF44-2F08-4D86-AB6B-40F8A09B25B1}"/>
              </a:ext>
            </a:extLst>
          </p:cNvPr>
          <p:cNvCxnSpPr/>
          <p:nvPr/>
        </p:nvCxnSpPr>
        <p:spPr>
          <a:xfrm flipV="1">
            <a:off x="4269986" y="3268881"/>
            <a:ext cx="0" cy="28200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a:extLst>
              <a:ext uri="{FF2B5EF4-FFF2-40B4-BE49-F238E27FC236}">
                <a16:creationId xmlns="" xmlns:a16="http://schemas.microsoft.com/office/drawing/2014/main" id="{AE651D0E-5AC5-40CE-90C8-5BDCD46CA3E6}"/>
              </a:ext>
            </a:extLst>
          </p:cNvPr>
          <p:cNvCxnSpPr/>
          <p:nvPr/>
        </p:nvCxnSpPr>
        <p:spPr>
          <a:xfrm flipH="1">
            <a:off x="3933424" y="3409886"/>
            <a:ext cx="336564"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Prostokąt 25">
            <a:extLst>
              <a:ext uri="{FF2B5EF4-FFF2-40B4-BE49-F238E27FC236}">
                <a16:creationId xmlns="" xmlns:a16="http://schemas.microsoft.com/office/drawing/2014/main" id="{60785689-532C-405B-9040-FD6687B51297}"/>
              </a:ext>
            </a:extLst>
          </p:cNvPr>
          <p:cNvSpPr/>
          <p:nvPr/>
        </p:nvSpPr>
        <p:spPr>
          <a:xfrm>
            <a:off x="567474" y="3503173"/>
            <a:ext cx="1752977" cy="4998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orbel" panose="020B0503020204020204" pitchFamily="34" charset="0"/>
              </a:rPr>
              <a:t>Wyłonienie wykonawcy</a:t>
            </a:r>
          </a:p>
        </p:txBody>
      </p:sp>
      <p:sp>
        <p:nvSpPr>
          <p:cNvPr id="27" name="Prostokąt 26">
            <a:extLst>
              <a:ext uri="{FF2B5EF4-FFF2-40B4-BE49-F238E27FC236}">
                <a16:creationId xmlns="" xmlns:a16="http://schemas.microsoft.com/office/drawing/2014/main" id="{2DF5C519-7335-4F1D-8979-1EC663269B26}"/>
              </a:ext>
            </a:extLst>
          </p:cNvPr>
          <p:cNvSpPr/>
          <p:nvPr/>
        </p:nvSpPr>
        <p:spPr>
          <a:xfrm>
            <a:off x="3942725" y="5218003"/>
            <a:ext cx="1752977" cy="49987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latin typeface="Corbel" panose="020B0503020204020204" pitchFamily="34" charset="0"/>
              </a:rPr>
              <a:t>Projekt ZPUTFG</a:t>
            </a:r>
          </a:p>
        </p:txBody>
      </p:sp>
      <p:sp>
        <p:nvSpPr>
          <p:cNvPr id="28" name="Pięciokąt 95">
            <a:extLst>
              <a:ext uri="{FF2B5EF4-FFF2-40B4-BE49-F238E27FC236}">
                <a16:creationId xmlns="" xmlns:a16="http://schemas.microsoft.com/office/drawing/2014/main" id="{F1FCDCF4-0C95-45CC-9C57-4D7B022664C0}"/>
              </a:ext>
            </a:extLst>
          </p:cNvPr>
          <p:cNvSpPr/>
          <p:nvPr/>
        </p:nvSpPr>
        <p:spPr>
          <a:xfrm>
            <a:off x="4080843" y="4267096"/>
            <a:ext cx="1996353" cy="23637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latin typeface="Corbel" panose="020B0503020204020204" pitchFamily="34" charset="0"/>
              </a:rPr>
              <a:t>Budowa ZPUTFG</a:t>
            </a:r>
          </a:p>
        </p:txBody>
      </p:sp>
      <p:sp>
        <p:nvSpPr>
          <p:cNvPr id="29" name="pole tekstowe 28">
            <a:extLst>
              <a:ext uri="{FF2B5EF4-FFF2-40B4-BE49-F238E27FC236}">
                <a16:creationId xmlns="" xmlns:a16="http://schemas.microsoft.com/office/drawing/2014/main" id="{263504B0-3786-40FC-9CD6-E3F350F6CAC9}"/>
              </a:ext>
            </a:extLst>
          </p:cNvPr>
          <p:cNvSpPr txBox="1"/>
          <p:nvPr/>
        </p:nvSpPr>
        <p:spPr>
          <a:xfrm>
            <a:off x="5697564" y="3968793"/>
            <a:ext cx="1594337" cy="275539"/>
          </a:xfrm>
          <a:prstGeom prst="rect">
            <a:avLst/>
          </a:prstGeom>
          <a:noFill/>
        </p:spPr>
        <p:txBody>
          <a:bodyPr wrap="square" rtlCol="0">
            <a:spAutoFit/>
          </a:bodyPr>
          <a:lstStyle/>
          <a:p>
            <a:r>
              <a:rPr lang="pl-PL" sz="1200" b="1" dirty="0">
                <a:latin typeface="Corbel" panose="020B0503020204020204" pitchFamily="34" charset="0"/>
              </a:rPr>
              <a:t>28.10.2019</a:t>
            </a:r>
          </a:p>
        </p:txBody>
      </p:sp>
      <p:sp>
        <p:nvSpPr>
          <p:cNvPr id="30" name="Prostokąt 29">
            <a:extLst>
              <a:ext uri="{FF2B5EF4-FFF2-40B4-BE49-F238E27FC236}">
                <a16:creationId xmlns="" xmlns:a16="http://schemas.microsoft.com/office/drawing/2014/main" id="{69FF07E6-06C4-43CC-8AD0-BBC15E1DA132}"/>
              </a:ext>
            </a:extLst>
          </p:cNvPr>
          <p:cNvSpPr/>
          <p:nvPr/>
        </p:nvSpPr>
        <p:spPr>
          <a:xfrm rot="2700000">
            <a:off x="6116354" y="4279848"/>
            <a:ext cx="213297" cy="213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1" name="Łącznik prostoliniowy 102">
            <a:extLst>
              <a:ext uri="{FF2B5EF4-FFF2-40B4-BE49-F238E27FC236}">
                <a16:creationId xmlns="" xmlns:a16="http://schemas.microsoft.com/office/drawing/2014/main" id="{5F8A394D-CBF5-4CB3-9F99-2E62D7627575}"/>
              </a:ext>
            </a:extLst>
          </p:cNvPr>
          <p:cNvCxnSpPr/>
          <p:nvPr/>
        </p:nvCxnSpPr>
        <p:spPr>
          <a:xfrm flipV="1">
            <a:off x="6213701" y="4499996"/>
            <a:ext cx="0" cy="154323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Prostokąt 31">
            <a:extLst>
              <a:ext uri="{FF2B5EF4-FFF2-40B4-BE49-F238E27FC236}">
                <a16:creationId xmlns="" xmlns:a16="http://schemas.microsoft.com/office/drawing/2014/main" id="{305527A7-0BCF-4197-A475-58EECCC154FC}"/>
              </a:ext>
            </a:extLst>
          </p:cNvPr>
          <p:cNvSpPr/>
          <p:nvPr/>
        </p:nvSpPr>
        <p:spPr>
          <a:xfrm>
            <a:off x="6223001" y="5927464"/>
            <a:ext cx="1400686" cy="68830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latin typeface="Corbel" panose="020B0503020204020204" pitchFamily="34" charset="0"/>
              </a:rPr>
              <a:t>Rozwiązanie oddane do testów UFG</a:t>
            </a:r>
          </a:p>
        </p:txBody>
      </p:sp>
      <p:sp>
        <p:nvSpPr>
          <p:cNvPr id="33" name="Pięciokąt 106">
            <a:extLst>
              <a:ext uri="{FF2B5EF4-FFF2-40B4-BE49-F238E27FC236}">
                <a16:creationId xmlns="" xmlns:a16="http://schemas.microsoft.com/office/drawing/2014/main" id="{2290F885-C5CA-4D6B-A140-7E2A0EE0A7E9}"/>
              </a:ext>
            </a:extLst>
          </p:cNvPr>
          <p:cNvSpPr/>
          <p:nvPr/>
        </p:nvSpPr>
        <p:spPr>
          <a:xfrm>
            <a:off x="6366121" y="4410797"/>
            <a:ext cx="1023964" cy="23637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latin typeface="Corbel" panose="020B0503020204020204" pitchFamily="34" charset="0"/>
              </a:rPr>
              <a:t>Testy UFG</a:t>
            </a:r>
          </a:p>
        </p:txBody>
      </p:sp>
      <p:sp>
        <p:nvSpPr>
          <p:cNvPr id="34" name="pole tekstowe 33">
            <a:extLst>
              <a:ext uri="{FF2B5EF4-FFF2-40B4-BE49-F238E27FC236}">
                <a16:creationId xmlns="" xmlns:a16="http://schemas.microsoft.com/office/drawing/2014/main" id="{B315DE97-021C-409E-897C-AFACFD88E500}"/>
              </a:ext>
            </a:extLst>
          </p:cNvPr>
          <p:cNvSpPr txBox="1"/>
          <p:nvPr/>
        </p:nvSpPr>
        <p:spPr>
          <a:xfrm>
            <a:off x="7033866" y="4067941"/>
            <a:ext cx="1594337" cy="303094"/>
          </a:xfrm>
          <a:prstGeom prst="rect">
            <a:avLst/>
          </a:prstGeom>
          <a:noFill/>
        </p:spPr>
        <p:txBody>
          <a:bodyPr wrap="square" rtlCol="0">
            <a:spAutoFit/>
          </a:bodyPr>
          <a:lstStyle/>
          <a:p>
            <a:r>
              <a:rPr lang="pl-PL" sz="1200" b="1" dirty="0">
                <a:latin typeface="Corbel" panose="020B0503020204020204" pitchFamily="34" charset="0"/>
              </a:rPr>
              <a:t>24.01.2020</a:t>
            </a:r>
          </a:p>
        </p:txBody>
      </p:sp>
      <p:sp>
        <p:nvSpPr>
          <p:cNvPr id="35" name="Prostokąt 34">
            <a:extLst>
              <a:ext uri="{FF2B5EF4-FFF2-40B4-BE49-F238E27FC236}">
                <a16:creationId xmlns="" xmlns:a16="http://schemas.microsoft.com/office/drawing/2014/main" id="{A36E39B1-3C3F-45B3-89DF-97504889882F}"/>
              </a:ext>
            </a:extLst>
          </p:cNvPr>
          <p:cNvSpPr/>
          <p:nvPr/>
        </p:nvSpPr>
        <p:spPr>
          <a:xfrm rot="2700000">
            <a:off x="7434261" y="4426105"/>
            <a:ext cx="213297" cy="213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6" name="Łącznik prostoliniowy 109">
            <a:extLst>
              <a:ext uri="{FF2B5EF4-FFF2-40B4-BE49-F238E27FC236}">
                <a16:creationId xmlns="" xmlns:a16="http://schemas.microsoft.com/office/drawing/2014/main" id="{13A1AB85-CA1B-495B-AAF2-03FA212990E6}"/>
              </a:ext>
            </a:extLst>
          </p:cNvPr>
          <p:cNvCxnSpPr/>
          <p:nvPr/>
        </p:nvCxnSpPr>
        <p:spPr>
          <a:xfrm flipV="1">
            <a:off x="7540908" y="4675325"/>
            <a:ext cx="0" cy="80227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Prostokąt 36">
            <a:extLst>
              <a:ext uri="{FF2B5EF4-FFF2-40B4-BE49-F238E27FC236}">
                <a16:creationId xmlns="" xmlns:a16="http://schemas.microsoft.com/office/drawing/2014/main" id="{25685367-78BD-41D2-8DC0-5D17E3D449DA}"/>
              </a:ext>
            </a:extLst>
          </p:cNvPr>
          <p:cNvSpPr/>
          <p:nvPr/>
        </p:nvSpPr>
        <p:spPr>
          <a:xfrm>
            <a:off x="6343688" y="5153057"/>
            <a:ext cx="1197222" cy="6490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a:latin typeface="Corbel" panose="020B0503020204020204" pitchFamily="34" charset="0"/>
              </a:rPr>
              <a:t>Przetestowanie oprogramowania ZPUTFG</a:t>
            </a:r>
          </a:p>
        </p:txBody>
      </p:sp>
      <p:sp>
        <p:nvSpPr>
          <p:cNvPr id="38" name="Pięciokąt 112">
            <a:extLst>
              <a:ext uri="{FF2B5EF4-FFF2-40B4-BE49-F238E27FC236}">
                <a16:creationId xmlns="" xmlns:a16="http://schemas.microsoft.com/office/drawing/2014/main" id="{92A246CC-DC9D-4417-8157-BE6781F8362D}"/>
              </a:ext>
            </a:extLst>
          </p:cNvPr>
          <p:cNvSpPr/>
          <p:nvPr/>
        </p:nvSpPr>
        <p:spPr>
          <a:xfrm>
            <a:off x="7678802" y="4544087"/>
            <a:ext cx="246533" cy="23637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800" dirty="0">
              <a:latin typeface="Corbel" panose="020B0503020204020204" pitchFamily="34" charset="0"/>
            </a:endParaRPr>
          </a:p>
        </p:txBody>
      </p:sp>
      <p:sp>
        <p:nvSpPr>
          <p:cNvPr id="39" name="Prostokąt 38">
            <a:extLst>
              <a:ext uri="{FF2B5EF4-FFF2-40B4-BE49-F238E27FC236}">
                <a16:creationId xmlns="" xmlns:a16="http://schemas.microsoft.com/office/drawing/2014/main" id="{1773D5C8-973C-4A79-8FED-2A8553917975}"/>
              </a:ext>
            </a:extLst>
          </p:cNvPr>
          <p:cNvSpPr/>
          <p:nvPr/>
        </p:nvSpPr>
        <p:spPr>
          <a:xfrm rot="2700000">
            <a:off x="7957162" y="4556340"/>
            <a:ext cx="213297" cy="213297"/>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 xmlns:a16="http://schemas.microsoft.com/office/drawing/2014/main" id="{60A5204B-FC1E-4E6C-B940-E9D765FBE44F}"/>
              </a:ext>
            </a:extLst>
          </p:cNvPr>
          <p:cNvSpPr txBox="1"/>
          <p:nvPr/>
        </p:nvSpPr>
        <p:spPr>
          <a:xfrm>
            <a:off x="7595193" y="4234236"/>
            <a:ext cx="1594337" cy="303094"/>
          </a:xfrm>
          <a:prstGeom prst="rect">
            <a:avLst/>
          </a:prstGeom>
          <a:noFill/>
        </p:spPr>
        <p:txBody>
          <a:bodyPr wrap="square" rtlCol="0">
            <a:spAutoFit/>
          </a:bodyPr>
          <a:lstStyle/>
          <a:p>
            <a:r>
              <a:rPr lang="pl-PL" sz="1200" b="1" dirty="0">
                <a:latin typeface="Corbel" panose="020B0503020204020204" pitchFamily="34" charset="0"/>
              </a:rPr>
              <a:t>17.02.2020</a:t>
            </a:r>
          </a:p>
        </p:txBody>
      </p:sp>
      <p:cxnSp>
        <p:nvCxnSpPr>
          <p:cNvPr id="41" name="Łącznik prostoliniowy 122">
            <a:extLst>
              <a:ext uri="{FF2B5EF4-FFF2-40B4-BE49-F238E27FC236}">
                <a16:creationId xmlns="" xmlns:a16="http://schemas.microsoft.com/office/drawing/2014/main" id="{49575402-A036-4762-B412-0569E36A9120}"/>
              </a:ext>
            </a:extLst>
          </p:cNvPr>
          <p:cNvCxnSpPr/>
          <p:nvPr/>
        </p:nvCxnSpPr>
        <p:spPr>
          <a:xfrm flipV="1">
            <a:off x="7525360" y="3247565"/>
            <a:ext cx="0" cy="28200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Łącznik prostoliniowy 123">
            <a:extLst>
              <a:ext uri="{FF2B5EF4-FFF2-40B4-BE49-F238E27FC236}">
                <a16:creationId xmlns="" xmlns:a16="http://schemas.microsoft.com/office/drawing/2014/main" id="{E7022546-CFC3-4C54-8E6F-3D051335B2C5}"/>
              </a:ext>
            </a:extLst>
          </p:cNvPr>
          <p:cNvCxnSpPr/>
          <p:nvPr/>
        </p:nvCxnSpPr>
        <p:spPr>
          <a:xfrm flipV="1">
            <a:off x="7774508" y="3247565"/>
            <a:ext cx="0" cy="28200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a:extLst>
              <a:ext uri="{FF2B5EF4-FFF2-40B4-BE49-F238E27FC236}">
                <a16:creationId xmlns="" xmlns:a16="http://schemas.microsoft.com/office/drawing/2014/main" id="{9E8B29DE-DEDE-422C-A9C1-02F98B0620BB}"/>
              </a:ext>
            </a:extLst>
          </p:cNvPr>
          <p:cNvCxnSpPr/>
          <p:nvPr/>
        </p:nvCxnSpPr>
        <p:spPr>
          <a:xfrm flipH="1" flipV="1">
            <a:off x="7525360" y="3386721"/>
            <a:ext cx="249150" cy="1849"/>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pole tekstowe 43">
            <a:extLst>
              <a:ext uri="{FF2B5EF4-FFF2-40B4-BE49-F238E27FC236}">
                <a16:creationId xmlns="" xmlns:a16="http://schemas.microsoft.com/office/drawing/2014/main" id="{053379C5-23DE-48B9-8BDD-F0DADB3F8584}"/>
              </a:ext>
            </a:extLst>
          </p:cNvPr>
          <p:cNvSpPr txBox="1"/>
          <p:nvPr/>
        </p:nvSpPr>
        <p:spPr>
          <a:xfrm>
            <a:off x="7900550" y="4842257"/>
            <a:ext cx="1056906" cy="303094"/>
          </a:xfrm>
          <a:prstGeom prst="rect">
            <a:avLst/>
          </a:prstGeom>
          <a:noFill/>
        </p:spPr>
        <p:txBody>
          <a:bodyPr wrap="square" rtlCol="0">
            <a:spAutoFit/>
          </a:bodyPr>
          <a:lstStyle/>
          <a:p>
            <a:r>
              <a:rPr lang="pl-PL" sz="1200" b="1" dirty="0">
                <a:latin typeface="Corbel" panose="020B0503020204020204" pitchFamily="34" charset="0"/>
              </a:rPr>
              <a:t>16.03.2020</a:t>
            </a:r>
          </a:p>
        </p:txBody>
      </p:sp>
      <p:sp>
        <p:nvSpPr>
          <p:cNvPr id="45" name="Prostokąt 44">
            <a:extLst>
              <a:ext uri="{FF2B5EF4-FFF2-40B4-BE49-F238E27FC236}">
                <a16:creationId xmlns="" xmlns:a16="http://schemas.microsoft.com/office/drawing/2014/main" id="{1981A14F-0E0D-40DA-AAF0-40184F2194C0}"/>
              </a:ext>
            </a:extLst>
          </p:cNvPr>
          <p:cNvSpPr/>
          <p:nvPr/>
        </p:nvSpPr>
        <p:spPr>
          <a:xfrm>
            <a:off x="8070906" y="6027182"/>
            <a:ext cx="1404075" cy="488871"/>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orbel" panose="020B0503020204020204" pitchFamily="34" charset="0"/>
              </a:rPr>
              <a:t>Uruchomienie produkcyjne</a:t>
            </a:r>
            <a:endParaRPr lang="pl-PL" sz="1050" b="1" dirty="0">
              <a:latin typeface="Corbel" panose="020B0503020204020204" pitchFamily="34" charset="0"/>
            </a:endParaRPr>
          </a:p>
        </p:txBody>
      </p:sp>
      <p:cxnSp>
        <p:nvCxnSpPr>
          <p:cNvPr id="46" name="Łącznik prostoliniowy 128">
            <a:extLst>
              <a:ext uri="{FF2B5EF4-FFF2-40B4-BE49-F238E27FC236}">
                <a16:creationId xmlns="" xmlns:a16="http://schemas.microsoft.com/office/drawing/2014/main" id="{E423BFE9-0802-4A43-B22B-AE71205D7BB5}"/>
              </a:ext>
            </a:extLst>
          </p:cNvPr>
          <p:cNvCxnSpPr/>
          <p:nvPr/>
        </p:nvCxnSpPr>
        <p:spPr>
          <a:xfrm flipV="1">
            <a:off x="8065078" y="4780462"/>
            <a:ext cx="1" cy="145363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 xmlns:a16="http://schemas.microsoft.com/office/drawing/2014/main" id="{B42A1FE3-620D-43FB-B5A9-57686ED3EC5B}"/>
              </a:ext>
            </a:extLst>
          </p:cNvPr>
          <p:cNvSpPr/>
          <p:nvPr/>
        </p:nvSpPr>
        <p:spPr>
          <a:xfrm rot="2700000">
            <a:off x="8258808" y="4556339"/>
            <a:ext cx="213297" cy="213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47">
            <a:extLst>
              <a:ext uri="{FF2B5EF4-FFF2-40B4-BE49-F238E27FC236}">
                <a16:creationId xmlns="" xmlns:a16="http://schemas.microsoft.com/office/drawing/2014/main" id="{B1DE6334-6E65-4EC7-8D3A-C417ECE2B839}"/>
              </a:ext>
            </a:extLst>
          </p:cNvPr>
          <p:cNvSpPr/>
          <p:nvPr/>
        </p:nvSpPr>
        <p:spPr>
          <a:xfrm>
            <a:off x="8380924" y="5145350"/>
            <a:ext cx="1601817" cy="7879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a:latin typeface="Corbel" panose="020B0503020204020204" pitchFamily="34" charset="0"/>
              </a:rPr>
              <a:t>Odbiór oprogramowania ZPUTFG </a:t>
            </a:r>
            <a:br>
              <a:rPr lang="pl-PL" sz="1050" dirty="0">
                <a:latin typeface="Corbel" panose="020B0503020204020204" pitchFamily="34" charset="0"/>
              </a:rPr>
            </a:br>
            <a:r>
              <a:rPr lang="pl-PL" sz="600" dirty="0">
                <a:latin typeface="Corbel" panose="020B0503020204020204" pitchFamily="34" charset="0"/>
              </a:rPr>
              <a:t>(po fazie stabilizacji i rozwoju)</a:t>
            </a:r>
            <a:endParaRPr lang="pl-PL" sz="1000" dirty="0">
              <a:latin typeface="Corbel" panose="020B0503020204020204" pitchFamily="34" charset="0"/>
            </a:endParaRPr>
          </a:p>
        </p:txBody>
      </p:sp>
      <p:cxnSp>
        <p:nvCxnSpPr>
          <p:cNvPr id="50" name="Łącznik prostoliniowy 135">
            <a:extLst>
              <a:ext uri="{FF2B5EF4-FFF2-40B4-BE49-F238E27FC236}">
                <a16:creationId xmlns="" xmlns:a16="http://schemas.microsoft.com/office/drawing/2014/main" id="{06D3596C-B90D-4DED-9445-C678428151F4}"/>
              </a:ext>
            </a:extLst>
          </p:cNvPr>
          <p:cNvCxnSpPr/>
          <p:nvPr/>
        </p:nvCxnSpPr>
        <p:spPr>
          <a:xfrm flipV="1">
            <a:off x="8068523" y="3422310"/>
            <a:ext cx="0" cy="107768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Łącznik prostoliniowy 136">
            <a:extLst>
              <a:ext uri="{FF2B5EF4-FFF2-40B4-BE49-F238E27FC236}">
                <a16:creationId xmlns="" xmlns:a16="http://schemas.microsoft.com/office/drawing/2014/main" id="{B8EA73DD-DF3F-4113-A4F0-61A7A262D60B}"/>
              </a:ext>
            </a:extLst>
          </p:cNvPr>
          <p:cNvCxnSpPr/>
          <p:nvPr/>
        </p:nvCxnSpPr>
        <p:spPr>
          <a:xfrm flipV="1">
            <a:off x="8302232" y="3234656"/>
            <a:ext cx="0" cy="47274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 xmlns:a16="http://schemas.microsoft.com/office/drawing/2014/main" id="{16F87F49-12B1-4585-A20A-5A2D7165BF02}"/>
              </a:ext>
            </a:extLst>
          </p:cNvPr>
          <p:cNvCxnSpPr/>
          <p:nvPr/>
        </p:nvCxnSpPr>
        <p:spPr>
          <a:xfrm flipH="1">
            <a:off x="8070906" y="3566400"/>
            <a:ext cx="231326"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Łącznik prostoliniowy 143">
            <a:extLst>
              <a:ext uri="{FF2B5EF4-FFF2-40B4-BE49-F238E27FC236}">
                <a16:creationId xmlns="" xmlns:a16="http://schemas.microsoft.com/office/drawing/2014/main" id="{95BB449A-76E1-41D5-9747-55AF643F132F}"/>
              </a:ext>
            </a:extLst>
          </p:cNvPr>
          <p:cNvCxnSpPr/>
          <p:nvPr/>
        </p:nvCxnSpPr>
        <p:spPr>
          <a:xfrm flipV="1">
            <a:off x="8361143" y="3519588"/>
            <a:ext cx="0" cy="96418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Łącznik prostoliniowy 144">
            <a:extLst>
              <a:ext uri="{FF2B5EF4-FFF2-40B4-BE49-F238E27FC236}">
                <a16:creationId xmlns="" xmlns:a16="http://schemas.microsoft.com/office/drawing/2014/main" id="{1894E35F-2778-4DFC-86C9-148CF0B92F4A}"/>
              </a:ext>
            </a:extLst>
          </p:cNvPr>
          <p:cNvCxnSpPr/>
          <p:nvPr/>
        </p:nvCxnSpPr>
        <p:spPr>
          <a:xfrm flipV="1">
            <a:off x="8628203" y="3172525"/>
            <a:ext cx="0" cy="53488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Łącznik prosty ze strzałką 55">
            <a:extLst>
              <a:ext uri="{FF2B5EF4-FFF2-40B4-BE49-F238E27FC236}">
                <a16:creationId xmlns="" xmlns:a16="http://schemas.microsoft.com/office/drawing/2014/main" id="{0F81D241-606F-4394-BD8A-1EE57630D496}"/>
              </a:ext>
            </a:extLst>
          </p:cNvPr>
          <p:cNvCxnSpPr/>
          <p:nvPr/>
        </p:nvCxnSpPr>
        <p:spPr>
          <a:xfrm flipH="1">
            <a:off x="8365456" y="3566400"/>
            <a:ext cx="262747"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Łącznik prostoliniowy 156">
            <a:extLst>
              <a:ext uri="{FF2B5EF4-FFF2-40B4-BE49-F238E27FC236}">
                <a16:creationId xmlns="" xmlns:a16="http://schemas.microsoft.com/office/drawing/2014/main" id="{5BDC5CA7-3981-4459-A7F6-6A0CD07AA4C6}"/>
              </a:ext>
            </a:extLst>
          </p:cNvPr>
          <p:cNvCxnSpPr/>
          <p:nvPr/>
        </p:nvCxnSpPr>
        <p:spPr>
          <a:xfrm flipV="1">
            <a:off x="8361143" y="4808379"/>
            <a:ext cx="0" cy="55364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pole tekstowe 57">
            <a:extLst>
              <a:ext uri="{FF2B5EF4-FFF2-40B4-BE49-F238E27FC236}">
                <a16:creationId xmlns="" xmlns:a16="http://schemas.microsoft.com/office/drawing/2014/main" id="{59EEDABE-4E1D-42E4-8301-81D98D32293C}"/>
              </a:ext>
            </a:extLst>
          </p:cNvPr>
          <p:cNvSpPr txBox="1"/>
          <p:nvPr/>
        </p:nvSpPr>
        <p:spPr>
          <a:xfrm>
            <a:off x="8814575" y="4183326"/>
            <a:ext cx="1056906" cy="303094"/>
          </a:xfrm>
          <a:prstGeom prst="rect">
            <a:avLst/>
          </a:prstGeom>
          <a:noFill/>
        </p:spPr>
        <p:txBody>
          <a:bodyPr wrap="square" rtlCol="0">
            <a:spAutoFit/>
          </a:bodyPr>
          <a:lstStyle/>
          <a:p>
            <a:r>
              <a:rPr lang="pl-PL" sz="1200" b="1" dirty="0">
                <a:latin typeface="Corbel" panose="020B0503020204020204" pitchFamily="34" charset="0"/>
              </a:rPr>
              <a:t>30.05.2020</a:t>
            </a:r>
          </a:p>
        </p:txBody>
      </p:sp>
      <p:sp>
        <p:nvSpPr>
          <p:cNvPr id="62" name="pole tekstowe 61">
            <a:extLst>
              <a:ext uri="{FF2B5EF4-FFF2-40B4-BE49-F238E27FC236}">
                <a16:creationId xmlns="" xmlns:a16="http://schemas.microsoft.com/office/drawing/2014/main" id="{3635DE25-67B3-4EC8-A0F6-D5837BE070A2}"/>
              </a:ext>
            </a:extLst>
          </p:cNvPr>
          <p:cNvSpPr txBox="1"/>
          <p:nvPr/>
        </p:nvSpPr>
        <p:spPr>
          <a:xfrm>
            <a:off x="1942824" y="2545600"/>
            <a:ext cx="1056906" cy="303094"/>
          </a:xfrm>
          <a:prstGeom prst="rect">
            <a:avLst/>
          </a:prstGeom>
          <a:noFill/>
        </p:spPr>
        <p:txBody>
          <a:bodyPr wrap="square" rtlCol="0">
            <a:spAutoFit/>
          </a:bodyPr>
          <a:lstStyle/>
          <a:p>
            <a:r>
              <a:rPr lang="pl-PL" sz="1200" dirty="0">
                <a:latin typeface="Corbel" panose="020B0503020204020204" pitchFamily="34" charset="0"/>
              </a:rPr>
              <a:t>30.11.2018</a:t>
            </a:r>
          </a:p>
        </p:txBody>
      </p:sp>
      <p:sp>
        <p:nvSpPr>
          <p:cNvPr id="63" name="pole tekstowe 62">
            <a:extLst>
              <a:ext uri="{FF2B5EF4-FFF2-40B4-BE49-F238E27FC236}">
                <a16:creationId xmlns="" xmlns:a16="http://schemas.microsoft.com/office/drawing/2014/main" id="{FAE0B9D2-A375-4D6D-A8D9-3DA0819557FE}"/>
              </a:ext>
            </a:extLst>
          </p:cNvPr>
          <p:cNvSpPr txBox="1"/>
          <p:nvPr/>
        </p:nvSpPr>
        <p:spPr>
          <a:xfrm>
            <a:off x="3892358" y="2545600"/>
            <a:ext cx="1056906" cy="303094"/>
          </a:xfrm>
          <a:prstGeom prst="rect">
            <a:avLst/>
          </a:prstGeom>
          <a:noFill/>
        </p:spPr>
        <p:txBody>
          <a:bodyPr wrap="square" rtlCol="0">
            <a:spAutoFit/>
          </a:bodyPr>
          <a:lstStyle/>
          <a:p>
            <a:r>
              <a:rPr lang="pl-PL" sz="1200" dirty="0">
                <a:latin typeface="Corbel" panose="020B0503020204020204" pitchFamily="34" charset="0"/>
              </a:rPr>
              <a:t>28.05.2019</a:t>
            </a:r>
          </a:p>
        </p:txBody>
      </p:sp>
      <p:sp>
        <p:nvSpPr>
          <p:cNvPr id="64" name="pole tekstowe 63">
            <a:extLst>
              <a:ext uri="{FF2B5EF4-FFF2-40B4-BE49-F238E27FC236}">
                <a16:creationId xmlns="" xmlns:a16="http://schemas.microsoft.com/office/drawing/2014/main" id="{1E445456-4D93-4DA5-9D1C-D24220B2B09C}"/>
              </a:ext>
            </a:extLst>
          </p:cNvPr>
          <p:cNvSpPr txBox="1"/>
          <p:nvPr/>
        </p:nvSpPr>
        <p:spPr>
          <a:xfrm>
            <a:off x="9145697" y="2545600"/>
            <a:ext cx="923299" cy="303094"/>
          </a:xfrm>
          <a:prstGeom prst="rect">
            <a:avLst/>
          </a:prstGeom>
          <a:noFill/>
        </p:spPr>
        <p:txBody>
          <a:bodyPr wrap="square" rtlCol="0">
            <a:spAutoFit/>
          </a:bodyPr>
          <a:lstStyle/>
          <a:p>
            <a:r>
              <a:rPr lang="pl-PL" sz="1200" dirty="0">
                <a:latin typeface="Corbel" panose="020B0503020204020204" pitchFamily="34" charset="0"/>
              </a:rPr>
              <a:t>9.07.2020</a:t>
            </a:r>
          </a:p>
        </p:txBody>
      </p:sp>
      <p:sp>
        <p:nvSpPr>
          <p:cNvPr id="65" name="pole tekstowe 64">
            <a:extLst>
              <a:ext uri="{FF2B5EF4-FFF2-40B4-BE49-F238E27FC236}">
                <a16:creationId xmlns="" xmlns:a16="http://schemas.microsoft.com/office/drawing/2014/main" id="{29C1BE81-38CD-4825-9D75-2EE559A807DD}"/>
              </a:ext>
            </a:extLst>
          </p:cNvPr>
          <p:cNvSpPr txBox="1"/>
          <p:nvPr/>
        </p:nvSpPr>
        <p:spPr>
          <a:xfrm>
            <a:off x="8296405" y="2545600"/>
            <a:ext cx="893124" cy="303094"/>
          </a:xfrm>
          <a:prstGeom prst="rect">
            <a:avLst/>
          </a:prstGeom>
          <a:noFill/>
        </p:spPr>
        <p:txBody>
          <a:bodyPr wrap="square" rtlCol="0">
            <a:spAutoFit/>
          </a:bodyPr>
          <a:lstStyle/>
          <a:p>
            <a:r>
              <a:rPr lang="pl-PL" sz="1200" dirty="0">
                <a:latin typeface="Corbel" panose="020B0503020204020204" pitchFamily="34" charset="0"/>
              </a:rPr>
              <a:t>7.04.2020</a:t>
            </a:r>
          </a:p>
        </p:txBody>
      </p:sp>
      <p:sp>
        <p:nvSpPr>
          <p:cNvPr id="66" name="pole tekstowe 65">
            <a:extLst>
              <a:ext uri="{FF2B5EF4-FFF2-40B4-BE49-F238E27FC236}">
                <a16:creationId xmlns="" xmlns:a16="http://schemas.microsoft.com/office/drawing/2014/main" id="{E79A3374-18FF-4409-96E0-160E19970AE7}"/>
              </a:ext>
            </a:extLst>
          </p:cNvPr>
          <p:cNvSpPr txBox="1"/>
          <p:nvPr/>
        </p:nvSpPr>
        <p:spPr>
          <a:xfrm>
            <a:off x="6537463" y="2502327"/>
            <a:ext cx="931415" cy="303094"/>
          </a:xfrm>
          <a:prstGeom prst="rect">
            <a:avLst/>
          </a:prstGeom>
          <a:noFill/>
        </p:spPr>
        <p:txBody>
          <a:bodyPr wrap="square" rtlCol="0">
            <a:spAutoFit/>
          </a:bodyPr>
          <a:lstStyle/>
          <a:p>
            <a:r>
              <a:rPr lang="pl-PL" sz="1200" b="1" dirty="0">
                <a:latin typeface="Corbel" panose="020B0503020204020204" pitchFamily="34" charset="0"/>
              </a:rPr>
              <a:t>6.03.2020</a:t>
            </a:r>
          </a:p>
        </p:txBody>
      </p:sp>
      <p:sp>
        <p:nvSpPr>
          <p:cNvPr id="53" name="Prostokąt 52">
            <a:extLst>
              <a:ext uri="{FF2B5EF4-FFF2-40B4-BE49-F238E27FC236}">
                <a16:creationId xmlns="" xmlns:a16="http://schemas.microsoft.com/office/drawing/2014/main" id="{6BB3EAAF-300B-45EA-8778-40F47E2637B7}"/>
              </a:ext>
            </a:extLst>
          </p:cNvPr>
          <p:cNvSpPr/>
          <p:nvPr/>
        </p:nvSpPr>
        <p:spPr>
          <a:xfrm rot="2700000">
            <a:off x="10154637" y="3859320"/>
            <a:ext cx="213297" cy="2132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ole tekstowe 67">
            <a:extLst>
              <a:ext uri="{FF2B5EF4-FFF2-40B4-BE49-F238E27FC236}">
                <a16:creationId xmlns="" xmlns:a16="http://schemas.microsoft.com/office/drawing/2014/main" id="{F01FD8DB-61AB-48AC-B2DE-60EC4ED0C052}"/>
              </a:ext>
            </a:extLst>
          </p:cNvPr>
          <p:cNvSpPr txBox="1"/>
          <p:nvPr/>
        </p:nvSpPr>
        <p:spPr>
          <a:xfrm>
            <a:off x="6254387" y="2670128"/>
            <a:ext cx="978115" cy="303094"/>
          </a:xfrm>
          <a:prstGeom prst="rect">
            <a:avLst/>
          </a:prstGeom>
          <a:noFill/>
        </p:spPr>
        <p:txBody>
          <a:bodyPr wrap="square" rtlCol="0">
            <a:spAutoFit/>
          </a:bodyPr>
          <a:lstStyle/>
          <a:p>
            <a:r>
              <a:rPr lang="pl-PL" sz="1200" dirty="0">
                <a:latin typeface="Corbel" panose="020B0503020204020204" pitchFamily="34" charset="0"/>
              </a:rPr>
              <a:t>26.02.2020</a:t>
            </a:r>
          </a:p>
        </p:txBody>
      </p:sp>
      <p:cxnSp>
        <p:nvCxnSpPr>
          <p:cNvPr id="69" name="Łącznik łamany 84">
            <a:extLst>
              <a:ext uri="{FF2B5EF4-FFF2-40B4-BE49-F238E27FC236}">
                <a16:creationId xmlns="" xmlns:a16="http://schemas.microsoft.com/office/drawing/2014/main" id="{CE796BE5-24EA-4DBD-823D-C9CF65E5DD46}"/>
              </a:ext>
            </a:extLst>
          </p:cNvPr>
          <p:cNvCxnSpPr>
            <a:stCxn id="68" idx="3"/>
            <a:endCxn id="15" idx="1"/>
          </p:cNvCxnSpPr>
          <p:nvPr/>
        </p:nvCxnSpPr>
        <p:spPr>
          <a:xfrm>
            <a:off x="7232502" y="2821676"/>
            <a:ext cx="466596" cy="109171"/>
          </a:xfrm>
          <a:prstGeom prst="bentConnector2">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Łącznik łamany 90">
            <a:extLst>
              <a:ext uri="{FF2B5EF4-FFF2-40B4-BE49-F238E27FC236}">
                <a16:creationId xmlns="" xmlns:a16="http://schemas.microsoft.com/office/drawing/2014/main" id="{F043D416-1B29-4A48-B77D-1EECF4A203A1}"/>
              </a:ext>
            </a:extLst>
          </p:cNvPr>
          <p:cNvCxnSpPr>
            <a:stCxn id="66" idx="3"/>
            <a:endCxn id="14" idx="1"/>
          </p:cNvCxnSpPr>
          <p:nvPr/>
        </p:nvCxnSpPr>
        <p:spPr>
          <a:xfrm>
            <a:off x="7468878" y="2653874"/>
            <a:ext cx="752116" cy="286207"/>
          </a:xfrm>
          <a:prstGeom prst="bentConnector2">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pole tekstowe 70">
            <a:extLst>
              <a:ext uri="{FF2B5EF4-FFF2-40B4-BE49-F238E27FC236}">
                <a16:creationId xmlns="" xmlns:a16="http://schemas.microsoft.com/office/drawing/2014/main" id="{B068A6D1-0301-4E48-96B0-520F9EFBFC50}"/>
              </a:ext>
            </a:extLst>
          </p:cNvPr>
          <p:cNvSpPr txBox="1"/>
          <p:nvPr/>
        </p:nvSpPr>
        <p:spPr>
          <a:xfrm>
            <a:off x="9851520" y="2545600"/>
            <a:ext cx="923299" cy="276999"/>
          </a:xfrm>
          <a:prstGeom prst="rect">
            <a:avLst/>
          </a:prstGeom>
          <a:noFill/>
        </p:spPr>
        <p:txBody>
          <a:bodyPr wrap="square" rtlCol="0">
            <a:spAutoFit/>
          </a:bodyPr>
          <a:lstStyle/>
          <a:p>
            <a:r>
              <a:rPr lang="pl-PL" sz="1200" dirty="0">
                <a:latin typeface="Corbel" panose="020B0503020204020204" pitchFamily="34" charset="0"/>
              </a:rPr>
              <a:t>14.09.2020</a:t>
            </a:r>
          </a:p>
        </p:txBody>
      </p:sp>
      <p:sp>
        <p:nvSpPr>
          <p:cNvPr id="72" name="Prostokąt 71">
            <a:extLst>
              <a:ext uri="{FF2B5EF4-FFF2-40B4-BE49-F238E27FC236}">
                <a16:creationId xmlns="" xmlns:a16="http://schemas.microsoft.com/office/drawing/2014/main" id="{BD8C8006-F371-4D96-908E-5EF78E75A33C}"/>
              </a:ext>
            </a:extLst>
          </p:cNvPr>
          <p:cNvSpPr/>
          <p:nvPr/>
        </p:nvSpPr>
        <p:spPr>
          <a:xfrm rot="2700000">
            <a:off x="10140830" y="2900518"/>
            <a:ext cx="213297" cy="2132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ięciokąt 134">
            <a:extLst>
              <a:ext uri="{FF2B5EF4-FFF2-40B4-BE49-F238E27FC236}">
                <a16:creationId xmlns="" xmlns:a16="http://schemas.microsoft.com/office/drawing/2014/main" id="{3CC011C5-B240-42FA-8209-EC61783C6810}"/>
              </a:ext>
            </a:extLst>
          </p:cNvPr>
          <p:cNvSpPr/>
          <p:nvPr/>
        </p:nvSpPr>
        <p:spPr>
          <a:xfrm>
            <a:off x="7774509" y="3782445"/>
            <a:ext cx="2335952" cy="35633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dirty="0">
                <a:latin typeface="Corbel" panose="020B0503020204020204" pitchFamily="34" charset="0"/>
              </a:rPr>
              <a:t>Szkolenia (wydłużone z powodu covid-19)</a:t>
            </a:r>
          </a:p>
        </p:txBody>
      </p:sp>
      <p:sp>
        <p:nvSpPr>
          <p:cNvPr id="49" name="Pięciokąt 134">
            <a:extLst>
              <a:ext uri="{FF2B5EF4-FFF2-40B4-BE49-F238E27FC236}">
                <a16:creationId xmlns="" xmlns:a16="http://schemas.microsoft.com/office/drawing/2014/main" id="{A9E7E3F9-B097-4242-98DF-509A1F7F8E37}"/>
              </a:ext>
            </a:extLst>
          </p:cNvPr>
          <p:cNvSpPr/>
          <p:nvPr/>
        </p:nvSpPr>
        <p:spPr>
          <a:xfrm>
            <a:off x="7785698" y="3779690"/>
            <a:ext cx="1588966" cy="321590"/>
          </a:xfrm>
          <a:prstGeom prst="homePlat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800" dirty="0">
              <a:latin typeface="Corbel" panose="020B0503020204020204" pitchFamily="34" charset="0"/>
            </a:endParaRPr>
          </a:p>
        </p:txBody>
      </p:sp>
      <p:sp>
        <p:nvSpPr>
          <p:cNvPr id="76" name="Prostokąt 75">
            <a:extLst>
              <a:ext uri="{FF2B5EF4-FFF2-40B4-BE49-F238E27FC236}">
                <a16:creationId xmlns="" xmlns:a16="http://schemas.microsoft.com/office/drawing/2014/main" id="{FD3D45A8-40BA-470F-95FA-8D9CC0CD5144}"/>
              </a:ext>
            </a:extLst>
          </p:cNvPr>
          <p:cNvSpPr/>
          <p:nvPr/>
        </p:nvSpPr>
        <p:spPr>
          <a:xfrm>
            <a:off x="10247478" y="6115901"/>
            <a:ext cx="1752977" cy="4998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orbel" panose="020B0503020204020204" pitchFamily="34" charset="0"/>
              </a:rPr>
              <a:t>Odbiór prac wykonawcy</a:t>
            </a:r>
          </a:p>
        </p:txBody>
      </p:sp>
      <p:sp>
        <p:nvSpPr>
          <p:cNvPr id="79" name="Prostokąt 78">
            <a:extLst>
              <a:ext uri="{FF2B5EF4-FFF2-40B4-BE49-F238E27FC236}">
                <a16:creationId xmlns="" xmlns:a16="http://schemas.microsoft.com/office/drawing/2014/main" id="{EE3DCEB4-C558-41EB-AA5E-2DB09F3674F3}"/>
              </a:ext>
            </a:extLst>
          </p:cNvPr>
          <p:cNvSpPr/>
          <p:nvPr/>
        </p:nvSpPr>
        <p:spPr>
          <a:xfrm rot="2700000">
            <a:off x="10795325" y="2906088"/>
            <a:ext cx="213297" cy="2132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ole tekstowe 80">
            <a:extLst>
              <a:ext uri="{FF2B5EF4-FFF2-40B4-BE49-F238E27FC236}">
                <a16:creationId xmlns="" xmlns:a16="http://schemas.microsoft.com/office/drawing/2014/main" id="{4898D660-28EA-4C6F-A4CC-97EA3CB7AA99}"/>
              </a:ext>
            </a:extLst>
          </p:cNvPr>
          <p:cNvSpPr txBox="1"/>
          <p:nvPr/>
        </p:nvSpPr>
        <p:spPr>
          <a:xfrm>
            <a:off x="10662316" y="2545600"/>
            <a:ext cx="923299" cy="276999"/>
          </a:xfrm>
          <a:prstGeom prst="rect">
            <a:avLst/>
          </a:prstGeom>
          <a:noFill/>
        </p:spPr>
        <p:txBody>
          <a:bodyPr wrap="square" rtlCol="0">
            <a:spAutoFit/>
          </a:bodyPr>
          <a:lstStyle/>
          <a:p>
            <a:r>
              <a:rPr lang="pl-PL" sz="1200" dirty="0">
                <a:latin typeface="Corbel" panose="020B0503020204020204" pitchFamily="34" charset="0"/>
              </a:rPr>
              <a:t>29.10.2020</a:t>
            </a:r>
          </a:p>
        </p:txBody>
      </p:sp>
      <p:sp>
        <p:nvSpPr>
          <p:cNvPr id="82" name="Prostokąt 81">
            <a:extLst>
              <a:ext uri="{FF2B5EF4-FFF2-40B4-BE49-F238E27FC236}">
                <a16:creationId xmlns="" xmlns:a16="http://schemas.microsoft.com/office/drawing/2014/main" id="{7DEB046B-A31F-4F51-AED5-237AEAEF9B03}"/>
              </a:ext>
            </a:extLst>
          </p:cNvPr>
          <p:cNvSpPr/>
          <p:nvPr/>
        </p:nvSpPr>
        <p:spPr>
          <a:xfrm>
            <a:off x="10895041" y="3766027"/>
            <a:ext cx="975942" cy="4998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latin typeface="Corbel" panose="020B0503020204020204" pitchFamily="34" charset="0"/>
              </a:rPr>
              <a:t>Zakończenie </a:t>
            </a:r>
          </a:p>
          <a:p>
            <a:pPr algn="ctr"/>
            <a:r>
              <a:rPr lang="pl-PL" sz="1000" b="1" dirty="0">
                <a:latin typeface="Corbel" panose="020B0503020204020204" pitchFamily="34" charset="0"/>
              </a:rPr>
              <a:t>projektu</a:t>
            </a:r>
          </a:p>
        </p:txBody>
      </p:sp>
      <p:cxnSp>
        <p:nvCxnSpPr>
          <p:cNvPr id="83" name="Łącznik prostoliniowy 83">
            <a:extLst>
              <a:ext uri="{FF2B5EF4-FFF2-40B4-BE49-F238E27FC236}">
                <a16:creationId xmlns="" xmlns:a16="http://schemas.microsoft.com/office/drawing/2014/main" id="{3E7D9552-3240-40A2-83EE-E62551AD1BDE}"/>
              </a:ext>
            </a:extLst>
          </p:cNvPr>
          <p:cNvCxnSpPr>
            <a:cxnSpLocks/>
          </p:cNvCxnSpPr>
          <p:nvPr/>
        </p:nvCxnSpPr>
        <p:spPr>
          <a:xfrm flipV="1">
            <a:off x="10907120" y="3172526"/>
            <a:ext cx="0" cy="104696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Łącznik prosty ze strzałką 84">
            <a:extLst>
              <a:ext uri="{FF2B5EF4-FFF2-40B4-BE49-F238E27FC236}">
                <a16:creationId xmlns="" xmlns:a16="http://schemas.microsoft.com/office/drawing/2014/main" id="{CA52FD2F-1DA8-4E15-AAA2-10400AF8B988}"/>
              </a:ext>
            </a:extLst>
          </p:cNvPr>
          <p:cNvCxnSpPr>
            <a:cxnSpLocks/>
          </p:cNvCxnSpPr>
          <p:nvPr/>
        </p:nvCxnSpPr>
        <p:spPr>
          <a:xfrm>
            <a:off x="9374664" y="3590649"/>
            <a:ext cx="8833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8" name="pole tekstowe 87">
            <a:extLst>
              <a:ext uri="{FF2B5EF4-FFF2-40B4-BE49-F238E27FC236}">
                <a16:creationId xmlns="" xmlns:a16="http://schemas.microsoft.com/office/drawing/2014/main" id="{408A6197-3E51-4C40-998D-52DDEE19AE4B}"/>
              </a:ext>
            </a:extLst>
          </p:cNvPr>
          <p:cNvSpPr txBox="1"/>
          <p:nvPr/>
        </p:nvSpPr>
        <p:spPr>
          <a:xfrm>
            <a:off x="9353202" y="3257403"/>
            <a:ext cx="2486477" cy="307777"/>
          </a:xfrm>
          <a:prstGeom prst="rect">
            <a:avLst/>
          </a:prstGeom>
          <a:noFill/>
        </p:spPr>
        <p:txBody>
          <a:bodyPr wrap="square" rtlCol="0">
            <a:spAutoFit/>
          </a:bodyPr>
          <a:lstStyle/>
          <a:p>
            <a:r>
              <a:rPr lang="pl-PL" sz="1400" i="1" dirty="0"/>
              <a:t>Aneks nr 4</a:t>
            </a:r>
          </a:p>
        </p:txBody>
      </p:sp>
      <p:cxnSp>
        <p:nvCxnSpPr>
          <p:cNvPr id="89" name="Łącznik prostoliniowy 83">
            <a:extLst>
              <a:ext uri="{FF2B5EF4-FFF2-40B4-BE49-F238E27FC236}">
                <a16:creationId xmlns="" xmlns:a16="http://schemas.microsoft.com/office/drawing/2014/main" id="{ED753233-FC29-4D14-B051-BF9548198CE0}"/>
              </a:ext>
            </a:extLst>
          </p:cNvPr>
          <p:cNvCxnSpPr>
            <a:cxnSpLocks/>
          </p:cNvCxnSpPr>
          <p:nvPr/>
        </p:nvCxnSpPr>
        <p:spPr>
          <a:xfrm flipV="1">
            <a:off x="9378345" y="3163562"/>
            <a:ext cx="1361" cy="42708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Prostokąt 91">
            <a:extLst>
              <a:ext uri="{FF2B5EF4-FFF2-40B4-BE49-F238E27FC236}">
                <a16:creationId xmlns="" xmlns:a16="http://schemas.microsoft.com/office/drawing/2014/main" id="{8B8ABDED-C822-48F2-A5DF-AF2C88F0C812}"/>
              </a:ext>
            </a:extLst>
          </p:cNvPr>
          <p:cNvSpPr/>
          <p:nvPr/>
        </p:nvSpPr>
        <p:spPr>
          <a:xfrm>
            <a:off x="10251889" y="5111477"/>
            <a:ext cx="1601817" cy="78791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a:latin typeface="Corbel" panose="020B0503020204020204" pitchFamily="34" charset="0"/>
              </a:rPr>
              <a:t>Odbiór szkoleń i platformy e-learning</a:t>
            </a:r>
            <a:endParaRPr lang="pl-PL" sz="1000" dirty="0">
              <a:latin typeface="Corbel" panose="020B0503020204020204" pitchFamily="34" charset="0"/>
            </a:endParaRPr>
          </a:p>
        </p:txBody>
      </p:sp>
      <p:graphicFrame>
        <p:nvGraphicFramePr>
          <p:cNvPr id="93" name="Tabela 92">
            <a:extLst>
              <a:ext uri="{FF2B5EF4-FFF2-40B4-BE49-F238E27FC236}">
                <a16:creationId xmlns="" xmlns:a16="http://schemas.microsoft.com/office/drawing/2014/main" id="{C14AC810-0006-47D0-BF3E-204E539F9910}"/>
              </a:ext>
            </a:extLst>
          </p:cNvPr>
          <p:cNvGraphicFramePr>
            <a:graphicFrameLocks noGrp="1"/>
          </p:cNvGraphicFramePr>
          <p:nvPr>
            <p:extLst>
              <p:ext uri="{D42A27DB-BD31-4B8C-83A1-F6EECF244321}">
                <p14:modId xmlns:p14="http://schemas.microsoft.com/office/powerpoint/2010/main" val="2602324744"/>
              </p:ext>
            </p:extLst>
          </p:nvPr>
        </p:nvGraphicFramePr>
        <p:xfrm>
          <a:off x="190061" y="4903073"/>
          <a:ext cx="3178010" cy="1824990"/>
        </p:xfrm>
        <a:graphic>
          <a:graphicData uri="http://schemas.openxmlformats.org/drawingml/2006/table">
            <a:tbl>
              <a:tblPr>
                <a:tableStyleId>{5C22544A-7EE6-4342-B048-85BDC9FD1C3A}</a:tableStyleId>
              </a:tblPr>
              <a:tblGrid>
                <a:gridCol w="2225014">
                  <a:extLst>
                    <a:ext uri="{9D8B030D-6E8A-4147-A177-3AD203B41FA5}">
                      <a16:colId xmlns="" xmlns:a16="http://schemas.microsoft.com/office/drawing/2014/main" val="3103170367"/>
                    </a:ext>
                  </a:extLst>
                </a:gridCol>
                <a:gridCol w="952996">
                  <a:extLst>
                    <a:ext uri="{9D8B030D-6E8A-4147-A177-3AD203B41FA5}">
                      <a16:colId xmlns="" xmlns:a16="http://schemas.microsoft.com/office/drawing/2014/main" val="4283772071"/>
                    </a:ext>
                  </a:extLst>
                </a:gridCol>
              </a:tblGrid>
              <a:tr h="495300">
                <a:tc>
                  <a:txBody>
                    <a:bodyPr/>
                    <a:lstStyle/>
                    <a:p>
                      <a:pPr algn="l" fontAlgn="t"/>
                      <a:r>
                        <a:rPr lang="pl-PL" sz="900" b="1" u="none" strike="noStrike" dirty="0">
                          <a:effectLst/>
                        </a:rPr>
                        <a:t>Nazwa zadania/kamienia milowego</a:t>
                      </a:r>
                      <a:endParaRPr lang="pl-PL" sz="9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b="1" u="none" strike="noStrike" dirty="0">
                          <a:effectLst/>
                        </a:rPr>
                        <a:t>Planowana data zakończeni</a:t>
                      </a:r>
                      <a:r>
                        <a:rPr lang="pl-PL" sz="900" b="0" u="none" strike="noStrike" dirty="0">
                          <a:effectLst/>
                        </a:rPr>
                        <a:t>a</a:t>
                      </a:r>
                    </a:p>
                    <a:p>
                      <a:pPr algn="ctr" fontAlgn="t"/>
                      <a:r>
                        <a:rPr lang="pl-PL" sz="900" b="0" i="0" u="none" strike="noStrike" dirty="0">
                          <a:solidFill>
                            <a:srgbClr val="000000"/>
                          </a:solidFill>
                          <a:effectLst/>
                          <a:latin typeface="Arial" panose="020B0604020202020204" pitchFamily="34" charset="0"/>
                        </a:rPr>
                        <a:t>z aneksu 4</a:t>
                      </a:r>
                    </a:p>
                  </a:txBody>
                  <a:tcPr marL="7620" marR="7620" marT="7620" marB="0" anchor="ctr"/>
                </a:tc>
                <a:extLst>
                  <a:ext uri="{0D108BD9-81ED-4DB2-BD59-A6C34878D82A}">
                    <a16:rowId xmlns="" xmlns:a16="http://schemas.microsoft.com/office/drawing/2014/main" val="1855751163"/>
                  </a:ext>
                </a:extLst>
              </a:tr>
              <a:tr h="167640">
                <a:tc>
                  <a:txBody>
                    <a:bodyPr/>
                    <a:lstStyle/>
                    <a:p>
                      <a:pPr algn="l" fontAlgn="t"/>
                      <a:r>
                        <a:rPr lang="pl-PL" sz="900" u="none" strike="noStrike" dirty="0">
                          <a:effectLst/>
                        </a:rPr>
                        <a:t>Podpisana umowa z Wykonawcą ZPUTFG </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2018.11.30</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090719032"/>
                  </a:ext>
                </a:extLst>
              </a:tr>
              <a:tr h="167640">
                <a:tc>
                  <a:txBody>
                    <a:bodyPr/>
                    <a:lstStyle/>
                    <a:p>
                      <a:pPr algn="l" fontAlgn="t"/>
                      <a:r>
                        <a:rPr lang="pl-PL" sz="900" u="none" strike="noStrike" dirty="0">
                          <a:effectLst/>
                        </a:rPr>
                        <a:t>Odbiór projektu Platformy</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2019.05.28</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3856583347"/>
                  </a:ext>
                </a:extLst>
              </a:tr>
              <a:tr h="167640">
                <a:tc>
                  <a:txBody>
                    <a:bodyPr/>
                    <a:lstStyle/>
                    <a:p>
                      <a:pPr algn="l" fontAlgn="t"/>
                      <a:r>
                        <a:rPr lang="pl-PL" sz="900" u="none" strike="noStrike" dirty="0">
                          <a:effectLst/>
                        </a:rPr>
                        <a:t>Zakończenie kampanii informacyjno-promocyjnej</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2020.06.17</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4209026934"/>
                  </a:ext>
                </a:extLst>
              </a:tr>
              <a:tr h="209550">
                <a:tc>
                  <a:txBody>
                    <a:bodyPr/>
                    <a:lstStyle/>
                    <a:p>
                      <a:pPr algn="l" fontAlgn="t"/>
                      <a:r>
                        <a:rPr lang="pl-PL" sz="900" u="none" strike="noStrike" dirty="0">
                          <a:effectLst/>
                        </a:rPr>
                        <a:t>Budowa i testy oprogramowania ZPUTFG</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2020.02.26</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2492672686"/>
                  </a:ext>
                </a:extLst>
              </a:tr>
              <a:tr h="167640">
                <a:tc>
                  <a:txBody>
                    <a:bodyPr/>
                    <a:lstStyle/>
                    <a:p>
                      <a:pPr algn="l" fontAlgn="t"/>
                      <a:r>
                        <a:rPr lang="pl-PL" sz="900" u="none" strike="noStrike" dirty="0">
                          <a:effectLst/>
                        </a:rPr>
                        <a:t>Uruchomienie produkcyjne Platformy</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2020.03.06</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2570485864"/>
                  </a:ext>
                </a:extLst>
              </a:tr>
              <a:tr h="167640">
                <a:tc>
                  <a:txBody>
                    <a:bodyPr/>
                    <a:lstStyle/>
                    <a:p>
                      <a:pPr algn="l" fontAlgn="t"/>
                      <a:r>
                        <a:rPr lang="pl-PL" sz="900" u="none" strike="noStrike" dirty="0">
                          <a:effectLst/>
                        </a:rPr>
                        <a:t>Odbiór oprogramowania Platformy</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2020.04.07</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191572712"/>
                  </a:ext>
                </a:extLst>
              </a:tr>
              <a:tr h="167640">
                <a:tc>
                  <a:txBody>
                    <a:bodyPr/>
                    <a:lstStyle/>
                    <a:p>
                      <a:pPr algn="l" fontAlgn="t"/>
                      <a:r>
                        <a:rPr lang="pl-PL" sz="900" u="none" strike="noStrike" dirty="0">
                          <a:effectLst/>
                        </a:rPr>
                        <a:t>Odbiór szkoleń i platformy e-learning</a:t>
                      </a:r>
                      <a:endParaRPr lang="pl-PL" sz="9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t"/>
                      <a:r>
                        <a:rPr lang="pl-PL" sz="900" u="none" strike="noStrike" dirty="0">
                          <a:effectLst/>
                        </a:rPr>
                        <a:t>2020.09.14</a:t>
                      </a:r>
                      <a:endParaRPr lang="pl-PL"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 xmlns:a16="http://schemas.microsoft.com/office/drawing/2014/main" val="323065056"/>
                  </a:ext>
                </a:extLst>
              </a:tr>
            </a:tbl>
          </a:graphicData>
        </a:graphic>
      </p:graphicFrame>
    </p:spTree>
    <p:extLst>
      <p:ext uri="{BB962C8B-B14F-4D97-AF65-F5344CB8AC3E}">
        <p14:creationId xmlns:p14="http://schemas.microsoft.com/office/powerpoint/2010/main" val="3638851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0" y="1484784"/>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ZAKRES PROJEKTU – WSKAŹNIKI (stan na 28.02.2021)</a:t>
            </a:r>
            <a:endParaRPr lang="pl-PL" dirty="0"/>
          </a:p>
        </p:txBody>
      </p:sp>
      <p:sp>
        <p:nvSpPr>
          <p:cNvPr id="2" name="Prostokąt 1">
            <a:extLst>
              <a:ext uri="{FF2B5EF4-FFF2-40B4-BE49-F238E27FC236}">
                <a16:creationId xmlns="" xmlns:a16="http://schemas.microsoft.com/office/drawing/2014/main" id="{3C13A186-A56F-4A78-B2FC-EADC4A2BC28E}"/>
              </a:ext>
            </a:extLst>
          </p:cNvPr>
          <p:cNvSpPr/>
          <p:nvPr/>
        </p:nvSpPr>
        <p:spPr>
          <a:xfrm>
            <a:off x="1614618" y="2413754"/>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25859</a:t>
            </a:r>
          </a:p>
          <a:p>
            <a:pPr algn="ctr"/>
            <a:r>
              <a:rPr lang="pl-PL" sz="1600" dirty="0"/>
              <a:t>(cel 25 000 osiągnięty)</a:t>
            </a:r>
            <a:endParaRPr lang="pl-PL" dirty="0"/>
          </a:p>
        </p:txBody>
      </p:sp>
      <p:sp>
        <p:nvSpPr>
          <p:cNvPr id="6" name="Prostokąt 5">
            <a:extLst>
              <a:ext uri="{FF2B5EF4-FFF2-40B4-BE49-F238E27FC236}">
                <a16:creationId xmlns="" xmlns:a16="http://schemas.microsoft.com/office/drawing/2014/main" id="{64F94987-CE2F-44BB-BFDF-8BA6DD082C98}"/>
              </a:ext>
            </a:extLst>
          </p:cNvPr>
          <p:cNvSpPr/>
          <p:nvPr/>
        </p:nvSpPr>
        <p:spPr>
          <a:xfrm>
            <a:off x="5024120" y="2413754"/>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3044</a:t>
            </a:r>
          </a:p>
          <a:p>
            <a:pPr algn="ctr"/>
            <a:r>
              <a:rPr lang="pl-PL" sz="1600" dirty="0"/>
              <a:t>(cel 3000 osiągnięty)</a:t>
            </a:r>
          </a:p>
        </p:txBody>
      </p:sp>
      <p:sp>
        <p:nvSpPr>
          <p:cNvPr id="7" name="Prostokąt 6">
            <a:extLst>
              <a:ext uri="{FF2B5EF4-FFF2-40B4-BE49-F238E27FC236}">
                <a16:creationId xmlns="" xmlns:a16="http://schemas.microsoft.com/office/drawing/2014/main" id="{434DDD3B-2F42-4EFC-8991-3E36659AED9D}"/>
              </a:ext>
            </a:extLst>
          </p:cNvPr>
          <p:cNvSpPr/>
          <p:nvPr/>
        </p:nvSpPr>
        <p:spPr>
          <a:xfrm>
            <a:off x="8433622" y="2434476"/>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15</a:t>
            </a:r>
          </a:p>
          <a:p>
            <a:pPr algn="ctr"/>
            <a:r>
              <a:rPr lang="pl-PL" sz="1600" dirty="0"/>
              <a:t>(cel 7 osiągnięty)</a:t>
            </a:r>
          </a:p>
        </p:txBody>
      </p:sp>
      <p:sp>
        <p:nvSpPr>
          <p:cNvPr id="3" name="pole tekstowe 2">
            <a:extLst>
              <a:ext uri="{FF2B5EF4-FFF2-40B4-BE49-F238E27FC236}">
                <a16:creationId xmlns="" xmlns:a16="http://schemas.microsoft.com/office/drawing/2014/main" id="{09C36254-8955-445C-8843-47D994F952DB}"/>
              </a:ext>
            </a:extLst>
          </p:cNvPr>
          <p:cNvSpPr txBox="1"/>
          <p:nvPr/>
        </p:nvSpPr>
        <p:spPr>
          <a:xfrm>
            <a:off x="8433622" y="3632954"/>
            <a:ext cx="2225040" cy="738664"/>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Liczba jednostek sektora publicznego korzystających z narzędzi</a:t>
            </a:r>
          </a:p>
        </p:txBody>
      </p:sp>
      <p:sp>
        <p:nvSpPr>
          <p:cNvPr id="9" name="pole tekstowe 8">
            <a:extLst>
              <a:ext uri="{FF2B5EF4-FFF2-40B4-BE49-F238E27FC236}">
                <a16:creationId xmlns="" xmlns:a16="http://schemas.microsoft.com/office/drawing/2014/main" id="{1F8B0BAA-085A-4B55-93AA-1DE0E0C5154B}"/>
              </a:ext>
            </a:extLst>
          </p:cNvPr>
          <p:cNvSpPr txBox="1"/>
          <p:nvPr/>
        </p:nvSpPr>
        <p:spPr>
          <a:xfrm>
            <a:off x="1614618" y="3588466"/>
            <a:ext cx="2225040" cy="95410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Liczba załatwionych spraw za pomocą udostępnionej on-line usługi publicznej</a:t>
            </a:r>
          </a:p>
        </p:txBody>
      </p:sp>
      <p:sp>
        <p:nvSpPr>
          <p:cNvPr id="10" name="pole tekstowe 9">
            <a:extLst>
              <a:ext uri="{FF2B5EF4-FFF2-40B4-BE49-F238E27FC236}">
                <a16:creationId xmlns="" xmlns:a16="http://schemas.microsoft.com/office/drawing/2014/main" id="{EA06935D-855B-4542-B0E0-60C12174FD63}"/>
              </a:ext>
            </a:extLst>
          </p:cNvPr>
          <p:cNvSpPr txBox="1"/>
          <p:nvPr/>
        </p:nvSpPr>
        <p:spPr>
          <a:xfrm>
            <a:off x="5024120" y="3632954"/>
            <a:ext cx="2225040" cy="954107"/>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Liczba przedsiębiorców turystycznych posiadających konto w systemie</a:t>
            </a:r>
          </a:p>
        </p:txBody>
      </p:sp>
      <p:sp>
        <p:nvSpPr>
          <p:cNvPr id="11" name="Prostokąt 10">
            <a:extLst>
              <a:ext uri="{FF2B5EF4-FFF2-40B4-BE49-F238E27FC236}">
                <a16:creationId xmlns="" xmlns:a16="http://schemas.microsoft.com/office/drawing/2014/main" id="{81BA6160-3674-4F51-A91B-5924357E3A08}"/>
              </a:ext>
            </a:extLst>
          </p:cNvPr>
          <p:cNvSpPr/>
          <p:nvPr/>
        </p:nvSpPr>
        <p:spPr>
          <a:xfrm>
            <a:off x="1614618" y="4799176"/>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3</a:t>
            </a:r>
          </a:p>
          <a:p>
            <a:pPr algn="ctr"/>
            <a:r>
              <a:rPr lang="pl-PL" dirty="0"/>
              <a:t>(cel 3 osiągnięty)</a:t>
            </a:r>
          </a:p>
        </p:txBody>
      </p:sp>
      <p:sp>
        <p:nvSpPr>
          <p:cNvPr id="12" name="Prostokąt 11">
            <a:extLst>
              <a:ext uri="{FF2B5EF4-FFF2-40B4-BE49-F238E27FC236}">
                <a16:creationId xmlns="" xmlns:a16="http://schemas.microsoft.com/office/drawing/2014/main" id="{D7A46E8F-6348-41E7-9861-B9C6EFC6702C}"/>
              </a:ext>
            </a:extLst>
          </p:cNvPr>
          <p:cNvSpPr/>
          <p:nvPr/>
        </p:nvSpPr>
        <p:spPr>
          <a:xfrm>
            <a:off x="5024120" y="4799176"/>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4</a:t>
            </a:r>
          </a:p>
          <a:p>
            <a:pPr algn="ctr"/>
            <a:r>
              <a:rPr lang="pl-PL" dirty="0"/>
              <a:t>(cel 4 osiągnięty)</a:t>
            </a:r>
          </a:p>
        </p:txBody>
      </p:sp>
      <p:sp>
        <p:nvSpPr>
          <p:cNvPr id="13" name="Prostokąt 12">
            <a:extLst>
              <a:ext uri="{FF2B5EF4-FFF2-40B4-BE49-F238E27FC236}">
                <a16:creationId xmlns="" xmlns:a16="http://schemas.microsoft.com/office/drawing/2014/main" id="{24EDD202-3848-4BC8-98C0-FC102AED4CE6}"/>
              </a:ext>
            </a:extLst>
          </p:cNvPr>
          <p:cNvSpPr/>
          <p:nvPr/>
        </p:nvSpPr>
        <p:spPr>
          <a:xfrm>
            <a:off x="8433622" y="4799176"/>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1</a:t>
            </a:r>
          </a:p>
          <a:p>
            <a:pPr algn="ctr"/>
            <a:r>
              <a:rPr lang="pl-PL" dirty="0"/>
              <a:t>(cel 1 osiągnięty)</a:t>
            </a:r>
          </a:p>
        </p:txBody>
      </p:sp>
      <p:sp>
        <p:nvSpPr>
          <p:cNvPr id="14" name="pole tekstowe 13">
            <a:extLst>
              <a:ext uri="{FF2B5EF4-FFF2-40B4-BE49-F238E27FC236}">
                <a16:creationId xmlns="" xmlns:a16="http://schemas.microsoft.com/office/drawing/2014/main" id="{ACEBF47A-8264-48EA-87F3-5797BAF0FBD7}"/>
              </a:ext>
            </a:extLst>
          </p:cNvPr>
          <p:cNvSpPr txBox="1"/>
          <p:nvPr/>
        </p:nvSpPr>
        <p:spPr>
          <a:xfrm>
            <a:off x="1533338" y="5997302"/>
            <a:ext cx="2225040" cy="738664"/>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Liczba usług publicznych udostępnionych on-line o stopniu dojrzałości &gt;=4</a:t>
            </a:r>
          </a:p>
        </p:txBody>
      </p:sp>
      <p:sp>
        <p:nvSpPr>
          <p:cNvPr id="15" name="pole tekstowe 14">
            <a:extLst>
              <a:ext uri="{FF2B5EF4-FFF2-40B4-BE49-F238E27FC236}">
                <a16:creationId xmlns="" xmlns:a16="http://schemas.microsoft.com/office/drawing/2014/main" id="{1B149640-E907-4687-88C4-36E177609C28}"/>
              </a:ext>
            </a:extLst>
          </p:cNvPr>
          <p:cNvSpPr txBox="1"/>
          <p:nvPr/>
        </p:nvSpPr>
        <p:spPr>
          <a:xfrm>
            <a:off x="5024120" y="5997302"/>
            <a:ext cx="2225040" cy="523220"/>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Liczba udostępnionych A2A</a:t>
            </a:r>
          </a:p>
        </p:txBody>
      </p:sp>
      <p:sp>
        <p:nvSpPr>
          <p:cNvPr id="16" name="pole tekstowe 15">
            <a:extLst>
              <a:ext uri="{FF2B5EF4-FFF2-40B4-BE49-F238E27FC236}">
                <a16:creationId xmlns="" xmlns:a16="http://schemas.microsoft.com/office/drawing/2014/main" id="{03731FCF-7FA9-4D96-8A11-DB1A3F683318}"/>
              </a:ext>
            </a:extLst>
          </p:cNvPr>
          <p:cNvSpPr txBox="1"/>
          <p:nvPr/>
        </p:nvSpPr>
        <p:spPr>
          <a:xfrm>
            <a:off x="8433622" y="5997654"/>
            <a:ext cx="2225040" cy="738664"/>
          </a:xfrm>
          <a:prstGeom prst="rect">
            <a:avLst/>
          </a:prstGeom>
          <a:noFill/>
        </p:spPr>
        <p:txBody>
          <a:bodyPr wrap="square" rtlCol="0">
            <a:spAutoFit/>
          </a:bodyPr>
          <a:lstStyle/>
          <a:p>
            <a:r>
              <a:rPr lang="pl-PL" sz="1400" dirty="0">
                <a:latin typeface="Arial" panose="020B0604020202020204" pitchFamily="34" charset="0"/>
                <a:cs typeface="Arial" panose="020B0604020202020204" pitchFamily="34" charset="0"/>
              </a:rPr>
              <a:t>Liczba uruchomionych systemów teleinformatycznych</a:t>
            </a:r>
          </a:p>
        </p:txBody>
      </p:sp>
    </p:spTree>
    <p:extLst>
      <p:ext uri="{BB962C8B-B14F-4D97-AF65-F5344CB8AC3E}">
        <p14:creationId xmlns:p14="http://schemas.microsoft.com/office/powerpoint/2010/main" val="2458101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txBox="1">
            <a:spLocks/>
          </p:cNvSpPr>
          <p:nvPr/>
        </p:nvSpPr>
        <p:spPr>
          <a:xfrm>
            <a:off x="0" y="1484784"/>
            <a:ext cx="12192000" cy="7505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pl-PL" sz="4000" b="1" dirty="0">
                <a:solidFill>
                  <a:srgbClr val="002060"/>
                </a:solidFill>
                <a:cs typeface="Times New Roman" pitchFamily="18" charset="0"/>
              </a:rPr>
              <a:t>ZAKRES PROJEKTU – WSKAŹNIKI (stan na 28.02.2021)</a:t>
            </a:r>
            <a:endParaRPr lang="pl-PL" dirty="0"/>
          </a:p>
        </p:txBody>
      </p:sp>
      <p:sp>
        <p:nvSpPr>
          <p:cNvPr id="2" name="Prostokąt 1">
            <a:extLst>
              <a:ext uri="{FF2B5EF4-FFF2-40B4-BE49-F238E27FC236}">
                <a16:creationId xmlns="" xmlns:a16="http://schemas.microsoft.com/office/drawing/2014/main" id="{3C13A186-A56F-4A78-B2FC-EADC4A2BC28E}"/>
              </a:ext>
            </a:extLst>
          </p:cNvPr>
          <p:cNvSpPr/>
          <p:nvPr/>
        </p:nvSpPr>
        <p:spPr>
          <a:xfrm>
            <a:off x="1614618" y="2413754"/>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40</a:t>
            </a:r>
          </a:p>
          <a:p>
            <a:pPr algn="ctr"/>
            <a:r>
              <a:rPr lang="pl-PL" sz="1600" dirty="0"/>
              <a:t>(cel 40 osiągnięty)</a:t>
            </a:r>
            <a:endParaRPr lang="pl-PL" dirty="0"/>
          </a:p>
        </p:txBody>
      </p:sp>
      <p:sp>
        <p:nvSpPr>
          <p:cNvPr id="6" name="Prostokąt 5">
            <a:extLst>
              <a:ext uri="{FF2B5EF4-FFF2-40B4-BE49-F238E27FC236}">
                <a16:creationId xmlns="" xmlns:a16="http://schemas.microsoft.com/office/drawing/2014/main" id="{64F94987-CE2F-44BB-BFDF-8BA6DD082C98}"/>
              </a:ext>
            </a:extLst>
          </p:cNvPr>
          <p:cNvSpPr/>
          <p:nvPr/>
        </p:nvSpPr>
        <p:spPr>
          <a:xfrm>
            <a:off x="5024120" y="2413754"/>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28</a:t>
            </a:r>
          </a:p>
          <a:p>
            <a:pPr algn="ctr"/>
            <a:r>
              <a:rPr lang="pl-PL" sz="1600" dirty="0"/>
              <a:t>(cel 20 osiągnięty*)</a:t>
            </a:r>
          </a:p>
        </p:txBody>
      </p:sp>
      <p:sp>
        <p:nvSpPr>
          <p:cNvPr id="7" name="Prostokąt 6">
            <a:extLst>
              <a:ext uri="{FF2B5EF4-FFF2-40B4-BE49-F238E27FC236}">
                <a16:creationId xmlns="" xmlns:a16="http://schemas.microsoft.com/office/drawing/2014/main" id="{434DDD3B-2F42-4EFC-8991-3E36659AED9D}"/>
              </a:ext>
            </a:extLst>
          </p:cNvPr>
          <p:cNvSpPr/>
          <p:nvPr/>
        </p:nvSpPr>
        <p:spPr>
          <a:xfrm>
            <a:off x="8433622" y="2413754"/>
            <a:ext cx="2225040" cy="1148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12</a:t>
            </a:r>
          </a:p>
          <a:p>
            <a:pPr algn="ctr"/>
            <a:r>
              <a:rPr lang="pl-PL" sz="1600" dirty="0"/>
              <a:t>(cel 20 nieosiągnięty*)</a:t>
            </a:r>
          </a:p>
        </p:txBody>
      </p:sp>
      <p:sp>
        <p:nvSpPr>
          <p:cNvPr id="3" name="pole tekstowe 2">
            <a:extLst>
              <a:ext uri="{FF2B5EF4-FFF2-40B4-BE49-F238E27FC236}">
                <a16:creationId xmlns="" xmlns:a16="http://schemas.microsoft.com/office/drawing/2014/main" id="{09C36254-8955-445C-8843-47D994F952DB}"/>
              </a:ext>
            </a:extLst>
          </p:cNvPr>
          <p:cNvSpPr txBox="1"/>
          <p:nvPr/>
        </p:nvSpPr>
        <p:spPr>
          <a:xfrm>
            <a:off x="8433622" y="3613290"/>
            <a:ext cx="2403376" cy="1815882"/>
          </a:xfrm>
          <a:prstGeom prst="rect">
            <a:avLst/>
          </a:prstGeom>
          <a:noFill/>
        </p:spPr>
        <p:txBody>
          <a:bodyPr wrap="square" rtlCol="0">
            <a:spAutoFit/>
          </a:bodyPr>
          <a:lstStyle/>
          <a:p>
            <a:r>
              <a:rPr lang="pl-PL" sz="1600" dirty="0">
                <a:effectLst/>
                <a:latin typeface="Calibri" panose="020F0502020204030204" pitchFamily="34" charset="0"/>
                <a:ea typeface="Times New Roman" panose="02020603050405020304" pitchFamily="18" charset="0"/>
              </a:rPr>
              <a:t>Liczba pracowników podmiotów wykonujących zadania publiczne niebędących pracownikami IT, objętych wsparciem szkoleniowym – mężczyźni</a:t>
            </a:r>
            <a:endParaRPr lang="pl-PL" sz="1600" dirty="0">
              <a:latin typeface="Arial" panose="020B0604020202020204" pitchFamily="34" charset="0"/>
              <a:cs typeface="Arial" panose="020B0604020202020204" pitchFamily="34" charset="0"/>
            </a:endParaRPr>
          </a:p>
        </p:txBody>
      </p:sp>
      <p:sp>
        <p:nvSpPr>
          <p:cNvPr id="9" name="pole tekstowe 8">
            <a:extLst>
              <a:ext uri="{FF2B5EF4-FFF2-40B4-BE49-F238E27FC236}">
                <a16:creationId xmlns="" xmlns:a16="http://schemas.microsoft.com/office/drawing/2014/main" id="{1F8B0BAA-085A-4B55-93AA-1DE0E0C5154B}"/>
              </a:ext>
            </a:extLst>
          </p:cNvPr>
          <p:cNvSpPr txBox="1"/>
          <p:nvPr/>
        </p:nvSpPr>
        <p:spPr>
          <a:xfrm>
            <a:off x="1614618" y="3588466"/>
            <a:ext cx="2225040" cy="1815882"/>
          </a:xfrm>
          <a:prstGeom prst="rect">
            <a:avLst/>
          </a:prstGeom>
          <a:noFill/>
        </p:spPr>
        <p:txBody>
          <a:bodyPr wrap="square" rtlCol="0">
            <a:spAutoFit/>
          </a:bodyPr>
          <a:lstStyle/>
          <a:p>
            <a:r>
              <a:rPr lang="pl-PL" sz="1600" dirty="0">
                <a:effectLst/>
                <a:latin typeface="Calibri" panose="020F0502020204030204" pitchFamily="34" charset="0"/>
                <a:ea typeface="Times New Roman" panose="02020603050405020304" pitchFamily="18" charset="0"/>
              </a:rPr>
              <a:t>Liczba pracowników podmiotów wykonujących zadania publiczne nie będących pracownikami IT, objętych wsparciem szkoleniowym</a:t>
            </a:r>
            <a:endParaRPr lang="pl-PL" sz="1600" dirty="0">
              <a:latin typeface="Arial" panose="020B0604020202020204" pitchFamily="34" charset="0"/>
              <a:cs typeface="Arial" panose="020B0604020202020204" pitchFamily="34" charset="0"/>
            </a:endParaRPr>
          </a:p>
        </p:txBody>
      </p:sp>
      <p:sp>
        <p:nvSpPr>
          <p:cNvPr id="10" name="pole tekstowe 9">
            <a:extLst>
              <a:ext uri="{FF2B5EF4-FFF2-40B4-BE49-F238E27FC236}">
                <a16:creationId xmlns="" xmlns:a16="http://schemas.microsoft.com/office/drawing/2014/main" id="{EA06935D-855B-4542-B0E0-60C12174FD63}"/>
              </a:ext>
            </a:extLst>
          </p:cNvPr>
          <p:cNvSpPr txBox="1"/>
          <p:nvPr/>
        </p:nvSpPr>
        <p:spPr>
          <a:xfrm>
            <a:off x="5024120" y="3632954"/>
            <a:ext cx="2225040" cy="1815882"/>
          </a:xfrm>
          <a:prstGeom prst="rect">
            <a:avLst/>
          </a:prstGeom>
          <a:noFill/>
        </p:spPr>
        <p:txBody>
          <a:bodyPr wrap="square" rtlCol="0">
            <a:spAutoFit/>
          </a:bodyPr>
          <a:lstStyle/>
          <a:p>
            <a:r>
              <a:rPr lang="pl-PL" sz="1600" dirty="0">
                <a:effectLst/>
                <a:latin typeface="Calibri" panose="020F0502020204030204" pitchFamily="34" charset="0"/>
                <a:ea typeface="Times New Roman" panose="02020603050405020304" pitchFamily="18" charset="0"/>
              </a:rPr>
              <a:t>Liczba pracowników podmiotów wykonujących zadania publiczne niebędących pracownikami IT, objętych wsparciem szkoleniowym – kobiety</a:t>
            </a:r>
            <a:endParaRPr lang="pl-PL" sz="1600" dirty="0">
              <a:latin typeface="Arial" panose="020B0604020202020204" pitchFamily="34" charset="0"/>
              <a:cs typeface="Arial" panose="020B0604020202020204" pitchFamily="34" charset="0"/>
            </a:endParaRPr>
          </a:p>
        </p:txBody>
      </p:sp>
      <p:sp>
        <p:nvSpPr>
          <p:cNvPr id="5" name="pole tekstowe 4">
            <a:extLst>
              <a:ext uri="{FF2B5EF4-FFF2-40B4-BE49-F238E27FC236}">
                <a16:creationId xmlns="" xmlns:a16="http://schemas.microsoft.com/office/drawing/2014/main" id="{95976587-ECAE-4616-BA1D-3376A4875D8E}"/>
              </a:ext>
            </a:extLst>
          </p:cNvPr>
          <p:cNvSpPr txBox="1"/>
          <p:nvPr/>
        </p:nvSpPr>
        <p:spPr>
          <a:xfrm>
            <a:off x="1089891" y="5883563"/>
            <a:ext cx="10344727" cy="577081"/>
          </a:xfrm>
          <a:prstGeom prst="rect">
            <a:avLst/>
          </a:prstGeom>
          <a:noFill/>
        </p:spPr>
        <p:txBody>
          <a:bodyPr wrap="square" rtlCol="0">
            <a:spAutoFit/>
          </a:bodyPr>
          <a:lstStyle/>
          <a:p>
            <a:r>
              <a:rPr lang="pl-PL" sz="1050" dirty="0"/>
              <a:t>*Nieosiągnięcie wskaźnika dotyczącego liczby przeszkolonych mężczyzn wynika z różnicy w zatrudnieniu kobiety i mężczyzn u podmiotów objętych szkoleniami. Komórki organizacyjne urzędów marszałkowski zajmujące się turystyką zatrudniają więcej kobiet niż mężczyzn, co wpłynęło na nieosiągnięcie wskaźnika związanego ze szkoleniem mężczyzn, ale spowodowało znaczące przekroczenie wskaźnika związanego ze szkoleniem dla kobiet.</a:t>
            </a:r>
          </a:p>
        </p:txBody>
      </p:sp>
    </p:spTree>
    <p:extLst>
      <p:ext uri="{BB962C8B-B14F-4D97-AF65-F5344CB8AC3E}">
        <p14:creationId xmlns:p14="http://schemas.microsoft.com/office/powerpoint/2010/main" val="57366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a:spLocks noGrp="1"/>
          </p:cNvSpPr>
          <p:nvPr>
            <p:ph type="subTitle" idx="1"/>
          </p:nvPr>
        </p:nvSpPr>
        <p:spPr>
          <a:xfrm>
            <a:off x="386080" y="1484784"/>
            <a:ext cx="11410394" cy="528743"/>
          </a:xfrm>
        </p:spPr>
        <p:txBody>
          <a:bodyPr>
            <a:noAutofit/>
          </a:bodyPr>
          <a:lstStyle/>
          <a:p>
            <a:pPr>
              <a:spcAft>
                <a:spcPts val="1200"/>
              </a:spcAft>
            </a:pPr>
            <a:r>
              <a:rPr lang="pl-PL" b="1" dirty="0">
                <a:solidFill>
                  <a:srgbClr val="002060"/>
                </a:solidFill>
                <a:cs typeface="Times New Roman" pitchFamily="18" charset="0"/>
              </a:rPr>
              <a:t>PRODUKTY PROJEKTU - </a:t>
            </a:r>
            <a:r>
              <a:rPr lang="pl-PL" b="1" dirty="0">
                <a:solidFill>
                  <a:srgbClr val="002060"/>
                </a:solidFill>
                <a:effectLst/>
                <a:ea typeface="Times New Roman" panose="02020603050405020304" pitchFamily="18" charset="0"/>
              </a:rPr>
              <a:t>Platforma Usług Turystycznego Funduszu Gwarancyjnego</a:t>
            </a:r>
            <a:endParaRPr lang="pl-PL" b="1" dirty="0">
              <a:solidFill>
                <a:srgbClr val="002060"/>
              </a:solidFill>
              <a:cs typeface="Times New Roman" pitchFamily="18"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3219388243"/>
              </p:ext>
            </p:extLst>
          </p:nvPr>
        </p:nvGraphicFramePr>
        <p:xfrm>
          <a:off x="386080" y="2235380"/>
          <a:ext cx="11501120" cy="3859395"/>
        </p:xfrm>
        <a:graphic>
          <a:graphicData uri="http://schemas.openxmlformats.org/drawingml/2006/table">
            <a:tbl>
              <a:tblPr firstRow="1" firstCol="1" bandRow="1">
                <a:tableStyleId>{5C22544A-7EE6-4342-B048-85BDC9FD1C3A}</a:tableStyleId>
              </a:tblPr>
              <a:tblGrid>
                <a:gridCol w="4996148">
                  <a:extLst>
                    <a:ext uri="{9D8B030D-6E8A-4147-A177-3AD203B41FA5}">
                      <a16:colId xmlns="" xmlns:a16="http://schemas.microsoft.com/office/drawing/2014/main" val="20000"/>
                    </a:ext>
                  </a:extLst>
                </a:gridCol>
                <a:gridCol w="1122857">
                  <a:extLst>
                    <a:ext uri="{9D8B030D-6E8A-4147-A177-3AD203B41FA5}">
                      <a16:colId xmlns="" xmlns:a16="http://schemas.microsoft.com/office/drawing/2014/main" val="20001"/>
                    </a:ext>
                  </a:extLst>
                </a:gridCol>
                <a:gridCol w="1365414">
                  <a:extLst>
                    <a:ext uri="{9D8B030D-6E8A-4147-A177-3AD203B41FA5}">
                      <a16:colId xmlns="" xmlns:a16="http://schemas.microsoft.com/office/drawing/2014/main" val="20002"/>
                    </a:ext>
                  </a:extLst>
                </a:gridCol>
                <a:gridCol w="4016701">
                  <a:extLst>
                    <a:ext uri="{9D8B030D-6E8A-4147-A177-3AD203B41FA5}">
                      <a16:colId xmlns="" xmlns:a16="http://schemas.microsoft.com/office/drawing/2014/main" val="20003"/>
                    </a:ext>
                  </a:extLst>
                </a:gridCol>
              </a:tblGrid>
              <a:tr h="910781">
                <a:tc>
                  <a:txBody>
                    <a:bodyPr/>
                    <a:lstStyle/>
                    <a:p>
                      <a:pPr algn="ctr">
                        <a:lnSpc>
                          <a:spcPct val="107000"/>
                        </a:lnSpc>
                        <a:spcAft>
                          <a:spcPts val="0"/>
                        </a:spcAft>
                      </a:pPr>
                      <a:r>
                        <a:rPr lang="pl-PL" sz="1400" b="1" dirty="0">
                          <a:solidFill>
                            <a:schemeClr val="bg1"/>
                          </a:solidFill>
                          <a:effectLst/>
                          <a:latin typeface="+mn-lt"/>
                        </a:rPr>
                        <a:t>Nazwa produktu</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Planowany termin wdrożenia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rPr>
                        <a:t>Faktyczny termin wdrożenia</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smtClean="0">
                          <a:solidFill>
                            <a:schemeClr val="bg1"/>
                          </a:solidFill>
                          <a:effectLst/>
                          <a:latin typeface="+mn-lt"/>
                          <a:ea typeface="Calibri" panose="020F0502020204030204" pitchFamily="34" charset="0"/>
                          <a:cs typeface="Times New Roman" panose="02020603050405020304" pitchFamily="18" charset="0"/>
                        </a:rPr>
                        <a:t>Uwagi</a:t>
                      </a:r>
                      <a:endParaRPr lang="pl-PL"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63294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l-PL" sz="11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Platforma Usług Turystycznego Funduszu Gwarancyjnego</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b="0" i="0" dirty="0">
                          <a:solidFill>
                            <a:srgbClr val="002060"/>
                          </a:solidFill>
                          <a:effectLst/>
                          <a:latin typeface="Calibri" panose="020F0502020204030204" pitchFamily="34" charset="0"/>
                          <a:ea typeface="+mn-ea"/>
                          <a:cs typeface="Times New Roman" panose="02020603050405020304" pitchFamily="18" charset="0"/>
                        </a:rPr>
                        <a:t>Aneks nr 4 przesunął termin wdrożenia z 7-2020 na 9-2020.</a:t>
                      </a:r>
                    </a:p>
                    <a:p>
                      <a:pPr>
                        <a:lnSpc>
                          <a:spcPct val="107000"/>
                        </a:lnSpc>
                        <a:spcAft>
                          <a:spcPts val="0"/>
                        </a:spcAft>
                      </a:pPr>
                      <a:r>
                        <a:rPr lang="pl-PL" sz="1100" b="0" i="0" dirty="0">
                          <a:solidFill>
                            <a:srgbClr val="002060"/>
                          </a:solidFill>
                          <a:effectLst/>
                          <a:latin typeface="Calibri" panose="020F0502020204030204" pitchFamily="34" charset="0"/>
                          <a:ea typeface="+mn-ea"/>
                          <a:cs typeface="Times New Roman" panose="02020603050405020304" pitchFamily="18" charset="0"/>
                        </a:rPr>
                        <a:t>Uruchomienie pilotażowe na środowisku produkcyjnym miało miejsce w marcu 2020</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90974422"/>
                  </a:ext>
                </a:extLst>
              </a:tr>
              <a:tr h="632941">
                <a:tc>
                  <a:txBody>
                    <a:bodyPr/>
                    <a:lstStyle/>
                    <a:p>
                      <a:pPr>
                        <a:lnSpc>
                          <a:spcPct val="107000"/>
                        </a:lnSpc>
                        <a:spcAft>
                          <a:spcPts val="0"/>
                        </a:spcAft>
                      </a:pPr>
                      <a:r>
                        <a:rPr lang="pl-PL" sz="1100" b="0" i="0" kern="1200" dirty="0">
                          <a:solidFill>
                            <a:srgbClr val="002060"/>
                          </a:solidFill>
                          <a:effectLst/>
                          <a:latin typeface="Calibri" panose="020F0502020204030204" pitchFamily="34" charset="0"/>
                          <a:cs typeface="Times New Roman" panose="02020603050405020304" pitchFamily="18" charset="0"/>
                        </a:rPr>
                        <a:t>U01</a:t>
                      </a:r>
                      <a:r>
                        <a:rPr lang="pl-PL" sz="1100" b="0" i="0" kern="1200" dirty="0">
                          <a:solidFill>
                            <a:srgbClr val="002060"/>
                          </a:solidFill>
                          <a:effectLst/>
                          <a:latin typeface="Calibri" panose="020F0502020204030204" pitchFamily="34" charset="0"/>
                          <a:ea typeface="+mn-ea"/>
                          <a:cs typeface="Times New Roman" panose="02020603050405020304" pitchFamily="18" charset="0"/>
                        </a:rPr>
                        <a:t> – </a:t>
                      </a:r>
                      <a:r>
                        <a:rPr lang="pl-PL" sz="1100" b="0" i="0" kern="1200" dirty="0">
                          <a:solidFill>
                            <a:srgbClr val="002060"/>
                          </a:solidFill>
                          <a:effectLst/>
                          <a:latin typeface="Calibri" panose="020F0502020204030204" pitchFamily="34" charset="0"/>
                          <a:cs typeface="Times New Roman" panose="02020603050405020304" pitchFamily="18" charset="0"/>
                        </a:rPr>
                        <a:t>Obsługa deklaracji i płatności przedsiębiorców turystycznych</a:t>
                      </a:r>
                      <a:endParaRPr lang="pl-PL" sz="1100" b="0" i="0" kern="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b="0" i="0" dirty="0" err="1">
                          <a:solidFill>
                            <a:srgbClr val="002060"/>
                          </a:solidFill>
                          <a:effectLst/>
                          <a:latin typeface="Calibri" panose="020F0502020204030204" pitchFamily="34" charset="0"/>
                          <a:ea typeface="+mn-ea"/>
                          <a:cs typeface="Times New Roman" panose="02020603050405020304" pitchFamily="18" charset="0"/>
                        </a:rPr>
                        <a:t>j.w</a:t>
                      </a:r>
                      <a:r>
                        <a:rPr lang="pl-PL" sz="1100" b="0" i="0" dirty="0">
                          <a:solidFill>
                            <a:srgbClr val="002060"/>
                          </a:solidFill>
                          <a:effectLst/>
                          <a:latin typeface="Calibri" panose="020F0502020204030204" pitchFamily="34" charset="0"/>
                          <a:ea typeface="+mn-ea"/>
                          <a:cs typeface="Times New Roman" panose="02020603050405020304" pitchFamily="18" charset="0"/>
                        </a:rPr>
                        <a: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64578">
                <a:tc>
                  <a:txBody>
                    <a:bodyPr/>
                    <a:lstStyle/>
                    <a:p>
                      <a:pP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U02 – Platforma komunikacji dla przedsiębiorców i obywateli</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b="0" i="0" dirty="0" err="1">
                          <a:solidFill>
                            <a:srgbClr val="002060"/>
                          </a:solidFill>
                          <a:effectLst/>
                          <a:latin typeface="Calibri" panose="020F0502020204030204" pitchFamily="34" charset="0"/>
                          <a:ea typeface="+mn-ea"/>
                          <a:cs typeface="Times New Roman" panose="02020603050405020304" pitchFamily="18" charset="0"/>
                        </a:rPr>
                        <a:t>j.w</a:t>
                      </a:r>
                      <a:r>
                        <a:rPr lang="pl-PL" sz="1100" b="0" i="0" dirty="0">
                          <a:solidFill>
                            <a:srgbClr val="002060"/>
                          </a:solidFill>
                          <a:effectLst/>
                          <a:latin typeface="Calibri" panose="020F0502020204030204" pitchFamily="34" charset="0"/>
                          <a:ea typeface="+mn-ea"/>
                          <a:cs typeface="Times New Roman" panose="02020603050405020304" pitchFamily="18" charset="0"/>
                        </a:rPr>
                        <a: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8592">
                <a:tc>
                  <a:txBody>
                    <a:bodyPr/>
                    <a:lstStyle/>
                    <a:p>
                      <a:pP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U03 – Obsługa wypłaty poszkodowanemu podróżnemu zwrotu kosztów przez TFG</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kumimoji="0" lang="pl-PL" sz="11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Times New Roman" panose="02020603050405020304" pitchFamily="18" charset="0"/>
                        </a:rPr>
                        <a:t>j.w</a:t>
                      </a:r>
                      <a:r>
                        <a:rPr kumimoji="0" lang="pl-PL"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Times New Roman" panose="02020603050405020304" pitchFamily="18" charset="0"/>
                        </a:rPr>
                        <a:t>.</a:t>
                      </a:r>
                      <a:endParaRPr lang="pl-PL" sz="1100" b="0" i="0" dirty="0">
                        <a:solidFill>
                          <a:srgbClr val="002060"/>
                        </a:solidFill>
                        <a:effectLst/>
                        <a:latin typeface="Calibri" panose="020F0502020204030204" pitchFamily="34" charset="0"/>
                        <a:ea typeface="+mn-ea"/>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9726">
                <a:tc>
                  <a:txBody>
                    <a:bodyPr/>
                    <a:lstStyle/>
                    <a:p>
                      <a:pP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U04 – Obsługa dyspozycji wypłaty zaliczki i rozliczeń MW</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kumimoji="0" lang="pl-PL" sz="11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Times New Roman" panose="02020603050405020304" pitchFamily="18" charset="0"/>
                        </a:rPr>
                        <a:t>j.w</a:t>
                      </a:r>
                      <a:r>
                        <a:rPr kumimoji="0" lang="pl-PL"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Times New Roman" panose="02020603050405020304" pitchFamily="18" charset="0"/>
                        </a:rPr>
                        <a:t>.</a:t>
                      </a:r>
                      <a:endParaRPr lang="pl-PL" sz="1100" b="0" i="0" dirty="0">
                        <a:solidFill>
                          <a:srgbClr val="002060"/>
                        </a:solidFill>
                        <a:effectLst/>
                        <a:latin typeface="Calibri" panose="020F0502020204030204" pitchFamily="34" charset="0"/>
                        <a:ea typeface="+mn-ea"/>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37743432"/>
                  </a:ext>
                </a:extLst>
              </a:tr>
              <a:tr h="249872">
                <a:tc>
                  <a:txBody>
                    <a:bodyPr/>
                    <a:lstStyle/>
                    <a:p>
                      <a:pP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U05 – Platforma komunikacji dla administracji publicznej</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kumimoji="0" lang="pl-PL" sz="11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Times New Roman" panose="02020603050405020304" pitchFamily="18" charset="0"/>
                        </a:rPr>
                        <a:t>j.w</a:t>
                      </a:r>
                      <a:r>
                        <a:rPr kumimoji="0" lang="pl-PL"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Times New Roman" panose="02020603050405020304" pitchFamily="18" charset="0"/>
                        </a:rPr>
                        <a:t>.</a:t>
                      </a:r>
                      <a:endParaRPr lang="pl-PL" sz="1100" b="0" i="0" dirty="0">
                        <a:solidFill>
                          <a:srgbClr val="002060"/>
                        </a:solidFill>
                        <a:effectLst/>
                        <a:latin typeface="Calibri" panose="020F0502020204030204" pitchFamily="34" charset="0"/>
                        <a:ea typeface="+mn-ea"/>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10354763"/>
                  </a:ext>
                </a:extLst>
              </a:tr>
              <a:tr h="234566">
                <a:tc>
                  <a:txBody>
                    <a:bodyPr/>
                    <a:lstStyle/>
                    <a:p>
                      <a:pP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U06 – Generowanie raportów z zakresu danych TFG</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kumimoji="0" lang="pl-PL" sz="11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Times New Roman" panose="02020603050405020304" pitchFamily="18" charset="0"/>
                        </a:rPr>
                        <a:t>j.w</a:t>
                      </a:r>
                      <a:r>
                        <a:rPr kumimoji="0" lang="pl-PL"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Times New Roman" panose="02020603050405020304" pitchFamily="18" charset="0"/>
                        </a:rPr>
                        <a:t>.</a:t>
                      </a:r>
                      <a:endParaRPr lang="pl-PL" sz="1100" b="0" i="0" dirty="0">
                        <a:solidFill>
                          <a:srgbClr val="002060"/>
                        </a:solidFill>
                        <a:effectLst/>
                        <a:latin typeface="Calibri" panose="020F0502020204030204" pitchFamily="34" charset="0"/>
                        <a:ea typeface="+mn-ea"/>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25451792"/>
                  </a:ext>
                </a:extLst>
              </a:tr>
              <a:tr h="0">
                <a:tc>
                  <a:txBody>
                    <a:bodyPr/>
                    <a:lstStyle/>
                    <a:p>
                      <a:pP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U07 –  Wykrywanie anomalii na rynku turystycznym</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pl-PL" sz="1100" b="0" i="0" kern="1200" dirty="0">
                          <a:solidFill>
                            <a:srgbClr val="002060"/>
                          </a:solidFill>
                          <a:effectLst/>
                          <a:latin typeface="Calibri" panose="020F0502020204030204" pitchFamily="34" charset="0"/>
                          <a:ea typeface="+mn-ea"/>
                          <a:cs typeface="Times New Roman" panose="02020603050405020304" pitchFamily="18" charset="0"/>
                        </a:rPr>
                        <a:t>09-2020</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kumimoji="0" lang="pl-PL" sz="11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Times New Roman" panose="02020603050405020304" pitchFamily="18" charset="0"/>
                        </a:rPr>
                        <a:t>j.w</a:t>
                      </a:r>
                      <a:r>
                        <a:rPr kumimoji="0" lang="pl-PL" sz="1100" b="0" i="0" u="none" strike="noStrike" kern="1200" cap="none" spc="0" normalizeH="0" baseline="0" noProof="0" dirty="0">
                          <a:ln>
                            <a:noFill/>
                          </a:ln>
                          <a:solidFill>
                            <a:srgbClr val="002060"/>
                          </a:solidFill>
                          <a:effectLst/>
                          <a:uLnTx/>
                          <a:uFillTx/>
                          <a:latin typeface="Calibri" panose="020F0502020204030204" pitchFamily="34" charset="0"/>
                          <a:ea typeface="+mn-ea"/>
                          <a:cs typeface="Times New Roman" panose="02020603050405020304" pitchFamily="18" charset="0"/>
                        </a:rPr>
                        <a:t>.</a:t>
                      </a:r>
                      <a:endParaRPr lang="pl-PL" sz="1100" b="0" i="0" dirty="0">
                        <a:solidFill>
                          <a:srgbClr val="002060"/>
                        </a:solidFill>
                        <a:effectLst/>
                        <a:latin typeface="Calibri" panose="020F0502020204030204" pitchFamily="34" charset="0"/>
                        <a:ea typeface="+mn-ea"/>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53791688"/>
                  </a:ext>
                </a:extLst>
              </a:tr>
            </a:tbl>
          </a:graphicData>
        </a:graphic>
      </p:graphicFrame>
    </p:spTree>
    <p:extLst>
      <p:ext uri="{BB962C8B-B14F-4D97-AF65-F5344CB8AC3E}">
        <p14:creationId xmlns:p14="http://schemas.microsoft.com/office/powerpoint/2010/main" val="1925160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dtytuł 2"/>
          <p:cNvSpPr>
            <a:spLocks noGrp="1"/>
          </p:cNvSpPr>
          <p:nvPr>
            <p:ph type="subTitle" idx="1"/>
          </p:nvPr>
        </p:nvSpPr>
        <p:spPr>
          <a:xfrm>
            <a:off x="1841161" y="1123540"/>
            <a:ext cx="8509677" cy="750596"/>
          </a:xfrm>
        </p:spPr>
        <p:txBody>
          <a:bodyPr>
            <a:noAutofit/>
          </a:bodyPr>
          <a:lstStyle/>
          <a:p>
            <a:pPr>
              <a:spcAft>
                <a:spcPts val="1200"/>
              </a:spcAft>
            </a:pPr>
            <a:r>
              <a:rPr lang="pl-PL" sz="4000" b="1" dirty="0">
                <a:solidFill>
                  <a:srgbClr val="002060"/>
                </a:solidFill>
                <a:cs typeface="Times New Roman" pitchFamily="18" charset="0"/>
              </a:rPr>
              <a:t>PRODUKTY PROJEKTU </a:t>
            </a:r>
            <a:r>
              <a:rPr lang="pl-PL" b="1" dirty="0">
                <a:solidFill>
                  <a:srgbClr val="002060"/>
                </a:solidFill>
                <a:cs typeface="Times New Roman" pitchFamily="18" charset="0"/>
              </a:rPr>
              <a:t>– </a:t>
            </a:r>
            <a:r>
              <a:rPr lang="pl-PL" b="1" dirty="0" smtClean="0">
                <a:solidFill>
                  <a:srgbClr val="002060"/>
                </a:solidFill>
                <a:cs typeface="Times New Roman" pitchFamily="18" charset="0"/>
              </a:rPr>
              <a:t>integracja</a:t>
            </a:r>
            <a:endParaRPr lang="pl-PL" b="1" dirty="0">
              <a:solidFill>
                <a:srgbClr val="002060"/>
              </a:solidFill>
              <a:cs typeface="Times New Roman" pitchFamily="18"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2150685852"/>
              </p:ext>
            </p:extLst>
          </p:nvPr>
        </p:nvGraphicFramePr>
        <p:xfrm>
          <a:off x="254000" y="1874136"/>
          <a:ext cx="11542473" cy="4631745"/>
        </p:xfrm>
        <a:graphic>
          <a:graphicData uri="http://schemas.openxmlformats.org/drawingml/2006/table">
            <a:tbl>
              <a:tblPr firstRow="1" firstCol="1" bandRow="1">
                <a:tableStyleId>{5C22544A-7EE6-4342-B048-85BDC9FD1C3A}</a:tableStyleId>
              </a:tblPr>
              <a:tblGrid>
                <a:gridCol w="4998720">
                  <a:extLst>
                    <a:ext uri="{9D8B030D-6E8A-4147-A177-3AD203B41FA5}">
                      <a16:colId xmlns="" xmlns:a16="http://schemas.microsoft.com/office/drawing/2014/main" val="20000"/>
                    </a:ext>
                  </a:extLst>
                </a:gridCol>
                <a:gridCol w="2550160">
                  <a:extLst>
                    <a:ext uri="{9D8B030D-6E8A-4147-A177-3AD203B41FA5}">
                      <a16:colId xmlns="" xmlns:a16="http://schemas.microsoft.com/office/drawing/2014/main" val="20003"/>
                    </a:ext>
                  </a:extLst>
                </a:gridCol>
                <a:gridCol w="3993593">
                  <a:extLst>
                    <a:ext uri="{9D8B030D-6E8A-4147-A177-3AD203B41FA5}">
                      <a16:colId xmlns="" xmlns:a16="http://schemas.microsoft.com/office/drawing/2014/main" val="20004"/>
                    </a:ext>
                  </a:extLst>
                </a:gridCol>
              </a:tblGrid>
              <a:tr h="523624">
                <a:tc>
                  <a:txBody>
                    <a:bodyPr/>
                    <a:lstStyle/>
                    <a:p>
                      <a:pPr algn="ctr">
                        <a:lnSpc>
                          <a:spcPct val="107000"/>
                        </a:lnSpc>
                        <a:spcAft>
                          <a:spcPts val="0"/>
                        </a:spcAft>
                      </a:pPr>
                      <a:r>
                        <a:rPr lang="pl-PL" sz="1400" b="0" dirty="0">
                          <a:solidFill>
                            <a:schemeClr val="bg1"/>
                          </a:solidFill>
                          <a:effectLst/>
                          <a:latin typeface="+mn-lt"/>
                        </a:rPr>
                        <a:t>Nazwa produktu</a:t>
                      </a:r>
                      <a:endParaRPr lang="pl-PL"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1400" b="0" dirty="0">
                          <a:solidFill>
                            <a:schemeClr val="bg1"/>
                          </a:solidFill>
                          <a:effectLst/>
                          <a:latin typeface="+mn-lt"/>
                          <a:ea typeface="Calibri" panose="020F0502020204030204" pitchFamily="34" charset="0"/>
                          <a:cs typeface="Times New Roman" panose="02020603050405020304" pitchFamily="18" charset="0"/>
                        </a:rPr>
                        <a:t>Nazwa zintegrowanych systemów</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0" dirty="0">
                          <a:solidFill>
                            <a:schemeClr val="bg1"/>
                          </a:solidFill>
                          <a:effectLst/>
                          <a:latin typeface="+mn-lt"/>
                          <a:ea typeface="Calibri" panose="020F0502020204030204" pitchFamily="34" charset="0"/>
                          <a:cs typeface="Times New Roman" panose="02020603050405020304" pitchFamily="18" charset="0"/>
                        </a:rPr>
                        <a:t>Uwagi</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692772">
                <a:tc>
                  <a:txBody>
                    <a:bodyPr/>
                    <a:lstStyle/>
                    <a:p>
                      <a:pPr>
                        <a:lnSpc>
                          <a:spcPct val="107000"/>
                        </a:lnSpc>
                        <a:spcAft>
                          <a:spcPts val="0"/>
                        </a:spcAft>
                      </a:pPr>
                      <a:r>
                        <a:rPr lang="pl-PL" sz="1100" b="0" i="0" kern="1200" dirty="0">
                          <a:solidFill>
                            <a:srgbClr val="002060"/>
                          </a:solidFill>
                          <a:effectLst/>
                          <a:latin typeface="+mn-lt"/>
                          <a:ea typeface="Calibri" panose="020F0502020204030204" pitchFamily="34" charset="0"/>
                          <a:cs typeface="Times New Roman" panose="02020603050405020304" pitchFamily="18" charset="0"/>
                        </a:rPr>
                        <a:t>U01 – Obsługa deklaracji i płatności przedsiębiorców turystycznych</a:t>
                      </a:r>
                    </a:p>
                    <a:p>
                      <a:pPr>
                        <a:lnSpc>
                          <a:spcPct val="107000"/>
                        </a:lnSpc>
                        <a:spcAft>
                          <a:spcPts val="0"/>
                        </a:spcAft>
                      </a:pPr>
                      <a:r>
                        <a:rPr lang="pl-PL" sz="1100" b="0" i="0" kern="1200" dirty="0">
                          <a:solidFill>
                            <a:srgbClr val="002060"/>
                          </a:solidFill>
                          <a:effectLst/>
                          <a:latin typeface="+mn-lt"/>
                          <a:ea typeface="Calibri" panose="020F0502020204030204" pitchFamily="34" charset="0"/>
                          <a:cs typeface="Times New Roman" panose="02020603050405020304" pitchFamily="18" charset="0"/>
                        </a:rPr>
                        <a:t>U02 – Platforma komunikacji dla przedsiębiorców i obywateli</a:t>
                      </a:r>
                    </a:p>
                    <a:p>
                      <a:pPr>
                        <a:lnSpc>
                          <a:spcPct val="107000"/>
                        </a:lnSpc>
                        <a:spcAft>
                          <a:spcPts val="0"/>
                        </a:spcAft>
                      </a:pPr>
                      <a:r>
                        <a:rPr lang="pl-PL" sz="1100" b="0" i="0" kern="1200" dirty="0">
                          <a:solidFill>
                            <a:srgbClr val="002060"/>
                          </a:solidFill>
                          <a:effectLst/>
                          <a:latin typeface="+mn-lt"/>
                          <a:ea typeface="Calibri" panose="020F0502020204030204" pitchFamily="34" charset="0"/>
                          <a:cs typeface="Times New Roman" panose="02020603050405020304" pitchFamily="18" charset="0"/>
                        </a:rPr>
                        <a:t>U06 – Generowanie raportów z zakresu danych TFG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kern="1200" dirty="0">
                          <a:solidFill>
                            <a:srgbClr val="002060"/>
                          </a:solidFill>
                          <a:effectLst/>
                          <a:latin typeface="+mn-lt"/>
                          <a:ea typeface="+mn-ea"/>
                          <a:cs typeface="Times New Roman" panose="02020603050405020304" pitchFamily="18" charset="0"/>
                        </a:rPr>
                        <a:t>PESEL</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kern="1200" dirty="0">
                          <a:solidFill>
                            <a:srgbClr val="002060"/>
                          </a:solidFill>
                          <a:effectLst/>
                          <a:latin typeface="+mn-lt"/>
                          <a:ea typeface="+mn-ea"/>
                          <a:cs typeface="Times New Roman" panose="02020603050405020304" pitchFamily="18" charset="0"/>
                        </a:rPr>
                        <a:t>Rejestr wykorzystywany w procesie rejestracji konta przedsiębiorcy lub pracownika przedsiębiorcy (subkonta) turystycznego, który nie stosuje logowania przez Krajowy Węzeł Integracji Elektronicznej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16706">
                <a:tc>
                  <a:txBody>
                    <a:bodyPr/>
                    <a:lstStyle/>
                    <a:p>
                      <a:pPr>
                        <a:lnSpc>
                          <a:spcPct val="107000"/>
                        </a:lnSpc>
                        <a:spcAft>
                          <a:spcPts val="0"/>
                        </a:spcAft>
                      </a:pPr>
                      <a:r>
                        <a:rPr lang="pl-PL" sz="1100" b="0" i="0" kern="1200" dirty="0">
                          <a:solidFill>
                            <a:srgbClr val="002060"/>
                          </a:solidFill>
                          <a:effectLst/>
                          <a:latin typeface="+mn-lt"/>
                          <a:ea typeface="Calibri" panose="020F0502020204030204" pitchFamily="34" charset="0"/>
                          <a:cs typeface="Times New Roman" panose="02020603050405020304" pitchFamily="18" charset="0"/>
                        </a:rPr>
                        <a:t>U07</a:t>
                      </a:r>
                      <a:r>
                        <a:rPr lang="pl-PL" sz="1100" b="0" i="0" dirty="0">
                          <a:solidFill>
                            <a:srgbClr val="002060"/>
                          </a:solidFill>
                          <a:effectLst/>
                          <a:latin typeface="+mn-lt"/>
                          <a:ea typeface="Calibri" panose="020F0502020204030204" pitchFamily="34" charset="0"/>
                          <a:cs typeface="Times New Roman" panose="02020603050405020304" pitchFamily="18" charset="0"/>
                        </a:rPr>
                        <a:t> – </a:t>
                      </a:r>
                      <a:r>
                        <a:rPr lang="pl-PL" sz="1100" b="0" i="0" kern="1200" dirty="0">
                          <a:solidFill>
                            <a:srgbClr val="002060"/>
                          </a:solidFill>
                          <a:effectLst/>
                          <a:latin typeface="+mn-lt"/>
                          <a:ea typeface="Calibri" panose="020F0502020204030204" pitchFamily="34" charset="0"/>
                          <a:cs typeface="Times New Roman" panose="02020603050405020304" pitchFamily="18" charset="0"/>
                        </a:rPr>
                        <a:t>wykrywanie anomalii na rynku turystycznym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kern="1200" dirty="0">
                          <a:solidFill>
                            <a:srgbClr val="002060"/>
                          </a:solidFill>
                          <a:effectLst/>
                          <a:latin typeface="+mn-lt"/>
                          <a:ea typeface="+mn-ea"/>
                          <a:cs typeface="Times New Roman" panose="02020603050405020304" pitchFamily="18" charset="0"/>
                        </a:rPr>
                        <a:t>CEIDG - Centralna Ewidencja i Informacja o Działalności Gospodarczej (CEIDG) -  integracja w celu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kern="1200" dirty="0">
                          <a:solidFill>
                            <a:srgbClr val="002060"/>
                          </a:solidFill>
                          <a:effectLst/>
                          <a:latin typeface="+mn-lt"/>
                          <a:ea typeface="+mn-ea"/>
                          <a:cs typeface="Times New Roman" panose="02020603050405020304" pitchFamily="18" charset="0"/>
                        </a:rPr>
                        <a:t>Integracja w celu porównania danych z CEIDG z danymi z Ewidencji przedsiębiorców turystycznych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16706">
                <a:tc>
                  <a:txBody>
                    <a:bodyPr/>
                    <a:lstStyle/>
                    <a:p>
                      <a:pPr>
                        <a:lnSpc>
                          <a:spcPct val="107000"/>
                        </a:lnSpc>
                        <a:spcAft>
                          <a:spcPts val="0"/>
                        </a:spcAft>
                      </a:pPr>
                      <a:endParaRPr lang="pl-PL" sz="1100" b="0" i="0" dirty="0">
                        <a:solidFill>
                          <a:srgbClr val="00206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pl-PL" sz="1100" b="0" i="0" kern="1200" dirty="0">
                          <a:solidFill>
                            <a:srgbClr val="002060"/>
                          </a:solidFill>
                          <a:effectLst/>
                          <a:latin typeface="+mn-lt"/>
                          <a:ea typeface="Calibri" panose="020F0502020204030204" pitchFamily="34" charset="0"/>
                          <a:cs typeface="Times New Roman" panose="02020603050405020304" pitchFamily="18" charset="0"/>
                        </a:rPr>
                        <a:t>U07</a:t>
                      </a:r>
                      <a:r>
                        <a:rPr lang="pl-PL" sz="1100" b="0" i="0" dirty="0">
                          <a:solidFill>
                            <a:srgbClr val="002060"/>
                          </a:solidFill>
                          <a:effectLst/>
                          <a:latin typeface="+mn-lt"/>
                          <a:ea typeface="Calibri" panose="020F0502020204030204" pitchFamily="34" charset="0"/>
                          <a:cs typeface="Times New Roman" panose="02020603050405020304" pitchFamily="18" charset="0"/>
                        </a:rPr>
                        <a:t> – </a:t>
                      </a:r>
                      <a:r>
                        <a:rPr lang="pl-PL" sz="1100" b="0" i="0" kern="1200" dirty="0">
                          <a:solidFill>
                            <a:srgbClr val="002060"/>
                          </a:solidFill>
                          <a:effectLst/>
                          <a:latin typeface="+mn-lt"/>
                          <a:ea typeface="Calibri" panose="020F0502020204030204" pitchFamily="34" charset="0"/>
                          <a:cs typeface="Times New Roman" panose="02020603050405020304" pitchFamily="18" charset="0"/>
                        </a:rPr>
                        <a:t>wykrywanie anomalii na rynku turystycznym </a:t>
                      </a:r>
                      <a:endParaRPr lang="pl-PL" sz="1100" b="0" i="0" dirty="0">
                        <a:solidFill>
                          <a:srgbClr val="002060"/>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pl-PL" sz="1100" b="0" i="0"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dirty="0">
                          <a:solidFill>
                            <a:srgbClr val="002060"/>
                          </a:solidFill>
                          <a:effectLst/>
                          <a:latin typeface="+mn-lt"/>
                          <a:ea typeface="Calibri" panose="020F0502020204030204" pitchFamily="34" charset="0"/>
                          <a:cs typeface="Times New Roman" panose="02020603050405020304" pitchFamily="18" charset="0"/>
                        </a:rPr>
                        <a:t>REGON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kern="1200" dirty="0">
                          <a:solidFill>
                            <a:srgbClr val="002060"/>
                          </a:solidFill>
                          <a:effectLst/>
                          <a:latin typeface="+mn-lt"/>
                          <a:ea typeface="+mn-ea"/>
                          <a:cs typeface="Times New Roman" panose="02020603050405020304" pitchFamily="18" charset="0"/>
                        </a:rPr>
                        <a:t>integracja w celu zbieżnym z integracją z CEIDG w sytuacji, gdy nie można znaleźć danych w CEIDG lub miało miejsce przerwanie dostępu do usług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16706">
                <a:tc>
                  <a:txBody>
                    <a:bodyPr/>
                    <a:lstStyle/>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U01 – Obsługa deklaracji i płatności przedsiębiorców turystycznych</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U02 – Platforma komunikacji dla przedsiębiorców i obywateli</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U03 – Obsługa wypłaty poszkodowanemu podróżnemu zwrotu kosztów przez TFG</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U05 – Platforma komunikacji dla administracji publicznej</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U06 – Generowanie raportów z zakresu danych TFG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dirty="0">
                          <a:solidFill>
                            <a:srgbClr val="002060"/>
                          </a:solidFill>
                          <a:effectLst/>
                          <a:latin typeface="+mn-lt"/>
                          <a:ea typeface="Calibri" panose="020F0502020204030204" pitchFamily="34" charset="0"/>
                          <a:cs typeface="Times New Roman" panose="02020603050405020304" pitchFamily="18" charset="0"/>
                        </a:rPr>
                        <a:t>KWIE – Krajowy Węzeł Integracji Elektronicznej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dirty="0">
                          <a:solidFill>
                            <a:srgbClr val="002060"/>
                          </a:solidFill>
                          <a:effectLst/>
                          <a:latin typeface="+mn-lt"/>
                          <a:ea typeface="Calibri" panose="020F0502020204030204" pitchFamily="34" charset="0"/>
                          <a:cs typeface="Times New Roman" panose="02020603050405020304" pitchFamily="18" charset="0"/>
                        </a:rPr>
                        <a:t>Rejestracja i logowanie obywateli oraz przedsiębiorców turystycznych, a także podpisywanie dokumentów i oświadczeń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76162410"/>
                  </a:ext>
                </a:extLst>
              </a:tr>
              <a:tr h="616706">
                <a:tc>
                  <a:txBody>
                    <a:bodyPr/>
                    <a:lstStyle/>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U01 – Obsługa deklaracji i płatności przedsiębiorców turystycznych</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U02 – Platforma komunikacji dla przedsiębiorców i obywateli</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U03 – Obsługa wypłaty poszkodowanemu podróżnemu zwrotu kosztów przez TFG</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U04 – Obsługa dyspozycji wypłaty zaliczki i rozliczeń MW</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U06 – Generowanie raportów z zakresu danych TFG</a:t>
                      </a:r>
                    </a:p>
                    <a:p>
                      <a:pPr>
                        <a:lnSpc>
                          <a:spcPct val="107000"/>
                        </a:lnSpc>
                        <a:spcAft>
                          <a:spcPts val="0"/>
                        </a:spcAft>
                      </a:pPr>
                      <a:r>
                        <a:rPr lang="pl-PL" sz="1100" b="0" i="0" dirty="0">
                          <a:solidFill>
                            <a:srgbClr val="002060"/>
                          </a:solidFill>
                          <a:effectLst/>
                          <a:latin typeface="+mn-lt"/>
                          <a:ea typeface="Calibri" panose="020F0502020204030204" pitchFamily="34" charset="0"/>
                          <a:cs typeface="Times New Roman" panose="02020603050405020304" pitchFamily="18" charset="0"/>
                        </a:rPr>
                        <a:t>U07 – Wykrywanie anomalii na rynku turystycznym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dirty="0" err="1">
                          <a:solidFill>
                            <a:srgbClr val="002060"/>
                          </a:solidFill>
                          <a:effectLst/>
                          <a:latin typeface="+mn-lt"/>
                          <a:ea typeface="Calibri" panose="020F0502020204030204" pitchFamily="34" charset="0"/>
                          <a:cs typeface="Times New Roman" panose="02020603050405020304" pitchFamily="18" charset="0"/>
                        </a:rPr>
                        <a:t>CEOTiPUNP</a:t>
                      </a:r>
                      <a:r>
                        <a:rPr lang="pl-PL" sz="1100" i="0" kern="1200" dirty="0" err="1">
                          <a:solidFill>
                            <a:srgbClr val="002060"/>
                          </a:solidFill>
                          <a:effectLst/>
                          <a:latin typeface="+mn-lt"/>
                          <a:ea typeface="Calibri" panose="020F0502020204030204" pitchFamily="34" charset="0"/>
                          <a:cs typeface="Times New Roman" panose="02020603050405020304" pitchFamily="18" charset="0"/>
                        </a:rPr>
                        <a:t>UT</a:t>
                      </a:r>
                      <a:r>
                        <a:rPr lang="pl-PL" sz="1100" i="0" kern="1200" dirty="0">
                          <a:solidFill>
                            <a:srgbClr val="002060"/>
                          </a:solidFill>
                          <a:effectLst/>
                          <a:latin typeface="+mn-lt"/>
                          <a:ea typeface="Calibri" panose="020F0502020204030204" pitchFamily="34" charset="0"/>
                          <a:cs typeface="Times New Roman" panose="02020603050405020304" pitchFamily="18" charset="0"/>
                        </a:rPr>
                        <a:t> - </a:t>
                      </a:r>
                      <a:r>
                        <a:rPr lang="pl-PL" sz="1100" i="0" kern="1200" dirty="0">
                          <a:solidFill>
                            <a:srgbClr val="002060"/>
                          </a:solidFill>
                          <a:effectLst/>
                          <a:latin typeface="+mn-lt"/>
                          <a:ea typeface="+mn-ea"/>
                          <a:cs typeface="Times New Roman" panose="02020603050405020304" pitchFamily="18" charset="0"/>
                        </a:rPr>
                        <a:t>Centralna Ewidencja Operatorów Turystyki i Przedsiębiorców Ułatwiających Nabywanie Usług Turystycznych</a:t>
                      </a:r>
                      <a:endParaRPr lang="pl-PL" sz="1100" i="0" kern="1200" dirty="0">
                        <a:solidFill>
                          <a:srgbClr val="002060"/>
                        </a:solidFill>
                        <a:effectLst/>
                        <a:latin typeface="+mn-lt"/>
                        <a:ea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kern="1200" dirty="0">
                          <a:solidFill>
                            <a:srgbClr val="002060"/>
                          </a:solidFill>
                          <a:effectLst/>
                          <a:latin typeface="+mn-lt"/>
                          <a:ea typeface="+mn-ea"/>
                          <a:cs typeface="Times New Roman" panose="02020603050405020304" pitchFamily="18" charset="0"/>
                        </a:rPr>
                        <a:t>Zasilanie (i bieżąca synchronizacja) Portalu TFG danymi przedsiębiorców turystycznych z Ewidencji w celu zapewnienia poprawnych i aktualnych danych przedsiębiorców, a także by umożliwić możliwość wykrywania anomalii na rynku turystycznym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65421941"/>
                  </a:ext>
                </a:extLst>
              </a:tr>
            </a:tbl>
          </a:graphicData>
        </a:graphic>
      </p:graphicFrame>
    </p:spTree>
    <p:extLst>
      <p:ext uri="{BB962C8B-B14F-4D97-AF65-F5344CB8AC3E}">
        <p14:creationId xmlns:p14="http://schemas.microsoft.com/office/powerpoint/2010/main" val="4053969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67" name="Łącznik prosty ze strzałką 66"/>
          <p:cNvCxnSpPr/>
          <p:nvPr/>
        </p:nvCxnSpPr>
        <p:spPr>
          <a:xfrm flipH="1">
            <a:off x="11796474" y="13034155"/>
            <a:ext cx="623364" cy="3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dtytuł 2"/>
          <p:cNvSpPr>
            <a:spLocks noGrp="1"/>
          </p:cNvSpPr>
          <p:nvPr>
            <p:ph type="subTitle" idx="1"/>
          </p:nvPr>
        </p:nvSpPr>
        <p:spPr>
          <a:xfrm>
            <a:off x="1775522" y="1484784"/>
            <a:ext cx="10020952" cy="750596"/>
          </a:xfrm>
        </p:spPr>
        <p:txBody>
          <a:bodyPr>
            <a:noAutofit/>
          </a:bodyPr>
          <a:lstStyle/>
          <a:p>
            <a:pPr>
              <a:spcAft>
                <a:spcPts val="1200"/>
              </a:spcAft>
            </a:pPr>
            <a:r>
              <a:rPr lang="pl-PL" sz="4000" b="1" dirty="0">
                <a:solidFill>
                  <a:srgbClr val="002060"/>
                </a:solidFill>
                <a:cs typeface="Times New Roman" pitchFamily="18" charset="0"/>
              </a:rPr>
              <a:t>PRODUKTY PROJEKTU </a:t>
            </a:r>
            <a:r>
              <a:rPr lang="pl-PL" b="1" dirty="0">
                <a:solidFill>
                  <a:srgbClr val="002060"/>
                </a:solidFill>
                <a:cs typeface="Times New Roman" pitchFamily="18" charset="0"/>
              </a:rPr>
              <a:t>– </a:t>
            </a:r>
            <a:r>
              <a:rPr lang="pl-PL" b="1" dirty="0" smtClean="0">
                <a:solidFill>
                  <a:srgbClr val="002060"/>
                </a:solidFill>
                <a:cs typeface="Times New Roman" pitchFamily="18" charset="0"/>
              </a:rPr>
              <a:t>komplementarność</a:t>
            </a:r>
            <a:endParaRPr lang="pl-PL" b="1" dirty="0">
              <a:solidFill>
                <a:srgbClr val="002060"/>
              </a:solidFill>
              <a:cs typeface="Times New Roman"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365178698"/>
              </p:ext>
            </p:extLst>
          </p:nvPr>
        </p:nvGraphicFramePr>
        <p:xfrm>
          <a:off x="695400" y="2338265"/>
          <a:ext cx="10805720" cy="3898134"/>
        </p:xfrm>
        <a:graphic>
          <a:graphicData uri="http://schemas.openxmlformats.org/drawingml/2006/table">
            <a:tbl>
              <a:tblPr firstRow="1" firstCol="1" bandRow="1">
                <a:tableStyleId>{5C22544A-7EE6-4342-B048-85BDC9FD1C3A}</a:tableStyleId>
              </a:tblPr>
              <a:tblGrid>
                <a:gridCol w="2118920">
                  <a:extLst>
                    <a:ext uri="{9D8B030D-6E8A-4147-A177-3AD203B41FA5}">
                      <a16:colId xmlns="" xmlns:a16="http://schemas.microsoft.com/office/drawing/2014/main" val="20000"/>
                    </a:ext>
                  </a:extLst>
                </a:gridCol>
                <a:gridCol w="3749040">
                  <a:extLst>
                    <a:ext uri="{9D8B030D-6E8A-4147-A177-3AD203B41FA5}">
                      <a16:colId xmlns="" xmlns:a16="http://schemas.microsoft.com/office/drawing/2014/main" val="20003"/>
                    </a:ext>
                  </a:extLst>
                </a:gridCol>
                <a:gridCol w="4937760">
                  <a:extLst>
                    <a:ext uri="{9D8B030D-6E8A-4147-A177-3AD203B41FA5}">
                      <a16:colId xmlns="" xmlns:a16="http://schemas.microsoft.com/office/drawing/2014/main" val="20004"/>
                    </a:ext>
                  </a:extLst>
                </a:gridCol>
              </a:tblGrid>
              <a:tr h="924512">
                <a:tc>
                  <a:txBody>
                    <a:bodyPr/>
                    <a:lstStyle/>
                    <a:p>
                      <a:pPr algn="ctr">
                        <a:lnSpc>
                          <a:spcPct val="107000"/>
                        </a:lnSpc>
                        <a:spcAft>
                          <a:spcPts val="0"/>
                        </a:spcAft>
                      </a:pPr>
                      <a:r>
                        <a:rPr lang="pl-PL" sz="1400" b="1" dirty="0">
                          <a:solidFill>
                            <a:schemeClr val="bg1"/>
                          </a:solidFill>
                          <a:effectLst/>
                          <a:latin typeface="+mn-lt"/>
                        </a:rPr>
                        <a:t>Nazwa produktu</a:t>
                      </a:r>
                      <a:endParaRPr lang="pl-PL"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l-PL" sz="1400" b="1" dirty="0">
                          <a:solidFill>
                            <a:schemeClr val="bg1"/>
                          </a:solidFill>
                          <a:effectLst/>
                          <a:latin typeface="+mn-lt"/>
                          <a:ea typeface="Calibri" panose="020F0502020204030204" pitchFamily="34" charset="0"/>
                          <a:cs typeface="Times New Roman" panose="02020603050405020304" pitchFamily="18" charset="0"/>
                        </a:rPr>
                        <a:t>Nazwa komplementarnych systemów/ modułów/funkcjonalności</a:t>
                      </a: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tc>
                  <a:txBody>
                    <a:bodyPr/>
                    <a:lstStyle/>
                    <a:p>
                      <a:pPr algn="ctr">
                        <a:lnSpc>
                          <a:spcPct val="107000"/>
                        </a:lnSpc>
                        <a:spcAft>
                          <a:spcPts val="0"/>
                        </a:spcAft>
                      </a:pPr>
                      <a:r>
                        <a:rPr lang="pl-PL" sz="1400" b="1" dirty="0">
                          <a:solidFill>
                            <a:schemeClr val="bg1"/>
                          </a:solidFill>
                          <a:effectLst/>
                          <a:latin typeface="+mn-lt"/>
                          <a:ea typeface="Calibri" panose="020F0502020204030204" pitchFamily="34" charset="0"/>
                          <a:cs typeface="Times New Roman" panose="02020603050405020304" pitchFamily="18" charset="0"/>
                        </a:rPr>
                        <a:t>Uwagi</a:t>
                      </a:r>
                      <a:endParaRPr lang="pl-PL"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71E2"/>
                    </a:solidFill>
                  </a:tcPr>
                </a:tc>
                <a:extLst>
                  <a:ext uri="{0D108BD9-81ED-4DB2-BD59-A6C34878D82A}">
                    <a16:rowId xmlns="" xmlns:a16="http://schemas.microsoft.com/office/drawing/2014/main" val="10000"/>
                  </a:ext>
                </a:extLst>
              </a:tr>
              <a:tr h="1658363">
                <a:tc rowSpan="3">
                  <a:txBody>
                    <a:bodyPr/>
                    <a:lstStyle/>
                    <a:p>
                      <a:pPr>
                        <a:lnSpc>
                          <a:spcPct val="107000"/>
                        </a:lnSpc>
                        <a:spcAft>
                          <a:spcPts val="0"/>
                        </a:spcAft>
                      </a:pPr>
                      <a:r>
                        <a:rPr lang="pl-PL" sz="12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Platforma Usług Turystycznego Funduszu Gwarancyjnego</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200" b="0" i="0" dirty="0">
                          <a:solidFill>
                            <a:srgbClr val="002060"/>
                          </a:solidFill>
                          <a:effectLst/>
                        </a:rPr>
                        <a:t>Portal UFG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200" b="0" i="0" kern="1200" dirty="0">
                          <a:solidFill>
                            <a:srgbClr val="002060"/>
                          </a:solidFill>
                          <a:effectLst/>
                          <a:latin typeface="+mn-lt"/>
                          <a:ea typeface="+mn-ea"/>
                          <a:cs typeface="+mn-cs"/>
                        </a:rPr>
                        <a:t>System oparto o produkty projektu Portal Internetowy UFG, który był współfinansowany ze środków UE w ramach POIG. Za pośrednictwem ww. portalu udostępnione zostały usługi oraz odbywa się komunikacja. ZPUTFG wykorzystuje, podobnie jak obecnie Portal UFG:</a:t>
                      </a:r>
                    </a:p>
                    <a:p>
                      <a:pPr marL="171450" indent="-171450">
                        <a:lnSpc>
                          <a:spcPct val="107000"/>
                        </a:lnSpc>
                        <a:spcAft>
                          <a:spcPts val="0"/>
                        </a:spcAft>
                        <a:buFont typeface="Arial" panose="020B0604020202020204" pitchFamily="34" charset="0"/>
                        <a:buChar char="•"/>
                      </a:pPr>
                      <a:r>
                        <a:rPr lang="pl-PL" sz="1200" b="0" i="0" kern="1200" dirty="0">
                          <a:solidFill>
                            <a:srgbClr val="002060"/>
                          </a:solidFill>
                          <a:effectLst/>
                          <a:latin typeface="+mn-lt"/>
                          <a:ea typeface="+mn-ea"/>
                          <a:cs typeface="+mn-cs"/>
                        </a:rPr>
                        <a:t>usługę Krajowego Węzła Integracji Elektronicznej jako jedną z metod potwierdzania tożsamości w trakcie rejestracji użytkownika (Obywatel),</a:t>
                      </a:r>
                    </a:p>
                    <a:p>
                      <a:pPr marL="171450" indent="-171450">
                        <a:lnSpc>
                          <a:spcPct val="107000"/>
                        </a:lnSpc>
                        <a:spcAft>
                          <a:spcPts val="0"/>
                        </a:spcAft>
                        <a:buFont typeface="Arial" panose="020B0604020202020204" pitchFamily="34" charset="0"/>
                        <a:buChar char="•"/>
                      </a:pPr>
                      <a:r>
                        <a:rPr lang="pl-PL" sz="1200" b="0" i="0" kern="1200" dirty="0">
                          <a:solidFill>
                            <a:srgbClr val="002060"/>
                          </a:solidFill>
                          <a:effectLst/>
                          <a:latin typeface="+mn-lt"/>
                          <a:ea typeface="+mn-ea"/>
                          <a:cs typeface="+mn-cs"/>
                        </a:rPr>
                        <a:t>usługi Systemu Rejestrów Państwowych (weryfikacji w oparciu o rejestr PE-SEL) jako jedną z metod potwierdzania tożsamości w trakcie rejestracji użytkownika (Obywatel)</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91216">
                <a:tc vMerge="1">
                  <a:txBody>
                    <a:bodyPr/>
                    <a:lstStyle/>
                    <a:p>
                      <a:pPr>
                        <a:lnSpc>
                          <a:spcPct val="107000"/>
                        </a:lnSpc>
                        <a:spcAft>
                          <a:spcPts val="0"/>
                        </a:spcAft>
                      </a:pPr>
                      <a:r>
                        <a:rPr lang="pl-PL" sz="1200" b="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Infoportal</a:t>
                      </a:r>
                      <a:r>
                        <a:rPr lang="pl-PL" sz="1200" b="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200" b="0" i="0" dirty="0" err="1">
                          <a:solidFill>
                            <a:srgbClr val="002060"/>
                          </a:solidFill>
                          <a:effectLst/>
                        </a:rPr>
                        <a:t>Infoportal</a:t>
                      </a:r>
                      <a:r>
                        <a:rPr lang="pl-PL" sz="1200" b="0" i="0" dirty="0">
                          <a:solidFill>
                            <a:srgbClr val="002060"/>
                          </a:solidFill>
                          <a:effectLst/>
                        </a:rPr>
                        <a:t> TFG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Warstwa publiczna Portalu TFG prezentująca informacje statyczne dla odbiorcy oraz stanowiąca interfejs, z którego przechodzi się do logowania do Platformy ZPUTFG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52944725"/>
                  </a:ext>
                </a:extLst>
              </a:tr>
              <a:tr h="619760">
                <a:tc vMerge="1">
                  <a:txBody>
                    <a:bodyPr/>
                    <a:lstStyle/>
                    <a:p>
                      <a:pPr>
                        <a:lnSpc>
                          <a:spcPct val="107000"/>
                        </a:lnSpc>
                        <a:spcAft>
                          <a:spcPts val="0"/>
                        </a:spcAft>
                      </a:pPr>
                      <a:endParaRPr lang="pl-PL" sz="1200" b="0" i="1" dirty="0">
                        <a:solidFill>
                          <a:srgbClr val="002060"/>
                        </a:solidFill>
                        <a:effectLst/>
                        <a:latin typeface="Calibri" panose="020F0502020204030204" pitchFamily="34" charset="0"/>
                        <a:cs typeface="Times New Roman" panose="02020603050405020304" pitchFamily="18" charset="0"/>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1200" i="0" dirty="0">
                          <a:solidFill>
                            <a:srgbClr val="002060"/>
                          </a:solidFill>
                        </a:rPr>
                        <a:t>System obsługi deklaracji i składek Turystycznego Funduszu Pomocowego</a:t>
                      </a:r>
                      <a:endParaRPr lang="pl-PL" sz="1200" b="0" i="0" dirty="0">
                        <a:solidFill>
                          <a:srgbClr val="002060"/>
                        </a:solidFill>
                        <a:effectLst/>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pl-PL" sz="11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System powstały na gruncie Turystycznego Funduszu Zwrotów, który powstał w ramach realizacji pomocy COVID-19 dla przedsiębiorców turystycznych, zbudowany jako rozszerzenie platformy ZPUTFG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04074068"/>
                  </a:ext>
                </a:extLst>
              </a:tr>
            </a:tbl>
          </a:graphicData>
        </a:graphic>
      </p:graphicFrame>
    </p:spTree>
    <p:extLst>
      <p:ext uri="{BB962C8B-B14F-4D97-AF65-F5344CB8AC3E}">
        <p14:creationId xmlns:p14="http://schemas.microsoft.com/office/powerpoint/2010/main" val="20317307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sisl xmlns:xsd="http://www.w3.org/2001/XMLSchema" xmlns:xsi="http://www.w3.org/2001/XMLSchema-instance" xmlns="http://www.boldonjames.com/2008/01/sie/internal/label" sislVersion="0" policy="bb20e14d-be6a-46e8-ba22-12335b2c5146" origin="userSelected">
  <element uid="43bb6f90-9fd1-4897-ac60-32a10e88c35a" value=""/>
</sisl>
</file>

<file path=customXml/item4.xml><?xml version="1.0" encoding="utf-8"?>
<ct:contentTypeSchema xmlns:ct="http://schemas.microsoft.com/office/2006/metadata/contentType" xmlns:ma="http://schemas.microsoft.com/office/2006/metadata/properties/metaAttributes" ct:_="" ma:_="" ma:contentTypeName="Dokument" ma:contentTypeID="0x0101002A0F86658914CB4B80809DCDA8479AE9" ma:contentTypeVersion="11" ma:contentTypeDescription="Utwórz nowy dokument." ma:contentTypeScope="" ma:versionID="c04a8f917ae432799b65c28e2f3309c1">
  <xsd:schema xmlns:xsd="http://www.w3.org/2001/XMLSchema" xmlns:xs="http://www.w3.org/2001/XMLSchema" xmlns:p="http://schemas.microsoft.com/office/2006/metadata/properties" xmlns:ns2="9affde3b-50dd-4e74-9e2c-6b9654ae514a" xmlns:ns3="5df3a10b-8748-402e-bef4-aee373db4dbb" targetNamespace="http://schemas.microsoft.com/office/2006/metadata/properties" ma:root="true" ma:fieldsID="aee99c735deaede188f95562412e745f" ns2:_="" ns3:_="">
    <xsd:import namespace="9affde3b-50dd-4e74-9e2c-6b9654ae514a"/>
    <xsd:import namespace="5df3a10b-8748-402e-bef4-aee373db4d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de3b-50dd-4e74-9e2c-6b9654ae5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f3a10b-8748-402e-bef4-aee373db4dbb" elementFormDefault="qualified">
    <xsd:import namespace="http://schemas.microsoft.com/office/2006/documentManagement/types"/>
    <xsd:import namespace="http://schemas.microsoft.com/office/infopath/2007/PartnerControls"/>
    <xsd:element name="SharedWithUsers" ma:index="14"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DFC41-DFC4-4E70-80DB-DCB0526E9233}">
  <ds:schemaRefs>
    <ds:schemaRef ds:uri="http://schemas.microsoft.com/sharepoint/v3/contenttype/forms"/>
  </ds:schemaRefs>
</ds:datastoreItem>
</file>

<file path=customXml/itemProps2.xml><?xml version="1.0" encoding="utf-8"?>
<ds:datastoreItem xmlns:ds="http://schemas.openxmlformats.org/officeDocument/2006/customXml" ds:itemID="{96E28105-763F-4193-B043-C170AA0A0327}">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9affde3b-50dd-4e74-9e2c-6b9654ae514a"/>
    <ds:schemaRef ds:uri="http://schemas.openxmlformats.org/package/2006/metadata/core-properties"/>
    <ds:schemaRef ds:uri="5df3a10b-8748-402e-bef4-aee373db4dbb"/>
    <ds:schemaRef ds:uri="http://www.w3.org/XML/1998/namespace"/>
    <ds:schemaRef ds:uri="http://purl.org/dc/dcmitype/"/>
  </ds:schemaRefs>
</ds:datastoreItem>
</file>

<file path=customXml/itemProps3.xml><?xml version="1.0" encoding="utf-8"?>
<ds:datastoreItem xmlns:ds="http://schemas.openxmlformats.org/officeDocument/2006/customXml" ds:itemID="{F96944A6-6296-4E67-BA80-F95C94EFBCBC}">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C75806B2-E0D8-4DA6-91AA-1D6F1E7B486A}">
  <ds:schemaRefs>
    <ds:schemaRef ds:uri="5df3a10b-8748-402e-bef4-aee373db4dbb"/>
    <ds:schemaRef ds:uri="9affde3b-50dd-4e74-9e2c-6b9654ae51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678</TotalTime>
  <Words>1348</Words>
  <Application>Microsoft Office PowerPoint</Application>
  <PresentationFormat>Panoramiczny</PresentationFormat>
  <Paragraphs>260</Paragraphs>
  <Slides>14</Slides>
  <Notes>14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14</vt:i4>
      </vt:variant>
    </vt:vector>
  </HeadingPairs>
  <TitlesOfParts>
    <vt:vector size="21" baseType="lpstr">
      <vt:lpstr>Arial</vt:lpstr>
      <vt:lpstr>Calibri</vt:lpstr>
      <vt:lpstr>Calibri Light</vt:lpstr>
      <vt:lpstr>Corbel</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Ministerstwo Cyfryzacji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Buraczyński Łukasz</dc:creator>
  <cp:keywords>#[Ogólne]#</cp:keywords>
  <cp:lastModifiedBy>Gałązka Anna</cp:lastModifiedBy>
  <cp:revision>44</cp:revision>
  <dcterms:created xsi:type="dcterms:W3CDTF">2017-01-27T12:50:17Z</dcterms:created>
  <dcterms:modified xsi:type="dcterms:W3CDTF">2021-03-03T15:22:51Z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0x0101002A0F86658914CB4B80809DCDA8479AE9</vt:lpwstr>
  </property>
  <property fmtid="{D5CDD505-2E9C-101B-9397-08002B2CF9AE}" pid="3" name="docIndexRef">
    <vt:lpwstr>1ab7e31e-f9b5-43da-9e2c-1e22d0148d69</vt:lpwstr>
  </property>
  <property fmtid="{D5CDD505-2E9C-101B-9397-08002B2CF9AE}" pid="4" name="bjSaver">
    <vt:lpwstr>bQ+xWI7TBK1hidOM2Kt9/DXQZuX18w8j</vt:lpwstr>
  </property>
  <property fmtid="{D5CDD505-2E9C-101B-9397-08002B2CF9AE}" pid="5" name="bjDocumentLabelXML">
    <vt:lpwstr>&lt;?xml version="1.0" encoding="us-ascii"?&gt;&lt;sisl xmlns:xsd="http://www.w3.org/2001/XMLSchema" xmlns:xsi="http://www.w3.org/2001/XMLSchema-instance" sislVersion="0" policy="bb20e14d-be6a-46e8-ba22-12335b2c5146" origin="userSelected" xmlns="http://www.boldonj</vt:lpwstr>
  </property>
  <property fmtid="{D5CDD505-2E9C-101B-9397-08002B2CF9AE}" pid="6" name="bjDocumentLabelXML-0">
    <vt:lpwstr>ames.com/2008/01/sie/internal/label"&gt;&lt;element uid="43bb6f90-9fd1-4897-ac60-32a10e88c35a" value="" /&gt;&lt;/sisl&gt;</vt:lpwstr>
  </property>
  <property fmtid="{D5CDD505-2E9C-101B-9397-08002B2CF9AE}" pid="7" name="bjDocumentSecurityLabel">
    <vt:lpwstr>[ Klasyfikacja: [Ogólne]]</vt:lpwstr>
  </property>
</Properties>
</file>