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145" d="100"/>
          <a:sy n="145" d="100"/>
        </p:scale>
        <p:origin x="2706" y="126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7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7" y="9380538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4975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2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2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639444" y="2961000"/>
            <a:ext cx="2884532" cy="57628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625074" y="2340000"/>
            <a:ext cx="2898902" cy="58472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en-GB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6367180" y="2169296"/>
            <a:ext cx="3924000" cy="246221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212058" y="2780928"/>
            <a:ext cx="13932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General Director’s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1874484" y="192129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Paying Authority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3217353" y="1340768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State Budget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3225024" y="306845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Economy Financing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3228415" y="366482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Local Government Finances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874484" y="3676677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Goods and Services Tax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879419" y="1350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Economic Policy Support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226484" y="2240920"/>
            <a:ext cx="137886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Administrative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BAD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218879" y="4401160"/>
            <a:ext cx="1379645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Finances and Accounting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631658" y="4724704"/>
            <a:ext cx="1492012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International Cooperation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261911" y="4185136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Customs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7729200" y="4545176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Collection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1872298" y="48692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Finance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Discipline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205035" y="3861048"/>
            <a:ext cx="1387754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Security and Data Protection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DB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29200" y="2888992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Audit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of Public Funds 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en-GB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7735583" y="5661248"/>
            <a:ext cx="1188000" cy="468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Department of Financial Information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3217353" y="2492002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Budget Zone Financing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874484" y="249500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Excise Duty and Gambling Department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latin typeface="Calibri" panose="020F0502020204030204" pitchFamily="34" charset="0"/>
              </a:rPr>
              <a:t>DAG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882125" y="3068710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Income Taxes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3225024" y="191385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Public Debt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228614" y="1266021"/>
            <a:ext cx="1378887" cy="9017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en-GB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Director General</a:t>
            </a:r>
          </a:p>
          <a:p>
            <a:r>
              <a:rPr lang="en-GB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Katarzyna Szweda</a:t>
            </a: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239202" y="6381328"/>
            <a:ext cx="1347855" cy="29409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pl-PL" dirty="0"/>
              <a:t>Commissioner for Protection of Classified Information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3224957" y="426494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Guarantee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3224957" y="4861316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Macroeconomic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4631658" y="5822736"/>
            <a:ext cx="149198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Financial Market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Development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9202" y="6021288"/>
            <a:ext cx="1347856" cy="256417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en-GB" sz="700" i="1" dirty="0">
                <a:solidFill>
                  <a:schemeClr val="tx1"/>
                </a:solidFill>
                <a:latin typeface="Calibri" panose="020F0502020204030204" pitchFamily="34" charset="0"/>
              </a:rPr>
              <a:t>Accounting Standards Committee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19951" y="4941168"/>
            <a:ext cx="1370202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Value for Money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and Accounting Department 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DWR</a:t>
            </a:r>
            <a:endParaRPr lang="en-GB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634362" y="1836000"/>
            <a:ext cx="1489308" cy="432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en-GB" altLang="pl-PL" sz="700" dirty="0">
                <a:solidFill>
                  <a:schemeClr val="tx1"/>
                </a:solidFill>
              </a:rPr>
              <a:t>Minister' s Office</a:t>
            </a:r>
            <a:br>
              <a:rPr lang="en-GB" altLang="pl-PL" sz="700" dirty="0">
                <a:solidFill>
                  <a:schemeClr val="tx1"/>
                </a:solidFill>
              </a:rPr>
            </a:br>
            <a:r>
              <a:rPr lang="en-GB" altLang="pl-PL" sz="700" b="1" dirty="0">
                <a:solidFill>
                  <a:schemeClr val="tx1"/>
                </a:solidFill>
              </a:rPr>
              <a:t>BMI</a:t>
            </a:r>
            <a:endParaRPr lang="en-GB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87316" y="201600"/>
            <a:ext cx="3672408" cy="6930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GB" altLang="pl-PL" sz="1100" dirty="0">
                <a:latin typeface="Calibri" panose="020F0502020204030204" pitchFamily="34" charset="0"/>
              </a:rPr>
              <a:t>Minister of Finance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</a:t>
            </a:r>
            <a:r>
              <a:rPr lang="pl-PL" altLang="pl-PL" sz="1100" b="1" dirty="0" err="1">
                <a:latin typeface="Calibri" panose="020F0502020204030204" pitchFamily="34" charset="0"/>
              </a:rPr>
              <a:t>Kosztowniak</a:t>
            </a:r>
            <a:endParaRPr lang="en-GB" altLang="pl-PL" sz="1100" b="1" dirty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39181" y="1404000"/>
            <a:ext cx="1489307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Political Cabinet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9000000" y="450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Combating Economic Crime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7729200" y="3429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Large Business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634360" y="4166752"/>
            <a:ext cx="1496773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Strategy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261911" y="3609072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Budget, Property and Human Resources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215255" y="3321040"/>
            <a:ext cx="1387778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Control and Internal </a:t>
            </a: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Audit Office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BKA</a:t>
            </a:r>
            <a:endParaRPr lang="en-GB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29200" y="512124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Relationships with Customers Department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en-GB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4625074" y="5274000"/>
            <a:ext cx="150603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Informatization Technology </a:t>
            </a:r>
            <a:endParaRPr lang="pl-PL" altLang="pl-PL" sz="700" dirty="0">
              <a:latin typeface="Calibri" panose="020F0502020204030204" pitchFamily="34" charset="0"/>
            </a:endParaRPr>
          </a:p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Management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DZI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9000000" y="396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Department of Toll Collection 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9000000" y="288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Data Analytics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18879" y="5485772"/>
            <a:ext cx="1358721" cy="46350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en-GB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Tax Analysis Department </a:t>
            </a:r>
          </a:p>
          <a:p>
            <a:pPr eaLnBrk="1" hangingPunct="1"/>
            <a:r>
              <a:rPr lang="en-GB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9000000" y="3420000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Department for Supervision of the Controls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272856" y="4761200"/>
            <a:ext cx="125112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Organization of the National Revenue Administration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7729200" y="4005064"/>
            <a:ext cx="1188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Tax Certification Department</a:t>
            </a:r>
          </a:p>
          <a:p>
            <a:pPr eaLnBrk="1" hangingPunct="1"/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1876580" y="4264944"/>
            <a:ext cx="1188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latin typeface="Calibri" panose="020F0502020204030204" pitchFamily="34" charset="0"/>
              </a:rPr>
              <a:t>Tax Policy Department</a:t>
            </a:r>
          </a:p>
          <a:p>
            <a:pPr eaLnBrk="1" hangingPunct="1"/>
            <a:r>
              <a:rPr lang="en-GB" altLang="pl-PL" sz="700" b="1" dirty="0">
                <a:latin typeface="Calibri" panose="020F0502020204030204" pitchFamily="34" charset="0"/>
              </a:rPr>
              <a:t>DSP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6403748" y="3112915"/>
            <a:ext cx="972000" cy="38808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with evaluation of information and promotion activities of the National Revenue Administration</a:t>
            </a:r>
            <a:endParaRPr lang="en-GB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625074" y="3618016"/>
            <a:ext cx="1503414" cy="468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GB" altLang="pl-PL" sz="700" dirty="0">
                <a:solidFill>
                  <a:schemeClr val="tx1"/>
                </a:solidFill>
              </a:rPr>
              <a:t>Legal Department</a:t>
            </a:r>
          </a:p>
          <a:p>
            <a:r>
              <a:rPr lang="en-GB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6284337" y="5337264"/>
            <a:ext cx="1262065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International Relations of the National Revenue Administration Department</a:t>
            </a:r>
          </a:p>
          <a:p>
            <a:pPr eaLnBrk="1" hangingPunct="1"/>
            <a:r>
              <a:rPr lang="en-GB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en-GB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684000" y="1051200"/>
            <a:ext cx="8856000" cy="1483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/>
          <p:nvPr/>
        </p:nvCxnSpPr>
        <p:spPr bwMode="auto">
          <a:xfrm>
            <a:off x="2478516" y="1051200"/>
            <a:ext cx="0" cy="28773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/>
          <p:nvPr/>
        </p:nvCxnSpPr>
        <p:spPr bwMode="auto">
          <a:xfrm>
            <a:off x="5256000" y="894699"/>
            <a:ext cx="0" cy="169200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/>
          <p:nvPr/>
        </p:nvCxnSpPr>
        <p:spPr bwMode="auto">
          <a:xfrm>
            <a:off x="5359524" y="1051200"/>
            <a:ext cx="639" cy="360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Łącznik prosty 45"/>
          <p:cNvCxnSpPr>
            <a:cxnSpLocks/>
          </p:cNvCxnSpPr>
          <p:nvPr/>
        </p:nvCxnSpPr>
        <p:spPr bwMode="auto">
          <a:xfrm>
            <a:off x="8095828" y="1916832"/>
            <a:ext cx="0" cy="99909"/>
          </a:xfrm>
          <a:prstGeom prst="line">
            <a:avLst/>
          </a:prstGeom>
          <a:solidFill>
            <a:srgbClr val="FFFF99"/>
          </a:solidFill>
          <a:ln w="25400" cap="flat" cmpd="sng" algn="ctr">
            <a:solidFill>
              <a:srgbClr val="95DFB6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0" name="Łącznik prosty 119"/>
          <p:cNvCxnSpPr/>
          <p:nvPr/>
        </p:nvCxnSpPr>
        <p:spPr bwMode="auto">
          <a:xfrm>
            <a:off x="828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9" name="Rectangle 257"/>
          <p:cNvSpPr>
            <a:spLocks noChangeArrowheads="1"/>
          </p:cNvSpPr>
          <p:nvPr/>
        </p:nvSpPr>
        <p:spPr bwMode="auto">
          <a:xfrm>
            <a:off x="6439644" y="2500172"/>
            <a:ext cx="972000" cy="360046"/>
          </a:xfrm>
          <a:prstGeom prst="rect">
            <a:avLst/>
          </a:prstGeom>
          <a:solidFill>
            <a:srgbClr val="00B050">
              <a:alpha val="0"/>
            </a:srgbClr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except regulations determined in the Article 12d of the Act of 16 November 2016 - National Revenue Administration</a:t>
            </a:r>
          </a:p>
        </p:txBody>
      </p:sp>
      <p:sp>
        <p:nvSpPr>
          <p:cNvPr id="100" name="Text Box 345"/>
          <p:cNvSpPr txBox="1">
            <a:spLocks noChangeArrowheads="1"/>
          </p:cNvSpPr>
          <p:nvPr/>
        </p:nvSpPr>
        <p:spPr bwMode="auto">
          <a:xfrm>
            <a:off x="4783441" y="3082668"/>
            <a:ext cx="972000" cy="396008"/>
          </a:xfrm>
          <a:prstGeom prst="rect">
            <a:avLst/>
          </a:prstGeom>
          <a:noFill/>
          <a:ln w="254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pl-PL" sz="550" i="1" dirty="0">
                <a:latin typeface="Calibri" panose="020F0502020204030204" pitchFamily="34" charset="0"/>
              </a:rPr>
              <a:t>except evaluation of information and promotion activities of the National Revenue Administration</a:t>
            </a:r>
          </a:p>
        </p:txBody>
      </p:sp>
      <p:cxnSp>
        <p:nvCxnSpPr>
          <p:cNvPr id="102" name="Łącznik prosty 101"/>
          <p:cNvCxnSpPr/>
          <p:nvPr/>
        </p:nvCxnSpPr>
        <p:spPr bwMode="auto">
          <a:xfrm>
            <a:off x="7020000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3" name="Łącznik prosty 102"/>
          <p:cNvCxnSpPr/>
          <p:nvPr/>
        </p:nvCxnSpPr>
        <p:spPr bwMode="auto">
          <a:xfrm>
            <a:off x="9535988" y="1052736"/>
            <a:ext cx="0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261911" y="1260000"/>
            <a:ext cx="1381147" cy="100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Secretary 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Bartosz Zbaraszczuk</a:t>
            </a:r>
          </a:p>
          <a:p>
            <a:pPr>
              <a:spcBef>
                <a:spcPts val="600"/>
              </a:spcBef>
            </a:pP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</a:pPr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Head of the National Revenue Administration</a:t>
            </a:r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" name="Prostokąt 107"/>
          <p:cNvSpPr/>
          <p:nvPr/>
        </p:nvSpPr>
        <p:spPr bwMode="auto">
          <a:xfrm>
            <a:off x="7728882" y="1260001"/>
            <a:ext cx="1188000" cy="2916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Anna </a:t>
            </a:r>
            <a:r>
              <a:rPr kumimoji="0" lang="en-GB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Chałupa</a:t>
            </a:r>
            <a:endParaRPr kumimoji="0" lang="en-GB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4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9000000" y="1260000"/>
            <a:ext cx="1188000" cy="15476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</a:p>
          <a:p>
            <a:r>
              <a:rPr lang="en-GB" sz="900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</a:p>
          <a:p>
            <a:r>
              <a:rPr lang="en-GB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Mariusz Gojny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Deputy Head of the National Revenue Administration</a:t>
            </a: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2" name="Łącznik prosty 121"/>
          <p:cNvCxnSpPr/>
          <p:nvPr/>
        </p:nvCxnSpPr>
        <p:spPr bwMode="auto">
          <a:xfrm>
            <a:off x="684000" y="1051200"/>
            <a:ext cx="688" cy="21600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5" name="Łącznik prosty 124"/>
          <p:cNvCxnSpPr/>
          <p:nvPr/>
        </p:nvCxnSpPr>
        <p:spPr bwMode="auto">
          <a:xfrm>
            <a:off x="3842001" y="1047572"/>
            <a:ext cx="0" cy="29135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" name="Łącznik prosty 6"/>
          <p:cNvCxnSpPr>
            <a:cxnSpLocks/>
          </p:cNvCxnSpPr>
          <p:nvPr/>
        </p:nvCxnSpPr>
        <p:spPr bwMode="auto">
          <a:xfrm>
            <a:off x="7524000" y="2060848"/>
            <a:ext cx="2104360" cy="174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" name="Łącznik prosty 10"/>
          <p:cNvCxnSpPr>
            <a:cxnSpLocks/>
          </p:cNvCxnSpPr>
          <p:nvPr/>
        </p:nvCxnSpPr>
        <p:spPr bwMode="auto">
          <a:xfrm>
            <a:off x="8295620" y="2060848"/>
            <a:ext cx="0" cy="335262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6" name="Łącznik prosty 95"/>
          <p:cNvCxnSpPr>
            <a:cxnSpLocks/>
          </p:cNvCxnSpPr>
          <p:nvPr/>
        </p:nvCxnSpPr>
        <p:spPr bwMode="auto">
          <a:xfrm>
            <a:off x="9628360" y="2060848"/>
            <a:ext cx="0" cy="338249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66404" y="2375936"/>
            <a:ext cx="1267191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Control Bureau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769787" y="2470707"/>
            <a:ext cx="972000" cy="360046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dk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sz="550" i="1" dirty="0">
                <a:latin typeface="Calibri" panose="020F0502020204030204" pitchFamily="34" charset="0"/>
                <a:cs typeface="Calibri" panose="020F0502020204030204" pitchFamily="34" charset="0"/>
              </a:rPr>
              <a:t>with regulations determined in the Article 12d of the Act of 16 November 2016 - National Revenue Administration</a:t>
            </a:r>
          </a:p>
        </p:txBody>
      </p:sp>
      <p:sp>
        <p:nvSpPr>
          <p:cNvPr id="127" name="Prostokąt 126"/>
          <p:cNvSpPr/>
          <p:nvPr/>
        </p:nvSpPr>
        <p:spPr bwMode="auto">
          <a:xfrm>
            <a:off x="5512536" y="2976431"/>
            <a:ext cx="1598386" cy="134904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</a:p>
        </p:txBody>
      </p:sp>
      <p:sp>
        <p:nvSpPr>
          <p:cNvPr id="129" name="Prostokąt 128"/>
          <p:cNvSpPr/>
          <p:nvPr/>
        </p:nvSpPr>
        <p:spPr bwMode="auto">
          <a:xfrm>
            <a:off x="6128537" y="3104784"/>
            <a:ext cx="216000" cy="108000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7736085" y="1730116"/>
            <a:ext cx="1167676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en-GB" sz="700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Information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6063489" y="2510672"/>
            <a:ext cx="198422" cy="108000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101" name="Łącznik prosty 100"/>
          <p:cNvCxnSpPr/>
          <p:nvPr/>
        </p:nvCxnSpPr>
        <p:spPr bwMode="auto">
          <a:xfrm>
            <a:off x="7635282" y="1916832"/>
            <a:ext cx="93600" cy="0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/>
          <p:cNvCxnSpPr/>
          <p:nvPr/>
        </p:nvCxnSpPr>
        <p:spPr bwMode="auto">
          <a:xfrm flipH="1">
            <a:off x="7620796" y="1916832"/>
            <a:ext cx="11847" cy="4073861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6" name="Łącznik prosty ze strzałką 105"/>
          <p:cNvCxnSpPr/>
          <p:nvPr/>
        </p:nvCxnSpPr>
        <p:spPr bwMode="auto">
          <a:xfrm>
            <a:off x="7626719" y="5984839"/>
            <a:ext cx="144016" cy="3903"/>
          </a:xfrm>
          <a:prstGeom prst="straightConnector1">
            <a:avLst/>
          </a:prstGeom>
          <a:solidFill>
            <a:srgbClr val="FFFF99"/>
          </a:solidFill>
          <a:ln w="1270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19861</TotalTime>
  <Words>348</Words>
  <Application>Microsoft Office PowerPoint</Application>
  <PresentationFormat>Slajdy 35 mm</PresentationFormat>
  <Paragraphs>131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angielskim</dc:title>
  <dc:creator/>
  <cp:lastModifiedBy>Waniek Michał</cp:lastModifiedBy>
  <cp:revision>1754</cp:revision>
  <cp:lastPrinted>2023-05-26T11:12:36Z</cp:lastPrinted>
  <dcterms:created xsi:type="dcterms:W3CDTF">2006-06-26T12:00:33Z</dcterms:created>
  <dcterms:modified xsi:type="dcterms:W3CDTF">2023-12-11T10:15:35Z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