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03" r:id="rId5"/>
  </p:sldMasterIdLst>
  <p:notesMasterIdLst>
    <p:notesMasterId r:id="rId39"/>
  </p:notesMasterIdLst>
  <p:handoutMasterIdLst>
    <p:handoutMasterId r:id="rId40"/>
  </p:handoutMasterIdLst>
  <p:sldIdLst>
    <p:sldId id="291" r:id="rId6"/>
    <p:sldId id="257" r:id="rId7"/>
    <p:sldId id="258" r:id="rId8"/>
    <p:sldId id="264" r:id="rId9"/>
    <p:sldId id="259" r:id="rId10"/>
    <p:sldId id="260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5" r:id="rId28"/>
    <p:sldId id="286" r:id="rId29"/>
    <p:sldId id="287" r:id="rId30"/>
    <p:sldId id="288" r:id="rId31"/>
    <p:sldId id="289" r:id="rId32"/>
    <p:sldId id="290" r:id="rId33"/>
    <p:sldId id="281" r:id="rId34"/>
    <p:sldId id="282" r:id="rId35"/>
    <p:sldId id="283" r:id="rId36"/>
    <p:sldId id="284" r:id="rId37"/>
    <p:sldId id="263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yda Joanna" initials="HJ" lastIdx="9" clrIdx="0">
    <p:extLst>
      <p:ext uri="{19B8F6BF-5375-455C-9EA6-DF929625EA0E}">
        <p15:presenceInfo xmlns:p15="http://schemas.microsoft.com/office/powerpoint/2012/main" userId="S-1-5-21-3906529882-2472526378-782400817-3599" providerId="AD"/>
      </p:ext>
    </p:extLst>
  </p:cmAuthor>
  <p:cmAuthor id="2" name="Dominik Wolsak" initials="DW" lastIdx="1" clrIdx="1">
    <p:extLst>
      <p:ext uri="{19B8F6BF-5375-455C-9EA6-DF929625EA0E}">
        <p15:presenceInfo xmlns:p15="http://schemas.microsoft.com/office/powerpoint/2012/main" userId="890ac46c0056e03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A5A5A"/>
    <a:srgbClr val="026937"/>
    <a:srgbClr val="D9272D"/>
    <a:srgbClr val="26352B"/>
    <a:srgbClr val="FF5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10C2CF-ADAC-5C33-EBA4-17EAB2781994}" v="38" dt="2020-04-28T08:09:54.5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408" autoAdjust="0"/>
    <p:restoredTop sz="94660"/>
  </p:normalViewPr>
  <p:slideViewPr>
    <p:cSldViewPr snapToGrid="0">
      <p:cViewPr varScale="1">
        <p:scale>
          <a:sx n="62" d="100"/>
          <a:sy n="62" d="100"/>
        </p:scale>
        <p:origin x="11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55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microsoft.com/office/2016/11/relationships/changesInfo" Target="changesInfos/changesInfo1.xml"/><Relationship Id="rId20" Type="http://schemas.openxmlformats.org/officeDocument/2006/relationships/slide" Target="slides/slide15.xml"/><Relationship Id="rId41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ława Marta" userId="S::marta.bulawa@nfosigw.gov.pl::10a968d9-0abc-4730-a13b-54e1c0b93cfc" providerId="AD" clId="Web-{9B10C2CF-ADAC-5C33-EBA4-17EAB2781994}"/>
    <pc:docChg chg="modSld">
      <pc:chgData name="Buława Marta" userId="S::marta.bulawa@nfosigw.gov.pl::10a968d9-0abc-4730-a13b-54e1c0b93cfc" providerId="AD" clId="Web-{9B10C2CF-ADAC-5C33-EBA4-17EAB2781994}" dt="2020-04-28T08:09:52.103" v="36" actId="20577"/>
      <pc:docMkLst>
        <pc:docMk/>
      </pc:docMkLst>
      <pc:sldChg chg="modSp">
        <pc:chgData name="Buława Marta" userId="S::marta.bulawa@nfosigw.gov.pl::10a968d9-0abc-4730-a13b-54e1c0b93cfc" providerId="AD" clId="Web-{9B10C2CF-ADAC-5C33-EBA4-17EAB2781994}" dt="2020-04-28T08:09:52.103" v="36" actId="20577"/>
        <pc:sldMkLst>
          <pc:docMk/>
          <pc:sldMk cId="1904541721" sldId="291"/>
        </pc:sldMkLst>
        <pc:spChg chg="mod">
          <ac:chgData name="Buława Marta" userId="S::marta.bulawa@nfosigw.gov.pl::10a968d9-0abc-4730-a13b-54e1c0b93cfc" providerId="AD" clId="Web-{9B10C2CF-ADAC-5C33-EBA4-17EAB2781994}" dt="2020-04-28T08:09:52.103" v="36" actId="20577"/>
          <ac:spMkLst>
            <pc:docMk/>
            <pc:sldMk cId="1904541721" sldId="291"/>
            <ac:spMk id="2" creationId="{755C6D79-84AD-469A-9215-7D369192E9E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E96CF3B0-C5D4-4976-86FA-C812E8F55C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E947144-B8B8-4A3B-B323-7435133F65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4C24A-C4D6-4FA0-8298-47F3E98679CA}" type="datetimeFigureOut">
              <a:rPr lang="pl-PL" smtClean="0"/>
              <a:t>28.04.2020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D8E1D64-6D4A-4B03-8B15-090CA1D05F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5552E50-5AB5-4293-8609-8783C4495F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6E24EE-B0EB-4186-AAA7-73E88D6C70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237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7AA55-4ECA-41AF-AEE0-578D62CB5406}" type="datetimeFigureOut">
              <a:rPr lang="pl-PL" smtClean="0"/>
              <a:t>28.04.2020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CA4A4-B721-4292-A674-4FDA46DB75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9493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8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8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8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8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8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5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8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8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8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jpe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8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8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8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hyperlink" Target="https://www.eog.gov.pl/strony/zapoznaj-sie-z-funduszami/oferta-funduszy/srodowisko-energia-zmiany-klimatu/" TargetMode="External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nfosigw.gov.pl/oferta-finansowania/srodki-norweskie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5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5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5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5.sv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5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jpe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jpeg"/><Relationship Id="rId4" Type="http://schemas.openxmlformats.org/officeDocument/2006/relationships/image" Target="../media/image5.sv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jpeg"/><Relationship Id="rId4" Type="http://schemas.openxmlformats.org/officeDocument/2006/relationships/image" Target="../media/image5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jpeg"/><Relationship Id="rId4" Type="http://schemas.openxmlformats.org/officeDocument/2006/relationships/image" Target="../media/image8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jpeg"/><Relationship Id="rId4" Type="http://schemas.openxmlformats.org/officeDocument/2006/relationships/image" Target="../media/image5.sv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jpeg"/><Relationship Id="rId4" Type="http://schemas.openxmlformats.org/officeDocument/2006/relationships/image" Target="../media/image8.svg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9.jpeg"/><Relationship Id="rId4" Type="http://schemas.openxmlformats.org/officeDocument/2006/relationships/image" Target="../media/image8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5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8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8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8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11" descr="Obraz zawierający siedzi, małe, stół, tort&#10;&#10;Opis wygenerowany automatycznie">
            <a:extLst>
              <a:ext uri="{FF2B5EF4-FFF2-40B4-BE49-F238E27FC236}">
                <a16:creationId xmlns:a16="http://schemas.microsoft.com/office/drawing/2014/main" id="{163103A3-3791-4999-AFB9-C21720F848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754A1D70-DBBD-424C-8528-6E25B66EB2A1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0000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E2709DCA-B701-4456-84DD-7470D98BF6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192323"/>
            <a:ext cx="9762186" cy="2768989"/>
          </a:xfrm>
          <a:prstGeom prst="rect">
            <a:avLst/>
          </a:prstGeom>
        </p:spPr>
        <p:txBody>
          <a:bodyPr/>
          <a:lstStyle>
            <a:lvl1pPr algn="ctr">
              <a:defRPr lang="pl-PL" sz="4400" b="1" kern="120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/>
              <a:t>Nabory </a:t>
            </a:r>
            <a:br>
              <a:rPr lang="pl-PL" dirty="0"/>
            </a:br>
            <a:r>
              <a:rPr lang="pl-PL" dirty="0"/>
              <a:t>MF EOG 2014 – 2021</a:t>
            </a:r>
            <a:br>
              <a:rPr lang="pl-PL" dirty="0"/>
            </a:br>
            <a:r>
              <a:rPr lang="pl-PL" dirty="0"/>
              <a:t>obszar programowy</a:t>
            </a:r>
            <a:br>
              <a:rPr lang="pl-PL" dirty="0"/>
            </a:br>
            <a:r>
              <a:rPr lang="pl-PL" dirty="0"/>
              <a:t>Środowisko naturalne i ekosystemy</a:t>
            </a:r>
          </a:p>
        </p:txBody>
      </p:sp>
      <p:sp>
        <p:nvSpPr>
          <p:cNvPr id="26" name="Symbol zastępczy tekstu 17">
            <a:extLst>
              <a:ext uri="{FF2B5EF4-FFF2-40B4-BE49-F238E27FC236}">
                <a16:creationId xmlns:a16="http://schemas.microsoft.com/office/drawing/2014/main" id="{62EE1355-2ABF-47FD-814D-F8DDE58268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597973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Izabela Puczyłowska</a:t>
            </a:r>
          </a:p>
        </p:txBody>
      </p:sp>
      <p:sp>
        <p:nvSpPr>
          <p:cNvPr id="28" name="Symbol zastępczy tekstu 17">
            <a:extLst>
              <a:ext uri="{FF2B5EF4-FFF2-40B4-BE49-F238E27FC236}">
                <a16:creationId xmlns:a16="http://schemas.microsoft.com/office/drawing/2014/main" id="{6B9D628A-F91B-483D-A0C2-1AAF15C0FF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" y="635662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spc="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Warszawa, kwiecień 2020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937632B5-02BA-44F3-922F-23420D93A2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33253" y="606151"/>
            <a:ext cx="4009487" cy="266453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D4D69E7E-9C13-4C97-8A55-D72FF08921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6023" y="507700"/>
            <a:ext cx="3450923" cy="1196691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503" y="4926800"/>
            <a:ext cx="1690237" cy="69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46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09" y="6228453"/>
            <a:ext cx="1314959" cy="539806"/>
          </a:xfrm>
          <a:prstGeom prst="rect">
            <a:avLst/>
          </a:prstGeom>
        </p:spPr>
      </p:pic>
      <p:sp>
        <p:nvSpPr>
          <p:cNvPr id="7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44058" y="548332"/>
            <a:ext cx="5738541" cy="8430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rgbClr val="00B050"/>
                </a:solidFill>
              </a:defRPr>
            </a:lvl1pPr>
          </a:lstStyle>
          <a:p>
            <a:pPr lvl="0"/>
            <a:r>
              <a:rPr lang="pl-PL" b="1" dirty="0"/>
              <a:t>Wdrażanie planów zarządzania             ekosystemami</a:t>
            </a:r>
          </a:p>
        </p:txBody>
      </p:sp>
      <p:sp>
        <p:nvSpPr>
          <p:cNvPr id="2" name="Prostokąt 1"/>
          <p:cNvSpPr/>
          <p:nvPr userDrawn="1"/>
        </p:nvSpPr>
        <p:spPr>
          <a:xfrm>
            <a:off x="5460642" y="1686254"/>
            <a:ext cx="673135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Finansowanie projektów – warunki szczegółowe</a:t>
            </a:r>
          </a:p>
          <a:p>
            <a:pPr algn="l">
              <a:lnSpc>
                <a:spcPct val="100000"/>
              </a:lnSpc>
            </a:pPr>
            <a:endParaRPr lang="pl-PL" sz="1800" b="0" dirty="0">
              <a:solidFill>
                <a:srgbClr val="C0000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0000"/>
                </a:solidFill>
              </a:rPr>
              <a:t>Wyjątkiem</a:t>
            </a:r>
            <a:r>
              <a:rPr lang="pl-PL" sz="1800" b="0" dirty="0">
                <a:solidFill>
                  <a:srgbClr val="000000"/>
                </a:solidFill>
              </a:rPr>
              <a:t> od zasady pieniężnego wkładu własnego są projekty, w których beneficjentem jest </a:t>
            </a:r>
            <a:r>
              <a:rPr lang="pl-PL" sz="1800" b="1" u="sng" dirty="0">
                <a:solidFill>
                  <a:srgbClr val="000000"/>
                </a:solidFill>
              </a:rPr>
              <a:t>organizacja pozarządowa</a:t>
            </a:r>
            <a:r>
              <a:rPr lang="pl-PL" sz="1800" b="0" dirty="0">
                <a:solidFill>
                  <a:srgbClr val="000000"/>
                </a:solidFill>
              </a:rPr>
              <a:t>. </a:t>
            </a:r>
          </a:p>
          <a:p>
            <a:pPr algn="l">
              <a:lnSpc>
                <a:spcPct val="100000"/>
              </a:lnSpc>
            </a:pPr>
            <a:r>
              <a:rPr lang="pl-PL" sz="1800" b="0" dirty="0">
                <a:solidFill>
                  <a:srgbClr val="000000"/>
                </a:solidFill>
              </a:rPr>
              <a:t>W tym przypadku dopuszczalny jest wkład rzeczowy w postaci wolontariatu, który może stanowić do 50% wkładu własnego wymaganego dla projektu w ramach Programu.  </a:t>
            </a:r>
          </a:p>
          <a:p>
            <a:pPr algn="l">
              <a:lnSpc>
                <a:spcPct val="100000"/>
              </a:lnSpc>
            </a:pPr>
            <a:endParaRPr lang="pl-PL" sz="1400" b="1" dirty="0">
              <a:solidFill>
                <a:srgbClr val="00000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400" b="0" dirty="0">
                <a:solidFill>
                  <a:srgbClr val="000000"/>
                </a:solidFill>
              </a:rPr>
              <a:t>Przykład: </a:t>
            </a:r>
          </a:p>
          <a:p>
            <a:pPr algn="l">
              <a:lnSpc>
                <a:spcPct val="100000"/>
              </a:lnSpc>
            </a:pPr>
            <a:r>
              <a:rPr lang="pl-PL" sz="1400" b="0" dirty="0">
                <a:solidFill>
                  <a:srgbClr val="000000"/>
                </a:solidFill>
              </a:rPr>
              <a:t>W projekcie, którego całkowity koszt kwalifikowalny wynosi 1 000 000 PLN, a procent dofinansowania 85 %: </a:t>
            </a:r>
          </a:p>
          <a:p>
            <a:pPr algn="l">
              <a:lnSpc>
                <a:spcPct val="100000"/>
              </a:lnSpc>
            </a:pPr>
            <a:endParaRPr lang="pl-PL" sz="1400" b="0" dirty="0">
              <a:solidFill>
                <a:srgbClr val="000000"/>
              </a:solidFill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kwota dofinansowania wynosi 850 000 PLN;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kwota wkładu własnego Wnioskodawcy wynosi 150 000 PLN, z czego: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wkład rzeczowy w postaci wolontariatu może wynieść do 75 000 PLN; 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wkład własny w postaci pieniężnej stanowiący uzupełnienie różnicy między wymaganą kwotą wkładu własnego a wkładem rzeczowym wniesionym w postaci wolontariatu. </a:t>
            </a:r>
          </a:p>
        </p:txBody>
      </p:sp>
    </p:spTree>
    <p:extLst>
      <p:ext uri="{BB962C8B-B14F-4D97-AF65-F5344CB8AC3E}">
        <p14:creationId xmlns:p14="http://schemas.microsoft.com/office/powerpoint/2010/main" val="2226547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ymbol zastępczy obrazu 7" descr="Obraz zawierający zewnętrzne, przyroda, trawa, woda&#10;&#10;Opis wygenerowany automatycznie">
            <a:extLst>
              <a:ext uri="{FF2B5EF4-FFF2-40B4-BE49-F238E27FC236}">
                <a16:creationId xmlns:a16="http://schemas.microsoft.com/office/drawing/2014/main" id="{A4AF3A21-D697-4C3E-A860-242EB0C0C4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86" r="29740"/>
          <a:stretch/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8216264" cy="8430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00B050"/>
                </a:solidFill>
              </a:defRPr>
            </a:lvl1pPr>
          </a:lstStyle>
          <a:p>
            <a:pPr lvl="0"/>
            <a:r>
              <a:rPr lang="pl-PL" b="1" dirty="0"/>
              <a:t>Zwiększenie ochrony ekosystemów przed inwazyjnymi gatunkami obcymi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27CCB7B9-05FC-415D-8FA3-617F4B3E7D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602" y="6211036"/>
            <a:ext cx="1314959" cy="539806"/>
          </a:xfrm>
          <a:prstGeom prst="rect">
            <a:avLst/>
          </a:prstGeom>
        </p:spPr>
      </p:pic>
      <p:sp>
        <p:nvSpPr>
          <p:cNvPr id="2" name="Prostokąt 1"/>
          <p:cNvSpPr/>
          <p:nvPr userDrawn="1"/>
        </p:nvSpPr>
        <p:spPr>
          <a:xfrm>
            <a:off x="693048" y="2105561"/>
            <a:ext cx="6203109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b="1" dirty="0" err="1"/>
              <a:t>Cel</a:t>
            </a:r>
            <a:r>
              <a:rPr lang="en-US" sz="2200" b="1" dirty="0"/>
              <a:t>: </a:t>
            </a:r>
            <a:r>
              <a:rPr lang="pl-PL" dirty="0"/>
              <a:t>zwiększenie odporności ekosystemów na negatywne zjawiska wynikające ze zmian klimatu poprzez aktywną ochronę ekosystemów przed inwazyjnymi gatunkami obcymi.</a:t>
            </a:r>
          </a:p>
          <a:p>
            <a:pPr algn="just"/>
            <a:r>
              <a:rPr lang="pl-PL" dirty="0"/>
              <a:t>Realizacja projektów przyczyni się do wzmocnienia odporności ekosystemów na negatywne skutki zmian klimatu oraz podniesienia świadomości społecznej </a:t>
            </a:r>
            <a:br>
              <a:rPr lang="pl-PL" dirty="0"/>
            </a:br>
            <a:r>
              <a:rPr lang="pl-PL" dirty="0"/>
              <a:t>w zakresie zmian klimatu i ich wpływu na ekosystemy.</a:t>
            </a:r>
          </a:p>
          <a:p>
            <a:pPr algn="just"/>
            <a:endParaRPr lang="pl-PL" sz="1800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EB0AD7FC-F9E7-45D4-8C33-BBDE5AB72937}"/>
              </a:ext>
            </a:extLst>
          </p:cNvPr>
          <p:cNvSpPr/>
          <p:nvPr userDrawn="1"/>
        </p:nvSpPr>
        <p:spPr>
          <a:xfrm>
            <a:off x="8020602" y="2640758"/>
            <a:ext cx="1908811" cy="2164510"/>
          </a:xfrm>
          <a:prstGeom prst="rect">
            <a:avLst/>
          </a:prstGeom>
          <a:noFill/>
          <a:ln w="57150">
            <a:solidFill>
              <a:srgbClr val="026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ymbol zastępczy tekstu 17">
            <a:extLst>
              <a:ext uri="{FF2B5EF4-FFF2-40B4-BE49-F238E27FC236}">
                <a16:creationId xmlns:a16="http://schemas.microsoft.com/office/drawing/2014/main" id="{837FF38F-25F1-4FA7-BA24-4D925426C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0155" y="2958417"/>
            <a:ext cx="790244" cy="1529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500" b="1">
                <a:solidFill>
                  <a:srgbClr val="000000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2</a:t>
            </a:r>
          </a:p>
        </p:txBody>
      </p:sp>
      <p:sp>
        <p:nvSpPr>
          <p:cNvPr id="3" name="Prostokąt 2"/>
          <p:cNvSpPr/>
          <p:nvPr userDrawn="1"/>
        </p:nvSpPr>
        <p:spPr>
          <a:xfrm rot="16200000">
            <a:off x="8013135" y="3525223"/>
            <a:ext cx="851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800" b="1" dirty="0">
                <a:solidFill>
                  <a:srgbClr val="000000"/>
                </a:solidFill>
              </a:rPr>
              <a:t>Nabór</a:t>
            </a:r>
          </a:p>
        </p:txBody>
      </p:sp>
    </p:spTree>
    <p:extLst>
      <p:ext uri="{BB962C8B-B14F-4D97-AF65-F5344CB8AC3E}">
        <p14:creationId xmlns:p14="http://schemas.microsoft.com/office/powerpoint/2010/main" val="784462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09" y="6228453"/>
            <a:ext cx="1314959" cy="539806"/>
          </a:xfrm>
          <a:prstGeom prst="rect">
            <a:avLst/>
          </a:prstGeom>
        </p:spPr>
      </p:pic>
      <p:sp>
        <p:nvSpPr>
          <p:cNvPr id="7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37238" y="306927"/>
            <a:ext cx="5738541" cy="127183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rgbClr val="00B050"/>
                </a:solidFill>
              </a:defRPr>
            </a:lvl1pPr>
          </a:lstStyle>
          <a:p>
            <a:pPr lvl="0"/>
            <a:r>
              <a:rPr lang="pl-PL" b="1" dirty="0"/>
              <a:t>Zwiększenie ochrony ekosystemów przed inwazyjnymi gatunkami obcymi</a:t>
            </a:r>
          </a:p>
        </p:txBody>
      </p:sp>
      <p:sp>
        <p:nvSpPr>
          <p:cNvPr id="2" name="Prostokąt 1"/>
          <p:cNvSpPr/>
          <p:nvPr userDrawn="1"/>
        </p:nvSpPr>
        <p:spPr>
          <a:xfrm>
            <a:off x="5713926" y="1586297"/>
            <a:ext cx="6478074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/>
              <a:t>Zakres </a:t>
            </a:r>
            <a:r>
              <a:rPr lang="pl-PL" sz="1800" b="1" dirty="0">
                <a:solidFill>
                  <a:schemeClr val="tx2"/>
                </a:solidFill>
              </a:rPr>
              <a:t>finansowania przedsięwzięć obejmuje </a:t>
            </a:r>
            <a:r>
              <a:rPr lang="en-US" sz="1800" b="1" dirty="0">
                <a:solidFill>
                  <a:schemeClr val="tx2"/>
                </a:solidFill>
              </a:rPr>
              <a:t>m</a:t>
            </a:r>
            <a:r>
              <a:rPr lang="pl-PL" sz="1800" b="1" dirty="0">
                <a:solidFill>
                  <a:schemeClr val="tx2"/>
                </a:solidFill>
              </a:rPr>
              <a:t>.</a:t>
            </a:r>
            <a:r>
              <a:rPr lang="en-US" sz="1800" b="1" dirty="0">
                <a:solidFill>
                  <a:schemeClr val="tx2"/>
                </a:solidFill>
              </a:rPr>
              <a:t>in. </a:t>
            </a:r>
            <a:r>
              <a:rPr lang="en-US" sz="1800" b="1" dirty="0" err="1">
                <a:solidFill>
                  <a:schemeClr val="tx2"/>
                </a:solidFill>
              </a:rPr>
              <a:t>dzia</a:t>
            </a:r>
            <a:r>
              <a:rPr lang="pl-PL" sz="1800" b="1" dirty="0">
                <a:solidFill>
                  <a:schemeClr val="tx2"/>
                </a:solidFill>
              </a:rPr>
              <a:t>ł</a:t>
            </a:r>
            <a:r>
              <a:rPr lang="en-US" sz="1800" b="1" dirty="0" err="1">
                <a:solidFill>
                  <a:schemeClr val="tx2"/>
                </a:solidFill>
              </a:rPr>
              <a:t>ania</a:t>
            </a:r>
            <a:r>
              <a:rPr lang="en-US" sz="1800" b="1" dirty="0">
                <a:solidFill>
                  <a:schemeClr val="tx2"/>
                </a:solidFill>
              </a:rPr>
              <a:t> </a:t>
            </a:r>
            <a:r>
              <a:rPr lang="en-US" sz="1800" b="1" dirty="0" err="1">
                <a:solidFill>
                  <a:schemeClr val="tx2"/>
                </a:solidFill>
              </a:rPr>
              <a:t>zwi</a:t>
            </a:r>
            <a:r>
              <a:rPr lang="pl-PL" sz="1800" b="1" dirty="0">
                <a:solidFill>
                  <a:schemeClr val="tx2"/>
                </a:solidFill>
              </a:rPr>
              <a:t>ą</a:t>
            </a:r>
            <a:r>
              <a:rPr lang="en-US" sz="1800" b="1" dirty="0" err="1">
                <a:solidFill>
                  <a:schemeClr val="tx2"/>
                </a:solidFill>
              </a:rPr>
              <a:t>zane</a:t>
            </a:r>
            <a:r>
              <a:rPr lang="en-US" sz="1800" b="1" dirty="0">
                <a:solidFill>
                  <a:schemeClr val="tx2"/>
                </a:solidFill>
              </a:rPr>
              <a:t> z</a:t>
            </a:r>
            <a:r>
              <a:rPr lang="pl-PL" dirty="0"/>
              <a:t>:</a:t>
            </a:r>
          </a:p>
          <a:p>
            <a:endParaRPr lang="pl-PL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/>
              <a:t>usuwaniem inwazyjnych gatunków obcych z ekosystemów;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/>
              <a:t>kontrolą występowania inwazyjnych gatunków obcych w ekosystemach;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/>
              <a:t>identyfikacją źródeł i dróg rozprzestrzeniania się inwazyjnych gatunków obcych;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eliminacją źródeł występowania lub wprowadzeniem barier /ograniczeń w rozprzestrzenianiu się inwazyjnych gatunków obcych.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l-PL" dirty="0"/>
              <a:t>Każdy projekt musi posiadać uzupełniającą</a:t>
            </a:r>
            <a:r>
              <a:rPr lang="pl-PL" baseline="0" dirty="0"/>
              <a:t> powyższe działania</a:t>
            </a:r>
            <a:r>
              <a:rPr lang="pl-PL" dirty="0"/>
              <a:t> kampanię podnoszącą świadomość.</a:t>
            </a:r>
          </a:p>
          <a:p>
            <a:endParaRPr lang="pl-PL" dirty="0"/>
          </a:p>
          <a:p>
            <a:pPr algn="just"/>
            <a:r>
              <a:rPr lang="pl-PL" sz="1600" dirty="0"/>
              <a:t>Realizacja projektów jest możliwa na obszarach objętych ochroną, jak również na obszarach niepodlegających ochronie.</a:t>
            </a:r>
          </a:p>
          <a:p>
            <a:pPr>
              <a:buFont typeface="Arial" panose="020B0604020202020204" pitchFamily="34" charset="0"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86896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09" y="6228453"/>
            <a:ext cx="1314959" cy="539806"/>
          </a:xfrm>
          <a:prstGeom prst="rect">
            <a:avLst/>
          </a:prstGeom>
        </p:spPr>
      </p:pic>
      <p:sp>
        <p:nvSpPr>
          <p:cNvPr id="7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44058" y="548331"/>
            <a:ext cx="5738541" cy="126758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rgbClr val="00B050"/>
                </a:solidFill>
              </a:defRPr>
            </a:lvl1pPr>
          </a:lstStyle>
          <a:p>
            <a:pPr lvl="0"/>
            <a:r>
              <a:rPr lang="pl-PL" b="1" dirty="0"/>
              <a:t>Zwiększenie ochrony ekosystemów przed inwazyjnymi gatunkami obcymi</a:t>
            </a:r>
          </a:p>
        </p:txBody>
      </p:sp>
      <p:sp>
        <p:nvSpPr>
          <p:cNvPr id="2" name="Prostokąt 1"/>
          <p:cNvSpPr/>
          <p:nvPr userDrawn="1"/>
        </p:nvSpPr>
        <p:spPr>
          <a:xfrm>
            <a:off x="6099359" y="2021105"/>
            <a:ext cx="57105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chemeClr val="tx1"/>
                </a:solidFill>
              </a:rPr>
              <a:t>Kwalifikujący się Wnioskodawcy:</a:t>
            </a:r>
          </a:p>
          <a:p>
            <a:pPr algn="l">
              <a:lnSpc>
                <a:spcPct val="100000"/>
              </a:lnSpc>
            </a:pPr>
            <a:endParaRPr lang="pl-PL" sz="1800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podmioty prywatne lub publiczne;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podmioty komercyjne lub niekomercyjne;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organizacje pozarządowe rozumiane jako </a:t>
            </a:r>
            <a:r>
              <a:rPr lang="pl-PL" dirty="0" err="1"/>
              <a:t>wolontariackie</a:t>
            </a:r>
            <a:r>
              <a:rPr lang="pl-PL" dirty="0"/>
              <a:t> organizacje non-profit ustanowione jako podmiot prawa o celach niekomercyjnych, niezależne od władz lokalnych, regionalnych </a:t>
            </a:r>
            <a:br>
              <a:rPr lang="pl-PL" dirty="0"/>
            </a:br>
            <a:r>
              <a:rPr lang="pl-PL" dirty="0"/>
              <a:t>i centralnych, podmiotów publicznych, partii politycznych i  podmiotów gospodarczych</a:t>
            </a:r>
            <a:r>
              <a:rPr lang="pl-PL" baseline="0" dirty="0"/>
              <a:t> - </a:t>
            </a:r>
            <a:r>
              <a:rPr lang="pl-PL" dirty="0"/>
              <a:t>zgodnie z art. 1.6 n) </a:t>
            </a:r>
            <a:r>
              <a:rPr lang="pl-PL" i="1" dirty="0"/>
              <a:t>Regulacji w sprawie wdrażania Mechanizmu Finansowego Europejskiego Obszaru Gospodarczego (MF EOG) na lata </a:t>
            </a:r>
            <a:r>
              <a:rPr lang="pl-PL" b="0" i="1" dirty="0"/>
              <a:t>2014-2021.</a:t>
            </a:r>
          </a:p>
          <a:p>
            <a:pPr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77416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09" y="6228453"/>
            <a:ext cx="1314959" cy="539806"/>
          </a:xfrm>
          <a:prstGeom prst="rect">
            <a:avLst/>
          </a:prstGeom>
        </p:spPr>
      </p:pic>
      <p:sp>
        <p:nvSpPr>
          <p:cNvPr id="7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67093" y="329618"/>
            <a:ext cx="5738541" cy="128046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rgbClr val="00B050"/>
                </a:solidFill>
              </a:defRPr>
            </a:lvl1pPr>
          </a:lstStyle>
          <a:p>
            <a:pPr lvl="0"/>
            <a:r>
              <a:rPr lang="pl-PL" b="1" dirty="0"/>
              <a:t>Zwiększenie ochrony ekosystemów przed inwazyjnymi gatunkami obcymi</a:t>
            </a:r>
          </a:p>
        </p:txBody>
      </p:sp>
      <p:sp>
        <p:nvSpPr>
          <p:cNvPr id="2" name="Prostokąt 1"/>
          <p:cNvSpPr/>
          <p:nvPr userDrawn="1"/>
        </p:nvSpPr>
        <p:spPr>
          <a:xfrm>
            <a:off x="5957692" y="1828800"/>
            <a:ext cx="584794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Finansowanie projektów – warunki szczegółowe</a:t>
            </a:r>
            <a:endParaRPr lang="pl-PL" sz="18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Dotacja: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pl-PL" dirty="0"/>
              <a:t>kwota alokacji w naborze – </a:t>
            </a:r>
            <a:br>
              <a:rPr lang="pl-PL" dirty="0"/>
            </a:br>
            <a:r>
              <a:rPr lang="pl-PL" dirty="0"/>
              <a:t>3,583,576  euro, tj. 15 466 355,65 zł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l-PL" dirty="0"/>
              <a:t>poziom dofinansowania dotacją – 85%,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dirty="0"/>
              <a:t>minimalna kwota dofinansowania – </a:t>
            </a:r>
            <a:br>
              <a:rPr lang="pl-PL" dirty="0"/>
            </a:br>
            <a:r>
              <a:rPr lang="pl-PL" dirty="0"/>
              <a:t>200 000 euro tj. 863 180,00 zł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dirty="0"/>
              <a:t>maksymalna kwota dofinansowania – </a:t>
            </a:r>
            <a:br>
              <a:rPr lang="pl-PL" dirty="0"/>
            </a:br>
            <a:r>
              <a:rPr lang="pl-PL" dirty="0"/>
              <a:t>1 000 000 euro tj. 4 315 900,00 zł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wkład własny Wnioskodawcy</a:t>
            </a:r>
            <a:r>
              <a:rPr lang="pl-PL" baseline="0" dirty="0"/>
              <a:t> </a:t>
            </a:r>
            <a:r>
              <a:rPr lang="pl-PL" dirty="0"/>
              <a:t>wnoszony jest co do zasady w postaci pieniężnej, np. środki własne, wkład finansowy Partnera projektu, pożyczka zaciągnięta przez wnioskodawcę (preferencyjna, umarzalna) lub inna dotacja pozyskana na uzupełnienie wkładu własnego wnioskodawcy.</a:t>
            </a:r>
          </a:p>
        </p:txBody>
      </p:sp>
    </p:spTree>
    <p:extLst>
      <p:ext uri="{BB962C8B-B14F-4D97-AF65-F5344CB8AC3E}">
        <p14:creationId xmlns:p14="http://schemas.microsoft.com/office/powerpoint/2010/main" val="3161845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09" y="6228453"/>
            <a:ext cx="1314959" cy="539806"/>
          </a:xfrm>
          <a:prstGeom prst="rect">
            <a:avLst/>
          </a:prstGeom>
        </p:spPr>
      </p:pic>
      <p:sp>
        <p:nvSpPr>
          <p:cNvPr id="7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57050" y="306928"/>
            <a:ext cx="5738541" cy="137932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rgbClr val="00B050"/>
                </a:solidFill>
              </a:defRPr>
            </a:lvl1pPr>
          </a:lstStyle>
          <a:p>
            <a:pPr lvl="0"/>
            <a:r>
              <a:rPr lang="pl-PL" b="1" dirty="0"/>
              <a:t>Zwiększenie ochrony ekosystemów przed inwazyjnymi gatunkami obcymi</a:t>
            </a:r>
          </a:p>
        </p:txBody>
      </p:sp>
      <p:sp>
        <p:nvSpPr>
          <p:cNvPr id="2" name="Prostokąt 1"/>
          <p:cNvSpPr/>
          <p:nvPr userDrawn="1"/>
        </p:nvSpPr>
        <p:spPr>
          <a:xfrm>
            <a:off x="5460642" y="1686254"/>
            <a:ext cx="673135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Finansowanie projektów – warunki szczegółowe</a:t>
            </a:r>
          </a:p>
          <a:p>
            <a:pPr algn="l">
              <a:lnSpc>
                <a:spcPct val="100000"/>
              </a:lnSpc>
            </a:pPr>
            <a:endParaRPr lang="pl-PL" sz="1800" b="0" dirty="0">
              <a:solidFill>
                <a:srgbClr val="C0000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0000"/>
                </a:solidFill>
              </a:rPr>
              <a:t>Wyjątkiem</a:t>
            </a:r>
            <a:r>
              <a:rPr lang="pl-PL" sz="1800" b="0" dirty="0">
                <a:solidFill>
                  <a:srgbClr val="000000"/>
                </a:solidFill>
              </a:rPr>
              <a:t> od zasady pieniężnego wkładu własnego są projekty, w których beneficjentem jest </a:t>
            </a:r>
            <a:r>
              <a:rPr lang="pl-PL" sz="1800" b="1" u="sng" dirty="0">
                <a:solidFill>
                  <a:srgbClr val="000000"/>
                </a:solidFill>
              </a:rPr>
              <a:t>organizacja pozarządowa</a:t>
            </a:r>
            <a:r>
              <a:rPr lang="pl-PL" sz="1800" b="0" dirty="0">
                <a:solidFill>
                  <a:srgbClr val="000000"/>
                </a:solidFill>
              </a:rPr>
              <a:t>. </a:t>
            </a:r>
          </a:p>
          <a:p>
            <a:pPr algn="l">
              <a:lnSpc>
                <a:spcPct val="100000"/>
              </a:lnSpc>
            </a:pPr>
            <a:r>
              <a:rPr lang="pl-PL" sz="1800" b="0" dirty="0">
                <a:solidFill>
                  <a:srgbClr val="000000"/>
                </a:solidFill>
              </a:rPr>
              <a:t>W tym przypadku dopuszczalny jest wkład rzeczowy w postaci wolontariatu, który może stanowić do 50% wkładu własnego wymaganego dla projektu w ramach Programu.  </a:t>
            </a:r>
          </a:p>
          <a:p>
            <a:pPr algn="l">
              <a:lnSpc>
                <a:spcPct val="100000"/>
              </a:lnSpc>
            </a:pPr>
            <a:endParaRPr lang="pl-PL" sz="1400" b="1" dirty="0">
              <a:solidFill>
                <a:srgbClr val="00000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400" b="0" dirty="0">
                <a:solidFill>
                  <a:srgbClr val="000000"/>
                </a:solidFill>
              </a:rPr>
              <a:t>Przykład: </a:t>
            </a:r>
          </a:p>
          <a:p>
            <a:pPr algn="l">
              <a:lnSpc>
                <a:spcPct val="100000"/>
              </a:lnSpc>
            </a:pPr>
            <a:r>
              <a:rPr lang="pl-PL" sz="1400" b="0" dirty="0">
                <a:solidFill>
                  <a:srgbClr val="000000"/>
                </a:solidFill>
              </a:rPr>
              <a:t>W projekcie, którego całkowity koszt kwalifikowalny wynosi 1 000 000 PLN, a procent dofinansowania 85 %: </a:t>
            </a:r>
          </a:p>
          <a:p>
            <a:pPr algn="l">
              <a:lnSpc>
                <a:spcPct val="100000"/>
              </a:lnSpc>
            </a:pPr>
            <a:endParaRPr lang="pl-PL" sz="1400" b="0" dirty="0">
              <a:solidFill>
                <a:srgbClr val="000000"/>
              </a:solidFill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kwota dofinansowania wynosi 850 000 PLN;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kwota wkładu własnego Wnioskodawcy wynosi 150 000 PLN, z czego: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wkład rzeczowy w postaci wolontariatu może wynieść do 75 000 PLN; 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wkład własny w postaci pieniężnej stanowiący uzupełnienie różnicy między wymaganą kwotą wkładu własnego a wkładem rzeczowym wniesionym w postaci wolontariatu. </a:t>
            </a:r>
          </a:p>
        </p:txBody>
      </p:sp>
    </p:spTree>
    <p:extLst>
      <p:ext uri="{BB962C8B-B14F-4D97-AF65-F5344CB8AC3E}">
        <p14:creationId xmlns:p14="http://schemas.microsoft.com/office/powerpoint/2010/main" val="907417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ymbol zastępczy obrazu 7" descr="Obraz zawierający zewnętrzne, przyroda, trawa, woda&#10;&#10;Opis wygenerowany automatycznie">
            <a:extLst>
              <a:ext uri="{FF2B5EF4-FFF2-40B4-BE49-F238E27FC236}">
                <a16:creationId xmlns:a16="http://schemas.microsoft.com/office/drawing/2014/main" id="{A4AF3A21-D697-4C3E-A860-242EB0C0C4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86" r="29740"/>
          <a:stretch/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0"/>
            <a:ext cx="8216264" cy="12307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00B050"/>
                </a:solidFill>
              </a:defRPr>
            </a:lvl1pPr>
          </a:lstStyle>
          <a:p>
            <a:pPr lvl="0"/>
            <a:r>
              <a:rPr lang="pl-PL" b="1" dirty="0"/>
              <a:t>Działania związane z ochroną ekosystemów prowadzone przez organizacje pozarządowe (Fundusz Małych Grantów)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27CCB7B9-05FC-415D-8FA3-617F4B3E7D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602" y="6211036"/>
            <a:ext cx="1314959" cy="539806"/>
          </a:xfrm>
          <a:prstGeom prst="rect">
            <a:avLst/>
          </a:prstGeom>
        </p:spPr>
      </p:pic>
      <p:sp>
        <p:nvSpPr>
          <p:cNvPr id="2" name="Prostokąt 1"/>
          <p:cNvSpPr/>
          <p:nvPr userDrawn="1"/>
        </p:nvSpPr>
        <p:spPr>
          <a:xfrm>
            <a:off x="437843" y="1824005"/>
            <a:ext cx="708341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b="1" dirty="0" err="1"/>
              <a:t>Cel</a:t>
            </a:r>
            <a:r>
              <a:rPr lang="en-US" sz="2200" b="1" dirty="0"/>
              <a:t>: </a:t>
            </a:r>
            <a:r>
              <a:rPr lang="pl-PL" dirty="0"/>
              <a:t>zwiększenie odporności ekosystemów na negatywne zjawiska wynikające ze zmian klimatu oraz adaptację do tych zmian poprzez zaangażowanie organizacji pozarządowych w aktywną ochronę ekosystemów, mapowanie i  ocenę usług ekosystemów oraz podnoszenie świadomości społecznej w zakresie zmian klimatu i ich wpływu na ekosystemy.</a:t>
            </a:r>
            <a:endParaRPr lang="pl-PL" sz="1800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EB0AD7FC-F9E7-45D4-8C33-BBDE5AB72937}"/>
              </a:ext>
            </a:extLst>
          </p:cNvPr>
          <p:cNvSpPr/>
          <p:nvPr userDrawn="1"/>
        </p:nvSpPr>
        <p:spPr>
          <a:xfrm>
            <a:off x="8020602" y="2640758"/>
            <a:ext cx="1908811" cy="2164510"/>
          </a:xfrm>
          <a:prstGeom prst="rect">
            <a:avLst/>
          </a:prstGeom>
          <a:noFill/>
          <a:ln w="57150">
            <a:solidFill>
              <a:srgbClr val="026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ymbol zastępczy tekstu 17">
            <a:extLst>
              <a:ext uri="{FF2B5EF4-FFF2-40B4-BE49-F238E27FC236}">
                <a16:creationId xmlns:a16="http://schemas.microsoft.com/office/drawing/2014/main" id="{837FF38F-25F1-4FA7-BA24-4D925426C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0155" y="2958417"/>
            <a:ext cx="790244" cy="1529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500" b="1">
                <a:solidFill>
                  <a:srgbClr val="000000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3</a:t>
            </a:r>
          </a:p>
        </p:txBody>
      </p:sp>
      <p:sp>
        <p:nvSpPr>
          <p:cNvPr id="3" name="Prostokąt 2"/>
          <p:cNvSpPr/>
          <p:nvPr userDrawn="1"/>
        </p:nvSpPr>
        <p:spPr>
          <a:xfrm rot="16200000">
            <a:off x="8013135" y="3525223"/>
            <a:ext cx="851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800" b="1" dirty="0">
                <a:solidFill>
                  <a:srgbClr val="000000"/>
                </a:solidFill>
              </a:rPr>
              <a:t>Nabór</a:t>
            </a:r>
          </a:p>
        </p:txBody>
      </p:sp>
      <p:sp>
        <p:nvSpPr>
          <p:cNvPr id="4" name="Prostokąt 3"/>
          <p:cNvSpPr/>
          <p:nvPr userDrawn="1"/>
        </p:nvSpPr>
        <p:spPr>
          <a:xfrm>
            <a:off x="464096" y="4175750"/>
            <a:ext cx="717749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b="1" dirty="0"/>
              <a:t>organizacje pozarządowe </a:t>
            </a:r>
            <a:r>
              <a:rPr lang="pl-PL" dirty="0"/>
              <a:t>rozumiane jako </a:t>
            </a:r>
            <a:r>
              <a:rPr lang="pl-PL" dirty="0" err="1"/>
              <a:t>wolontariackie</a:t>
            </a:r>
            <a:r>
              <a:rPr lang="pl-PL" dirty="0"/>
              <a:t> organizacje non-profit ustanowione jako podmiot prawa o celach niekomercyjnych, niezależne od władz lokalnych, regionalnych </a:t>
            </a:r>
            <a:br>
              <a:rPr lang="pl-PL" dirty="0"/>
            </a:br>
            <a:r>
              <a:rPr lang="pl-PL" dirty="0"/>
              <a:t>i centralnych, podmiotów publicznych, partii politycznych i podmiotów gospodarczych</a:t>
            </a:r>
            <a:r>
              <a:rPr lang="pl-PL" baseline="0" dirty="0"/>
              <a:t> - </a:t>
            </a:r>
            <a:r>
              <a:rPr lang="pl-PL" dirty="0"/>
              <a:t>zgodnie z art. 1.6 n) </a:t>
            </a:r>
            <a:r>
              <a:rPr lang="pl-PL" i="1" dirty="0"/>
              <a:t>Regulacji w sprawie wdrażania Mechanizmu Finansowego Europejskiego Obszaru Gospodarczego (MF EOG) na lata 2014-2021.</a:t>
            </a:r>
          </a:p>
        </p:txBody>
      </p:sp>
      <p:sp>
        <p:nvSpPr>
          <p:cNvPr id="5" name="Prostokąt 4"/>
          <p:cNvSpPr/>
          <p:nvPr userDrawn="1"/>
        </p:nvSpPr>
        <p:spPr>
          <a:xfrm>
            <a:off x="464097" y="3792091"/>
            <a:ext cx="3839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chemeClr val="tx1"/>
                </a:solidFill>
              </a:rPr>
              <a:t>Kwalifikujący się Wnioskodawcy:</a:t>
            </a:r>
          </a:p>
        </p:txBody>
      </p:sp>
    </p:spTree>
    <p:extLst>
      <p:ext uri="{BB962C8B-B14F-4D97-AF65-F5344CB8AC3E}">
        <p14:creationId xmlns:p14="http://schemas.microsoft.com/office/powerpoint/2010/main" val="16309513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09" y="6228453"/>
            <a:ext cx="1314959" cy="539806"/>
          </a:xfrm>
          <a:prstGeom prst="rect">
            <a:avLst/>
          </a:prstGeom>
        </p:spPr>
      </p:pic>
      <p:sp>
        <p:nvSpPr>
          <p:cNvPr id="7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37238" y="306927"/>
            <a:ext cx="5738541" cy="17279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rgbClr val="00B050"/>
                </a:solidFill>
              </a:defRPr>
            </a:lvl1pPr>
          </a:lstStyle>
          <a:p>
            <a:pPr lvl="0"/>
            <a:r>
              <a:rPr lang="pl-PL" b="1" dirty="0"/>
              <a:t>Działania związane z ochroną ekosystemów prowadzone przez organizacje pozarządowe (Fundusz Małych Grantów)</a:t>
            </a:r>
          </a:p>
        </p:txBody>
      </p:sp>
      <p:sp>
        <p:nvSpPr>
          <p:cNvPr id="2" name="Prostokąt 1"/>
          <p:cNvSpPr/>
          <p:nvPr userDrawn="1"/>
        </p:nvSpPr>
        <p:spPr>
          <a:xfrm>
            <a:off x="5764196" y="2423497"/>
            <a:ext cx="50012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b="1" dirty="0"/>
          </a:p>
          <a:p>
            <a:pPr algn="l"/>
            <a:r>
              <a:rPr lang="pl-PL" b="1" dirty="0"/>
              <a:t>Zakres </a:t>
            </a:r>
            <a:r>
              <a:rPr lang="pl-PL" sz="1800" b="1" dirty="0">
                <a:solidFill>
                  <a:schemeClr val="tx2"/>
                </a:solidFill>
              </a:rPr>
              <a:t>finansowania przedsięwzięć obejmuje </a:t>
            </a:r>
            <a:r>
              <a:rPr lang="en-US" sz="1800" b="1" dirty="0">
                <a:solidFill>
                  <a:schemeClr val="tx2"/>
                </a:solidFill>
              </a:rPr>
              <a:t>m</a:t>
            </a:r>
            <a:r>
              <a:rPr lang="pl-PL" sz="1800" b="1" dirty="0">
                <a:solidFill>
                  <a:schemeClr val="tx2"/>
                </a:solidFill>
              </a:rPr>
              <a:t>.</a:t>
            </a:r>
            <a:r>
              <a:rPr lang="en-US" sz="1800" b="1" dirty="0">
                <a:solidFill>
                  <a:schemeClr val="tx2"/>
                </a:solidFill>
              </a:rPr>
              <a:t>in. </a:t>
            </a:r>
            <a:r>
              <a:rPr lang="en-US" sz="1800" b="1" dirty="0" err="1">
                <a:solidFill>
                  <a:schemeClr val="tx2"/>
                </a:solidFill>
              </a:rPr>
              <a:t>dzia</a:t>
            </a:r>
            <a:r>
              <a:rPr lang="pl-PL" sz="1800" b="1" dirty="0">
                <a:solidFill>
                  <a:schemeClr val="tx2"/>
                </a:solidFill>
              </a:rPr>
              <a:t>ł</a:t>
            </a:r>
            <a:r>
              <a:rPr lang="en-US" sz="1800" b="1" dirty="0" err="1">
                <a:solidFill>
                  <a:schemeClr val="tx2"/>
                </a:solidFill>
              </a:rPr>
              <a:t>ania</a:t>
            </a:r>
            <a:r>
              <a:rPr lang="en-US" sz="1800" b="1" dirty="0">
                <a:solidFill>
                  <a:schemeClr val="tx2"/>
                </a:solidFill>
              </a:rPr>
              <a:t> </a:t>
            </a:r>
            <a:r>
              <a:rPr lang="en-US" sz="1800" b="1" dirty="0" err="1">
                <a:solidFill>
                  <a:schemeClr val="tx2"/>
                </a:solidFill>
              </a:rPr>
              <a:t>zwi</a:t>
            </a:r>
            <a:r>
              <a:rPr lang="pl-PL" sz="1800" b="1" dirty="0">
                <a:solidFill>
                  <a:schemeClr val="tx2"/>
                </a:solidFill>
              </a:rPr>
              <a:t>ą</a:t>
            </a:r>
            <a:r>
              <a:rPr lang="en-US" sz="1800" b="1" dirty="0" err="1">
                <a:solidFill>
                  <a:schemeClr val="tx2"/>
                </a:solidFill>
              </a:rPr>
              <a:t>zane</a:t>
            </a:r>
            <a:r>
              <a:rPr lang="en-US" sz="1800" b="1" dirty="0">
                <a:solidFill>
                  <a:schemeClr val="tx2"/>
                </a:solidFill>
              </a:rPr>
              <a:t> z</a:t>
            </a:r>
            <a:r>
              <a:rPr lang="pl-PL" dirty="0"/>
              <a:t>:</a:t>
            </a:r>
          </a:p>
          <a:p>
            <a:pPr algn="just"/>
            <a:endParaRPr lang="pl-PL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prowadzenie aktywnej ochrony zagrożonych gatunków i siedlisk;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zwalczanie inwazyjnych gatunków obcych </a:t>
            </a:r>
            <a:br>
              <a:rPr lang="pl-PL" dirty="0"/>
            </a:br>
            <a:r>
              <a:rPr lang="pl-PL" dirty="0"/>
              <a:t>i przeciwdziałanie ich rozprzestrzenianiu się;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mapowanie i ocena usług ekosystemów;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zwiększenie świadomości społeczeństwa </a:t>
            </a:r>
            <a:br>
              <a:rPr lang="pl-PL" dirty="0"/>
            </a:br>
            <a:r>
              <a:rPr lang="pl-PL" dirty="0"/>
              <a:t>o ekosystemach, ich roli oraz świadczonych przez nie usługach.</a:t>
            </a:r>
          </a:p>
        </p:txBody>
      </p:sp>
    </p:spTree>
    <p:extLst>
      <p:ext uri="{BB962C8B-B14F-4D97-AF65-F5344CB8AC3E}">
        <p14:creationId xmlns:p14="http://schemas.microsoft.com/office/powerpoint/2010/main" val="33336940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09" y="6228453"/>
            <a:ext cx="1314959" cy="539806"/>
          </a:xfrm>
          <a:prstGeom prst="rect">
            <a:avLst/>
          </a:prstGeom>
        </p:spPr>
      </p:pic>
      <p:sp>
        <p:nvSpPr>
          <p:cNvPr id="7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37238" y="306927"/>
            <a:ext cx="5738541" cy="17279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rgbClr val="00B050"/>
                </a:solidFill>
              </a:defRPr>
            </a:lvl1pPr>
          </a:lstStyle>
          <a:p>
            <a:pPr lvl="0"/>
            <a:r>
              <a:rPr lang="pl-PL" b="1" dirty="0"/>
              <a:t>Działania związane z ochroną ekosystemów prowadzone przez organizacje pozarządowe (Fundusz Małych Grantów)</a:t>
            </a:r>
          </a:p>
        </p:txBody>
      </p:sp>
      <p:sp>
        <p:nvSpPr>
          <p:cNvPr id="2" name="Prostokąt 1"/>
          <p:cNvSpPr/>
          <p:nvPr userDrawn="1"/>
        </p:nvSpPr>
        <p:spPr>
          <a:xfrm>
            <a:off x="5537237" y="2034862"/>
            <a:ext cx="6401477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b="1" dirty="0"/>
          </a:p>
          <a:p>
            <a:pPr algn="just"/>
            <a:r>
              <a:rPr lang="pl-PL" b="1" dirty="0"/>
              <a:t>Zakres  przedmiotowy projektów</a:t>
            </a:r>
            <a:r>
              <a:rPr lang="pl-PL" dirty="0"/>
              <a:t> polegać może na realizacji co najmniej jednego zadania w ramach możliwych do wyboru działań: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/>
              <a:t>prowadzenie aktywnej ochrony zagrożonych gatunków i siedlisk;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600" dirty="0"/>
              <a:t>wdrażanie planów zarządzania obszarami chronionymi (obszary Natura 2000, parki narodowe i krajobrazowe, rezerwaty);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600" dirty="0"/>
              <a:t>poprawa stanu gatunków chronionych;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600" dirty="0"/>
              <a:t>przeciwdziałanie fragmentacji ekosystemów;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600" dirty="0"/>
              <a:t>ograniczenie barier i zapewnienie warunków swobodnego przepływu zwierząt między obszarami chronionymi - korytarze ekologiczne;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600" dirty="0"/>
              <a:t>ochrona naturalnych mokradeł w celu zapobiegania uwalnianiu nagromadzonego węgla;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600" dirty="0"/>
              <a:t>przywracanie zdegradowanych mokradeł do stanu naturalnego.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17455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09" y="6228453"/>
            <a:ext cx="1314959" cy="539806"/>
          </a:xfrm>
          <a:prstGeom prst="rect">
            <a:avLst/>
          </a:prstGeom>
        </p:spPr>
      </p:pic>
      <p:sp>
        <p:nvSpPr>
          <p:cNvPr id="7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37238" y="306927"/>
            <a:ext cx="5738541" cy="17279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rgbClr val="00B050"/>
                </a:solidFill>
              </a:defRPr>
            </a:lvl1pPr>
          </a:lstStyle>
          <a:p>
            <a:pPr lvl="0"/>
            <a:r>
              <a:rPr lang="pl-PL" b="1" dirty="0"/>
              <a:t>Działania związane z ochroną ekosystemów prowadzone przez organizacje pozarządowe (Fundusz Małych Grantów)</a:t>
            </a:r>
          </a:p>
        </p:txBody>
      </p:sp>
      <p:sp>
        <p:nvSpPr>
          <p:cNvPr id="2" name="Prostokąt 1"/>
          <p:cNvSpPr/>
          <p:nvPr userDrawn="1"/>
        </p:nvSpPr>
        <p:spPr>
          <a:xfrm>
            <a:off x="5570386" y="2294709"/>
            <a:ext cx="567224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/>
              <a:t>zwalczanie inwazyjnych gatunków obcych i przeciwdziałanie ich rozprzestrzenianiu się;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600" dirty="0"/>
              <a:t>usuwanie inwazyjnych gatunków obcych z ekosystemów;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600" dirty="0"/>
              <a:t>kontrola występowania inwazyjnych gatunków obcych </a:t>
            </a:r>
            <a:br>
              <a:rPr lang="pl-PL" sz="1600" dirty="0"/>
            </a:br>
            <a:r>
              <a:rPr lang="pl-PL" sz="1600" dirty="0"/>
              <a:t>w ekosystemach;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600" dirty="0"/>
              <a:t>identyfikacja źródeł i dróg rozprzestrzeniania się inwazyjnych gatunków obcych;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600" dirty="0"/>
              <a:t>eliminacja źródeł występowania lub wprowadzeniem barier / ograniczeń w rozprzestrzenianiu się inwazyjnych gatunków obcych;</a:t>
            </a:r>
            <a:endParaRPr lang="pl-PL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/>
              <a:t>mapowanie i ocena usług ekosystemów;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b="1" dirty="0"/>
              <a:t>zwiększenie świadomości społeczeństwa </a:t>
            </a:r>
            <a:br>
              <a:rPr lang="pl-PL" b="1" dirty="0"/>
            </a:br>
            <a:r>
              <a:rPr lang="pl-PL" b="1" dirty="0"/>
              <a:t>o ekosystemach, ich roli oraz świadczonych przez nie usługach.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913661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D195A7-7D32-452E-A19C-75BC49B06A0D}"/>
              </a:ext>
            </a:extLst>
          </p:cNvPr>
          <p:cNvSpPr/>
          <p:nvPr userDrawn="1"/>
        </p:nvSpPr>
        <p:spPr>
          <a:xfrm>
            <a:off x="0" y="6181726"/>
            <a:ext cx="885825" cy="676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Symbol zastępczy tekstu 10">
            <a:extLst>
              <a:ext uri="{FF2B5EF4-FFF2-40B4-BE49-F238E27FC236}">
                <a16:creationId xmlns:a16="http://schemas.microsoft.com/office/drawing/2014/main" id="{0ECA10ED-9830-4AD5-983C-03B3B630D9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097" y="391951"/>
            <a:ext cx="7842776" cy="8430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>
                <a:solidFill>
                  <a:srgbClr val="00B050"/>
                </a:solidFill>
              </a:rPr>
              <a:t>III perspektywa finansowa </a:t>
            </a:r>
          </a:p>
          <a:p>
            <a:pPr lvl="0"/>
            <a:r>
              <a:rPr lang="pl-PL" dirty="0">
                <a:solidFill>
                  <a:srgbClr val="00B050"/>
                </a:solidFill>
              </a:rPr>
              <a:t>MF EOG i NMF 2014-2021</a:t>
            </a:r>
            <a:endParaRPr lang="pl-PL" dirty="0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ACA797F1-846F-41CA-85B2-004A6DF378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10399" y="487045"/>
            <a:ext cx="1400400" cy="482807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31" y="480795"/>
            <a:ext cx="1314959" cy="539806"/>
          </a:xfrm>
          <a:prstGeom prst="rect">
            <a:avLst/>
          </a:prstGeom>
        </p:spPr>
      </p:pic>
      <p:sp>
        <p:nvSpPr>
          <p:cNvPr id="9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9433" y="1664899"/>
            <a:ext cx="4905755" cy="48646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Program</a:t>
            </a:r>
          </a:p>
          <a:p>
            <a:pPr algn="l">
              <a:lnSpc>
                <a:spcPct val="100000"/>
              </a:lnSpc>
            </a:pPr>
            <a:r>
              <a:rPr lang="pl-PL" sz="1800" b="1" i="1" dirty="0">
                <a:solidFill>
                  <a:srgbClr val="00B050"/>
                </a:solidFill>
              </a:rPr>
              <a:t>Środowisko, Energia i Zmiany Klimatu</a:t>
            </a:r>
            <a:endParaRPr lang="pl-PL" sz="1800" b="1" dirty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Cel Programu </a:t>
            </a:r>
          </a:p>
          <a:p>
            <a:pPr algn="l">
              <a:lnSpc>
                <a:spcPct val="100000"/>
              </a:lnSpc>
            </a:pPr>
            <a:r>
              <a:rPr lang="pl-PL" sz="1800" dirty="0"/>
              <a:t>Złagodzone zmiany klimatyczne i zmniejszona wrażliwość na zmianę klimatu</a:t>
            </a:r>
          </a:p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Dofinansowanie Programu </a:t>
            </a:r>
            <a:r>
              <a:rPr lang="pl-PL" sz="1800" dirty="0"/>
              <a:t>€164,705,882</a:t>
            </a:r>
            <a:endParaRPr lang="pl-PL" sz="1800" b="1" dirty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Operator Programu </a:t>
            </a:r>
          </a:p>
          <a:p>
            <a:pPr algn="l">
              <a:lnSpc>
                <a:spcPct val="100000"/>
              </a:lnSpc>
            </a:pPr>
            <a:r>
              <a:rPr lang="pl-PL" sz="1800" dirty="0"/>
              <a:t>Ministerstwo Klimatu przy wsparciu NFOŚiGW</a:t>
            </a:r>
          </a:p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Partnerzy Programu </a:t>
            </a:r>
          </a:p>
          <a:p>
            <a:pPr algn="l">
              <a:lnSpc>
                <a:spcPct val="100000"/>
              </a:lnSpc>
            </a:pPr>
            <a:r>
              <a:rPr lang="pl-PL" sz="1800" dirty="0"/>
              <a:t>Norweska Agencja Środowiska (NEA), Norweska Dyrekcja ds. Zasobów Wodnych i Energii (NVE), </a:t>
            </a:r>
          </a:p>
          <a:p>
            <a:pPr algn="l">
              <a:lnSpc>
                <a:spcPct val="100000"/>
              </a:lnSpc>
            </a:pPr>
            <a:r>
              <a:rPr lang="pl-PL" sz="1800" dirty="0"/>
              <a:t>Krajowa Agencja ds. Energii Islandii (OS)</a:t>
            </a:r>
          </a:p>
          <a:p>
            <a:endParaRPr lang="en-IE" dirty="0"/>
          </a:p>
        </p:txBody>
      </p:sp>
      <p:sp>
        <p:nvSpPr>
          <p:cNvPr id="10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 userDrawn="1"/>
        </p:nvSpPr>
        <p:spPr>
          <a:xfrm>
            <a:off x="5943600" y="1664898"/>
            <a:ext cx="5046454" cy="4413929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Obszary wsparcia w ramach Programu</a:t>
            </a:r>
          </a:p>
          <a:p>
            <a:pPr algn="l">
              <a:lnSpc>
                <a:spcPct val="100000"/>
              </a:lnSpc>
            </a:pPr>
            <a:endParaRPr lang="pl-PL" sz="1800" b="1" dirty="0"/>
          </a:p>
          <a:p>
            <a:pPr algn="l">
              <a:lnSpc>
                <a:spcPct val="100000"/>
              </a:lnSpc>
            </a:pPr>
            <a:r>
              <a:rPr lang="pl-PL" sz="1800" b="1" dirty="0"/>
              <a:t>72% środków na obszar </a:t>
            </a:r>
            <a:r>
              <a:rPr lang="pl-PL" sz="1800" b="1" i="1" dirty="0"/>
              <a:t>Energia odnawialna, Efektywność energetyczna, Bezpieczeństwo energetyczne</a:t>
            </a:r>
          </a:p>
          <a:p>
            <a:pPr algn="l">
              <a:lnSpc>
                <a:spcPct val="100000"/>
              </a:lnSpc>
            </a:pPr>
            <a:endParaRPr lang="pl-PL" sz="1800" dirty="0"/>
          </a:p>
          <a:p>
            <a:pPr algn="l">
              <a:lnSpc>
                <a:spcPct val="100000"/>
              </a:lnSpc>
            </a:pPr>
            <a:r>
              <a:rPr lang="pl-PL" sz="1800" dirty="0"/>
              <a:t>19% środków na obszar </a:t>
            </a:r>
            <a:r>
              <a:rPr lang="pl-PL" sz="1800" i="1" dirty="0"/>
              <a:t>Łagodzenie Zmian Klimatu i Adaptację </a:t>
            </a:r>
            <a:endParaRPr lang="en-US" sz="1800" i="1" dirty="0"/>
          </a:p>
          <a:p>
            <a:pPr algn="l">
              <a:lnSpc>
                <a:spcPct val="100000"/>
              </a:lnSpc>
            </a:pPr>
            <a:endParaRPr lang="pl-PL" sz="1800" dirty="0"/>
          </a:p>
          <a:p>
            <a:pPr algn="l">
              <a:lnSpc>
                <a:spcPct val="100000"/>
              </a:lnSpc>
            </a:pPr>
            <a:r>
              <a:rPr lang="pl-PL" sz="1800" dirty="0"/>
              <a:t>9% środków na obszar </a:t>
            </a:r>
            <a:r>
              <a:rPr lang="pl-PL" sz="1800" i="1" dirty="0"/>
              <a:t>Środowisko naturalne                          i ekosystemy</a:t>
            </a:r>
          </a:p>
          <a:p>
            <a:pPr algn="l">
              <a:lnSpc>
                <a:spcPct val="100000"/>
              </a:lnSpc>
            </a:pPr>
            <a:endParaRPr lang="pl-PL" sz="1800" dirty="0"/>
          </a:p>
          <a:p>
            <a:pPr algn="l">
              <a:lnSpc>
                <a:spcPct val="100000"/>
              </a:lnSpc>
            </a:pPr>
            <a:r>
              <a:rPr lang="pl-PL" sz="1800" dirty="0"/>
              <a:t>€900 000 na Fundusz Współpracy Dwustronnej </a:t>
            </a:r>
            <a:endParaRPr lang="pl-PL" sz="1800" b="1" dirty="0"/>
          </a:p>
          <a:p>
            <a:pPr algn="l">
              <a:lnSpc>
                <a:spcPct val="100000"/>
              </a:lnSpc>
            </a:pPr>
            <a:endParaRPr lang="pl-PL" sz="1800" b="1" dirty="0"/>
          </a:p>
          <a:p>
            <a:pPr algn="l">
              <a:lnSpc>
                <a:spcPct val="100000"/>
              </a:lnSpc>
            </a:pPr>
            <a:r>
              <a:rPr lang="pl-PL" sz="1800" b="1" baseline="0" dirty="0">
                <a:solidFill>
                  <a:srgbClr val="000000"/>
                </a:solidFill>
              </a:rPr>
              <a:t>Nabory wniosków: I </a:t>
            </a:r>
            <a:r>
              <a:rPr lang="pl-PL" sz="1800" b="1" baseline="0" dirty="0" err="1">
                <a:solidFill>
                  <a:srgbClr val="000000"/>
                </a:solidFill>
              </a:rPr>
              <a:t>i</a:t>
            </a:r>
            <a:r>
              <a:rPr lang="pl-PL" sz="1800" b="1" baseline="0" dirty="0">
                <a:solidFill>
                  <a:srgbClr val="000000"/>
                </a:solidFill>
              </a:rPr>
              <a:t> II kw. 2020 r. </a:t>
            </a:r>
            <a:endParaRPr lang="en-US" sz="1800" b="1" baseline="0" dirty="0">
              <a:solidFill>
                <a:srgbClr val="000000"/>
              </a:solidFill>
            </a:endParaRP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1690704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09" y="6228453"/>
            <a:ext cx="1314959" cy="539806"/>
          </a:xfrm>
          <a:prstGeom prst="rect">
            <a:avLst/>
          </a:prstGeom>
        </p:spPr>
      </p:pic>
      <p:sp>
        <p:nvSpPr>
          <p:cNvPr id="7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37238" y="306927"/>
            <a:ext cx="5738541" cy="172793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rgbClr val="00B050"/>
                </a:solidFill>
              </a:defRPr>
            </a:lvl1pPr>
          </a:lstStyle>
          <a:p>
            <a:pPr lvl="0"/>
            <a:r>
              <a:rPr lang="pl-PL" b="1" dirty="0"/>
              <a:t>Działania związane z ochroną ekosystemów prowadzone przez organizacje pozarządowe (Fundusz Małych Grantów)</a:t>
            </a:r>
          </a:p>
        </p:txBody>
      </p:sp>
      <p:sp>
        <p:nvSpPr>
          <p:cNvPr id="4" name="Prostokąt 3"/>
          <p:cNvSpPr/>
          <p:nvPr userDrawn="1"/>
        </p:nvSpPr>
        <p:spPr>
          <a:xfrm>
            <a:off x="5698061" y="2647122"/>
            <a:ext cx="59638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b="1" dirty="0"/>
              <a:t>UWAGA:</a:t>
            </a:r>
          </a:p>
          <a:p>
            <a:pPr algn="just"/>
            <a:r>
              <a:rPr lang="pl-PL" dirty="0"/>
              <a:t>Tylko w naborze do Funduszu</a:t>
            </a:r>
            <a:r>
              <a:rPr lang="pl-PL" baseline="0" dirty="0"/>
              <a:t> Małych Grantów możliwa jest realizacja projektów stricte </a:t>
            </a:r>
            <a:r>
              <a:rPr lang="pl-PL" dirty="0"/>
              <a:t>zwiększających świadomość społeczeństwa o ekosystemach, ich roli oraz świadczonych przez nie usługach.</a:t>
            </a:r>
          </a:p>
          <a:p>
            <a:pPr algn="just"/>
            <a:endParaRPr lang="pl-PL" dirty="0"/>
          </a:p>
          <a:p>
            <a:pPr algn="just"/>
            <a:r>
              <a:rPr lang="pl-PL" dirty="0"/>
              <a:t>Wszystkie pozostałe projekty kwalifikujące się do dofinansowania powinny mieć kompleksowy charakter tzn. uwzględniać działania zwiększające odporność ekosystemów oraz uzupełniające je kampanie podnoszące świadomość w zakresie zmian klimatu i ich wpływu na ekosystemy wraz ze wskazaniem ich wzajemnego powiązania.</a:t>
            </a:r>
          </a:p>
        </p:txBody>
      </p:sp>
    </p:spTree>
    <p:extLst>
      <p:ext uri="{BB962C8B-B14F-4D97-AF65-F5344CB8AC3E}">
        <p14:creationId xmlns:p14="http://schemas.microsoft.com/office/powerpoint/2010/main" val="19429682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09" y="6228453"/>
            <a:ext cx="1314959" cy="539806"/>
          </a:xfrm>
          <a:prstGeom prst="rect">
            <a:avLst/>
          </a:prstGeom>
        </p:spPr>
      </p:pic>
      <p:sp>
        <p:nvSpPr>
          <p:cNvPr id="7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67093" y="329618"/>
            <a:ext cx="5738541" cy="149918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rgbClr val="00B050"/>
                </a:solidFill>
              </a:defRPr>
            </a:lvl1pPr>
          </a:lstStyle>
          <a:p>
            <a:pPr lvl="0"/>
            <a:r>
              <a:rPr lang="pl-PL" b="1" dirty="0"/>
              <a:t>Działania związane z ochroną ekosystemów prowadzone przez organizacje pozarządowe (Fundusz Małych Grantów)</a:t>
            </a:r>
          </a:p>
        </p:txBody>
      </p:sp>
      <p:sp>
        <p:nvSpPr>
          <p:cNvPr id="2" name="Prostokąt 1"/>
          <p:cNvSpPr/>
          <p:nvPr userDrawn="1"/>
        </p:nvSpPr>
        <p:spPr>
          <a:xfrm>
            <a:off x="5957692" y="1981136"/>
            <a:ext cx="553026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Finansowanie projektów – warunki szczegółowe</a:t>
            </a:r>
            <a:endParaRPr lang="pl-PL" sz="1800" b="1" dirty="0">
              <a:solidFill>
                <a:srgbClr val="C0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/>
              <a:t>Dotacja: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pl-PL" dirty="0"/>
              <a:t>kwota alokacji w naborze – </a:t>
            </a:r>
            <a:br>
              <a:rPr lang="pl-PL" dirty="0"/>
            </a:br>
            <a:r>
              <a:rPr lang="pl-PL" dirty="0"/>
              <a:t>2,804,720 euro, tj. 12 104 891,04 zł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pl-PL" dirty="0"/>
              <a:t>poziom dofinansowania dotacją – 90%,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dirty="0"/>
              <a:t>minimalna kwota dofinansowania – </a:t>
            </a:r>
            <a:br>
              <a:rPr lang="pl-PL" dirty="0"/>
            </a:br>
            <a:r>
              <a:rPr lang="pl-PL" dirty="0"/>
              <a:t>50 000 euro tj. 215 795,00 zł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dirty="0"/>
              <a:t>maksymalna kwota dofinansowania – </a:t>
            </a:r>
            <a:br>
              <a:rPr lang="pl-PL" dirty="0"/>
            </a:br>
            <a:r>
              <a:rPr lang="pl-PL" dirty="0"/>
              <a:t>200 000 euro tj.  863 180,00 zł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dirty="0"/>
              <a:t>wkład własny Wnioskodawcy</a:t>
            </a:r>
            <a:r>
              <a:rPr lang="pl-PL" baseline="0" dirty="0"/>
              <a:t> </a:t>
            </a:r>
            <a:r>
              <a:rPr lang="pl-PL" dirty="0"/>
              <a:t>wnoszony jest co do zasady w postaci pieniężnej, np. środki własne, wkład finansowy Partnera projektu, pożyczka zaciągnięta przez wnioskodawcę (preferencyjna, umarzalna) lub inna dotacja pozyskana na uzupełnienie wkładu własnego wnioskodawcy.</a:t>
            </a:r>
          </a:p>
        </p:txBody>
      </p:sp>
    </p:spTree>
    <p:extLst>
      <p:ext uri="{BB962C8B-B14F-4D97-AF65-F5344CB8AC3E}">
        <p14:creationId xmlns:p14="http://schemas.microsoft.com/office/powerpoint/2010/main" val="6394418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09" y="6228453"/>
            <a:ext cx="1314959" cy="539806"/>
          </a:xfrm>
          <a:prstGeom prst="rect">
            <a:avLst/>
          </a:prstGeom>
        </p:spPr>
      </p:pic>
      <p:sp>
        <p:nvSpPr>
          <p:cNvPr id="7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57050" y="306928"/>
            <a:ext cx="5738541" cy="137932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rgbClr val="00B050"/>
                </a:solidFill>
              </a:defRPr>
            </a:lvl1pPr>
          </a:lstStyle>
          <a:p>
            <a:pPr lvl="0"/>
            <a:r>
              <a:rPr lang="pl-PL" b="1" dirty="0"/>
              <a:t>Działania związane z ochroną ekosystemów prowadzone przez organizacje pozarządowe (Fundusz Małych Grantów)</a:t>
            </a:r>
          </a:p>
        </p:txBody>
      </p:sp>
      <p:sp>
        <p:nvSpPr>
          <p:cNvPr id="2" name="Prostokąt 1"/>
          <p:cNvSpPr/>
          <p:nvPr userDrawn="1"/>
        </p:nvSpPr>
        <p:spPr>
          <a:xfrm>
            <a:off x="5331853" y="1930952"/>
            <a:ext cx="673135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Finansowanie projektów – warunki szczegółowe</a:t>
            </a:r>
          </a:p>
          <a:p>
            <a:pPr algn="l">
              <a:lnSpc>
                <a:spcPct val="100000"/>
              </a:lnSpc>
            </a:pPr>
            <a:endParaRPr lang="pl-PL" sz="1800" b="0" dirty="0">
              <a:solidFill>
                <a:srgbClr val="C0000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0000"/>
                </a:solidFill>
              </a:rPr>
              <a:t>Wyjątkiem</a:t>
            </a:r>
            <a:r>
              <a:rPr lang="pl-PL" sz="1800" b="0" dirty="0">
                <a:solidFill>
                  <a:srgbClr val="000000"/>
                </a:solidFill>
              </a:rPr>
              <a:t> od zasady pieniężnego wkładu własnego są projekty, w których beneficjentem jest </a:t>
            </a:r>
            <a:r>
              <a:rPr lang="pl-PL" sz="1800" b="1" u="sng" dirty="0">
                <a:solidFill>
                  <a:srgbClr val="000000"/>
                </a:solidFill>
              </a:rPr>
              <a:t>organizacja pozarządowa</a:t>
            </a:r>
            <a:r>
              <a:rPr lang="pl-PL" sz="1800" b="0" dirty="0">
                <a:solidFill>
                  <a:srgbClr val="000000"/>
                </a:solidFill>
              </a:rPr>
              <a:t>. </a:t>
            </a:r>
          </a:p>
          <a:p>
            <a:pPr algn="l">
              <a:lnSpc>
                <a:spcPct val="100000"/>
              </a:lnSpc>
            </a:pPr>
            <a:r>
              <a:rPr lang="pl-PL" sz="1800" b="0" dirty="0">
                <a:solidFill>
                  <a:srgbClr val="000000"/>
                </a:solidFill>
              </a:rPr>
              <a:t>W tym przypadku dopuszczalny jest wkład rzeczowy w postaci wolontariatu, który może stanowić do 50% wkładu własnego wymaganego dla projektu w ramach Programu.  </a:t>
            </a:r>
          </a:p>
          <a:p>
            <a:pPr algn="l">
              <a:lnSpc>
                <a:spcPct val="100000"/>
              </a:lnSpc>
            </a:pPr>
            <a:endParaRPr lang="pl-PL" sz="1400" b="1" dirty="0">
              <a:solidFill>
                <a:srgbClr val="00000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400" b="0" dirty="0">
                <a:solidFill>
                  <a:srgbClr val="000000"/>
                </a:solidFill>
              </a:rPr>
              <a:t>Przykład: </a:t>
            </a:r>
          </a:p>
          <a:p>
            <a:pPr algn="l">
              <a:lnSpc>
                <a:spcPct val="100000"/>
              </a:lnSpc>
            </a:pPr>
            <a:r>
              <a:rPr lang="pl-PL" sz="1400" b="0" dirty="0">
                <a:solidFill>
                  <a:srgbClr val="000000"/>
                </a:solidFill>
              </a:rPr>
              <a:t>W projekcie, którego całkowity koszt kwalifikowalny wynosi 1 000 000 PLN, a procent dofinansowania 90 %: </a:t>
            </a:r>
          </a:p>
          <a:p>
            <a:pPr algn="l">
              <a:lnSpc>
                <a:spcPct val="100000"/>
              </a:lnSpc>
            </a:pPr>
            <a:endParaRPr lang="pl-PL" sz="1400" b="0" dirty="0">
              <a:solidFill>
                <a:srgbClr val="000000"/>
              </a:solidFill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kwota dofinansowania wynosi 900 000 PLN;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kwota wkładu własnego Wnioskodawcy wynosi 100 000 PLN, z czego: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wkład rzeczowy w postaci wolontariatu może wynieść do 50 000 PLN; 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wkład własny w postaci pieniężnej stanowiący uzupełnienie różnicy między wymaganą kwotą wkładu własnego a wkładem rzeczowym wniesionym w postaci wolontariatu. </a:t>
            </a:r>
          </a:p>
        </p:txBody>
      </p:sp>
    </p:spTree>
    <p:extLst>
      <p:ext uri="{BB962C8B-B14F-4D97-AF65-F5344CB8AC3E}">
        <p14:creationId xmlns:p14="http://schemas.microsoft.com/office/powerpoint/2010/main" val="3965717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ymbol zastępczy obrazu 10" descr="Obraz zawierający trawa, zewnętrzne, pole, zielony&#10;&#10;Opis wygenerowany automatycznie">
            <a:extLst>
              <a:ext uri="{FF2B5EF4-FFF2-40B4-BE49-F238E27FC236}">
                <a16:creationId xmlns:a16="http://schemas.microsoft.com/office/drawing/2014/main" id="{17BC0A7E-FC9E-4B94-BF2E-4DDC79771D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6" r="35556"/>
          <a:stretch>
            <a:fillRect/>
          </a:stretch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C1D883B9-80D6-4CAB-AFD1-F8708DD4DB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602" y="6211036"/>
            <a:ext cx="1314959" cy="539806"/>
          </a:xfrm>
          <a:prstGeom prst="rect">
            <a:avLst/>
          </a:prstGeom>
        </p:spPr>
      </p:pic>
      <p:sp>
        <p:nvSpPr>
          <p:cNvPr id="9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886" y="463939"/>
            <a:ext cx="7791956" cy="88834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pl-PL" sz="2800" kern="1200" dirty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pl-PL" dirty="0">
                <a:solidFill>
                  <a:srgbClr val="00B050"/>
                </a:solidFill>
              </a:rPr>
              <a:t>Złożenie wniosku o dofinansowanie</a:t>
            </a:r>
            <a:endParaRPr lang="en-GB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7681" y="1698171"/>
            <a:ext cx="4058562" cy="505267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lang="pl-PL" altLang="en-US" sz="1600" b="0" i="0" u="none" strike="noStrike" kern="1200" baseline="0" dirty="0">
                <a:solidFill>
                  <a:srgbClr val="000000"/>
                </a:solidFill>
                <a:latin typeface="Open sa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algn="l">
              <a:lnSpc>
                <a:spcPct val="100000"/>
              </a:lnSpc>
            </a:pPr>
            <a:r>
              <a:rPr lang="pl-PL" altLang="en-US" sz="1800" b="1" dirty="0">
                <a:solidFill>
                  <a:srgbClr val="00B050"/>
                </a:solidFill>
              </a:rPr>
              <a:t>Sposób złożenia wniosku</a:t>
            </a:r>
            <a:endParaRPr lang="pl-PL" sz="1800" b="1" dirty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dirty="0"/>
              <a:t>wyłącznie elektronicznie w Generatorze Wniosków o Dofinansowanie (GWD). </a:t>
            </a:r>
          </a:p>
          <a:p>
            <a:pPr algn="l">
              <a:lnSpc>
                <a:spcPct val="100000"/>
              </a:lnSpc>
            </a:pPr>
            <a:r>
              <a:rPr lang="pl-PL" sz="1800" dirty="0"/>
              <a:t>Formularz wniosku jest dostępny:</a:t>
            </a:r>
            <a:endParaRPr lang="en-GB" sz="1800" dirty="0"/>
          </a:p>
          <a:p>
            <a:pPr algn="l">
              <a:lnSpc>
                <a:spcPct val="100000"/>
              </a:lnSpc>
            </a:pPr>
            <a:r>
              <a:rPr lang="pl-PL" sz="1600" b="1" dirty="0">
                <a:solidFill>
                  <a:srgbClr val="00B050"/>
                </a:solidFill>
                <a:hlinkClick r:id="rId6"/>
              </a:rPr>
              <a:t>http://nfosigw.gov.pl/oferta-finansowania/srodki-norweskie</a:t>
            </a:r>
            <a:r>
              <a:rPr lang="pl-PL" sz="1600" b="1" dirty="0">
                <a:solidFill>
                  <a:srgbClr val="00B050"/>
                </a:solidFill>
              </a:rPr>
              <a:t> </a:t>
            </a:r>
            <a:endParaRPr lang="en-GB" sz="1600" b="1" dirty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dirty="0"/>
              <a:t>oraz</a:t>
            </a:r>
            <a:endParaRPr lang="en-GB" sz="1800" dirty="0"/>
          </a:p>
          <a:p>
            <a:pPr>
              <a:lnSpc>
                <a:spcPct val="100000"/>
              </a:lnSpc>
            </a:pPr>
            <a:r>
              <a:rPr lang="pl-PL" sz="1600" b="1" dirty="0">
                <a:solidFill>
                  <a:srgbClr val="00B050"/>
                </a:solidFill>
                <a:hlinkClick r:id="rId7"/>
              </a:rPr>
              <a:t>https://www.eog.gov.pl/strony/zapoznaj-sie-z-funduszami/oferta-funduszy/srodowisko-energia-zmiany-klimatu/</a:t>
            </a:r>
            <a:endParaRPr lang="pl-PL" sz="1800" b="1" dirty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endParaRPr lang="en-GB" sz="1800" dirty="0"/>
          </a:p>
          <a:p>
            <a:pPr>
              <a:lnSpc>
                <a:spcPct val="100000"/>
              </a:lnSpc>
            </a:pPr>
            <a:endParaRPr lang="pl-PL" sz="1800" dirty="0"/>
          </a:p>
          <a:p>
            <a:pPr>
              <a:lnSpc>
                <a:spcPct val="100000"/>
              </a:lnSpc>
            </a:pPr>
            <a:endParaRPr lang="pl-PL" sz="1800" b="1" dirty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endParaRPr lang="en-IE" dirty="0"/>
          </a:p>
        </p:txBody>
      </p:sp>
      <p:sp>
        <p:nvSpPr>
          <p:cNvPr id="2" name="Prostokąt 1"/>
          <p:cNvSpPr/>
          <p:nvPr userDrawn="1"/>
        </p:nvSpPr>
        <p:spPr>
          <a:xfrm>
            <a:off x="4945486" y="1698171"/>
            <a:ext cx="3979573" cy="3949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b="1" dirty="0">
                <a:solidFill>
                  <a:srgbClr val="00B050"/>
                </a:solidFill>
              </a:rPr>
              <a:t>Sposób podpisania wniosku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800" b="1" dirty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dirty="0">
                <a:solidFill>
                  <a:srgbClr val="000000"/>
                </a:solidFill>
              </a:rPr>
              <a:t>Dopuszcza się dwie możliwości podpisania wniosku elektronicznego:</a:t>
            </a:r>
            <a:endParaRPr lang="en-GB" sz="1800" dirty="0">
              <a:solidFill>
                <a:srgbClr val="000000"/>
              </a:solidFill>
            </a:endParaRPr>
          </a:p>
          <a:p>
            <a:pPr marL="285750" lvl="1" indent="-28575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000000"/>
                </a:solidFill>
              </a:rPr>
              <a:t>przy użyciu certyfikowanego podpisu elektronicznego, który wywołuje skutki prawne równoważne podpisowi własnoręcznemu;</a:t>
            </a:r>
            <a:endParaRPr lang="en-GB" sz="1800" dirty="0">
              <a:solidFill>
                <a:srgbClr val="000000"/>
              </a:solidFill>
            </a:endParaRPr>
          </a:p>
          <a:p>
            <a:pPr marL="285750" lvl="1" indent="-28575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000000"/>
                </a:solidFill>
              </a:rPr>
              <a:t>przy użyciu profilu zaufanego </a:t>
            </a:r>
            <a:br>
              <a:rPr lang="pl-PL" sz="1800" dirty="0">
                <a:solidFill>
                  <a:srgbClr val="000000"/>
                </a:solidFill>
              </a:rPr>
            </a:br>
            <a:r>
              <a:rPr lang="pl-PL" sz="1800" dirty="0">
                <a:solidFill>
                  <a:srgbClr val="000000"/>
                </a:solidFill>
              </a:rPr>
              <a:t>w ramach elektronicznej Platformy Usług Administracji Publicznej (</a:t>
            </a:r>
            <a:r>
              <a:rPr lang="pl-PL" sz="1800" dirty="0" err="1">
                <a:solidFill>
                  <a:srgbClr val="000000"/>
                </a:solidFill>
              </a:rPr>
              <a:t>ePUAP</a:t>
            </a:r>
            <a:r>
              <a:rPr lang="pl-PL" sz="1800" dirty="0">
                <a:solidFill>
                  <a:srgbClr val="000000"/>
                </a:solidFill>
              </a:rPr>
              <a:t>). </a:t>
            </a:r>
            <a:endParaRPr lang="en-GB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077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ymbol zastępczy obrazu 10" descr="Obraz zawierający trawa, zewnętrzne, pole, zielony&#10;&#10;Opis wygenerowany automatycznie">
            <a:extLst>
              <a:ext uri="{FF2B5EF4-FFF2-40B4-BE49-F238E27FC236}">
                <a16:creationId xmlns:a16="http://schemas.microsoft.com/office/drawing/2014/main" id="{17BC0A7E-FC9E-4B94-BF2E-4DDC79771D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6" r="35556"/>
          <a:stretch>
            <a:fillRect/>
          </a:stretch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C1D883B9-80D6-4CAB-AFD1-F8708DD4DB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602" y="6211036"/>
            <a:ext cx="1314959" cy="539806"/>
          </a:xfrm>
          <a:prstGeom prst="rect">
            <a:avLst/>
          </a:prstGeom>
        </p:spPr>
      </p:pic>
      <p:sp>
        <p:nvSpPr>
          <p:cNvPr id="9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886" y="463939"/>
            <a:ext cx="7753320" cy="5059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pl-PL" sz="2800" kern="1200" dirty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pl-PL" dirty="0">
                <a:solidFill>
                  <a:srgbClr val="00B050"/>
                </a:solidFill>
              </a:rPr>
              <a:t>Załączniki do wniosku o dofinansowanie</a:t>
            </a:r>
            <a:endParaRPr lang="en-GB" dirty="0"/>
          </a:p>
        </p:txBody>
      </p:sp>
      <p:sp>
        <p:nvSpPr>
          <p:cNvPr id="3" name="Prostokąt 2"/>
          <p:cNvSpPr/>
          <p:nvPr userDrawn="1"/>
        </p:nvSpPr>
        <p:spPr>
          <a:xfrm>
            <a:off x="234586" y="1659479"/>
            <a:ext cx="920839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600" dirty="0"/>
              <a:t>dokumenty potwierdzające status prawny wnioskodawcy i partnerstwo w projekcie,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600" dirty="0"/>
              <a:t>upoważnienia / pełnomocnictwa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/>
              <a:t>pozwolenia i decyzje administracyjne</a:t>
            </a:r>
            <a:r>
              <a:rPr lang="pl-PL" sz="1600" baseline="0" dirty="0"/>
              <a:t> </a:t>
            </a:r>
            <a:r>
              <a:rPr lang="pl-PL" sz="1600" dirty="0"/>
              <a:t>lub harmonogram ich uzyskania;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/>
              <a:t>zgoda właściciela, zarządcy lub użytkownika wieczystego terenu, na którym realizowany ma być Projekt, jeżeli dotyczy;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/>
              <a:t>Plan Komunikacji;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/>
              <a:t>kalkulacja kosztów pośrednich - jeżeli dotyczy;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/>
              <a:t>opinia i / lub zgoda właściwego organu ochrony przyrody na realizację projektu lub potwierdzenie wystąpienia o ww. opinię / zgodę - jeżeli dotyczy;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/>
              <a:t>oświadczenie o zgodności zadań projektu z planami zarządzania ekosystemami - jeżeli dotyczy;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600" dirty="0"/>
              <a:t>właściwe dla działań info-</a:t>
            </a:r>
            <a:r>
              <a:rPr lang="pl-PL" sz="1600" dirty="0" err="1"/>
              <a:t>promo</a:t>
            </a:r>
            <a:r>
              <a:rPr lang="pl-PL" sz="1600" dirty="0"/>
              <a:t> i podnoszenia świadomości z zakresu objętego naborem;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600" dirty="0"/>
              <a:t>szkic obiektu, usytuowanie obiektu (mapka), w przypadku gdy projekt dotyczy doposażenia infrastruktury terenowej  - jeżeli dotyczy;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600" dirty="0"/>
              <a:t>mapa/schemat przedstawiający lokalizację zadania i najważniejsze jego elementy/ obiekty </a:t>
            </a:r>
            <a:br>
              <a:rPr lang="pl-PL" sz="1600" dirty="0"/>
            </a:br>
            <a:r>
              <a:rPr lang="pl-PL" sz="1600" dirty="0"/>
              <a:t>w skali umożliwiającej analizę przedsięwzięcia (zalecana skala od 1:50 000 do 1:25 000) - jeżeli dotyczy;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600" dirty="0"/>
              <a:t>inne dokumenty, uznane za konieczne do złożenia przez wnioskodawcę.</a:t>
            </a:r>
          </a:p>
        </p:txBody>
      </p:sp>
    </p:spTree>
    <p:extLst>
      <p:ext uri="{BB962C8B-B14F-4D97-AF65-F5344CB8AC3E}">
        <p14:creationId xmlns:p14="http://schemas.microsoft.com/office/powerpoint/2010/main" val="5428324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ymbol zastępczy obrazu 10" descr="Obraz zawierający trawa, zewnętrzne, pole, zielony&#10;&#10;Opis wygenerowany automatycznie">
            <a:extLst>
              <a:ext uri="{FF2B5EF4-FFF2-40B4-BE49-F238E27FC236}">
                <a16:creationId xmlns:a16="http://schemas.microsoft.com/office/drawing/2014/main" id="{17BC0A7E-FC9E-4B94-BF2E-4DDC79771D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6" r="35556"/>
          <a:stretch>
            <a:fillRect/>
          </a:stretch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C1D883B9-80D6-4CAB-AFD1-F8708DD4DB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602" y="6211036"/>
            <a:ext cx="1314959" cy="539806"/>
          </a:xfrm>
          <a:prstGeom prst="rect">
            <a:avLst/>
          </a:prstGeom>
        </p:spPr>
      </p:pic>
      <p:sp>
        <p:nvSpPr>
          <p:cNvPr id="9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886" y="463939"/>
            <a:ext cx="7753320" cy="5059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pl-PL" sz="2800" kern="1200" dirty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pl-PL" dirty="0">
                <a:solidFill>
                  <a:srgbClr val="00B050"/>
                </a:solidFill>
              </a:rPr>
              <a:t>Okres kwalifikowalności wydatków</a:t>
            </a:r>
            <a:endParaRPr lang="en-GB" dirty="0"/>
          </a:p>
        </p:txBody>
      </p:sp>
      <p:sp>
        <p:nvSpPr>
          <p:cNvPr id="3" name="Prostokąt 2"/>
          <p:cNvSpPr/>
          <p:nvPr userDrawn="1"/>
        </p:nvSpPr>
        <p:spPr>
          <a:xfrm>
            <a:off x="942924" y="1942814"/>
            <a:ext cx="7222282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1600" b="1" u="sng" dirty="0"/>
              <a:t>Początkowa data kwalifikowalności wydatków:</a:t>
            </a:r>
            <a:r>
              <a:rPr lang="pl-PL" sz="1600" b="1" dirty="0"/>
              <a:t> </a:t>
            </a:r>
            <a:r>
              <a:rPr lang="pl-PL" sz="1600" dirty="0"/>
              <a:t>data wydania przez Operatora Programu decyzji o dofinansowaniu;</a:t>
            </a:r>
          </a:p>
          <a:p>
            <a:pPr marL="171450" indent="-1714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1600" b="1" u="sng" dirty="0"/>
              <a:t>Końcowa data kwalifikowalności wydatków : </a:t>
            </a:r>
            <a:r>
              <a:rPr lang="pl-PL" sz="1600" b="1" dirty="0">
                <a:solidFill>
                  <a:srgbClr val="C00000"/>
                </a:solidFill>
              </a:rPr>
              <a:t>30.04.2024 r.; </a:t>
            </a:r>
          </a:p>
          <a:p>
            <a:pPr marL="171450" indent="-1714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1600" u="sng" dirty="0"/>
              <a:t>Wyjątek:</a:t>
            </a:r>
            <a:r>
              <a:rPr lang="pl-PL" sz="1600" dirty="0"/>
              <a:t> koszty w odniesieniu, do których faktury zostały wystawione w ostatnim miesiącu kwalifikowalności wydatków zostaną uznane za kwalifikowalne jeśli zostaną zapłacone w terminie 30 dni od ostatniego dnia kwalifikowalności wydatków.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12058699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ymbol zastępczy obrazu 10" descr="Obraz zawierający trawa, zewnętrzne, pole, zielony&#10;&#10;Opis wygenerowany automatycznie">
            <a:extLst>
              <a:ext uri="{FF2B5EF4-FFF2-40B4-BE49-F238E27FC236}">
                <a16:creationId xmlns:a16="http://schemas.microsoft.com/office/drawing/2014/main" id="{17BC0A7E-FC9E-4B94-BF2E-4DDC79771D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6" r="35556"/>
          <a:stretch>
            <a:fillRect/>
          </a:stretch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C1D883B9-80D6-4CAB-AFD1-F8708DD4DB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602" y="6211036"/>
            <a:ext cx="1314959" cy="539806"/>
          </a:xfrm>
          <a:prstGeom prst="rect">
            <a:avLst/>
          </a:prstGeom>
        </p:spPr>
      </p:pic>
      <p:sp>
        <p:nvSpPr>
          <p:cNvPr id="9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886" y="463939"/>
            <a:ext cx="7753320" cy="5059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pl-PL" sz="2800" kern="1200" dirty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pl-PL" dirty="0">
                <a:solidFill>
                  <a:srgbClr val="00B050"/>
                </a:solidFill>
              </a:rPr>
              <a:t>Ocena wniosków o dofinansowanie</a:t>
            </a:r>
            <a:endParaRPr lang="en-GB" dirty="0"/>
          </a:p>
        </p:txBody>
      </p:sp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1886" y="1291166"/>
            <a:ext cx="3441700" cy="4275667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altLang="en-US" sz="1800" b="1" dirty="0">
                <a:solidFill>
                  <a:srgbClr val="00B050"/>
                </a:solidFill>
              </a:rPr>
              <a:t>Ocena formalna</a:t>
            </a:r>
            <a:endParaRPr lang="pl-PL" sz="1800" b="1" dirty="0">
              <a:solidFill>
                <a:srgbClr val="00B050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weryfikacja projektu pod kątem spełnienia bądź niespełnienia warunków formalnych (ocena zero-jedynkowa),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możliwość jednokrotnego uzupełnienia wniosku,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możliwość wniesienia odwołania do KPK za pośrednictwem Operatora Programu.</a:t>
            </a:r>
          </a:p>
        </p:txBody>
      </p:sp>
      <p:sp>
        <p:nvSpPr>
          <p:cNvPr id="12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 userDrawn="1"/>
        </p:nvSpPr>
        <p:spPr>
          <a:xfrm>
            <a:off x="4007196" y="1162378"/>
            <a:ext cx="5389592" cy="5892552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altLang="en-US" sz="1800" b="1" dirty="0">
                <a:solidFill>
                  <a:srgbClr val="00B050"/>
                </a:solidFill>
              </a:rPr>
              <a:t>Ocena merytoryczna</a:t>
            </a:r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pl-PL" sz="1800" b="1" dirty="0"/>
              <a:t>ocena I stopnia</a:t>
            </a:r>
            <a:r>
              <a:rPr lang="pl-PL" sz="1800" dirty="0"/>
              <a:t>: 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zgodność z pomocą publiczną, zasadą równych szans i niedyskryminacji, kwalifikowalności projektu (ocena zero-jedynkowa),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możliwość jednokrotnego uzupełnienia wniosku,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brak możliwości wniesienia odwołania.</a:t>
            </a:r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pl-PL" sz="1800" b="1" dirty="0"/>
              <a:t>ocena II stopnia</a:t>
            </a:r>
            <a:r>
              <a:rPr lang="pl-PL" sz="1800" dirty="0"/>
              <a:t>: 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Punktowa, przyznawana przez dwóch zewnętrznych i bezstronnych ekspertów, wybranych w drodze procedury konkursowej NFOŚiGW,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możliwość jednokrotnego uzupełnienia wniosku,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możliwość wniesienia odwołania do Operatora Programu.</a:t>
            </a:r>
          </a:p>
          <a:p>
            <a:pPr algn="l"/>
            <a:endParaRPr lang="pl-PL" sz="1800" dirty="0"/>
          </a:p>
          <a:p>
            <a:pPr algn="l"/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3543306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ymbol zastępczy obrazu 5">
            <a:extLst>
              <a:ext uri="{FF2B5EF4-FFF2-40B4-BE49-F238E27FC236}">
                <a16:creationId xmlns:a16="http://schemas.microsoft.com/office/drawing/2014/main" id="{8537EDB9-3850-4094-A888-6B8114FCB4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Prostokąt 24">
            <a:extLst>
              <a:ext uri="{FF2B5EF4-FFF2-40B4-BE49-F238E27FC236}">
                <a16:creationId xmlns:a16="http://schemas.microsoft.com/office/drawing/2014/main" id="{ACB7C131-16A0-4F5A-AE13-6E09D673E514}"/>
              </a:ext>
            </a:extLst>
          </p:cNvPr>
          <p:cNvSpPr/>
          <p:nvPr userDrawn="1"/>
        </p:nvSpPr>
        <p:spPr>
          <a:xfrm>
            <a:off x="-1" y="0"/>
            <a:ext cx="12191999" cy="6429551"/>
          </a:xfrm>
          <a:prstGeom prst="rect">
            <a:avLst/>
          </a:prstGeom>
          <a:solidFill>
            <a:srgbClr val="00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026937"/>
              </a:solidFill>
            </a:endParaRP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CFA3AB71-7B15-4E07-A174-3B0C509AB45E}"/>
              </a:ext>
            </a:extLst>
          </p:cNvPr>
          <p:cNvSpPr/>
          <p:nvPr userDrawn="1"/>
        </p:nvSpPr>
        <p:spPr>
          <a:xfrm>
            <a:off x="1" y="5684808"/>
            <a:ext cx="12192000" cy="11731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bg1"/>
              </a:solidFill>
            </a:endParaRPr>
          </a:p>
        </p:txBody>
      </p:sp>
      <p:sp>
        <p:nvSpPr>
          <p:cNvPr id="29" name="TextBox 8">
            <a:extLst>
              <a:ext uri="{FF2B5EF4-FFF2-40B4-BE49-F238E27FC236}">
                <a16:creationId xmlns:a16="http://schemas.microsoft.com/office/drawing/2014/main" id="{3365AB9A-5C84-4860-A22E-11682D27998C}"/>
              </a:ext>
            </a:extLst>
          </p:cNvPr>
          <p:cNvSpPr txBox="1"/>
          <p:nvPr userDrawn="1"/>
        </p:nvSpPr>
        <p:spPr>
          <a:xfrm flipH="1">
            <a:off x="1137827" y="6110360"/>
            <a:ext cx="3453249" cy="31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1100" b="1" spc="600" dirty="0">
                <a:solidFill>
                  <a:schemeClr val="tx2"/>
                </a:solidFill>
              </a:rPr>
              <a:t>ZAPRASZAMY NA:</a:t>
            </a:r>
          </a:p>
        </p:txBody>
      </p:sp>
      <p:sp>
        <p:nvSpPr>
          <p:cNvPr id="30" name="TextBox 8">
            <a:extLst>
              <a:ext uri="{FF2B5EF4-FFF2-40B4-BE49-F238E27FC236}">
                <a16:creationId xmlns:a16="http://schemas.microsoft.com/office/drawing/2014/main" id="{79C7E0AC-2DA7-40CF-8C61-A9D0487720B6}"/>
              </a:ext>
            </a:extLst>
          </p:cNvPr>
          <p:cNvSpPr txBox="1"/>
          <p:nvPr userDrawn="1"/>
        </p:nvSpPr>
        <p:spPr>
          <a:xfrm flipH="1">
            <a:off x="4245157" y="6152638"/>
            <a:ext cx="7078534" cy="25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800" dirty="0">
                <a:solidFill>
                  <a:schemeClr val="tx2"/>
                </a:solidFill>
              </a:rPr>
              <a:t>www.nfosigw.gov.pl                               NFOŚiGW                              Narodowy Fundusz Ochrony Środowiska i Gospodarki Wodnej</a:t>
            </a:r>
          </a:p>
        </p:txBody>
      </p:sp>
      <p:pic>
        <p:nvPicPr>
          <p:cNvPr id="31" name="Grafika 30">
            <a:extLst>
              <a:ext uri="{FF2B5EF4-FFF2-40B4-BE49-F238E27FC236}">
                <a16:creationId xmlns:a16="http://schemas.microsoft.com/office/drawing/2014/main" id="{1BB4A8D5-42FD-4A01-973A-A70C607F0F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57829" y="6140191"/>
            <a:ext cx="289359" cy="289359"/>
          </a:xfrm>
          <a:prstGeom prst="rect">
            <a:avLst/>
          </a:prstGeom>
        </p:spPr>
      </p:pic>
      <p:pic>
        <p:nvPicPr>
          <p:cNvPr id="32" name="Grafika 31">
            <a:extLst>
              <a:ext uri="{FF2B5EF4-FFF2-40B4-BE49-F238E27FC236}">
                <a16:creationId xmlns:a16="http://schemas.microsoft.com/office/drawing/2014/main" id="{EF8B1AB5-2BBF-4B61-AAA3-44CDF46571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12452" y="6155776"/>
            <a:ext cx="289359" cy="289359"/>
          </a:xfrm>
          <a:prstGeom prst="rect">
            <a:avLst/>
          </a:prstGeom>
        </p:spPr>
      </p:pic>
      <p:pic>
        <p:nvPicPr>
          <p:cNvPr id="33" name="Grafika 32">
            <a:extLst>
              <a:ext uri="{FF2B5EF4-FFF2-40B4-BE49-F238E27FC236}">
                <a16:creationId xmlns:a16="http://schemas.microsoft.com/office/drawing/2014/main" id="{204B1F51-A1AC-47DD-9912-6CFCBBF8C3F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03185" y="6140191"/>
            <a:ext cx="289359" cy="289359"/>
          </a:xfrm>
          <a:prstGeom prst="rect">
            <a:avLst/>
          </a:prstGeom>
        </p:spPr>
      </p:pic>
      <p:sp>
        <p:nvSpPr>
          <p:cNvPr id="39" name="Symbol zastępczy tekstu 17">
            <a:extLst>
              <a:ext uri="{FF2B5EF4-FFF2-40B4-BE49-F238E27FC236}">
                <a16:creationId xmlns:a16="http://schemas.microsoft.com/office/drawing/2014/main" id="{7D3BEF6A-D252-44DD-B53A-24359F9BF8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3" y="4370470"/>
            <a:ext cx="12192000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Izabela Puczyłowska|   +48 22 45 90 534  |   izabela.puczylowska@nfosigw.gov.pl </a:t>
            </a:r>
          </a:p>
        </p:txBody>
      </p:sp>
      <p:sp>
        <p:nvSpPr>
          <p:cNvPr id="15" name="TextBox 4">
            <a:extLst>
              <a:ext uri="{FF2B5EF4-FFF2-40B4-BE49-F238E27FC236}">
                <a16:creationId xmlns:a16="http://schemas.microsoft.com/office/drawing/2014/main" id="{71104D7A-6150-439D-B280-03F87423CCDE}"/>
              </a:ext>
            </a:extLst>
          </p:cNvPr>
          <p:cNvSpPr txBox="1"/>
          <p:nvPr/>
        </p:nvSpPr>
        <p:spPr>
          <a:xfrm>
            <a:off x="2058431" y="2665080"/>
            <a:ext cx="85788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b="1" dirty="0">
                <a:solidFill>
                  <a:schemeClr val="bg1"/>
                </a:solidFill>
                <a:latin typeface="+mj-lt"/>
              </a:rPr>
              <a:t>Dziękuję za uwagę</a:t>
            </a:r>
            <a:endParaRPr lang="en-US" sz="66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003971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a 13">
            <a:extLst>
              <a:ext uri="{FF2B5EF4-FFF2-40B4-BE49-F238E27FC236}">
                <a16:creationId xmlns:a16="http://schemas.microsoft.com/office/drawing/2014/main" id="{FCE443F1-8872-4F2D-9E2E-B6F6E1B56D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0651" y="484264"/>
            <a:ext cx="1400300" cy="48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810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ymbol zastępczy obrazu 7" descr="Obraz zawierający zewnętrzne, przyroda, trawa, woda&#10;&#10;Opis wygenerowany automatycznie">
            <a:extLst>
              <a:ext uri="{FF2B5EF4-FFF2-40B4-BE49-F238E27FC236}">
                <a16:creationId xmlns:a16="http://schemas.microsoft.com/office/drawing/2014/main" id="{A4AF3A21-D697-4C3E-A860-242EB0C0C4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86" r="29740"/>
          <a:stretch/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20" name="Symbol zastępczy tekstu 18">
            <a:extLst>
              <a:ext uri="{FF2B5EF4-FFF2-40B4-BE49-F238E27FC236}">
                <a16:creationId xmlns:a16="http://schemas.microsoft.com/office/drawing/2014/main" id="{41379729-947D-4A4B-B2BE-C202D1EC1E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069" y="2056613"/>
            <a:ext cx="7644281" cy="3963187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27CCB7B9-05FC-415D-8FA3-617F4B3E7D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602" y="6211036"/>
            <a:ext cx="1314959" cy="5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738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ymbol zastępczy obrazu 10" descr="Obraz zawierający trawa, zewnętrzne, pole, zielony&#10;&#10;Opis wygenerowany automatycznie">
            <a:extLst>
              <a:ext uri="{FF2B5EF4-FFF2-40B4-BE49-F238E27FC236}">
                <a16:creationId xmlns:a16="http://schemas.microsoft.com/office/drawing/2014/main" id="{17BC0A7E-FC9E-4B94-BF2E-4DDC79771D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6" r="35556"/>
          <a:stretch>
            <a:fillRect/>
          </a:stretch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C1D883B9-80D6-4CAB-AFD1-F8708DD4DB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602" y="6211036"/>
            <a:ext cx="1314959" cy="539806"/>
          </a:xfrm>
          <a:prstGeom prst="rect">
            <a:avLst/>
          </a:prstGeom>
        </p:spPr>
      </p:pic>
      <p:sp>
        <p:nvSpPr>
          <p:cNvPr id="9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886" y="463939"/>
            <a:ext cx="5872309" cy="8883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l-PL" sz="2800" kern="1200" dirty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l-PL" dirty="0"/>
              <a:t>Środowisko naturalne i ekosystemy</a:t>
            </a:r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7680" y="1698171"/>
            <a:ext cx="8244195" cy="360792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lang="pl-PL" altLang="en-US" sz="1800" b="1" i="0" u="none" strike="noStrike" kern="1200" baseline="0" dirty="0">
                <a:solidFill>
                  <a:srgbClr val="00B050"/>
                </a:solidFill>
                <a:latin typeface="Open sa"/>
                <a:ea typeface="+mn-ea"/>
                <a:cs typeface="+mn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l-PL" altLang="en-US" sz="1800" b="1" dirty="0">
                <a:solidFill>
                  <a:srgbClr val="00B050"/>
                </a:solidFill>
              </a:rPr>
              <a:t>Rezultat 2: Poprawiony stan środowiskowy ekosystemów</a:t>
            </a:r>
            <a:endParaRPr lang="pl-PL" sz="1800" b="1" dirty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Alokacja: </a:t>
            </a:r>
            <a:r>
              <a:rPr lang="pl-PL" sz="1800" b="1" dirty="0"/>
              <a:t>€ 14 023 588;</a:t>
            </a:r>
          </a:p>
          <a:p>
            <a:pPr>
              <a:lnSpc>
                <a:spcPct val="100000"/>
              </a:lnSpc>
            </a:pPr>
            <a:r>
              <a:rPr lang="pl-PL" sz="1800" b="1" dirty="0"/>
              <a:t>z czego środki </a:t>
            </a:r>
            <a:r>
              <a:rPr lang="pl-PL" sz="1800" b="1" dirty="0">
                <a:solidFill>
                  <a:srgbClr val="00B050"/>
                </a:solidFill>
              </a:rPr>
              <a:t>MF EOG: </a:t>
            </a:r>
            <a:r>
              <a:rPr lang="pl-PL" sz="1800" b="1" dirty="0"/>
              <a:t>€ </a:t>
            </a:r>
            <a:r>
              <a:rPr lang="pl-PL" sz="1800" b="1" dirty="0">
                <a:solidFill>
                  <a:srgbClr val="00B050"/>
                </a:solidFill>
              </a:rPr>
              <a:t>11 920 050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Wdrożenie planów zarządzania ekosystemami;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Zwiększenie ochrony ekosystemów przed inwazyjnymi gatunkami obcymi;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Mapowanie i ocena usług ekosystemów;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Działania związane z ochroną środowiska i ekosystemów realizowane przez NGO .                                                              </a:t>
            </a:r>
          </a:p>
          <a:p>
            <a:pPr>
              <a:lnSpc>
                <a:spcPct val="100000"/>
              </a:lnSpc>
            </a:pPr>
            <a:endParaRPr lang="pl-PL" sz="1800" b="1" dirty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endParaRPr lang="en-GB" sz="1800" dirty="0"/>
          </a:p>
          <a:p>
            <a:pPr>
              <a:lnSpc>
                <a:spcPct val="100000"/>
              </a:lnSpc>
            </a:pPr>
            <a:endParaRPr lang="pl-PL" sz="1800" dirty="0"/>
          </a:p>
          <a:p>
            <a:pPr>
              <a:lnSpc>
                <a:spcPct val="100000"/>
              </a:lnSpc>
            </a:pPr>
            <a:endParaRPr lang="pl-PL" sz="1800" b="1" dirty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420288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11" descr="Obraz zawierający siedzi, małe, stół, tort&#10;&#10;Opis wygenerowany automatycznie">
            <a:extLst>
              <a:ext uri="{FF2B5EF4-FFF2-40B4-BE49-F238E27FC236}">
                <a16:creationId xmlns:a16="http://schemas.microsoft.com/office/drawing/2014/main" id="{163103A3-3791-4999-AFB9-C21720F848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754A1D70-DBBD-424C-8528-6E25B66EB2A1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0000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E2709DCA-B701-4456-84DD-7470D98BF6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8250" y="3961186"/>
            <a:ext cx="9705975" cy="830997"/>
          </a:xfrm>
          <a:prstGeom prst="rect">
            <a:avLst/>
          </a:prstGeom>
        </p:spPr>
        <p:txBody>
          <a:bodyPr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26" name="Symbol zastępczy tekstu 17">
            <a:extLst>
              <a:ext uri="{FF2B5EF4-FFF2-40B4-BE49-F238E27FC236}">
                <a16:creationId xmlns:a16="http://schemas.microsoft.com/office/drawing/2014/main" id="{62EE1355-2ABF-47FD-814D-F8DDE58268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597973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Imię i Nazwisko</a:t>
            </a:r>
          </a:p>
        </p:txBody>
      </p:sp>
      <p:sp>
        <p:nvSpPr>
          <p:cNvPr id="28" name="Symbol zastępczy tekstu 17">
            <a:extLst>
              <a:ext uri="{FF2B5EF4-FFF2-40B4-BE49-F238E27FC236}">
                <a16:creationId xmlns:a16="http://schemas.microsoft.com/office/drawing/2014/main" id="{6B9D628A-F91B-483D-A0C2-1AAF15C0FF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" y="635662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spc="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Miejscowość, dzień miesiąc rok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937632B5-02BA-44F3-922F-23420D93A2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33253" y="606151"/>
            <a:ext cx="4009487" cy="266453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D4D69E7E-9C13-4C97-8A55-D72FF08921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6023" y="507700"/>
            <a:ext cx="3450923" cy="1196691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503" y="4926800"/>
            <a:ext cx="1690237" cy="69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9523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D195A7-7D32-452E-A19C-75BC49B06A0D}"/>
              </a:ext>
            </a:extLst>
          </p:cNvPr>
          <p:cNvSpPr/>
          <p:nvPr userDrawn="1"/>
        </p:nvSpPr>
        <p:spPr>
          <a:xfrm>
            <a:off x="0" y="6181726"/>
            <a:ext cx="885825" cy="676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ight Triangle 6">
            <a:extLst>
              <a:ext uri="{FF2B5EF4-FFF2-40B4-BE49-F238E27FC236}">
                <a16:creationId xmlns:a16="http://schemas.microsoft.com/office/drawing/2014/main" id="{ED1C28D2-E1A2-4BB8-BD97-291B3A7779E8}"/>
              </a:ext>
            </a:extLst>
          </p:cNvPr>
          <p:cNvSpPr/>
          <p:nvPr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4" name="Symbol zastępczy tekstu 10">
            <a:extLst>
              <a:ext uri="{FF2B5EF4-FFF2-40B4-BE49-F238E27FC236}">
                <a16:creationId xmlns:a16="http://schemas.microsoft.com/office/drawing/2014/main" id="{0ECA10ED-9830-4AD5-983C-03B3B630D9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E1EAA0BB-B34C-4229-949E-CAAD46F5B0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90588" y="2056613"/>
            <a:ext cx="10491787" cy="4133850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ACA797F1-846F-41CA-85B2-004A6DF378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10399" y="487045"/>
            <a:ext cx="1400400" cy="482807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31" y="480795"/>
            <a:ext cx="1314959" cy="5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3575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5" name="Symbol zastępczy tekstu 18">
            <a:extLst>
              <a:ext uri="{FF2B5EF4-FFF2-40B4-BE49-F238E27FC236}">
                <a16:creationId xmlns:a16="http://schemas.microsoft.com/office/drawing/2014/main" id="{20C0C28E-AE8E-4075-9533-31B707138A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069" y="2056613"/>
            <a:ext cx="7644281" cy="3963187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16" name="Symbol zastępczy obrazu 10" descr="Obraz zawierający trawa, zewnętrzne, pole, zielony&#10;&#10;Opis wygenerowany automatycznie">
            <a:extLst>
              <a:ext uri="{FF2B5EF4-FFF2-40B4-BE49-F238E27FC236}">
                <a16:creationId xmlns:a16="http://schemas.microsoft.com/office/drawing/2014/main" id="{17BC0A7E-FC9E-4B94-BF2E-4DDC79771D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6" r="35556"/>
          <a:stretch>
            <a:fillRect/>
          </a:stretch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C1D883B9-80D6-4CAB-AFD1-F8708DD4DB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602" y="6211036"/>
            <a:ext cx="1314959" cy="5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518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ymbol zastępczy obrazu 7" descr="Obraz zawierający zewnętrzne, przyroda, trawa, woda&#10;&#10;Opis wygenerowany automatycznie">
            <a:extLst>
              <a:ext uri="{FF2B5EF4-FFF2-40B4-BE49-F238E27FC236}">
                <a16:creationId xmlns:a16="http://schemas.microsoft.com/office/drawing/2014/main" id="{A4AF3A21-D697-4C3E-A860-242EB0C0C4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86" r="29740"/>
          <a:stretch/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20" name="Symbol zastępczy tekstu 18">
            <a:extLst>
              <a:ext uri="{FF2B5EF4-FFF2-40B4-BE49-F238E27FC236}">
                <a16:creationId xmlns:a16="http://schemas.microsoft.com/office/drawing/2014/main" id="{41379729-947D-4A4B-B2BE-C202D1EC1E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069" y="2056613"/>
            <a:ext cx="7644281" cy="3963187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27CCB7B9-05FC-415D-8FA3-617F4B3E7D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602" y="6211036"/>
            <a:ext cx="1314959" cy="5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1492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EB0AD7FC-F9E7-45D4-8C33-BBDE5AB72937}"/>
              </a:ext>
            </a:extLst>
          </p:cNvPr>
          <p:cNvSpPr/>
          <p:nvPr/>
        </p:nvSpPr>
        <p:spPr>
          <a:xfrm>
            <a:off x="3901439" y="3815443"/>
            <a:ext cx="1908811" cy="2164510"/>
          </a:xfrm>
          <a:prstGeom prst="rect">
            <a:avLst/>
          </a:prstGeom>
          <a:noFill/>
          <a:ln w="57150">
            <a:solidFill>
              <a:srgbClr val="026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ymbol zastępczy tekstu 23">
            <a:extLst>
              <a:ext uri="{FF2B5EF4-FFF2-40B4-BE49-F238E27FC236}">
                <a16:creationId xmlns:a16="http://schemas.microsoft.com/office/drawing/2014/main" id="{927A6410-4062-4CE2-83F7-8DBBB6A12C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7365" y="2247900"/>
            <a:ext cx="3453249" cy="3789524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velit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esse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cillum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eu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fugiat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nulla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pariatur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Symbol zastępczy tekstu 17">
            <a:extLst>
              <a:ext uri="{FF2B5EF4-FFF2-40B4-BE49-F238E27FC236}">
                <a16:creationId xmlns:a16="http://schemas.microsoft.com/office/drawing/2014/main" id="{837FF38F-25F1-4FA7-BA24-4D925426C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74135" y="4253853"/>
            <a:ext cx="790244" cy="1529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5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1</a:t>
            </a:r>
          </a:p>
        </p:txBody>
      </p:sp>
      <p:sp>
        <p:nvSpPr>
          <p:cNvPr id="21" name="Symbol zastępczy tekstu 23">
            <a:extLst>
              <a:ext uri="{FF2B5EF4-FFF2-40B4-BE49-F238E27FC236}">
                <a16:creationId xmlns:a16="http://schemas.microsoft.com/office/drawing/2014/main" id="{FDA8C303-5EF7-4D18-BB5B-3ECB81D8E3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4406860" y="4632304"/>
            <a:ext cx="2164510" cy="370222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endParaRPr lang="pl-PL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6" name="Right Triangle 6">
            <a:extLst>
              <a:ext uri="{FF2B5EF4-FFF2-40B4-BE49-F238E27FC236}">
                <a16:creationId xmlns:a16="http://schemas.microsoft.com/office/drawing/2014/main" id="{66AAE465-4DD0-41C1-9BF6-EA791A35A53A}"/>
              </a:ext>
            </a:extLst>
          </p:cNvPr>
          <p:cNvSpPr/>
          <p:nvPr userDrawn="1"/>
        </p:nvSpPr>
        <p:spPr>
          <a:xfrm rot="5400000">
            <a:off x="6799905" y="1372627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09" y="6228453"/>
            <a:ext cx="1314959" cy="5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2358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ymbol zastępczy obrazu 26" descr="Obraz zawierający osoba, wewnątrz, żywność, ręka&#10;&#10;Opis wygenerowany automatycznie">
            <a:extLst>
              <a:ext uri="{FF2B5EF4-FFF2-40B4-BE49-F238E27FC236}">
                <a16:creationId xmlns:a16="http://schemas.microsoft.com/office/drawing/2014/main" id="{4363814B-02B8-4E80-B865-0F3C77F402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20" b="5720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EB0AD7FC-F9E7-45D4-8C33-BBDE5AB72937}"/>
              </a:ext>
            </a:extLst>
          </p:cNvPr>
          <p:cNvSpPr/>
          <p:nvPr/>
        </p:nvSpPr>
        <p:spPr>
          <a:xfrm>
            <a:off x="3901439" y="3815443"/>
            <a:ext cx="1908811" cy="2164510"/>
          </a:xfrm>
          <a:prstGeom prst="rect">
            <a:avLst/>
          </a:prstGeom>
          <a:noFill/>
          <a:ln w="57150">
            <a:solidFill>
              <a:srgbClr val="026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ymbol zastępczy tekstu 23">
            <a:extLst>
              <a:ext uri="{FF2B5EF4-FFF2-40B4-BE49-F238E27FC236}">
                <a16:creationId xmlns:a16="http://schemas.microsoft.com/office/drawing/2014/main" id="{927A6410-4062-4CE2-83F7-8DBBB6A12C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7365" y="2247900"/>
            <a:ext cx="3453249" cy="3789524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velit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esse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cillum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eu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fugiat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nulla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pariatur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Symbol zastępczy tekstu 17">
            <a:extLst>
              <a:ext uri="{FF2B5EF4-FFF2-40B4-BE49-F238E27FC236}">
                <a16:creationId xmlns:a16="http://schemas.microsoft.com/office/drawing/2014/main" id="{837FF38F-25F1-4FA7-BA24-4D925426C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6985" y="4253853"/>
            <a:ext cx="790244" cy="1529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5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2</a:t>
            </a:r>
          </a:p>
        </p:txBody>
      </p:sp>
      <p:sp>
        <p:nvSpPr>
          <p:cNvPr id="21" name="Symbol zastępczy tekstu 23">
            <a:extLst>
              <a:ext uri="{FF2B5EF4-FFF2-40B4-BE49-F238E27FC236}">
                <a16:creationId xmlns:a16="http://schemas.microsoft.com/office/drawing/2014/main" id="{FDA8C303-5EF7-4D18-BB5B-3ECB81D8E3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4406860" y="4632304"/>
            <a:ext cx="2164510" cy="370222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endParaRPr lang="pl-PL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6" name="Right Triangle 6">
            <a:extLst>
              <a:ext uri="{FF2B5EF4-FFF2-40B4-BE49-F238E27FC236}">
                <a16:creationId xmlns:a16="http://schemas.microsoft.com/office/drawing/2014/main" id="{66AAE465-4DD0-41C1-9BF6-EA791A35A53A}"/>
              </a:ext>
            </a:extLst>
          </p:cNvPr>
          <p:cNvSpPr/>
          <p:nvPr userDrawn="1"/>
        </p:nvSpPr>
        <p:spPr>
          <a:xfrm rot="5400000">
            <a:off x="6799905" y="1372627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FCE443F1-8872-4F2D-9E2E-B6F6E1B56D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651" y="484264"/>
            <a:ext cx="1400300" cy="485588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09" y="6228453"/>
            <a:ext cx="1314959" cy="5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7370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7" name="Symbol zastępczy obrazu 4" descr="Obraz zawierający płot, trawa, zewnętrzne, budynek&#10;&#10;Opis wygenerowany automatycznie">
            <a:extLst>
              <a:ext uri="{FF2B5EF4-FFF2-40B4-BE49-F238E27FC236}">
                <a16:creationId xmlns:a16="http://schemas.microsoft.com/office/drawing/2014/main" id="{A53E959F-1993-4C5C-A24A-2B020B85BB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1" r="15761"/>
          <a:stretch>
            <a:fillRect/>
          </a:stretch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9" name="Group 7">
            <a:extLst>
              <a:ext uri="{FF2B5EF4-FFF2-40B4-BE49-F238E27FC236}">
                <a16:creationId xmlns:a16="http://schemas.microsoft.com/office/drawing/2014/main" id="{8735C6A7-A7C8-4D03-91A7-9EA4EE1C7B21}"/>
              </a:ext>
            </a:extLst>
          </p:cNvPr>
          <p:cNvGrpSpPr/>
          <p:nvPr userDrawn="1"/>
        </p:nvGrpSpPr>
        <p:grpSpPr>
          <a:xfrm>
            <a:off x="1899920" y="4273913"/>
            <a:ext cx="4215429" cy="1097787"/>
            <a:chOff x="1861820" y="4724868"/>
            <a:chExt cx="4215429" cy="1097787"/>
          </a:xfrm>
        </p:grpSpPr>
        <p:cxnSp>
          <p:nvCxnSpPr>
            <p:cNvPr id="26" name="Straight Connector 19">
              <a:extLst>
                <a:ext uri="{FF2B5EF4-FFF2-40B4-BE49-F238E27FC236}">
                  <a16:creationId xmlns:a16="http://schemas.microsoft.com/office/drawing/2014/main" id="{48E4589B-F3D7-4DB8-9340-6B59A27708B2}"/>
                </a:ext>
              </a:extLst>
            </p:cNvPr>
            <p:cNvCxnSpPr>
              <a:cxnSpLocks/>
            </p:cNvCxnSpPr>
            <p:nvPr/>
          </p:nvCxnSpPr>
          <p:spPr>
            <a:xfrm>
              <a:off x="1861820" y="4724868"/>
              <a:ext cx="0" cy="1097787"/>
            </a:xfrm>
            <a:prstGeom prst="line">
              <a:avLst/>
            </a:prstGeom>
            <a:ln w="38100">
              <a:solidFill>
                <a:srgbClr val="0269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3">
              <a:extLst>
                <a:ext uri="{FF2B5EF4-FFF2-40B4-BE49-F238E27FC236}">
                  <a16:creationId xmlns:a16="http://schemas.microsoft.com/office/drawing/2014/main" id="{2D6FD398-144A-49C2-A084-9FB56B8427ED}"/>
                </a:ext>
              </a:extLst>
            </p:cNvPr>
            <p:cNvCxnSpPr>
              <a:cxnSpLocks/>
            </p:cNvCxnSpPr>
            <p:nvPr/>
          </p:nvCxnSpPr>
          <p:spPr>
            <a:xfrm>
              <a:off x="6077249" y="4724868"/>
              <a:ext cx="0" cy="1097787"/>
            </a:xfrm>
            <a:prstGeom prst="line">
              <a:avLst/>
            </a:prstGeom>
            <a:ln w="38100">
              <a:solidFill>
                <a:srgbClr val="0269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Connector 34">
            <a:extLst>
              <a:ext uri="{FF2B5EF4-FFF2-40B4-BE49-F238E27FC236}">
                <a16:creationId xmlns:a16="http://schemas.microsoft.com/office/drawing/2014/main" id="{50CC3FAE-EBC1-4CC9-B04C-371887269FE7}"/>
              </a:ext>
            </a:extLst>
          </p:cNvPr>
          <p:cNvCxnSpPr>
            <a:cxnSpLocks/>
          </p:cNvCxnSpPr>
          <p:nvPr/>
        </p:nvCxnSpPr>
        <p:spPr>
          <a:xfrm>
            <a:off x="1899920" y="2307115"/>
            <a:ext cx="0" cy="1097787"/>
          </a:xfrm>
          <a:prstGeom prst="line">
            <a:avLst/>
          </a:prstGeom>
          <a:ln w="38100">
            <a:solidFill>
              <a:srgbClr val="026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28">
            <a:extLst>
              <a:ext uri="{FF2B5EF4-FFF2-40B4-BE49-F238E27FC236}">
                <a16:creationId xmlns:a16="http://schemas.microsoft.com/office/drawing/2014/main" id="{48E5CF7A-D7AB-43F2-8F36-609F798D14F7}"/>
              </a:ext>
            </a:extLst>
          </p:cNvPr>
          <p:cNvCxnSpPr>
            <a:cxnSpLocks/>
          </p:cNvCxnSpPr>
          <p:nvPr/>
        </p:nvCxnSpPr>
        <p:spPr>
          <a:xfrm>
            <a:off x="6115349" y="2307115"/>
            <a:ext cx="0" cy="1097787"/>
          </a:xfrm>
          <a:prstGeom prst="line">
            <a:avLst/>
          </a:prstGeom>
          <a:ln w="38100">
            <a:solidFill>
              <a:srgbClr val="026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Symbol zastępczy tekstu 17">
            <a:extLst>
              <a:ext uri="{FF2B5EF4-FFF2-40B4-BE49-F238E27FC236}">
                <a16:creationId xmlns:a16="http://schemas.microsoft.com/office/drawing/2014/main" id="{81A1E51E-970E-4D33-881D-5B92172D63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2713" y="2357725"/>
            <a:ext cx="489358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1</a:t>
            </a:r>
          </a:p>
        </p:txBody>
      </p:sp>
      <p:sp>
        <p:nvSpPr>
          <p:cNvPr id="47" name="Symbol zastępczy tekstu 17">
            <a:extLst>
              <a:ext uri="{FF2B5EF4-FFF2-40B4-BE49-F238E27FC236}">
                <a16:creationId xmlns:a16="http://schemas.microsoft.com/office/drawing/2014/main" id="{3EE3BE56-B338-4568-9341-5EB6095C12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5075" y="4330967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2</a:t>
            </a:r>
          </a:p>
        </p:txBody>
      </p:sp>
      <p:sp>
        <p:nvSpPr>
          <p:cNvPr id="49" name="Symbol zastępczy tekstu 17">
            <a:extLst>
              <a:ext uri="{FF2B5EF4-FFF2-40B4-BE49-F238E27FC236}">
                <a16:creationId xmlns:a16="http://schemas.microsoft.com/office/drawing/2014/main" id="{6152D0AF-85E2-4345-BBBB-F228E0D51BE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56666" y="4330967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4</a:t>
            </a:r>
          </a:p>
        </p:txBody>
      </p:sp>
      <p:sp>
        <p:nvSpPr>
          <p:cNvPr id="51" name="Symbol zastępczy tekstu 17">
            <a:extLst>
              <a:ext uri="{FF2B5EF4-FFF2-40B4-BE49-F238E27FC236}">
                <a16:creationId xmlns:a16="http://schemas.microsoft.com/office/drawing/2014/main" id="{26A7DCAC-6BF3-4CF2-A29D-76D18B62E7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56666" y="2358716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3</a:t>
            </a:r>
          </a:p>
        </p:txBody>
      </p:sp>
      <p:sp>
        <p:nvSpPr>
          <p:cNvPr id="55" name="Symbol zastępczy tekstu 23">
            <a:extLst>
              <a:ext uri="{FF2B5EF4-FFF2-40B4-BE49-F238E27FC236}">
                <a16:creationId xmlns:a16="http://schemas.microsoft.com/office/drawing/2014/main" id="{51845B07-76AA-47DD-A71E-893C30B130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17705" y="2789408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6" name="Symbol zastępczy tekstu 23">
            <a:extLst>
              <a:ext uri="{FF2B5EF4-FFF2-40B4-BE49-F238E27FC236}">
                <a16:creationId xmlns:a16="http://schemas.microsoft.com/office/drawing/2014/main" id="{2094830B-DAF0-46C8-821F-3E82287067B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317705" y="4781135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7" name="Symbol zastępczy tekstu 23">
            <a:extLst>
              <a:ext uri="{FF2B5EF4-FFF2-40B4-BE49-F238E27FC236}">
                <a16:creationId xmlns:a16="http://schemas.microsoft.com/office/drawing/2014/main" id="{E22C6660-79B1-4297-A53E-13FB2C1696C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44301" y="2789408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8" name="Symbol zastępczy tekstu 23">
            <a:extLst>
              <a:ext uri="{FF2B5EF4-FFF2-40B4-BE49-F238E27FC236}">
                <a16:creationId xmlns:a16="http://schemas.microsoft.com/office/drawing/2014/main" id="{811EA9EF-CC9B-49D4-B139-F63DB1A8F0F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4301" y="4781135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0" name="Symbol zastępczy tekstu 10">
            <a:extLst>
              <a:ext uri="{FF2B5EF4-FFF2-40B4-BE49-F238E27FC236}">
                <a16:creationId xmlns:a16="http://schemas.microsoft.com/office/drawing/2014/main" id="{065DAFB9-A21E-4E2F-AE2B-0D7D2E6D38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26958" y="2380359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1</a:t>
            </a:r>
          </a:p>
        </p:txBody>
      </p:sp>
      <p:sp>
        <p:nvSpPr>
          <p:cNvPr id="62" name="Symbol zastępczy tekstu 10">
            <a:extLst>
              <a:ext uri="{FF2B5EF4-FFF2-40B4-BE49-F238E27FC236}">
                <a16:creationId xmlns:a16="http://schemas.microsoft.com/office/drawing/2014/main" id="{DAE53025-E836-403B-823D-765258B7520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26958" y="4333832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2</a:t>
            </a:r>
          </a:p>
        </p:txBody>
      </p:sp>
      <p:sp>
        <p:nvSpPr>
          <p:cNvPr id="65" name="Symbol zastępczy tekstu 10">
            <a:extLst>
              <a:ext uri="{FF2B5EF4-FFF2-40B4-BE49-F238E27FC236}">
                <a16:creationId xmlns:a16="http://schemas.microsoft.com/office/drawing/2014/main" id="{C57FA426-6271-4780-86BA-837F1ED5961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4763" y="2380359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3</a:t>
            </a:r>
          </a:p>
        </p:txBody>
      </p:sp>
      <p:sp>
        <p:nvSpPr>
          <p:cNvPr id="66" name="Symbol zastępczy tekstu 10">
            <a:extLst>
              <a:ext uri="{FF2B5EF4-FFF2-40B4-BE49-F238E27FC236}">
                <a16:creationId xmlns:a16="http://schemas.microsoft.com/office/drawing/2014/main" id="{58D9F231-BFA4-46D6-9713-99F3EB31E90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44763" y="4333832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4</a:t>
            </a:r>
          </a:p>
        </p:txBody>
      </p:sp>
      <p:pic>
        <p:nvPicPr>
          <p:cNvPr id="24" name="Grafika 23">
            <a:extLst>
              <a:ext uri="{FF2B5EF4-FFF2-40B4-BE49-F238E27FC236}">
                <a16:creationId xmlns:a16="http://schemas.microsoft.com/office/drawing/2014/main" id="{E4371656-3EDC-44B1-8767-6A293218C6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0399" y="487045"/>
            <a:ext cx="1400400" cy="482807"/>
          </a:xfrm>
          <a:prstGeom prst="rect">
            <a:avLst/>
          </a:prstGeom>
        </p:spPr>
      </p:pic>
      <p:pic>
        <p:nvPicPr>
          <p:cNvPr id="23" name="Obraz 2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31" y="480795"/>
            <a:ext cx="1314959" cy="5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1381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ymbol zastępczy obrazu 5">
            <a:extLst>
              <a:ext uri="{FF2B5EF4-FFF2-40B4-BE49-F238E27FC236}">
                <a16:creationId xmlns:a16="http://schemas.microsoft.com/office/drawing/2014/main" id="{8537EDB9-3850-4094-A888-6B8114FCB4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Prostokąt 24">
            <a:extLst>
              <a:ext uri="{FF2B5EF4-FFF2-40B4-BE49-F238E27FC236}">
                <a16:creationId xmlns:a16="http://schemas.microsoft.com/office/drawing/2014/main" id="{ACB7C131-16A0-4F5A-AE13-6E09D673E514}"/>
              </a:ext>
            </a:extLst>
          </p:cNvPr>
          <p:cNvSpPr/>
          <p:nvPr userDrawn="1"/>
        </p:nvSpPr>
        <p:spPr>
          <a:xfrm>
            <a:off x="-1" y="-5554"/>
            <a:ext cx="12191999" cy="5717296"/>
          </a:xfrm>
          <a:prstGeom prst="rect">
            <a:avLst/>
          </a:prstGeom>
          <a:solidFill>
            <a:srgbClr val="00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026937"/>
              </a:solidFill>
            </a:endParaRP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CFA3AB71-7B15-4E07-A174-3B0C509AB45E}"/>
              </a:ext>
            </a:extLst>
          </p:cNvPr>
          <p:cNvSpPr/>
          <p:nvPr userDrawn="1"/>
        </p:nvSpPr>
        <p:spPr>
          <a:xfrm>
            <a:off x="1" y="5684808"/>
            <a:ext cx="12192000" cy="11731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bg1"/>
              </a:solidFill>
            </a:endParaRPr>
          </a:p>
        </p:txBody>
      </p:sp>
      <p:sp>
        <p:nvSpPr>
          <p:cNvPr id="29" name="TextBox 8">
            <a:extLst>
              <a:ext uri="{FF2B5EF4-FFF2-40B4-BE49-F238E27FC236}">
                <a16:creationId xmlns:a16="http://schemas.microsoft.com/office/drawing/2014/main" id="{3365AB9A-5C84-4860-A22E-11682D27998C}"/>
              </a:ext>
            </a:extLst>
          </p:cNvPr>
          <p:cNvSpPr txBox="1"/>
          <p:nvPr userDrawn="1"/>
        </p:nvSpPr>
        <p:spPr>
          <a:xfrm flipH="1">
            <a:off x="1137827" y="6110360"/>
            <a:ext cx="3453249" cy="31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1100" b="1" spc="600" dirty="0">
                <a:solidFill>
                  <a:schemeClr val="tx2"/>
                </a:solidFill>
              </a:rPr>
              <a:t>ZAPRASZAMY NA:</a:t>
            </a:r>
          </a:p>
        </p:txBody>
      </p:sp>
      <p:sp>
        <p:nvSpPr>
          <p:cNvPr id="30" name="TextBox 8">
            <a:extLst>
              <a:ext uri="{FF2B5EF4-FFF2-40B4-BE49-F238E27FC236}">
                <a16:creationId xmlns:a16="http://schemas.microsoft.com/office/drawing/2014/main" id="{79C7E0AC-2DA7-40CF-8C61-A9D0487720B6}"/>
              </a:ext>
            </a:extLst>
          </p:cNvPr>
          <p:cNvSpPr txBox="1"/>
          <p:nvPr userDrawn="1"/>
        </p:nvSpPr>
        <p:spPr>
          <a:xfrm flipH="1">
            <a:off x="4245157" y="6152638"/>
            <a:ext cx="7078534" cy="25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800" dirty="0">
                <a:solidFill>
                  <a:schemeClr val="tx2"/>
                </a:solidFill>
              </a:rPr>
              <a:t>www.nfosigw.gov.pl                               NFOŚiGW                              Narodowy Fundusz Ochrony Środowiska i Gospodarki Wodnej</a:t>
            </a:r>
          </a:p>
        </p:txBody>
      </p:sp>
      <p:pic>
        <p:nvPicPr>
          <p:cNvPr id="31" name="Grafika 30">
            <a:extLst>
              <a:ext uri="{FF2B5EF4-FFF2-40B4-BE49-F238E27FC236}">
                <a16:creationId xmlns:a16="http://schemas.microsoft.com/office/drawing/2014/main" id="{1BB4A8D5-42FD-4A01-973A-A70C607F0F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57829" y="6140191"/>
            <a:ext cx="289359" cy="289359"/>
          </a:xfrm>
          <a:prstGeom prst="rect">
            <a:avLst/>
          </a:prstGeom>
        </p:spPr>
      </p:pic>
      <p:pic>
        <p:nvPicPr>
          <p:cNvPr id="32" name="Grafika 31">
            <a:extLst>
              <a:ext uri="{FF2B5EF4-FFF2-40B4-BE49-F238E27FC236}">
                <a16:creationId xmlns:a16="http://schemas.microsoft.com/office/drawing/2014/main" id="{EF8B1AB5-2BBF-4B61-AAA3-44CDF46571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12452" y="6155776"/>
            <a:ext cx="289359" cy="289359"/>
          </a:xfrm>
          <a:prstGeom prst="rect">
            <a:avLst/>
          </a:prstGeom>
        </p:spPr>
      </p:pic>
      <p:pic>
        <p:nvPicPr>
          <p:cNvPr id="33" name="Grafika 32">
            <a:extLst>
              <a:ext uri="{FF2B5EF4-FFF2-40B4-BE49-F238E27FC236}">
                <a16:creationId xmlns:a16="http://schemas.microsoft.com/office/drawing/2014/main" id="{204B1F51-A1AC-47DD-9912-6CFCBBF8C3F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03185" y="6140191"/>
            <a:ext cx="289359" cy="289359"/>
          </a:xfrm>
          <a:prstGeom prst="rect">
            <a:avLst/>
          </a:prstGeom>
        </p:spPr>
      </p:pic>
      <p:sp>
        <p:nvSpPr>
          <p:cNvPr id="39" name="Symbol zastępczy tekstu 17">
            <a:extLst>
              <a:ext uri="{FF2B5EF4-FFF2-40B4-BE49-F238E27FC236}">
                <a16:creationId xmlns:a16="http://schemas.microsoft.com/office/drawing/2014/main" id="{7D3BEF6A-D252-44DD-B53A-24359F9BF8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4166968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Imię i Nazwisko   |   +48 123 123 123   |   adres@nfosigw.gov.pl </a:t>
            </a: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E8E57204-B13E-47B9-B441-08579C0DDBF7}"/>
              </a:ext>
            </a:extLst>
          </p:cNvPr>
          <p:cNvGrpSpPr/>
          <p:nvPr userDrawn="1"/>
        </p:nvGrpSpPr>
        <p:grpSpPr>
          <a:xfrm>
            <a:off x="2058431" y="2665080"/>
            <a:ext cx="8578866" cy="1270471"/>
            <a:chOff x="6427107" y="770951"/>
            <a:chExt cx="8578866" cy="1270471"/>
          </a:xfrm>
        </p:grpSpPr>
        <p:sp>
          <p:nvSpPr>
            <p:cNvPr id="15" name="TextBox 4">
              <a:extLst>
                <a:ext uri="{FF2B5EF4-FFF2-40B4-BE49-F238E27FC236}">
                  <a16:creationId xmlns:a16="http://schemas.microsoft.com/office/drawing/2014/main" id="{71104D7A-6150-439D-B280-03F87423CCDE}"/>
                </a:ext>
              </a:extLst>
            </p:cNvPr>
            <p:cNvSpPr txBox="1"/>
            <p:nvPr/>
          </p:nvSpPr>
          <p:spPr>
            <a:xfrm>
              <a:off x="6427107" y="770951"/>
              <a:ext cx="857886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6600" b="1" dirty="0">
                  <a:solidFill>
                    <a:schemeClr val="bg1"/>
                  </a:solidFill>
                  <a:latin typeface="+mj-lt"/>
                </a:rPr>
                <a:t>Dziękuję za uwagę</a:t>
              </a:r>
              <a:endParaRPr lang="en-US" sz="66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Right Triangle 5">
              <a:extLst>
                <a:ext uri="{FF2B5EF4-FFF2-40B4-BE49-F238E27FC236}">
                  <a16:creationId xmlns:a16="http://schemas.microsoft.com/office/drawing/2014/main" id="{E7398576-06DC-4D47-AFBC-B29EAC92DC31}"/>
                </a:ext>
              </a:extLst>
            </p:cNvPr>
            <p:cNvSpPr/>
            <p:nvPr/>
          </p:nvSpPr>
          <p:spPr>
            <a:xfrm rot="5400000">
              <a:off x="6577427" y="1789745"/>
              <a:ext cx="257609" cy="245745"/>
            </a:xfrm>
            <a:prstGeom prst="rtTriangle">
              <a:avLst/>
            </a:prstGeom>
            <a:solidFill>
              <a:srgbClr val="0269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67782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0"/>
            <a:ext cx="5872309" cy="9601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l-PL" sz="2800" kern="1200" dirty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l-PL" dirty="0"/>
              <a:t>Środowisko naturalne i ekosystemy</a:t>
            </a:r>
          </a:p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l-PL" dirty="0"/>
              <a:t>- nabory</a:t>
            </a:r>
          </a:p>
        </p:txBody>
      </p:sp>
      <p:pic>
        <p:nvPicPr>
          <p:cNvPr id="7" name="Symbol zastępczy obrazu 4" descr="Obraz zawierający płot, trawa, zewnętrzne, budynek&#10;&#10;Opis wygenerowany automatycznie">
            <a:extLst>
              <a:ext uri="{FF2B5EF4-FFF2-40B4-BE49-F238E27FC236}">
                <a16:creationId xmlns:a16="http://schemas.microsoft.com/office/drawing/2014/main" id="{A53E959F-1993-4C5C-A24A-2B020B85BB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1" r="15761"/>
          <a:stretch>
            <a:fillRect/>
          </a:stretch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cxnSp>
        <p:nvCxnSpPr>
          <p:cNvPr id="33" name="Straight Connector 34">
            <a:extLst>
              <a:ext uri="{FF2B5EF4-FFF2-40B4-BE49-F238E27FC236}">
                <a16:creationId xmlns:a16="http://schemas.microsoft.com/office/drawing/2014/main" id="{50CC3FAE-EBC1-4CC9-B04C-371887269FE7}"/>
              </a:ext>
            </a:extLst>
          </p:cNvPr>
          <p:cNvCxnSpPr>
            <a:cxnSpLocks/>
          </p:cNvCxnSpPr>
          <p:nvPr/>
        </p:nvCxnSpPr>
        <p:spPr>
          <a:xfrm>
            <a:off x="1899920" y="2307115"/>
            <a:ext cx="0" cy="1097787"/>
          </a:xfrm>
          <a:prstGeom prst="line">
            <a:avLst/>
          </a:prstGeom>
          <a:ln w="38100">
            <a:solidFill>
              <a:srgbClr val="026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28">
            <a:extLst>
              <a:ext uri="{FF2B5EF4-FFF2-40B4-BE49-F238E27FC236}">
                <a16:creationId xmlns:a16="http://schemas.microsoft.com/office/drawing/2014/main" id="{48E5CF7A-D7AB-43F2-8F36-609F798D14F7}"/>
              </a:ext>
            </a:extLst>
          </p:cNvPr>
          <p:cNvCxnSpPr>
            <a:cxnSpLocks/>
          </p:cNvCxnSpPr>
          <p:nvPr/>
        </p:nvCxnSpPr>
        <p:spPr>
          <a:xfrm>
            <a:off x="6115349" y="2307115"/>
            <a:ext cx="0" cy="1097787"/>
          </a:xfrm>
          <a:prstGeom prst="line">
            <a:avLst/>
          </a:prstGeom>
          <a:ln w="38100">
            <a:solidFill>
              <a:srgbClr val="026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Symbol zastępczy tekstu 17">
            <a:extLst>
              <a:ext uri="{FF2B5EF4-FFF2-40B4-BE49-F238E27FC236}">
                <a16:creationId xmlns:a16="http://schemas.microsoft.com/office/drawing/2014/main" id="{81A1E51E-970E-4D33-881D-5B92172D63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2713" y="2357725"/>
            <a:ext cx="489358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1</a:t>
            </a:r>
          </a:p>
        </p:txBody>
      </p:sp>
      <p:sp>
        <p:nvSpPr>
          <p:cNvPr id="47" name="Symbol zastępczy tekstu 17">
            <a:extLst>
              <a:ext uri="{FF2B5EF4-FFF2-40B4-BE49-F238E27FC236}">
                <a16:creationId xmlns:a16="http://schemas.microsoft.com/office/drawing/2014/main" id="{3EE3BE56-B338-4568-9341-5EB6095C12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5075" y="4330967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2</a:t>
            </a:r>
          </a:p>
        </p:txBody>
      </p:sp>
      <p:sp>
        <p:nvSpPr>
          <p:cNvPr id="51" name="Symbol zastępczy tekstu 17">
            <a:extLst>
              <a:ext uri="{FF2B5EF4-FFF2-40B4-BE49-F238E27FC236}">
                <a16:creationId xmlns:a16="http://schemas.microsoft.com/office/drawing/2014/main" id="{26A7DCAC-6BF3-4CF2-A29D-76D18B62E7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56666" y="2358716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3</a:t>
            </a:r>
          </a:p>
        </p:txBody>
      </p:sp>
      <p:sp>
        <p:nvSpPr>
          <p:cNvPr id="60" name="Symbol zastępczy tekstu 10">
            <a:extLst>
              <a:ext uri="{FF2B5EF4-FFF2-40B4-BE49-F238E27FC236}">
                <a16:creationId xmlns:a16="http://schemas.microsoft.com/office/drawing/2014/main" id="{065DAFB9-A21E-4E2F-AE2B-0D7D2E6D38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26958" y="2380359"/>
            <a:ext cx="2488653" cy="157345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pl-PL" sz="1800" kern="12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pl-PL" b="1" dirty="0"/>
              <a:t>Wdrażanie planów zarządzania ekosystemami</a:t>
            </a:r>
          </a:p>
          <a:p>
            <a:r>
              <a:rPr lang="pl-PL" sz="1800" dirty="0">
                <a:solidFill>
                  <a:srgbClr val="00B050"/>
                </a:solidFill>
              </a:rPr>
              <a:t>Alokacja: </a:t>
            </a:r>
          </a:p>
          <a:p>
            <a:r>
              <a:rPr lang="pl-PL" sz="1800" dirty="0">
                <a:solidFill>
                  <a:schemeClr val="tx2"/>
                </a:solidFill>
              </a:rPr>
              <a:t>€ </a:t>
            </a:r>
            <a:r>
              <a:rPr lang="pl-PL" b="1" dirty="0"/>
              <a:t>5 882 352 </a:t>
            </a:r>
            <a:r>
              <a:rPr lang="pl-PL" sz="1800" dirty="0">
                <a:solidFill>
                  <a:schemeClr val="tx2"/>
                </a:solidFill>
              </a:rPr>
              <a:t> MF EOG</a:t>
            </a:r>
          </a:p>
          <a:p>
            <a:r>
              <a:rPr lang="pl-PL" sz="1800" dirty="0">
                <a:solidFill>
                  <a:srgbClr val="C00000"/>
                </a:solidFill>
              </a:rPr>
              <a:t>Nabór </a:t>
            </a:r>
            <a:r>
              <a:rPr lang="pl-PL" sz="1800" dirty="0" err="1">
                <a:solidFill>
                  <a:srgbClr val="C00000"/>
                </a:solidFill>
              </a:rPr>
              <a:t>otwar</a:t>
            </a:r>
            <a:r>
              <a:rPr lang="en-US" sz="1800" dirty="0">
                <a:solidFill>
                  <a:srgbClr val="C00000"/>
                </a:solidFill>
              </a:rPr>
              <a:t>t</a:t>
            </a:r>
            <a:r>
              <a:rPr lang="pl-PL" sz="1800" dirty="0">
                <a:solidFill>
                  <a:srgbClr val="C00000"/>
                </a:solidFill>
              </a:rPr>
              <a:t>y</a:t>
            </a:r>
            <a:endParaRPr lang="en-US" sz="1800" dirty="0">
              <a:solidFill>
                <a:srgbClr val="C00000"/>
              </a:solidFill>
            </a:endParaRPr>
          </a:p>
        </p:txBody>
      </p:sp>
      <p:sp>
        <p:nvSpPr>
          <p:cNvPr id="62" name="Symbol zastępczy tekstu 10">
            <a:extLst>
              <a:ext uri="{FF2B5EF4-FFF2-40B4-BE49-F238E27FC236}">
                <a16:creationId xmlns:a16="http://schemas.microsoft.com/office/drawing/2014/main" id="{DAE53025-E836-403B-823D-765258B7520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26958" y="4378322"/>
            <a:ext cx="2488653" cy="182929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b="1" dirty="0"/>
              <a:t>Zwiększenie ochrony ekosystemów przed inwazyjnymi gatunkami obcymi</a:t>
            </a:r>
          </a:p>
          <a:p>
            <a:r>
              <a:rPr lang="pl-PL" sz="1800" dirty="0">
                <a:solidFill>
                  <a:srgbClr val="00B050"/>
                </a:solidFill>
              </a:rPr>
              <a:t>Alokacja: </a:t>
            </a:r>
          </a:p>
          <a:p>
            <a:r>
              <a:rPr lang="pl-PL" sz="1800" dirty="0">
                <a:solidFill>
                  <a:schemeClr val="tx2"/>
                </a:solidFill>
              </a:rPr>
              <a:t>€ </a:t>
            </a:r>
            <a:r>
              <a:rPr lang="pl-PL" b="1" dirty="0"/>
              <a:t>3 583 576 </a:t>
            </a:r>
            <a:r>
              <a:rPr lang="pl-PL" sz="1800" dirty="0">
                <a:solidFill>
                  <a:schemeClr val="tx2"/>
                </a:solidFill>
              </a:rPr>
              <a:t>MF EOG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800" dirty="0">
                <a:solidFill>
                  <a:srgbClr val="C00000"/>
                </a:solidFill>
              </a:rPr>
              <a:t>       Nabór </a:t>
            </a:r>
            <a:r>
              <a:rPr lang="pl-PL" sz="1800" dirty="0" err="1">
                <a:solidFill>
                  <a:srgbClr val="C00000"/>
                </a:solidFill>
              </a:rPr>
              <a:t>otwar</a:t>
            </a:r>
            <a:r>
              <a:rPr lang="en-US" sz="1800" dirty="0">
                <a:solidFill>
                  <a:srgbClr val="C00000"/>
                </a:solidFill>
              </a:rPr>
              <a:t>t</a:t>
            </a:r>
            <a:r>
              <a:rPr lang="pl-PL" sz="1800" dirty="0">
                <a:solidFill>
                  <a:srgbClr val="C00000"/>
                </a:solidFill>
              </a:rPr>
              <a:t>y</a:t>
            </a:r>
            <a:endParaRPr lang="en-US" sz="1800" dirty="0">
              <a:solidFill>
                <a:srgbClr val="C00000"/>
              </a:solidFill>
            </a:endParaRPr>
          </a:p>
          <a:p>
            <a:pPr lvl="0"/>
            <a:endParaRPr lang="pl-PL" dirty="0"/>
          </a:p>
        </p:txBody>
      </p:sp>
      <p:sp>
        <p:nvSpPr>
          <p:cNvPr id="65" name="Symbol zastępczy tekstu 10">
            <a:extLst>
              <a:ext uri="{FF2B5EF4-FFF2-40B4-BE49-F238E27FC236}">
                <a16:creationId xmlns:a16="http://schemas.microsoft.com/office/drawing/2014/main" id="{C57FA426-6271-4780-86BA-837F1ED5961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4763" y="2380358"/>
            <a:ext cx="2488653" cy="2958501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b="1" dirty="0"/>
              <a:t>Działania związane </a:t>
            </a:r>
            <a:br>
              <a:rPr lang="pl-PL" b="1" dirty="0"/>
            </a:br>
            <a:r>
              <a:rPr lang="pl-PL" b="1" dirty="0"/>
              <a:t>z ochroną ekosystemów prowadzone przez organizacje pozarządowe (Fundusz Małych Grantów)</a:t>
            </a:r>
          </a:p>
          <a:p>
            <a:r>
              <a:rPr lang="pl-PL" sz="1800" dirty="0">
                <a:solidFill>
                  <a:srgbClr val="00B050"/>
                </a:solidFill>
              </a:rPr>
              <a:t>Alokacja: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800" dirty="0">
                <a:solidFill>
                  <a:schemeClr val="tx2"/>
                </a:solidFill>
              </a:rPr>
              <a:t>€ </a:t>
            </a:r>
            <a:r>
              <a:rPr lang="pl-PL" b="1" dirty="0"/>
              <a:t>2,804,720 </a:t>
            </a:r>
            <a:r>
              <a:rPr lang="pl-PL" sz="1800" dirty="0">
                <a:solidFill>
                  <a:schemeClr val="tx2"/>
                </a:solidFill>
              </a:rPr>
              <a:t>MF EOG</a:t>
            </a:r>
          </a:p>
        </p:txBody>
      </p:sp>
      <p:pic>
        <p:nvPicPr>
          <p:cNvPr id="24" name="Grafika 23">
            <a:extLst>
              <a:ext uri="{FF2B5EF4-FFF2-40B4-BE49-F238E27FC236}">
                <a16:creationId xmlns:a16="http://schemas.microsoft.com/office/drawing/2014/main" id="{E4371656-3EDC-44B1-8767-6A293218C6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0399" y="487045"/>
            <a:ext cx="1400400" cy="482807"/>
          </a:xfrm>
          <a:prstGeom prst="rect">
            <a:avLst/>
          </a:prstGeom>
        </p:spPr>
      </p:pic>
      <p:pic>
        <p:nvPicPr>
          <p:cNvPr id="23" name="Obraz 2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31" y="480795"/>
            <a:ext cx="1314959" cy="539806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889508" y="4217098"/>
            <a:ext cx="36579" cy="1121761"/>
          </a:xfrm>
          <a:prstGeom prst="rect">
            <a:avLst/>
          </a:prstGeom>
        </p:spPr>
      </p:pic>
      <p:sp>
        <p:nvSpPr>
          <p:cNvPr id="3" name="Prostokąt 2"/>
          <p:cNvSpPr/>
          <p:nvPr userDrawn="1"/>
        </p:nvSpPr>
        <p:spPr>
          <a:xfrm>
            <a:off x="6525246" y="5561287"/>
            <a:ext cx="25081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800" dirty="0">
                <a:solidFill>
                  <a:srgbClr val="C00000"/>
                </a:solidFill>
              </a:rPr>
              <a:t>Nabór dla organizacji pozarządowych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20992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ymbol zastępczy obrazu 7" descr="Obraz zawierający zewnętrzne, przyroda, trawa, woda&#10;&#10;Opis wygenerowany automatycznie">
            <a:extLst>
              <a:ext uri="{FF2B5EF4-FFF2-40B4-BE49-F238E27FC236}">
                <a16:creationId xmlns:a16="http://schemas.microsoft.com/office/drawing/2014/main" id="{A4AF3A21-D697-4C3E-A860-242EB0C0C4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86" r="29740"/>
          <a:stretch/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8216264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B050"/>
                </a:solidFill>
              </a:defRPr>
            </a:lvl1pPr>
          </a:lstStyle>
          <a:p>
            <a:pPr lvl="0"/>
            <a:r>
              <a:rPr lang="pl-PL" b="1" dirty="0"/>
              <a:t>Wdrażanie planów zarządzania ekosystemami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27CCB7B9-05FC-415D-8FA3-617F4B3E7D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602" y="6211036"/>
            <a:ext cx="1314959" cy="539806"/>
          </a:xfrm>
          <a:prstGeom prst="rect">
            <a:avLst/>
          </a:prstGeom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EB0AD7FC-F9E7-45D4-8C33-BBDE5AB72937}"/>
              </a:ext>
            </a:extLst>
          </p:cNvPr>
          <p:cNvSpPr/>
          <p:nvPr userDrawn="1"/>
        </p:nvSpPr>
        <p:spPr>
          <a:xfrm>
            <a:off x="8020602" y="2640758"/>
            <a:ext cx="1908811" cy="2164510"/>
          </a:xfrm>
          <a:prstGeom prst="rect">
            <a:avLst/>
          </a:prstGeom>
          <a:noFill/>
          <a:ln w="57150">
            <a:solidFill>
              <a:srgbClr val="026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ymbol zastępczy tekstu 17">
            <a:extLst>
              <a:ext uri="{FF2B5EF4-FFF2-40B4-BE49-F238E27FC236}">
                <a16:creationId xmlns:a16="http://schemas.microsoft.com/office/drawing/2014/main" id="{837FF38F-25F1-4FA7-BA24-4D925426C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0155" y="2958417"/>
            <a:ext cx="790244" cy="1529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500" b="1">
                <a:solidFill>
                  <a:srgbClr val="000000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1</a:t>
            </a:r>
          </a:p>
        </p:txBody>
      </p:sp>
      <p:sp>
        <p:nvSpPr>
          <p:cNvPr id="3" name="Prostokąt 2"/>
          <p:cNvSpPr/>
          <p:nvPr userDrawn="1"/>
        </p:nvSpPr>
        <p:spPr>
          <a:xfrm rot="16200000">
            <a:off x="8013135" y="3525223"/>
            <a:ext cx="8515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800" b="1" dirty="0">
                <a:solidFill>
                  <a:srgbClr val="000000"/>
                </a:solidFill>
              </a:rPr>
              <a:t>Nabór</a:t>
            </a:r>
          </a:p>
        </p:txBody>
      </p:sp>
    </p:spTree>
    <p:extLst>
      <p:ext uri="{BB962C8B-B14F-4D97-AF65-F5344CB8AC3E}">
        <p14:creationId xmlns:p14="http://schemas.microsoft.com/office/powerpoint/2010/main" val="2957353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09" y="6228453"/>
            <a:ext cx="1314959" cy="5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110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09" y="6228453"/>
            <a:ext cx="1314959" cy="53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88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09" y="6228453"/>
            <a:ext cx="1314959" cy="539806"/>
          </a:xfrm>
          <a:prstGeom prst="rect">
            <a:avLst/>
          </a:prstGeom>
        </p:spPr>
      </p:pic>
      <p:sp>
        <p:nvSpPr>
          <p:cNvPr id="7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44058" y="548332"/>
            <a:ext cx="5738541" cy="8430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rgbClr val="00B050"/>
                </a:solidFill>
              </a:defRPr>
            </a:lvl1pPr>
          </a:lstStyle>
          <a:p>
            <a:pPr lvl="0"/>
            <a:r>
              <a:rPr lang="pl-PL" b="1" dirty="0"/>
              <a:t>Wdrażanie planów zarządzania             ekosystemami</a:t>
            </a:r>
          </a:p>
        </p:txBody>
      </p:sp>
      <p:sp>
        <p:nvSpPr>
          <p:cNvPr id="2" name="Prostokąt 1"/>
          <p:cNvSpPr/>
          <p:nvPr userDrawn="1"/>
        </p:nvSpPr>
        <p:spPr>
          <a:xfrm>
            <a:off x="6344058" y="1686254"/>
            <a:ext cx="497647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chemeClr val="tx1"/>
                </a:solidFill>
              </a:rPr>
              <a:t>Kwalifikujący się Wnioskodawcy:</a:t>
            </a:r>
          </a:p>
          <a:p>
            <a:pPr algn="l">
              <a:lnSpc>
                <a:spcPct val="100000"/>
              </a:lnSpc>
            </a:pPr>
            <a:endParaRPr lang="pl-PL" sz="1800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podmioty prywatne lub publiczne;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podmioty komercyjne lub niekomercyjne;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organizacje pozarządowe rozumiane jako </a:t>
            </a:r>
            <a:r>
              <a:rPr lang="pl-PL" dirty="0" err="1"/>
              <a:t>wolontariackie</a:t>
            </a:r>
            <a:r>
              <a:rPr lang="pl-PL" dirty="0"/>
              <a:t> organizacje non-profit ustanowione jako podmiot prawa o celach niekomercyjnych, niezależne od władz lokalnych, regionalnych i centralnych, podmiotów publicznych, partii politycznych i  podmiotów gospodarczych</a:t>
            </a:r>
            <a:r>
              <a:rPr lang="pl-PL" baseline="0" dirty="0"/>
              <a:t> - </a:t>
            </a:r>
            <a:r>
              <a:rPr lang="pl-PL" dirty="0"/>
              <a:t>zgodnie z art. 1.6 n) </a:t>
            </a:r>
            <a:r>
              <a:rPr lang="pl-PL" i="1" dirty="0"/>
              <a:t>Regulacji w sprawie wdrażania Mechanizmu Finansowego Europejskiego Obszaru Gospodarczego (MF EOG) na lata </a:t>
            </a:r>
            <a:r>
              <a:rPr lang="pl-PL" b="0" i="1" dirty="0"/>
              <a:t>2014-2021.</a:t>
            </a:r>
          </a:p>
          <a:p>
            <a:pPr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38350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509" y="6228453"/>
            <a:ext cx="1314959" cy="539806"/>
          </a:xfrm>
          <a:prstGeom prst="rect">
            <a:avLst/>
          </a:prstGeom>
        </p:spPr>
      </p:pic>
      <p:sp>
        <p:nvSpPr>
          <p:cNvPr id="7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44058" y="548332"/>
            <a:ext cx="5738541" cy="8430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rgbClr val="00B050"/>
                </a:solidFill>
              </a:defRPr>
            </a:lvl1pPr>
          </a:lstStyle>
          <a:p>
            <a:pPr lvl="0"/>
            <a:r>
              <a:rPr lang="pl-PL" b="1" dirty="0"/>
              <a:t>Wdrażanie planów zarządzania             ekosystemami</a:t>
            </a:r>
          </a:p>
        </p:txBody>
      </p:sp>
      <p:sp>
        <p:nvSpPr>
          <p:cNvPr id="2" name="Prostokąt 1"/>
          <p:cNvSpPr/>
          <p:nvPr userDrawn="1"/>
        </p:nvSpPr>
        <p:spPr>
          <a:xfrm>
            <a:off x="6344058" y="1686254"/>
            <a:ext cx="584794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Finansowanie projektów – warunki szczegółowe</a:t>
            </a:r>
            <a:endParaRPr lang="pl-PL" sz="18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Dotacja: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pl-PL" dirty="0"/>
              <a:t>kwota alokacji w naborze – </a:t>
            </a:r>
            <a:br>
              <a:rPr lang="pl-PL" dirty="0"/>
            </a:br>
            <a:r>
              <a:rPr lang="pl-PL" dirty="0"/>
              <a:t>5 882 352 euro, tj. 25 387 642,99 zł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l-PL" dirty="0"/>
              <a:t>poziom dofinansowania dotacją – 85%,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dirty="0"/>
              <a:t>minimalna kwota dofinansowania – </a:t>
            </a:r>
            <a:br>
              <a:rPr lang="pl-PL" dirty="0"/>
            </a:br>
            <a:r>
              <a:rPr lang="pl-PL" dirty="0"/>
              <a:t>200 000 euro tj. 863 180,00 zł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dirty="0"/>
              <a:t>maksymalna kwota dofinansowania – </a:t>
            </a:r>
            <a:br>
              <a:rPr lang="pl-PL" dirty="0"/>
            </a:br>
            <a:r>
              <a:rPr lang="pl-PL" dirty="0"/>
              <a:t>1 000 000 euro tj. 4 315 900,00 zł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wkład własny Wnioskodawcy</a:t>
            </a:r>
            <a:r>
              <a:rPr lang="pl-PL" baseline="0" dirty="0"/>
              <a:t> </a:t>
            </a:r>
            <a:r>
              <a:rPr lang="pl-PL" dirty="0"/>
              <a:t>wnoszony jest co do zasady w postaci pieniężnej, np. środki własne, wkład finansowy Partnera projektu, pożyczka zaciągnięta przez wnioskodawcę (preferencyjna, umarzalna) lub inna dotacja pozyskana na uzupełnienie wkładu własnego wnioskodawcy.</a:t>
            </a:r>
          </a:p>
        </p:txBody>
      </p:sp>
    </p:spTree>
    <p:extLst>
      <p:ext uri="{BB962C8B-B14F-4D97-AF65-F5344CB8AC3E}">
        <p14:creationId xmlns:p14="http://schemas.microsoft.com/office/powerpoint/2010/main" val="2639500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3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113435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3961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</p:spTree>
    <p:extLst>
      <p:ext uri="{BB962C8B-B14F-4D97-AF65-F5344CB8AC3E}">
        <p14:creationId xmlns:p14="http://schemas.microsoft.com/office/powerpoint/2010/main" val="1760402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7" r:id="rId3"/>
    <p:sldLayoutId id="2147483679" r:id="rId4"/>
    <p:sldLayoutId id="2147483657" r:id="rId5"/>
    <p:sldLayoutId id="2147483651" r:id="rId6"/>
    <p:sldLayoutId id="2147483682" r:id="rId7"/>
    <p:sldLayoutId id="2147483683" r:id="rId8"/>
    <p:sldLayoutId id="2147483692" r:id="rId9"/>
    <p:sldLayoutId id="2147483693" r:id="rId10"/>
    <p:sldLayoutId id="2147483684" r:id="rId11"/>
    <p:sldLayoutId id="2147483685" r:id="rId12"/>
    <p:sldLayoutId id="2147483686" r:id="rId13"/>
    <p:sldLayoutId id="2147483694" r:id="rId14"/>
    <p:sldLayoutId id="2147483695" r:id="rId15"/>
    <p:sldLayoutId id="2147483687" r:id="rId16"/>
    <p:sldLayoutId id="2147483688" r:id="rId17"/>
    <p:sldLayoutId id="2147483689" r:id="rId18"/>
    <p:sldLayoutId id="2147483691" r:id="rId19"/>
    <p:sldLayoutId id="2147483690" r:id="rId20"/>
    <p:sldLayoutId id="2147483696" r:id="rId21"/>
    <p:sldLayoutId id="2147483697" r:id="rId22"/>
    <p:sldLayoutId id="2147483698" r:id="rId23"/>
    <p:sldLayoutId id="2147483699" r:id="rId24"/>
    <p:sldLayoutId id="2147483700" r:id="rId25"/>
    <p:sldLayoutId id="2147483701" r:id="rId26"/>
    <p:sldLayoutId id="2147483681" r:id="rId27"/>
    <p:sldLayoutId id="2147483678" r:id="rId28"/>
    <p:sldLayoutId id="2147483702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113435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3961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</p:spTree>
    <p:extLst>
      <p:ext uri="{BB962C8B-B14F-4D97-AF65-F5344CB8AC3E}">
        <p14:creationId xmlns:p14="http://schemas.microsoft.com/office/powerpoint/2010/main" val="1536909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og.gov.pl/strony/zapoznaj-sie-z-funduszami/oferta-funduszy/srodowisko-energia-zmiany-klimatu/" TargetMode="External"/><Relationship Id="rId2" Type="http://schemas.openxmlformats.org/officeDocument/2006/relationships/hyperlink" Target="http://nfosigw.gov.pl/oferta-finansowania/srodki-norweskie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5C6D79-84AD-469A-9215-7D369192E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414102"/>
            <a:ext cx="9469464" cy="3565628"/>
          </a:xfrm>
        </p:spPr>
        <p:txBody>
          <a:bodyPr anchor="t"/>
          <a:lstStyle/>
          <a:p>
            <a:r>
              <a:rPr lang="pl-PL" dirty="0"/>
              <a:t>Nabory</a:t>
            </a:r>
            <a:br>
              <a:rPr lang="pl-PL" dirty="0"/>
            </a:br>
            <a:r>
              <a:rPr lang="pl-PL" dirty="0"/>
              <a:t>MF EOG 2014-2021</a:t>
            </a:r>
            <a:br>
              <a:rPr lang="pl-PL" dirty="0"/>
            </a:br>
            <a:r>
              <a:rPr lang="pl-PL" dirty="0"/>
              <a:t>obszar </a:t>
            </a:r>
            <a:r>
              <a:rPr lang="en-US" dirty="0" err="1"/>
              <a:t>programowy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Środowisko</a:t>
            </a:r>
            <a:r>
              <a:rPr lang="en-US" dirty="0"/>
              <a:t> </a:t>
            </a:r>
            <a:r>
              <a:rPr lang="en-US" dirty="0" err="1"/>
              <a:t>naturalne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ekosystemy</a:t>
            </a:r>
            <a:br>
              <a:rPr lang="pl-PL" dirty="0"/>
            </a:br>
            <a:br>
              <a:rPr lang="pl-PL" dirty="0">
                <a:solidFill>
                  <a:schemeClr val="accent6">
                    <a:lumMod val="50000"/>
                  </a:schemeClr>
                </a:solidFill>
              </a:rPr>
            </a:b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228ABCB-4920-40FE-8196-2DEAD828CA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Izabela Puczyłowska</a:t>
            </a:r>
            <a:endParaRPr lang="pl-PL" dirty="0"/>
          </a:p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75E949F-3E5E-46CC-A18A-14BEB7D7EF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/>
              <a:t>Warszawa, kwiecie</a:t>
            </a:r>
            <a:r>
              <a:rPr lang="en-US" dirty="0"/>
              <a:t>ń</a:t>
            </a:r>
            <a:r>
              <a:rPr lang="pl-PL" dirty="0"/>
              <a:t> 2020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04541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 txBox="1">
            <a:spLocks/>
          </p:cNvSpPr>
          <p:nvPr/>
        </p:nvSpPr>
        <p:spPr>
          <a:xfrm>
            <a:off x="6121989" y="587521"/>
            <a:ext cx="5738541" cy="84304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/>
              <a:t>Wdrażanie planów zarządzania             ekosystemami</a:t>
            </a:r>
            <a:endParaRPr lang="pl-PL" b="1" dirty="0"/>
          </a:p>
        </p:txBody>
      </p:sp>
      <p:sp>
        <p:nvSpPr>
          <p:cNvPr id="6" name="Prostokąt 5"/>
          <p:cNvSpPr/>
          <p:nvPr/>
        </p:nvSpPr>
        <p:spPr>
          <a:xfrm>
            <a:off x="5460642" y="1686254"/>
            <a:ext cx="673135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Finansowanie projektów – warunki szczegółowe</a:t>
            </a:r>
          </a:p>
          <a:p>
            <a:pPr algn="l">
              <a:lnSpc>
                <a:spcPct val="100000"/>
              </a:lnSpc>
            </a:pPr>
            <a:endParaRPr lang="pl-PL" sz="1800" b="0" dirty="0">
              <a:solidFill>
                <a:srgbClr val="C0000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0000"/>
                </a:solidFill>
              </a:rPr>
              <a:t>Wyjątkiem</a:t>
            </a:r>
            <a:r>
              <a:rPr lang="pl-PL" sz="1800" b="0" dirty="0">
                <a:solidFill>
                  <a:srgbClr val="000000"/>
                </a:solidFill>
              </a:rPr>
              <a:t> od zasady pieniężnego wkładu własnego są projekty, w których beneficjentem jest </a:t>
            </a:r>
            <a:r>
              <a:rPr lang="pl-PL" sz="1800" b="1" u="sng" dirty="0">
                <a:solidFill>
                  <a:srgbClr val="000000"/>
                </a:solidFill>
              </a:rPr>
              <a:t>organizacja pozarządowa</a:t>
            </a:r>
            <a:r>
              <a:rPr lang="pl-PL" sz="1800" b="0" dirty="0">
                <a:solidFill>
                  <a:srgbClr val="000000"/>
                </a:solidFill>
              </a:rPr>
              <a:t>. </a:t>
            </a:r>
          </a:p>
          <a:p>
            <a:pPr algn="l">
              <a:lnSpc>
                <a:spcPct val="100000"/>
              </a:lnSpc>
            </a:pPr>
            <a:r>
              <a:rPr lang="pl-PL" sz="1800" b="0" dirty="0">
                <a:solidFill>
                  <a:srgbClr val="000000"/>
                </a:solidFill>
              </a:rPr>
              <a:t>W tym przypadku dopuszczalny jest wkład rzeczowy w postaci wolontariatu, który może stanowić do 50% wkładu własnego wymaganego dla projektu w ramach Programu.  </a:t>
            </a:r>
          </a:p>
          <a:p>
            <a:pPr algn="l">
              <a:lnSpc>
                <a:spcPct val="100000"/>
              </a:lnSpc>
            </a:pPr>
            <a:endParaRPr lang="pl-PL" sz="1400" b="1" dirty="0">
              <a:solidFill>
                <a:srgbClr val="00000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400" b="0" dirty="0">
                <a:solidFill>
                  <a:srgbClr val="000000"/>
                </a:solidFill>
              </a:rPr>
              <a:t>Przykład: </a:t>
            </a:r>
          </a:p>
          <a:p>
            <a:pPr algn="l">
              <a:lnSpc>
                <a:spcPct val="100000"/>
              </a:lnSpc>
            </a:pPr>
            <a:r>
              <a:rPr lang="pl-PL" sz="1400" b="0" dirty="0">
                <a:solidFill>
                  <a:srgbClr val="000000"/>
                </a:solidFill>
              </a:rPr>
              <a:t>W projekcie, którego całkowity koszt kwalifikowalny wynosi 1 000 000 PLN, a procent dofinansowania 85 %: </a:t>
            </a:r>
          </a:p>
          <a:p>
            <a:pPr algn="l">
              <a:lnSpc>
                <a:spcPct val="100000"/>
              </a:lnSpc>
            </a:pPr>
            <a:endParaRPr lang="pl-PL" sz="1400" b="0" dirty="0">
              <a:solidFill>
                <a:srgbClr val="000000"/>
              </a:solidFill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kwota dofinansowania wynosi 850 000 PLN;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kwota wkładu własnego Wnioskodawcy wynosi 150 000 PLN, z czego: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wkład rzeczowy w postaci wolontariatu może wynieść do 75 000 PLN; 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wkład własny w postaci pieniężnej stanowiący uzupełnienie różnicy między wymaganą kwotą wkładu własnego a wkładem rzeczowym wniesionym w postaci wolontariatu. </a:t>
            </a:r>
          </a:p>
        </p:txBody>
      </p:sp>
    </p:spTree>
    <p:extLst>
      <p:ext uri="{BB962C8B-B14F-4D97-AF65-F5344CB8AC3E}">
        <p14:creationId xmlns:p14="http://schemas.microsoft.com/office/powerpoint/2010/main" val="3318267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76CF57A-89D9-48CF-84F7-CB5B6FED41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 algn="ctr"/>
            <a:r>
              <a:rPr lang="pl-PL" b="1" dirty="0"/>
              <a:t>Zwiększenie ochrony ekosystemów przed inwazyjnymi gatunkami obcymi</a:t>
            </a:r>
          </a:p>
        </p:txBody>
      </p:sp>
      <p:sp>
        <p:nvSpPr>
          <p:cNvPr id="4" name="Symbol zastępczy tekstu 17">
            <a:extLst>
              <a:ext uri="{FF2B5EF4-FFF2-40B4-BE49-F238E27FC236}">
                <a16:creationId xmlns:a16="http://schemas.microsoft.com/office/drawing/2014/main" id="{837FF38F-25F1-4FA7-BA24-4D925426C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0155" y="2958417"/>
            <a:ext cx="790244" cy="1529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500" b="1">
                <a:solidFill>
                  <a:srgbClr val="000000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2</a:t>
            </a:r>
          </a:p>
        </p:txBody>
      </p:sp>
      <p:sp>
        <p:nvSpPr>
          <p:cNvPr id="5" name="Prostokąt 4"/>
          <p:cNvSpPr/>
          <p:nvPr/>
        </p:nvSpPr>
        <p:spPr>
          <a:xfrm>
            <a:off x="1428206" y="2244060"/>
            <a:ext cx="6096000" cy="23698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200" b="1" dirty="0" err="1">
                <a:solidFill>
                  <a:srgbClr val="000000"/>
                </a:solidFill>
              </a:rPr>
              <a:t>Cel</a:t>
            </a:r>
            <a:r>
              <a:rPr lang="en-US" sz="2200" b="1" dirty="0">
                <a:solidFill>
                  <a:srgbClr val="000000"/>
                </a:solidFill>
              </a:rPr>
              <a:t>: </a:t>
            </a:r>
            <a:r>
              <a:rPr lang="pl-PL" dirty="0">
                <a:solidFill>
                  <a:srgbClr val="000000"/>
                </a:solidFill>
              </a:rPr>
              <a:t>zwiększenie odporności ekosystemów na negatywne zjawiska wynikające ze zmian klimatu poprzez aktywną ochronę ekosystemów przed inwazyjnymi gatunkami obcymi.</a:t>
            </a:r>
          </a:p>
          <a:p>
            <a:pPr algn="just"/>
            <a:r>
              <a:rPr lang="pl-PL" dirty="0">
                <a:solidFill>
                  <a:srgbClr val="000000"/>
                </a:solidFill>
              </a:rPr>
              <a:t>Realizacja projektów przyczyni się do wzmocnienia odporności ekosystemów na negatywne skutki zmian klimatu oraz podniesienia świadomości społecznej 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w zakresie zmian klimatu i ich wpływu na ekosystemy.</a:t>
            </a:r>
          </a:p>
        </p:txBody>
      </p:sp>
    </p:spTree>
    <p:extLst>
      <p:ext uri="{BB962C8B-B14F-4D97-AF65-F5344CB8AC3E}">
        <p14:creationId xmlns:p14="http://schemas.microsoft.com/office/powerpoint/2010/main" val="3715146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 txBox="1">
            <a:spLocks/>
          </p:cNvSpPr>
          <p:nvPr/>
        </p:nvSpPr>
        <p:spPr>
          <a:xfrm>
            <a:off x="6030549" y="443830"/>
            <a:ext cx="5738541" cy="122821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pl-PL" b="1" dirty="0"/>
              <a:t>Zwiększenie ochrony ekosystemów przed inwazyjnymi gatunkami obcymi</a:t>
            </a:r>
          </a:p>
        </p:txBody>
      </p:sp>
      <p:sp>
        <p:nvSpPr>
          <p:cNvPr id="4" name="Prostokąt 3"/>
          <p:cNvSpPr/>
          <p:nvPr/>
        </p:nvSpPr>
        <p:spPr>
          <a:xfrm>
            <a:off x="5382456" y="1815737"/>
            <a:ext cx="6478074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0000"/>
                </a:solidFill>
              </a:rPr>
              <a:t>Zakres </a:t>
            </a:r>
            <a:r>
              <a:rPr lang="pl-PL" sz="1800" b="1" dirty="0">
                <a:solidFill>
                  <a:srgbClr val="000000"/>
                </a:solidFill>
              </a:rPr>
              <a:t>finansowania przedsięwzięć obejmuje </a:t>
            </a:r>
            <a:r>
              <a:rPr lang="en-US" sz="1800" b="1" dirty="0">
                <a:solidFill>
                  <a:srgbClr val="000000"/>
                </a:solidFill>
              </a:rPr>
              <a:t>m</a:t>
            </a:r>
            <a:r>
              <a:rPr lang="pl-PL" sz="1800" b="1" dirty="0">
                <a:solidFill>
                  <a:srgbClr val="000000"/>
                </a:solidFill>
              </a:rPr>
              <a:t>.</a:t>
            </a:r>
            <a:r>
              <a:rPr lang="en-US" sz="1800" b="1" dirty="0">
                <a:solidFill>
                  <a:srgbClr val="000000"/>
                </a:solidFill>
              </a:rPr>
              <a:t>in. </a:t>
            </a:r>
            <a:r>
              <a:rPr lang="en-US" sz="1800" b="1" dirty="0" err="1">
                <a:solidFill>
                  <a:srgbClr val="000000"/>
                </a:solidFill>
              </a:rPr>
              <a:t>dzia</a:t>
            </a:r>
            <a:r>
              <a:rPr lang="pl-PL" sz="1800" b="1" dirty="0">
                <a:solidFill>
                  <a:srgbClr val="000000"/>
                </a:solidFill>
              </a:rPr>
              <a:t>ł</a:t>
            </a:r>
            <a:r>
              <a:rPr lang="en-US" sz="1800" b="1" dirty="0" err="1">
                <a:solidFill>
                  <a:srgbClr val="000000"/>
                </a:solidFill>
              </a:rPr>
              <a:t>ania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zwi</a:t>
            </a:r>
            <a:r>
              <a:rPr lang="pl-PL" sz="1800" b="1" dirty="0">
                <a:solidFill>
                  <a:srgbClr val="000000"/>
                </a:solidFill>
              </a:rPr>
              <a:t>ą</a:t>
            </a:r>
            <a:r>
              <a:rPr lang="en-US" sz="1800" b="1" dirty="0" err="1">
                <a:solidFill>
                  <a:srgbClr val="000000"/>
                </a:solidFill>
              </a:rPr>
              <a:t>zane</a:t>
            </a:r>
            <a:r>
              <a:rPr lang="en-US" sz="1800" b="1" dirty="0">
                <a:solidFill>
                  <a:srgbClr val="000000"/>
                </a:solidFill>
              </a:rPr>
              <a:t> z</a:t>
            </a:r>
            <a:r>
              <a:rPr lang="pl-PL" dirty="0">
                <a:solidFill>
                  <a:srgbClr val="000000"/>
                </a:solidFill>
              </a:rPr>
              <a:t>:</a:t>
            </a:r>
          </a:p>
          <a:p>
            <a:endParaRPr lang="pl-PL" dirty="0">
              <a:solidFill>
                <a:srgbClr val="00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usuwaniem inwazyjnych gatunków obcych z ekosystemów;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kontrolą występowania inwazyjnych gatunków obcych 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w ekosystemach;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identyfikacją źródeł i dróg rozprzestrzeniania się inwazyjnych gatunków obcych;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eliminacją źródeł występowania lub wprowadzeniem barier/ograniczeń w rozprzestrzenianiu się inwazyjnych gatunków obcych.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l-PL" dirty="0">
                <a:solidFill>
                  <a:srgbClr val="000000"/>
                </a:solidFill>
              </a:rPr>
              <a:t>Każdy projekt musi posiadać uzupełniającą</a:t>
            </a:r>
            <a:r>
              <a:rPr lang="pl-PL" baseline="0" dirty="0">
                <a:solidFill>
                  <a:srgbClr val="000000"/>
                </a:solidFill>
              </a:rPr>
              <a:t> powyższe działania</a:t>
            </a:r>
            <a:r>
              <a:rPr lang="pl-PL" dirty="0">
                <a:solidFill>
                  <a:srgbClr val="000000"/>
                </a:solidFill>
              </a:rPr>
              <a:t> kampanię podnoszącą świadomość.</a:t>
            </a:r>
          </a:p>
          <a:p>
            <a:endParaRPr lang="pl-PL" dirty="0">
              <a:solidFill>
                <a:srgbClr val="000000"/>
              </a:solidFill>
            </a:endParaRPr>
          </a:p>
          <a:p>
            <a:pPr algn="just"/>
            <a:r>
              <a:rPr lang="pl-PL" sz="1600" dirty="0">
                <a:solidFill>
                  <a:srgbClr val="000000"/>
                </a:solidFill>
              </a:rPr>
              <a:t>Realizacja projektów jest możliwa na obszarach objętych ochroną, jak również na obszarach niepodlegających ochronie.</a:t>
            </a:r>
          </a:p>
          <a:p>
            <a:pPr>
              <a:buFont typeface="Arial" panose="020B0604020202020204" pitchFamily="34" charset="0"/>
              <a:buNone/>
            </a:pPr>
            <a:endParaRPr lang="pl-P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810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 txBox="1">
            <a:spLocks/>
          </p:cNvSpPr>
          <p:nvPr/>
        </p:nvSpPr>
        <p:spPr>
          <a:xfrm>
            <a:off x="5965235" y="430767"/>
            <a:ext cx="5738541" cy="122821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pl-PL" b="1" dirty="0"/>
              <a:t>Zwiększenie ochrony ekosystemów przed inwazyjnymi gatunkami obcymi</a:t>
            </a:r>
          </a:p>
        </p:txBody>
      </p:sp>
      <p:sp>
        <p:nvSpPr>
          <p:cNvPr id="4" name="Prostokąt 3"/>
          <p:cNvSpPr/>
          <p:nvPr/>
        </p:nvSpPr>
        <p:spPr>
          <a:xfrm>
            <a:off x="6099359" y="2021105"/>
            <a:ext cx="57105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0000"/>
                </a:solidFill>
              </a:rPr>
              <a:t>Kwalifikujący się Wnioskodawcy:</a:t>
            </a:r>
          </a:p>
          <a:p>
            <a:pPr algn="l">
              <a:lnSpc>
                <a:spcPct val="100000"/>
              </a:lnSpc>
            </a:pPr>
            <a:endParaRPr lang="pl-PL" sz="1800" b="1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podmioty prywatne lub publiczne;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podmioty komercyjne lub niekomercyjne;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dirty="0">
              <a:solidFill>
                <a:srgbClr val="0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organizacje pozarządowe rozumiane jako </a:t>
            </a:r>
            <a:r>
              <a:rPr lang="pl-PL" dirty="0" err="1">
                <a:solidFill>
                  <a:srgbClr val="000000"/>
                </a:solidFill>
              </a:rPr>
              <a:t>wolontariackie</a:t>
            </a:r>
            <a:r>
              <a:rPr lang="pl-PL" dirty="0">
                <a:solidFill>
                  <a:srgbClr val="000000"/>
                </a:solidFill>
              </a:rPr>
              <a:t> organizacje non-profit ustanowione jako podmiot prawa o celach niekomercyjnych, niezależne od władz lokalnych, regionalnych 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i centralnych, podmiotów publicznych, partii politycznych i  podmiotów gospodarczych</a:t>
            </a:r>
            <a:r>
              <a:rPr lang="pl-PL" baseline="0" dirty="0">
                <a:solidFill>
                  <a:srgbClr val="000000"/>
                </a:solidFill>
              </a:rPr>
              <a:t> - </a:t>
            </a:r>
            <a:r>
              <a:rPr lang="pl-PL" dirty="0">
                <a:solidFill>
                  <a:srgbClr val="000000"/>
                </a:solidFill>
              </a:rPr>
              <a:t>zgodnie z art. 1.6 n) </a:t>
            </a:r>
            <a:r>
              <a:rPr lang="pl-PL" i="1" dirty="0">
                <a:solidFill>
                  <a:srgbClr val="000000"/>
                </a:solidFill>
              </a:rPr>
              <a:t>Regulacji w sprawie wdrażania Mechanizmu Finansowego Europejskiego Obszaru Gospodarczego (MF EOG) na lata </a:t>
            </a:r>
            <a:r>
              <a:rPr lang="pl-PL" b="0" i="1" dirty="0">
                <a:solidFill>
                  <a:srgbClr val="000000"/>
                </a:solidFill>
              </a:rPr>
              <a:t>2014-2021.</a:t>
            </a:r>
          </a:p>
          <a:p>
            <a:pPr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79681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 txBox="1">
            <a:spLocks/>
          </p:cNvSpPr>
          <p:nvPr/>
        </p:nvSpPr>
        <p:spPr>
          <a:xfrm>
            <a:off x="5965235" y="430767"/>
            <a:ext cx="5738541" cy="122821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pl-PL" b="1" dirty="0"/>
              <a:t>Zwiększenie ochrony ekosystemów przed inwazyjnymi gatunkami obcymi</a:t>
            </a:r>
          </a:p>
        </p:txBody>
      </p:sp>
      <p:sp>
        <p:nvSpPr>
          <p:cNvPr id="5" name="Prostokąt 4"/>
          <p:cNvSpPr/>
          <p:nvPr/>
        </p:nvSpPr>
        <p:spPr>
          <a:xfrm>
            <a:off x="5957692" y="1828800"/>
            <a:ext cx="584794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Finansowanie projektów – warunki szczegółowe</a:t>
            </a:r>
            <a:endParaRPr lang="pl-PL" sz="18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Dotacja: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pl-PL" dirty="0">
                <a:solidFill>
                  <a:srgbClr val="000000"/>
                </a:solidFill>
              </a:rPr>
              <a:t>kwota alokacji w naborze – 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3,583,576  euro, tj. 15 466 355,65 zł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l-PL" dirty="0">
                <a:solidFill>
                  <a:srgbClr val="000000"/>
                </a:solidFill>
              </a:rPr>
              <a:t>poziom dofinansowania dotacją – 85%,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000000"/>
                </a:solidFill>
              </a:rPr>
              <a:t>minimalna kwota dofinansowania – 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200 000 euro tj. 863 180,00 zł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000000"/>
                </a:solidFill>
              </a:rPr>
              <a:t>maksymalna kwota dofinansowania – 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1 000 000 euro tj. 4 315 900,00 zł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wkład własny Wnioskodawcy</a:t>
            </a:r>
            <a:r>
              <a:rPr lang="pl-PL" baseline="0" dirty="0">
                <a:solidFill>
                  <a:srgbClr val="000000"/>
                </a:solidFill>
              </a:rPr>
              <a:t> </a:t>
            </a:r>
            <a:r>
              <a:rPr lang="pl-PL" dirty="0">
                <a:solidFill>
                  <a:srgbClr val="000000"/>
                </a:solidFill>
              </a:rPr>
              <a:t>wnoszony jest co do zasady w postaci pieniężnej, np. środki własne, wkład finansowy Partnera projektu, pożyczka zaciągnięta przez wnioskodawcę (preferencyjna, umarzalna) lub inna dotacja pozyskana na uzupełnienie wkładu własnego wnioskodawcy.</a:t>
            </a:r>
          </a:p>
        </p:txBody>
      </p:sp>
    </p:spTree>
    <p:extLst>
      <p:ext uri="{BB962C8B-B14F-4D97-AF65-F5344CB8AC3E}">
        <p14:creationId xmlns:p14="http://schemas.microsoft.com/office/powerpoint/2010/main" val="1505939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 txBox="1">
            <a:spLocks/>
          </p:cNvSpPr>
          <p:nvPr/>
        </p:nvSpPr>
        <p:spPr>
          <a:xfrm>
            <a:off x="5965235" y="430767"/>
            <a:ext cx="5738541" cy="122821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pl-PL" b="1" dirty="0"/>
              <a:t>Zwiększenie ochrony ekosystemów przed inwazyjnymi gatunkami obcymi</a:t>
            </a:r>
          </a:p>
        </p:txBody>
      </p:sp>
      <p:sp>
        <p:nvSpPr>
          <p:cNvPr id="4" name="Prostokąt 3"/>
          <p:cNvSpPr/>
          <p:nvPr/>
        </p:nvSpPr>
        <p:spPr>
          <a:xfrm>
            <a:off x="5460642" y="1686254"/>
            <a:ext cx="673135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Finansowanie projektów – warunki szczegółowe</a:t>
            </a:r>
          </a:p>
          <a:p>
            <a:pPr algn="l">
              <a:lnSpc>
                <a:spcPct val="100000"/>
              </a:lnSpc>
            </a:pPr>
            <a:endParaRPr lang="pl-PL" sz="1800" b="0" dirty="0">
              <a:solidFill>
                <a:srgbClr val="C0000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0000"/>
                </a:solidFill>
              </a:rPr>
              <a:t>Wyjątkiem</a:t>
            </a:r>
            <a:r>
              <a:rPr lang="pl-PL" sz="1800" b="0" dirty="0">
                <a:solidFill>
                  <a:srgbClr val="000000"/>
                </a:solidFill>
              </a:rPr>
              <a:t> od zasady pieniężnego wkładu własnego są projekty, w których beneficjentem jest </a:t>
            </a:r>
            <a:r>
              <a:rPr lang="pl-PL" sz="1800" b="1" u="sng" dirty="0">
                <a:solidFill>
                  <a:srgbClr val="000000"/>
                </a:solidFill>
              </a:rPr>
              <a:t>organizacja pozarządowa</a:t>
            </a:r>
            <a:r>
              <a:rPr lang="pl-PL" sz="1800" b="0" dirty="0">
                <a:solidFill>
                  <a:srgbClr val="000000"/>
                </a:solidFill>
              </a:rPr>
              <a:t>. </a:t>
            </a:r>
          </a:p>
          <a:p>
            <a:pPr algn="l">
              <a:lnSpc>
                <a:spcPct val="100000"/>
              </a:lnSpc>
            </a:pPr>
            <a:r>
              <a:rPr lang="pl-PL" sz="1800" b="0" dirty="0">
                <a:solidFill>
                  <a:srgbClr val="000000"/>
                </a:solidFill>
              </a:rPr>
              <a:t>W tym przypadku dopuszczalny jest wkład rzeczowy w postaci wolontariatu, który może stanowić do 50% wkładu własnego wymaganego dla projektu w ramach Programu.  </a:t>
            </a:r>
          </a:p>
          <a:p>
            <a:pPr algn="l">
              <a:lnSpc>
                <a:spcPct val="100000"/>
              </a:lnSpc>
            </a:pPr>
            <a:endParaRPr lang="pl-PL" sz="1400" b="1" dirty="0">
              <a:solidFill>
                <a:srgbClr val="00000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400" b="0" dirty="0">
                <a:solidFill>
                  <a:srgbClr val="000000"/>
                </a:solidFill>
              </a:rPr>
              <a:t>Przykład: </a:t>
            </a:r>
          </a:p>
          <a:p>
            <a:pPr algn="l">
              <a:lnSpc>
                <a:spcPct val="100000"/>
              </a:lnSpc>
            </a:pPr>
            <a:r>
              <a:rPr lang="pl-PL" sz="1400" b="0" dirty="0">
                <a:solidFill>
                  <a:srgbClr val="000000"/>
                </a:solidFill>
              </a:rPr>
              <a:t>W projekcie, którego całkowity koszt kwalifikowalny wynosi 1 000 000 PLN, a procent dofinansowania 85 %: </a:t>
            </a:r>
          </a:p>
          <a:p>
            <a:pPr algn="l">
              <a:lnSpc>
                <a:spcPct val="100000"/>
              </a:lnSpc>
            </a:pPr>
            <a:endParaRPr lang="pl-PL" sz="1400" b="0" dirty="0">
              <a:solidFill>
                <a:srgbClr val="000000"/>
              </a:solidFill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kwota dofinansowania wynosi 850 000 PLN;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kwota wkładu własnego Wnioskodawcy wynosi 150 000 PLN, z czego: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wkład rzeczowy w postaci wolontariatu może wynieść do 75 000 PLN; 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wkład własny w postaci pieniężnej stanowiący uzupełnienie różnicy między wymaganą kwotą wkładu własnego a wkładem rzeczowym wniesionym w postaci wolontariatu. </a:t>
            </a:r>
          </a:p>
        </p:txBody>
      </p:sp>
    </p:spTree>
    <p:extLst>
      <p:ext uri="{BB962C8B-B14F-4D97-AF65-F5344CB8AC3E}">
        <p14:creationId xmlns:p14="http://schemas.microsoft.com/office/powerpoint/2010/main" val="17943712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17">
            <a:extLst>
              <a:ext uri="{FF2B5EF4-FFF2-40B4-BE49-F238E27FC236}">
                <a16:creationId xmlns:a16="http://schemas.microsoft.com/office/drawing/2014/main" id="{837FF38F-25F1-4FA7-BA24-4D925426C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0155" y="2958417"/>
            <a:ext cx="790244" cy="1529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500" b="1">
                <a:solidFill>
                  <a:srgbClr val="000000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3</a:t>
            </a:r>
          </a:p>
        </p:txBody>
      </p:sp>
      <p:sp>
        <p:nvSpPr>
          <p:cNvPr id="6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0"/>
            <a:ext cx="8216264" cy="12307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00B050"/>
                </a:solidFill>
              </a:defRPr>
            </a:lvl1pPr>
          </a:lstStyle>
          <a:p>
            <a:pPr lvl="0"/>
            <a:r>
              <a:rPr lang="pl-PL" b="1" dirty="0"/>
              <a:t>Działania związane z ochroną ekosystemów prowadzone przez organizacje pozarządowe (Fundusz Małych Grantów)</a:t>
            </a:r>
          </a:p>
        </p:txBody>
      </p:sp>
      <p:sp>
        <p:nvSpPr>
          <p:cNvPr id="7" name="Prostokąt 6"/>
          <p:cNvSpPr/>
          <p:nvPr/>
        </p:nvSpPr>
        <p:spPr>
          <a:xfrm>
            <a:off x="437843" y="1824005"/>
            <a:ext cx="708341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b="1" dirty="0" err="1">
                <a:solidFill>
                  <a:srgbClr val="000000"/>
                </a:solidFill>
              </a:rPr>
              <a:t>Cel</a:t>
            </a:r>
            <a:r>
              <a:rPr lang="en-US" sz="2200" b="1" dirty="0">
                <a:solidFill>
                  <a:srgbClr val="000000"/>
                </a:solidFill>
              </a:rPr>
              <a:t>: </a:t>
            </a:r>
            <a:r>
              <a:rPr lang="pl-PL" dirty="0">
                <a:solidFill>
                  <a:srgbClr val="000000"/>
                </a:solidFill>
              </a:rPr>
              <a:t>zwiększenie odporności ekosystemów na negatywne zjawiska wynikające ze zmian klimatu oraz adaptację do tych zmian poprzez zaangażowanie organizacji pozarządowych w aktywną ochronę ekosystemów, mapowanie i  ocenę usług ekosystemów oraz podnoszenie świadomości społecznej w zakresie zmian klimatu i ich wpływu na ekosystemy.</a:t>
            </a:r>
            <a:endParaRPr lang="pl-PL" sz="1800" dirty="0">
              <a:solidFill>
                <a:srgbClr val="000000"/>
              </a:solidFill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464097" y="3792091"/>
            <a:ext cx="3839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0000"/>
                </a:solidFill>
              </a:rPr>
              <a:t>Kwalifikujący się Wnioskodawcy:</a:t>
            </a:r>
          </a:p>
        </p:txBody>
      </p:sp>
      <p:sp>
        <p:nvSpPr>
          <p:cNvPr id="9" name="Prostokąt 8"/>
          <p:cNvSpPr/>
          <p:nvPr/>
        </p:nvSpPr>
        <p:spPr>
          <a:xfrm>
            <a:off x="464096" y="4175750"/>
            <a:ext cx="717749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solidFill>
                  <a:srgbClr val="000000"/>
                </a:solidFill>
              </a:rPr>
              <a:t>organizacje pozarządowe </a:t>
            </a:r>
            <a:r>
              <a:rPr lang="pl-PL" dirty="0">
                <a:solidFill>
                  <a:srgbClr val="000000"/>
                </a:solidFill>
              </a:rPr>
              <a:t>rozumiane jako </a:t>
            </a:r>
            <a:r>
              <a:rPr lang="pl-PL" dirty="0" err="1">
                <a:solidFill>
                  <a:srgbClr val="000000"/>
                </a:solidFill>
              </a:rPr>
              <a:t>wolontariackie</a:t>
            </a:r>
            <a:r>
              <a:rPr lang="pl-PL" dirty="0">
                <a:solidFill>
                  <a:srgbClr val="000000"/>
                </a:solidFill>
              </a:rPr>
              <a:t> organizacje non-profit ustanowione jako podmiot prawa o celach niekomercyjnych, niezależne od władz lokalnych, regionalnych 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i centralnych, podmiotów publicznych, partii politycznych i podmiotów gospodarczych</a:t>
            </a:r>
            <a:r>
              <a:rPr lang="pl-PL" baseline="0" dirty="0">
                <a:solidFill>
                  <a:srgbClr val="000000"/>
                </a:solidFill>
              </a:rPr>
              <a:t> - </a:t>
            </a:r>
            <a:r>
              <a:rPr lang="pl-PL" dirty="0">
                <a:solidFill>
                  <a:srgbClr val="000000"/>
                </a:solidFill>
              </a:rPr>
              <a:t>zgodnie z art. 1.6 n) </a:t>
            </a:r>
            <a:r>
              <a:rPr lang="pl-PL" i="1" dirty="0">
                <a:solidFill>
                  <a:srgbClr val="000000"/>
                </a:solidFill>
              </a:rPr>
              <a:t>Regulacji w sprawie wdrażania Mechanizmu Finansowego Europejskiego Obszaru Gospodarczego (MF EOG) na lata 2014-2021.</a:t>
            </a:r>
          </a:p>
        </p:txBody>
      </p:sp>
    </p:spTree>
    <p:extLst>
      <p:ext uri="{BB962C8B-B14F-4D97-AF65-F5344CB8AC3E}">
        <p14:creationId xmlns:p14="http://schemas.microsoft.com/office/powerpoint/2010/main" val="3348025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 txBox="1">
            <a:spLocks/>
          </p:cNvSpPr>
          <p:nvPr/>
        </p:nvSpPr>
        <p:spPr>
          <a:xfrm>
            <a:off x="5965235" y="430767"/>
            <a:ext cx="5738541" cy="122821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pl-PL" b="1" dirty="0"/>
              <a:t>Działania związane z ochroną ekosystemów prowadzone przez organizacje pozarządowe (Fundusz Małych Grantów)</a:t>
            </a:r>
          </a:p>
        </p:txBody>
      </p:sp>
      <p:sp>
        <p:nvSpPr>
          <p:cNvPr id="5" name="Prostokąt 4"/>
          <p:cNvSpPr/>
          <p:nvPr/>
        </p:nvSpPr>
        <p:spPr>
          <a:xfrm>
            <a:off x="6430401" y="2462686"/>
            <a:ext cx="50012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b="1" dirty="0"/>
          </a:p>
          <a:p>
            <a:pPr algn="l"/>
            <a:r>
              <a:rPr lang="pl-PL" b="1" dirty="0">
                <a:solidFill>
                  <a:srgbClr val="000000"/>
                </a:solidFill>
              </a:rPr>
              <a:t>Zakres </a:t>
            </a:r>
            <a:r>
              <a:rPr lang="pl-PL" sz="1800" b="1" dirty="0">
                <a:solidFill>
                  <a:srgbClr val="000000"/>
                </a:solidFill>
              </a:rPr>
              <a:t>finansowania przedsięwzięć obejmuje </a:t>
            </a:r>
            <a:r>
              <a:rPr lang="en-US" sz="1800" b="1" dirty="0">
                <a:solidFill>
                  <a:srgbClr val="000000"/>
                </a:solidFill>
              </a:rPr>
              <a:t>m</a:t>
            </a:r>
            <a:r>
              <a:rPr lang="pl-PL" sz="1800" b="1" dirty="0">
                <a:solidFill>
                  <a:srgbClr val="000000"/>
                </a:solidFill>
              </a:rPr>
              <a:t>.</a:t>
            </a:r>
            <a:r>
              <a:rPr lang="en-US" sz="1800" b="1" dirty="0">
                <a:solidFill>
                  <a:srgbClr val="000000"/>
                </a:solidFill>
              </a:rPr>
              <a:t>in. </a:t>
            </a:r>
            <a:r>
              <a:rPr lang="en-US" sz="1800" b="1" dirty="0" err="1">
                <a:solidFill>
                  <a:srgbClr val="000000"/>
                </a:solidFill>
              </a:rPr>
              <a:t>dzia</a:t>
            </a:r>
            <a:r>
              <a:rPr lang="pl-PL" sz="1800" b="1" dirty="0">
                <a:solidFill>
                  <a:srgbClr val="000000"/>
                </a:solidFill>
              </a:rPr>
              <a:t>ł</a:t>
            </a:r>
            <a:r>
              <a:rPr lang="en-US" sz="1800" b="1" dirty="0" err="1">
                <a:solidFill>
                  <a:srgbClr val="000000"/>
                </a:solidFill>
              </a:rPr>
              <a:t>ania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zwi</a:t>
            </a:r>
            <a:r>
              <a:rPr lang="pl-PL" sz="1800" b="1" dirty="0">
                <a:solidFill>
                  <a:srgbClr val="000000"/>
                </a:solidFill>
              </a:rPr>
              <a:t>ą</a:t>
            </a:r>
            <a:r>
              <a:rPr lang="en-US" sz="1800" b="1" dirty="0" err="1">
                <a:solidFill>
                  <a:srgbClr val="000000"/>
                </a:solidFill>
              </a:rPr>
              <a:t>zane</a:t>
            </a:r>
            <a:r>
              <a:rPr lang="en-US" sz="1800" b="1" dirty="0">
                <a:solidFill>
                  <a:srgbClr val="000000"/>
                </a:solidFill>
              </a:rPr>
              <a:t> z</a:t>
            </a:r>
            <a:r>
              <a:rPr lang="pl-PL" dirty="0">
                <a:solidFill>
                  <a:srgbClr val="000000"/>
                </a:solidFill>
              </a:rPr>
              <a:t>:</a:t>
            </a:r>
          </a:p>
          <a:p>
            <a:pPr algn="just"/>
            <a:endParaRPr lang="pl-PL" dirty="0">
              <a:solidFill>
                <a:srgbClr val="0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prowadzenie aktywnej ochrony zagrożonych gatunków i siedlisk;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zwalczanie inwazyjnych gatunków obcych 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i przeciwdziałanie ich rozprzestrzenianiu się;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mapowanie i ocena usług ekosystemów;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zwiększenie świadomości społeczeństwa 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o ekosystemach, ich roli oraz świadczonych przez nie usługach.</a:t>
            </a:r>
          </a:p>
        </p:txBody>
      </p:sp>
    </p:spTree>
    <p:extLst>
      <p:ext uri="{BB962C8B-B14F-4D97-AF65-F5344CB8AC3E}">
        <p14:creationId xmlns:p14="http://schemas.microsoft.com/office/powerpoint/2010/main" val="39127485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 txBox="1">
            <a:spLocks/>
          </p:cNvSpPr>
          <p:nvPr/>
        </p:nvSpPr>
        <p:spPr>
          <a:xfrm>
            <a:off x="5965235" y="430767"/>
            <a:ext cx="5738541" cy="122821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pl-PL" b="1" dirty="0"/>
              <a:t>Działania związane z ochroną ekosystemów prowadzone przez organizacje pozarządowe (Fundusz Małych Grantów)</a:t>
            </a:r>
          </a:p>
        </p:txBody>
      </p:sp>
      <p:sp>
        <p:nvSpPr>
          <p:cNvPr id="4" name="Prostokąt 3"/>
          <p:cNvSpPr/>
          <p:nvPr/>
        </p:nvSpPr>
        <p:spPr>
          <a:xfrm>
            <a:off x="5537237" y="2034862"/>
            <a:ext cx="6401477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b="1" dirty="0"/>
          </a:p>
          <a:p>
            <a:pPr algn="just"/>
            <a:r>
              <a:rPr lang="pl-PL" b="1" dirty="0">
                <a:solidFill>
                  <a:srgbClr val="000000"/>
                </a:solidFill>
              </a:rPr>
              <a:t>Zakres  przedmiotowy projektów</a:t>
            </a:r>
            <a:r>
              <a:rPr lang="pl-PL" dirty="0">
                <a:solidFill>
                  <a:srgbClr val="000000"/>
                </a:solidFill>
              </a:rPr>
              <a:t> polegać może na realizacji co najmniej jednego zadania w ramach możliwych do wyboru działań: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000000"/>
                </a:solidFill>
              </a:rPr>
              <a:t>prowadzenie aktywnej ochrony zagrożonych gatunków i siedlisk;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600" dirty="0">
                <a:solidFill>
                  <a:srgbClr val="000000"/>
                </a:solidFill>
              </a:rPr>
              <a:t>wdrażanie planów zarządzania obszarami chronionymi (obszary Natura 2000, parki narodowe i krajobrazowe, rezerwaty);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600" dirty="0">
                <a:solidFill>
                  <a:srgbClr val="000000"/>
                </a:solidFill>
              </a:rPr>
              <a:t>poprawa stanu gatunków chronionych;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600" dirty="0">
                <a:solidFill>
                  <a:srgbClr val="000000"/>
                </a:solidFill>
              </a:rPr>
              <a:t>przeciwdziałanie fragmentacji ekosystemów;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600" dirty="0">
                <a:solidFill>
                  <a:srgbClr val="000000"/>
                </a:solidFill>
              </a:rPr>
              <a:t>ograniczenie barier i zapewnienie warunków swobodnego przepływu zwierząt między obszarami chronionymi - korytarze ekologiczne;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600" dirty="0">
                <a:solidFill>
                  <a:srgbClr val="000000"/>
                </a:solidFill>
              </a:rPr>
              <a:t>ochrona naturalnych mokradeł w celu zapobiegania uwalnianiu nagromadzonego węgla;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600" dirty="0">
                <a:solidFill>
                  <a:srgbClr val="000000"/>
                </a:solidFill>
              </a:rPr>
              <a:t>przywracanie zdegradowanych mokradeł do stanu naturalnego.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928301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 txBox="1">
            <a:spLocks/>
          </p:cNvSpPr>
          <p:nvPr/>
        </p:nvSpPr>
        <p:spPr>
          <a:xfrm>
            <a:off x="5965235" y="430767"/>
            <a:ext cx="5738541" cy="122821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pl-PL" b="1" dirty="0"/>
              <a:t>Działania związane z ochroną ekosystemów prowadzone przez organizacje pozarządowe (Fundusz Małych Grantów)</a:t>
            </a:r>
          </a:p>
        </p:txBody>
      </p:sp>
      <p:sp>
        <p:nvSpPr>
          <p:cNvPr id="5" name="Prostokąt 4"/>
          <p:cNvSpPr/>
          <p:nvPr/>
        </p:nvSpPr>
        <p:spPr>
          <a:xfrm>
            <a:off x="5965235" y="2164080"/>
            <a:ext cx="567224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/>
              <a:t>zwalczanie inwazyjnych gatunków obcych i przeciwdziałanie ich rozprzestrzenianiu się;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600" dirty="0">
                <a:solidFill>
                  <a:srgbClr val="000000"/>
                </a:solidFill>
              </a:rPr>
              <a:t>usuwanie inwazyjnych gatunków obcych z ekosystemów;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600" dirty="0">
                <a:solidFill>
                  <a:srgbClr val="000000"/>
                </a:solidFill>
              </a:rPr>
              <a:t>kontrola występowania inwazyjnych gatunków obcych </a:t>
            </a:r>
            <a:br>
              <a:rPr lang="pl-PL" sz="1600" dirty="0">
                <a:solidFill>
                  <a:srgbClr val="000000"/>
                </a:solidFill>
              </a:rPr>
            </a:br>
            <a:r>
              <a:rPr lang="pl-PL" sz="1600" dirty="0">
                <a:solidFill>
                  <a:srgbClr val="000000"/>
                </a:solidFill>
              </a:rPr>
              <a:t>w ekosystemach;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600" dirty="0">
                <a:solidFill>
                  <a:srgbClr val="000000"/>
                </a:solidFill>
              </a:rPr>
              <a:t>identyfikacja źródeł i dróg rozprzestrzeniania się inwazyjnych gatunków obcych;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pl-PL" sz="1600" dirty="0">
                <a:solidFill>
                  <a:srgbClr val="000000"/>
                </a:solidFill>
              </a:rPr>
              <a:t>eliminacja źródeł występowania lub wprowadzeniem barier / ograniczeń w rozprzestrzenianiu się inwazyjnych gatunków obcych;</a:t>
            </a:r>
            <a:endParaRPr lang="pl-PL" b="1" dirty="0">
              <a:solidFill>
                <a:srgbClr val="0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/>
              <a:t>mapowanie i ocena usług ekosystemów;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b="1" dirty="0"/>
              <a:t>zwiększenie świadomości społeczeństwa </a:t>
            </a:r>
            <a:br>
              <a:rPr lang="pl-PL" b="1" dirty="0"/>
            </a:br>
            <a:r>
              <a:rPr lang="pl-PL" b="1" dirty="0"/>
              <a:t>o ekosystemach, ich roli oraz świadczonych przez nie usługach.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45527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pl-PL" dirty="0">
                <a:solidFill>
                  <a:srgbClr val="00B050"/>
                </a:solidFill>
              </a:rPr>
              <a:t>III perspektywa finansowa </a:t>
            </a:r>
          </a:p>
          <a:p>
            <a:pPr lvl="0"/>
            <a:r>
              <a:rPr lang="pl-PL" dirty="0">
                <a:solidFill>
                  <a:srgbClr val="00B050"/>
                </a:solidFill>
              </a:rPr>
              <a:t>MF EOG i NMF 2014-2021</a:t>
            </a:r>
            <a:endParaRPr lang="pl-PL" dirty="0"/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9433" y="1664899"/>
            <a:ext cx="4905755" cy="48646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Program</a:t>
            </a:r>
          </a:p>
          <a:p>
            <a:pPr algn="l">
              <a:lnSpc>
                <a:spcPct val="100000"/>
              </a:lnSpc>
            </a:pPr>
            <a:r>
              <a:rPr lang="pl-PL" sz="1800" b="1" i="1" dirty="0">
                <a:solidFill>
                  <a:srgbClr val="00B050"/>
                </a:solidFill>
              </a:rPr>
              <a:t>Środowisko, Energia i Zmiany Klimatu</a:t>
            </a:r>
            <a:endParaRPr lang="pl-PL" sz="1800" b="1" dirty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Cel Programu</a:t>
            </a:r>
            <a:r>
              <a:rPr lang="en-US" sz="1800" b="1" dirty="0">
                <a:solidFill>
                  <a:srgbClr val="00B050"/>
                </a:solidFill>
              </a:rPr>
              <a:t>:</a:t>
            </a:r>
            <a:r>
              <a:rPr lang="pl-PL" sz="1800" b="1" dirty="0">
                <a:solidFill>
                  <a:srgbClr val="00B050"/>
                </a:solidFill>
              </a:rPr>
              <a:t> </a:t>
            </a:r>
          </a:p>
          <a:p>
            <a:pPr algn="l">
              <a:lnSpc>
                <a:spcPct val="100000"/>
              </a:lnSpc>
            </a:pPr>
            <a:r>
              <a:rPr lang="pl-PL" sz="1800" dirty="0"/>
              <a:t>Złagodzone zmiany klimatyczne i zmniejszona wrażliwość na zmianę klimatu</a:t>
            </a:r>
          </a:p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Dofinansowanie Programu</a:t>
            </a:r>
            <a:r>
              <a:rPr lang="en-US" sz="1800" b="1" dirty="0">
                <a:solidFill>
                  <a:srgbClr val="00B050"/>
                </a:solidFill>
              </a:rPr>
              <a:t>:</a:t>
            </a:r>
            <a:r>
              <a:rPr lang="pl-PL" sz="1800" b="1" dirty="0">
                <a:solidFill>
                  <a:srgbClr val="00B050"/>
                </a:solidFill>
              </a:rPr>
              <a:t> </a:t>
            </a:r>
            <a:r>
              <a:rPr lang="pl-PL" sz="1800" dirty="0"/>
              <a:t>€164,705,882</a:t>
            </a:r>
            <a:endParaRPr lang="pl-PL" sz="1800" b="1" dirty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Operator Programu</a:t>
            </a:r>
            <a:r>
              <a:rPr lang="en-US" sz="1800" b="1" dirty="0">
                <a:solidFill>
                  <a:srgbClr val="00B050"/>
                </a:solidFill>
              </a:rPr>
              <a:t>:</a:t>
            </a:r>
            <a:r>
              <a:rPr lang="pl-PL" sz="1800" b="1" dirty="0">
                <a:solidFill>
                  <a:srgbClr val="00B050"/>
                </a:solidFill>
              </a:rPr>
              <a:t> </a:t>
            </a:r>
          </a:p>
          <a:p>
            <a:pPr algn="l">
              <a:lnSpc>
                <a:spcPct val="100000"/>
              </a:lnSpc>
            </a:pPr>
            <a:r>
              <a:rPr lang="pl-PL" sz="1800" dirty="0"/>
              <a:t>Ministerstwo Klimatu przy wsparciu NFOŚiGW</a:t>
            </a:r>
          </a:p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Partnerzy Programu</a:t>
            </a:r>
            <a:r>
              <a:rPr lang="en-US" sz="1800" b="1" dirty="0">
                <a:solidFill>
                  <a:srgbClr val="00B050"/>
                </a:solidFill>
              </a:rPr>
              <a:t>:</a:t>
            </a:r>
            <a:r>
              <a:rPr lang="pl-PL" sz="1800" b="1" dirty="0">
                <a:solidFill>
                  <a:srgbClr val="00B050"/>
                </a:solidFill>
              </a:rPr>
              <a:t> </a:t>
            </a:r>
          </a:p>
          <a:p>
            <a:pPr algn="l">
              <a:lnSpc>
                <a:spcPct val="100000"/>
              </a:lnSpc>
            </a:pPr>
            <a:r>
              <a:rPr lang="pl-PL" sz="1800" dirty="0"/>
              <a:t>Norweska Agencja Środowiska (NEA), Norweska Dyrekcja ds. Zasobów Wodnych i Energii (NVE), </a:t>
            </a:r>
          </a:p>
          <a:p>
            <a:pPr algn="l">
              <a:lnSpc>
                <a:spcPct val="100000"/>
              </a:lnSpc>
            </a:pPr>
            <a:r>
              <a:rPr lang="pl-PL" sz="1800" dirty="0"/>
              <a:t>Krajowa Agencja ds. Energii Islandii (OS)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2910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 txBox="1">
            <a:spLocks/>
          </p:cNvSpPr>
          <p:nvPr/>
        </p:nvSpPr>
        <p:spPr>
          <a:xfrm>
            <a:off x="5965235" y="430767"/>
            <a:ext cx="5738541" cy="122821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pl-PL" b="1" dirty="0"/>
              <a:t>Działania związane z ochroną ekosystemów prowadzone przez organizacje pozarządowe (Fundusz Małych Grantów)</a:t>
            </a:r>
          </a:p>
        </p:txBody>
      </p:sp>
      <p:sp>
        <p:nvSpPr>
          <p:cNvPr id="4" name="Prostokąt 3"/>
          <p:cNvSpPr/>
          <p:nvPr/>
        </p:nvSpPr>
        <p:spPr>
          <a:xfrm>
            <a:off x="5965235" y="2294425"/>
            <a:ext cx="59638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solidFill>
                  <a:srgbClr val="000000"/>
                </a:solidFill>
              </a:rPr>
              <a:t>UWAGA:</a:t>
            </a:r>
          </a:p>
          <a:p>
            <a:pPr algn="just"/>
            <a:r>
              <a:rPr lang="pl-PL" dirty="0">
                <a:solidFill>
                  <a:srgbClr val="000000"/>
                </a:solidFill>
              </a:rPr>
              <a:t>Tylko w naborze do Funduszu</a:t>
            </a:r>
            <a:r>
              <a:rPr lang="pl-PL" baseline="0" dirty="0">
                <a:solidFill>
                  <a:srgbClr val="000000"/>
                </a:solidFill>
              </a:rPr>
              <a:t> Małych Grantów możliwa jest realizacja projektów stricte </a:t>
            </a:r>
            <a:r>
              <a:rPr lang="pl-PL" dirty="0">
                <a:solidFill>
                  <a:srgbClr val="000000"/>
                </a:solidFill>
              </a:rPr>
              <a:t>zwiększających świadomość społeczeństwa o ekosystemach, ich roli oraz świadczonych przez nie usługach.</a:t>
            </a:r>
          </a:p>
          <a:p>
            <a:pPr algn="just"/>
            <a:endParaRPr lang="pl-PL" dirty="0">
              <a:solidFill>
                <a:srgbClr val="000000"/>
              </a:solidFill>
            </a:endParaRPr>
          </a:p>
          <a:p>
            <a:pPr algn="just"/>
            <a:r>
              <a:rPr lang="pl-PL" dirty="0">
                <a:solidFill>
                  <a:srgbClr val="000000"/>
                </a:solidFill>
              </a:rPr>
              <a:t>Wszystkie pozostałe projekty kwalifikujące się do dofinansowania powinny mieć kompleksowy charakter tzn. uwzględniać działania zwiększające odporność ekosystemów oraz uzupełniające je kampanie podnoszące świadomość w zakresie zmian klimatu i ich wpływu na ekosystemy wraz ze wskazaniem ich wzajemnego powiązania.</a:t>
            </a:r>
          </a:p>
        </p:txBody>
      </p:sp>
    </p:spTree>
    <p:extLst>
      <p:ext uri="{BB962C8B-B14F-4D97-AF65-F5344CB8AC3E}">
        <p14:creationId xmlns:p14="http://schemas.microsoft.com/office/powerpoint/2010/main" val="6546790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 txBox="1">
            <a:spLocks/>
          </p:cNvSpPr>
          <p:nvPr/>
        </p:nvSpPr>
        <p:spPr>
          <a:xfrm>
            <a:off x="5965235" y="430767"/>
            <a:ext cx="5738541" cy="122821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pl-PL" b="1" dirty="0"/>
              <a:t>Działania związane z ochroną ekosystemów prowadzone przez organizacje pozarządowe (Fundusz Małych Grantów)</a:t>
            </a:r>
          </a:p>
        </p:txBody>
      </p:sp>
      <p:sp>
        <p:nvSpPr>
          <p:cNvPr id="5" name="Prostokąt 4"/>
          <p:cNvSpPr/>
          <p:nvPr/>
        </p:nvSpPr>
        <p:spPr>
          <a:xfrm>
            <a:off x="6069373" y="2072576"/>
            <a:ext cx="553026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Finansowanie projektów – warunki szczegółowe</a:t>
            </a:r>
            <a:endParaRPr lang="pl-PL" sz="1800" b="1" dirty="0">
              <a:solidFill>
                <a:srgbClr val="C0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Dotacja: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pl-PL" dirty="0">
                <a:solidFill>
                  <a:srgbClr val="000000"/>
                </a:solidFill>
              </a:rPr>
              <a:t>kwota alokacji w naborze – 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2,804,720 euro, tj. 12 104 891,04 zł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pl-PL" dirty="0">
                <a:solidFill>
                  <a:srgbClr val="000000"/>
                </a:solidFill>
              </a:rPr>
              <a:t>poziom dofinansowania dotacją – 90%,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000000"/>
                </a:solidFill>
              </a:rPr>
              <a:t>minimalna kwota dofinansowania – 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50 000 euro tj. 215 795,00 zł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000000"/>
                </a:solidFill>
              </a:rPr>
              <a:t>maksymalna kwota dofinansowania – 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200 000 euro tj.  863 180,00 zł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000000"/>
                </a:solidFill>
              </a:rPr>
              <a:t>wkład własny Wnioskodawcy</a:t>
            </a:r>
            <a:r>
              <a:rPr lang="pl-PL" baseline="0" dirty="0">
                <a:solidFill>
                  <a:srgbClr val="000000"/>
                </a:solidFill>
              </a:rPr>
              <a:t> </a:t>
            </a:r>
            <a:r>
              <a:rPr lang="pl-PL" dirty="0">
                <a:solidFill>
                  <a:srgbClr val="000000"/>
                </a:solidFill>
              </a:rPr>
              <a:t>wnoszony jest co do zasady w postaci pieniężnej, np. środki własne, wkład finansowy Partnera projektu, pożyczka zaciągnięta przez wnioskodawcę (preferencyjna, umarzalna) lub inna dotacja pozyskana na uzupełnienie wkładu własnego wnioskodawcy.</a:t>
            </a:r>
          </a:p>
        </p:txBody>
      </p:sp>
    </p:spTree>
    <p:extLst>
      <p:ext uri="{BB962C8B-B14F-4D97-AF65-F5344CB8AC3E}">
        <p14:creationId xmlns:p14="http://schemas.microsoft.com/office/powerpoint/2010/main" val="4221236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 txBox="1">
            <a:spLocks/>
          </p:cNvSpPr>
          <p:nvPr/>
        </p:nvSpPr>
        <p:spPr>
          <a:xfrm>
            <a:off x="5965235" y="430767"/>
            <a:ext cx="5738541" cy="1228216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pl-PL" b="1" dirty="0"/>
              <a:t>Działania związane z ochroną ekosystemów prowadzone przez organizacje pozarządowe (Fundusz Małych Grantów)</a:t>
            </a:r>
          </a:p>
        </p:txBody>
      </p:sp>
      <p:sp>
        <p:nvSpPr>
          <p:cNvPr id="4" name="Prostokąt 3"/>
          <p:cNvSpPr/>
          <p:nvPr/>
        </p:nvSpPr>
        <p:spPr>
          <a:xfrm>
            <a:off x="5460642" y="2153021"/>
            <a:ext cx="673135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Finansowanie projektów – warunki szczegółowe</a:t>
            </a:r>
          </a:p>
          <a:p>
            <a:pPr algn="l">
              <a:lnSpc>
                <a:spcPct val="100000"/>
              </a:lnSpc>
            </a:pPr>
            <a:endParaRPr lang="pl-PL" sz="1800" b="0" dirty="0">
              <a:solidFill>
                <a:srgbClr val="C0000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0000"/>
                </a:solidFill>
              </a:rPr>
              <a:t>Wyjątkiem</a:t>
            </a:r>
            <a:r>
              <a:rPr lang="pl-PL" sz="1800" b="0" dirty="0">
                <a:solidFill>
                  <a:srgbClr val="000000"/>
                </a:solidFill>
              </a:rPr>
              <a:t> od zasady pieniężnego wkładu własnego są projekty, w których beneficjentem jest </a:t>
            </a:r>
            <a:r>
              <a:rPr lang="pl-PL" sz="1800" b="1" u="sng" dirty="0">
                <a:solidFill>
                  <a:srgbClr val="000000"/>
                </a:solidFill>
              </a:rPr>
              <a:t>organizacja pozarządowa</a:t>
            </a:r>
            <a:r>
              <a:rPr lang="pl-PL" sz="1800" b="0" dirty="0">
                <a:solidFill>
                  <a:srgbClr val="000000"/>
                </a:solidFill>
              </a:rPr>
              <a:t>. </a:t>
            </a:r>
          </a:p>
          <a:p>
            <a:pPr algn="l">
              <a:lnSpc>
                <a:spcPct val="100000"/>
              </a:lnSpc>
            </a:pPr>
            <a:r>
              <a:rPr lang="pl-PL" sz="1800" b="0" dirty="0">
                <a:solidFill>
                  <a:srgbClr val="000000"/>
                </a:solidFill>
              </a:rPr>
              <a:t>W tym przypadku dopuszczalny jest wkład rzeczowy w postaci wolontariatu, który może stanowić do 50% wkładu własnego wymaganego dla projektu w ramach Programu.  </a:t>
            </a:r>
          </a:p>
          <a:p>
            <a:pPr algn="l">
              <a:lnSpc>
                <a:spcPct val="100000"/>
              </a:lnSpc>
            </a:pPr>
            <a:endParaRPr lang="pl-PL" sz="1400" b="1" dirty="0">
              <a:solidFill>
                <a:srgbClr val="00000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400" b="0" dirty="0">
                <a:solidFill>
                  <a:srgbClr val="000000"/>
                </a:solidFill>
              </a:rPr>
              <a:t>Przykład: </a:t>
            </a:r>
          </a:p>
          <a:p>
            <a:pPr algn="l">
              <a:lnSpc>
                <a:spcPct val="100000"/>
              </a:lnSpc>
            </a:pPr>
            <a:r>
              <a:rPr lang="pl-PL" sz="1400" b="0" dirty="0">
                <a:solidFill>
                  <a:srgbClr val="000000"/>
                </a:solidFill>
              </a:rPr>
              <a:t>W projekcie, którego całkowity koszt kwalifikowalny wynosi 1 000 000 PLN, a procent dofinansowania 90 %: </a:t>
            </a:r>
          </a:p>
          <a:p>
            <a:pPr algn="l">
              <a:lnSpc>
                <a:spcPct val="100000"/>
              </a:lnSpc>
            </a:pPr>
            <a:endParaRPr lang="pl-PL" sz="1400" b="0" dirty="0">
              <a:solidFill>
                <a:srgbClr val="000000"/>
              </a:solidFill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kwota dofinansowania wynosi 900 000 PLN;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kwota wkładu własnego Wnioskodawcy wynosi 100 000 PLN, z czego: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wkład rzeczowy w postaci wolontariatu może wynieść do 50 000 PLN;  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l-PL" sz="1400" b="0" dirty="0">
                <a:solidFill>
                  <a:srgbClr val="000000"/>
                </a:solidFill>
              </a:rPr>
              <a:t>wkład własny w postaci pieniężnej stanowiący uzupełnienie różnicy między wymaganą kwotą wkładu własnego a wkładem rzeczowym wniesionym w postaci wolontariatu. </a:t>
            </a:r>
          </a:p>
        </p:txBody>
      </p:sp>
    </p:spTree>
    <p:extLst>
      <p:ext uri="{BB962C8B-B14F-4D97-AF65-F5344CB8AC3E}">
        <p14:creationId xmlns:p14="http://schemas.microsoft.com/office/powerpoint/2010/main" val="14811816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557561" y="405014"/>
            <a:ext cx="6253162" cy="628650"/>
          </a:xfrm>
        </p:spPr>
        <p:txBody>
          <a:bodyPr/>
          <a:lstStyle/>
          <a:p>
            <a:r>
              <a:rPr lang="pl-PL" dirty="0">
                <a:solidFill>
                  <a:srgbClr val="00B050"/>
                </a:solidFill>
              </a:rPr>
              <a:t>Wskaźniki</a:t>
            </a:r>
            <a:r>
              <a:rPr lang="pl-PL" dirty="0"/>
              <a:t> </a:t>
            </a:r>
            <a:r>
              <a:rPr lang="pl-PL" dirty="0">
                <a:solidFill>
                  <a:srgbClr val="00B050"/>
                </a:solidFill>
              </a:rPr>
              <a:t>Programu/Projektu</a:t>
            </a:r>
            <a:r>
              <a:rPr lang="pl-PL" dirty="0"/>
              <a:t> </a:t>
            </a:r>
          </a:p>
          <a:p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557561" y="867893"/>
            <a:ext cx="7946359" cy="5258587"/>
          </a:xfrm>
        </p:spPr>
        <p:txBody>
          <a:bodyPr/>
          <a:lstStyle/>
          <a:p>
            <a:r>
              <a:rPr lang="pl-PL" sz="1600" dirty="0"/>
              <a:t>	</a:t>
            </a:r>
            <a:r>
              <a:rPr lang="pl-PL" sz="1600" dirty="0">
                <a:solidFill>
                  <a:srgbClr val="000000"/>
                </a:solidFill>
              </a:rPr>
              <a:t>Projekty wybrane w ramach obszaru programowego „Środowisko naturalne i ekosystemy” przyczynią się do osiągnięcia </a:t>
            </a:r>
            <a:r>
              <a:rPr lang="pl-PL" sz="1600" b="1" u="sng" dirty="0">
                <a:solidFill>
                  <a:srgbClr val="000000"/>
                </a:solidFill>
              </a:rPr>
              <a:t>Rezultatu Programu: „Poprawa stanu środowiskowego ekosystemów.” </a:t>
            </a:r>
          </a:p>
          <a:p>
            <a:r>
              <a:rPr lang="pl-PL" sz="1600" dirty="0">
                <a:solidFill>
                  <a:srgbClr val="000000"/>
                </a:solidFill>
              </a:rPr>
              <a:t>oraz Wyników Programu (Rezultatów Projektu):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</a:rPr>
              <a:t>2.1 „Wdrażanie planów zarządzania ekosystemami”</a:t>
            </a:r>
            <a:r>
              <a:rPr lang="en-US" sz="1600" dirty="0">
                <a:solidFill>
                  <a:srgbClr val="000000"/>
                </a:solidFill>
              </a:rPr>
              <a:t>;</a:t>
            </a:r>
            <a:endParaRPr lang="pl-PL" sz="16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</a:rPr>
              <a:t>2.2 „Zwiększenie ochrony ekosystemów przed inwazyjnymi gatunkami obcymi”</a:t>
            </a:r>
            <a:r>
              <a:rPr lang="en-US" sz="1600" dirty="0">
                <a:solidFill>
                  <a:srgbClr val="000000"/>
                </a:solidFill>
              </a:rPr>
              <a:t>;</a:t>
            </a:r>
            <a:endParaRPr lang="pl-PL" sz="16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00000"/>
                </a:solidFill>
              </a:rPr>
              <a:t>2.4 „Działania związane z ochroną ekosystemów prowadzone przez organizacje pozarządowe”</a:t>
            </a:r>
            <a:r>
              <a:rPr lang="en-US" sz="1600" dirty="0">
                <a:solidFill>
                  <a:srgbClr val="000000"/>
                </a:solidFill>
              </a:rPr>
              <a:t>.</a:t>
            </a:r>
            <a:endParaRPr lang="pl-PL" sz="1600" dirty="0">
              <a:solidFill>
                <a:srgbClr val="000000"/>
              </a:solidFill>
            </a:endParaRPr>
          </a:p>
          <a:p>
            <a:endParaRPr lang="pl-PL" sz="1600" dirty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rgbClr val="000000"/>
                </a:solidFill>
              </a:rPr>
              <a:t>Wnioskodawca wypełnia właściwą dla projektu wartość docelową wskaźników dotyczących Rezultatu Programu oraz poszczególnych Wyników Programu (naborów).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rgbClr val="000000"/>
                </a:solidFill>
              </a:rPr>
              <a:t>Obligatoryjne wskaźniki dla naboru wniosków wskazane zostały w ogłoszeniu o naborze wniosków.</a:t>
            </a:r>
          </a:p>
          <a:p>
            <a:endParaRPr lang="pl-PL" sz="18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458201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672027" y="391951"/>
            <a:ext cx="8626207" cy="1671980"/>
          </a:xfrm>
        </p:spPr>
        <p:txBody>
          <a:bodyPr/>
          <a:lstStyle/>
          <a:p>
            <a:pPr algn="ctr"/>
            <a:r>
              <a:rPr lang="pl-PL" sz="2400" dirty="0">
                <a:solidFill>
                  <a:srgbClr val="00B050"/>
                </a:solidFill>
              </a:rPr>
              <a:t>Obligatoryjne wskaźniki dla naboru                                                    </a:t>
            </a:r>
            <a:r>
              <a:rPr lang="pl-PL" sz="2400" b="1" dirty="0">
                <a:solidFill>
                  <a:srgbClr val="00B050"/>
                </a:solidFill>
              </a:rPr>
              <a:t>„Wdrażanie planów zarządzania ekosystemami”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672027" y="1825627"/>
          <a:ext cx="8626208" cy="3335096"/>
        </p:xfrm>
        <a:graphic>
          <a:graphicData uri="http://schemas.openxmlformats.org/drawingml/2006/table">
            <a:tbl>
              <a:tblPr/>
              <a:tblGrid>
                <a:gridCol w="2146838">
                  <a:extLst>
                    <a:ext uri="{9D8B030D-6E8A-4147-A177-3AD203B41FA5}">
                      <a16:colId xmlns:a16="http://schemas.microsoft.com/office/drawing/2014/main" val="3186109514"/>
                    </a:ext>
                  </a:extLst>
                </a:gridCol>
                <a:gridCol w="2546349">
                  <a:extLst>
                    <a:ext uri="{9D8B030D-6E8A-4147-A177-3AD203B41FA5}">
                      <a16:colId xmlns:a16="http://schemas.microsoft.com/office/drawing/2014/main" val="935456346"/>
                    </a:ext>
                  </a:extLst>
                </a:gridCol>
                <a:gridCol w="870333">
                  <a:extLst>
                    <a:ext uri="{9D8B030D-6E8A-4147-A177-3AD203B41FA5}">
                      <a16:colId xmlns:a16="http://schemas.microsoft.com/office/drawing/2014/main" val="655113996"/>
                    </a:ext>
                  </a:extLst>
                </a:gridCol>
                <a:gridCol w="958467">
                  <a:extLst>
                    <a:ext uri="{9D8B030D-6E8A-4147-A177-3AD203B41FA5}">
                      <a16:colId xmlns:a16="http://schemas.microsoft.com/office/drawing/2014/main" val="68609427"/>
                    </a:ext>
                  </a:extLst>
                </a:gridCol>
                <a:gridCol w="815249">
                  <a:extLst>
                    <a:ext uri="{9D8B030D-6E8A-4147-A177-3AD203B41FA5}">
                      <a16:colId xmlns:a16="http://schemas.microsoft.com/office/drawing/2014/main" val="1531414021"/>
                    </a:ext>
                  </a:extLst>
                </a:gridCol>
                <a:gridCol w="1288972">
                  <a:extLst>
                    <a:ext uri="{9D8B030D-6E8A-4147-A177-3AD203B41FA5}">
                      <a16:colId xmlns:a16="http://schemas.microsoft.com/office/drawing/2014/main" val="3467137282"/>
                    </a:ext>
                  </a:extLst>
                </a:gridCol>
              </a:tblGrid>
              <a:tr h="19754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Cel ogólny Projektu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Wskaźnik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Wartość bazowa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Wartość docelowa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Jednostka miary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Opis wyliczenia wartości wskaźnika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5310425"/>
                  </a:ext>
                </a:extLst>
              </a:tr>
              <a:tr h="19754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Poprawa stanu środowiskowego ekosystemów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Liczba ekosystemów o poprawionym stanie środowiska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szt.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852685"/>
                  </a:ext>
                </a:extLst>
              </a:tr>
              <a:tr h="29739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Łączna powierzchnia obszarów o poprawionym stanie środowiska [ha]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9495548"/>
                  </a:ext>
                </a:extLst>
              </a:tr>
              <a:tr h="29739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Liczba gatunków chronionych, których stan uległ poprawie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szt.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920215"/>
                  </a:ext>
                </a:extLst>
              </a:tr>
              <a:tr h="19754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Rezultaty Projektu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Wskaźnik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Wartość bazowa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Wartość bazowa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Jednostka miary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Opis wyliczenia wartości wskaźnika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915774"/>
                  </a:ext>
                </a:extLst>
              </a:tr>
              <a:tr h="24764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Wdrożenie planów zarządzania ekosystemami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Liczba wdrożonych planów zarządzania obszarami chronionymi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szt.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932787"/>
                  </a:ext>
                </a:extLst>
              </a:tr>
              <a:tr h="19754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Liczba przeprowadzonych kampanii podnoszących świadomość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szt.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945633"/>
                  </a:ext>
                </a:extLst>
              </a:tr>
              <a:tr h="19754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Liczba osób objętych kampaniami podnoszącymi świadomość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liczba osób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925947"/>
                  </a:ext>
                </a:extLst>
              </a:tr>
            </a:tbl>
          </a:graphicData>
        </a:graphic>
      </p:graphicFrame>
      <p:sp>
        <p:nvSpPr>
          <p:cNvPr id="4" name="Strzałka w lewo 3"/>
          <p:cNvSpPr/>
          <p:nvPr/>
        </p:nvSpPr>
        <p:spPr>
          <a:xfrm>
            <a:off x="8784583" y="2534195"/>
            <a:ext cx="1027301" cy="772015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00B050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9991165" y="2421622"/>
            <a:ext cx="19663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Wskaźniki wspólne dla wszystkich trzech naborów</a:t>
            </a:r>
          </a:p>
        </p:txBody>
      </p:sp>
    </p:spTree>
    <p:extLst>
      <p:ext uri="{BB962C8B-B14F-4D97-AF65-F5344CB8AC3E}">
        <p14:creationId xmlns:p14="http://schemas.microsoft.com/office/powerpoint/2010/main" val="6478402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638977" y="391951"/>
            <a:ext cx="8670276" cy="1671980"/>
          </a:xfrm>
        </p:spPr>
        <p:txBody>
          <a:bodyPr/>
          <a:lstStyle/>
          <a:p>
            <a:pPr algn="ctr"/>
            <a:r>
              <a:rPr lang="pl-PL" sz="2400" dirty="0">
                <a:solidFill>
                  <a:srgbClr val="00B050"/>
                </a:solidFill>
              </a:rPr>
              <a:t>Obligatoryjne wskaźniki dla naboru                                                    </a:t>
            </a:r>
            <a:r>
              <a:rPr lang="pl-PL" sz="2400" b="1" dirty="0">
                <a:solidFill>
                  <a:srgbClr val="00B050"/>
                </a:solidFill>
              </a:rPr>
              <a:t>„Zwiększenie ochrony ekosystemów przed inwazyjnymi gatunkami obcymi” 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638977" y="1825627"/>
          <a:ext cx="8670276" cy="3700856"/>
        </p:xfrm>
        <a:graphic>
          <a:graphicData uri="http://schemas.openxmlformats.org/drawingml/2006/table">
            <a:tbl>
              <a:tblPr/>
              <a:tblGrid>
                <a:gridCol w="2157805">
                  <a:extLst>
                    <a:ext uri="{9D8B030D-6E8A-4147-A177-3AD203B41FA5}">
                      <a16:colId xmlns:a16="http://schemas.microsoft.com/office/drawing/2014/main" val="2135374075"/>
                    </a:ext>
                  </a:extLst>
                </a:gridCol>
                <a:gridCol w="2557416">
                  <a:extLst>
                    <a:ext uri="{9D8B030D-6E8A-4147-A177-3AD203B41FA5}">
                      <a16:colId xmlns:a16="http://schemas.microsoft.com/office/drawing/2014/main" val="3339087971"/>
                    </a:ext>
                  </a:extLst>
                </a:gridCol>
                <a:gridCol w="826265">
                  <a:extLst>
                    <a:ext uri="{9D8B030D-6E8A-4147-A177-3AD203B41FA5}">
                      <a16:colId xmlns:a16="http://schemas.microsoft.com/office/drawing/2014/main" val="3516357856"/>
                    </a:ext>
                  </a:extLst>
                </a:gridCol>
                <a:gridCol w="782197">
                  <a:extLst>
                    <a:ext uri="{9D8B030D-6E8A-4147-A177-3AD203B41FA5}">
                      <a16:colId xmlns:a16="http://schemas.microsoft.com/office/drawing/2014/main" val="2447524147"/>
                    </a:ext>
                  </a:extLst>
                </a:gridCol>
                <a:gridCol w="940603">
                  <a:extLst>
                    <a:ext uri="{9D8B030D-6E8A-4147-A177-3AD203B41FA5}">
                      <a16:colId xmlns:a16="http://schemas.microsoft.com/office/drawing/2014/main" val="1250307488"/>
                    </a:ext>
                  </a:extLst>
                </a:gridCol>
                <a:gridCol w="1405990">
                  <a:extLst>
                    <a:ext uri="{9D8B030D-6E8A-4147-A177-3AD203B41FA5}">
                      <a16:colId xmlns:a16="http://schemas.microsoft.com/office/drawing/2014/main" val="3714472804"/>
                    </a:ext>
                  </a:extLst>
                </a:gridCol>
              </a:tblGrid>
              <a:tr h="19754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Cel ogólny Projektu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Wskaźnik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Wartość bazowa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Wartość docelowa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Jednostka miary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Opis wyliczenia wartości wskaźnika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8703563"/>
                  </a:ext>
                </a:extLst>
              </a:tr>
              <a:tr h="19754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Poprawa stanu środowiskowego ekosystemów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Liczba ekosystemów o poprawionym stanie środowiska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szt.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949963"/>
                  </a:ext>
                </a:extLst>
              </a:tr>
              <a:tr h="29739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Łączna powierzchnia obszarów o poprawionym stanie środowiska [ha]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201887"/>
                  </a:ext>
                </a:extLst>
              </a:tr>
              <a:tr h="29739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Liczba gatunków chronionych, których stan uległ poprawie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szt.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8033635"/>
                  </a:ext>
                </a:extLst>
              </a:tr>
              <a:tr h="19754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Rezultaty Projektu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Wskaźnik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Wartość bazowa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Wartość bazowa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Jednostka miary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Opis wyliczenia wartości wskaźnika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8400440"/>
                  </a:ext>
                </a:extLst>
              </a:tr>
              <a:tr h="29739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Zwiększenie ochrony ekosystemów przed inwazyjnymi gatunkami obcymi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Liczba inwazyjnych gatunków obcych, których negatywne oddziaływanie jest kontrolowane lub zmniejszane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szt.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377941"/>
                  </a:ext>
                </a:extLst>
              </a:tr>
              <a:tr h="19754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Liczba przeprowadzonych kampanii podnoszących świadomość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szt.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151387"/>
                  </a:ext>
                </a:extLst>
              </a:tr>
              <a:tr h="19754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Liczba osób objętych kampaniami podnoszącymi świadomość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liczba osób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009527"/>
                  </a:ext>
                </a:extLst>
              </a:tr>
            </a:tbl>
          </a:graphicData>
        </a:graphic>
      </p:graphicFrame>
      <p:sp>
        <p:nvSpPr>
          <p:cNvPr id="4" name="Strzałka w lewo 3"/>
          <p:cNvSpPr/>
          <p:nvPr/>
        </p:nvSpPr>
        <p:spPr>
          <a:xfrm>
            <a:off x="8784583" y="2534195"/>
            <a:ext cx="1027301" cy="772015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9991165" y="2421622"/>
            <a:ext cx="19663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Wskaźniki wspólne dla wszystkich trzech naborów</a:t>
            </a:r>
          </a:p>
        </p:txBody>
      </p:sp>
    </p:spTree>
    <p:extLst>
      <p:ext uri="{BB962C8B-B14F-4D97-AF65-F5344CB8AC3E}">
        <p14:creationId xmlns:p14="http://schemas.microsoft.com/office/powerpoint/2010/main" val="40732933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1265050" y="369917"/>
            <a:ext cx="8154371" cy="1671980"/>
          </a:xfrm>
        </p:spPr>
        <p:txBody>
          <a:bodyPr/>
          <a:lstStyle/>
          <a:p>
            <a:pPr algn="ctr"/>
            <a:r>
              <a:rPr lang="pl-PL" sz="2400" dirty="0">
                <a:solidFill>
                  <a:srgbClr val="00B050"/>
                </a:solidFill>
              </a:rPr>
              <a:t>Obligatoryjne wskaźniki dla naboru                                                    </a:t>
            </a:r>
            <a:r>
              <a:rPr lang="pl-PL" sz="2400" b="1" dirty="0">
                <a:solidFill>
                  <a:srgbClr val="00B050"/>
                </a:solidFill>
              </a:rPr>
              <a:t>„Działania związane z ochroną ekosystemów prowadzone przez organizacje pozarządowe” 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0386441"/>
              </p:ext>
            </p:extLst>
          </p:nvPr>
        </p:nvGraphicFramePr>
        <p:xfrm>
          <a:off x="649995" y="1825627"/>
          <a:ext cx="8769426" cy="4346546"/>
        </p:xfrm>
        <a:graphic>
          <a:graphicData uri="http://schemas.openxmlformats.org/drawingml/2006/table">
            <a:tbl>
              <a:tblPr/>
              <a:tblGrid>
                <a:gridCol w="2182481">
                  <a:extLst>
                    <a:ext uri="{9D8B030D-6E8A-4147-A177-3AD203B41FA5}">
                      <a16:colId xmlns:a16="http://schemas.microsoft.com/office/drawing/2014/main" val="1990014180"/>
                    </a:ext>
                  </a:extLst>
                </a:gridCol>
                <a:gridCol w="2830194">
                  <a:extLst>
                    <a:ext uri="{9D8B030D-6E8A-4147-A177-3AD203B41FA5}">
                      <a16:colId xmlns:a16="http://schemas.microsoft.com/office/drawing/2014/main" val="1751619321"/>
                    </a:ext>
                  </a:extLst>
                </a:gridCol>
                <a:gridCol w="782197">
                  <a:extLst>
                    <a:ext uri="{9D8B030D-6E8A-4147-A177-3AD203B41FA5}">
                      <a16:colId xmlns:a16="http://schemas.microsoft.com/office/drawing/2014/main" val="2325766579"/>
                    </a:ext>
                  </a:extLst>
                </a:gridCol>
                <a:gridCol w="903384">
                  <a:extLst>
                    <a:ext uri="{9D8B030D-6E8A-4147-A177-3AD203B41FA5}">
                      <a16:colId xmlns:a16="http://schemas.microsoft.com/office/drawing/2014/main" val="2056082680"/>
                    </a:ext>
                  </a:extLst>
                </a:gridCol>
                <a:gridCol w="903383">
                  <a:extLst>
                    <a:ext uri="{9D8B030D-6E8A-4147-A177-3AD203B41FA5}">
                      <a16:colId xmlns:a16="http://schemas.microsoft.com/office/drawing/2014/main" val="12047862"/>
                    </a:ext>
                  </a:extLst>
                </a:gridCol>
                <a:gridCol w="1167787">
                  <a:extLst>
                    <a:ext uri="{9D8B030D-6E8A-4147-A177-3AD203B41FA5}">
                      <a16:colId xmlns:a16="http://schemas.microsoft.com/office/drawing/2014/main" val="504284871"/>
                    </a:ext>
                  </a:extLst>
                </a:gridCol>
              </a:tblGrid>
              <a:tr h="39438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Cel ogólny Projektu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Wskaźnik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Wartość bazowa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Wartość docelowa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Jednostka miary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Opis wyliczenia wartości wskaźnika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892497"/>
                  </a:ext>
                </a:extLst>
              </a:tr>
              <a:tr h="39438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Poprawa stanu środowiskowego ekosystemów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Liczba ekosystemów o poprawionym stanie środowiska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szt.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2186137"/>
                  </a:ext>
                </a:extLst>
              </a:tr>
              <a:tr h="593736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Łączna powierzchnia obszarów o poprawionym stanie środowiska [ha]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955517"/>
                  </a:ext>
                </a:extLst>
              </a:tr>
              <a:tr h="46772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Liczba gatunków chronionych, których stan uległ poprawie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szt.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421007"/>
                  </a:ext>
                </a:extLst>
              </a:tr>
              <a:tr h="39438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Rezultaty Projektu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Wskaźnik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Wartość bazowa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Wartość bazowa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Jednostka miary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Opis wyliczenia wartości wskaźnika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247867"/>
                  </a:ext>
                </a:extLst>
              </a:tr>
              <a:tr h="69089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Działania związane z ochroną środowiska i ekosystemów realizowane  przez organizacje pozarządowe (Fundusz Małych Grantów)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Liczba organizacji pozarządowych objętych finansowaniem w ramach programu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szt.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942001"/>
                  </a:ext>
                </a:extLst>
              </a:tr>
              <a:tr h="394384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Liczba inicjatyw na rzecz ochrony środowiska i ekosystemów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szt.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6007458"/>
                  </a:ext>
                </a:extLst>
              </a:tr>
              <a:tr h="394384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Liczba osób objętych kampaniami podnoszącymi świadomość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liczba osób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844929"/>
                  </a:ext>
                </a:extLst>
              </a:tr>
              <a:tr h="394384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Liczba przeprowadzonych kampanii podnoszących świadomość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szt.</a:t>
                      </a:r>
                    </a:p>
                  </a:txBody>
                  <a:tcPr marL="5407" marR="5407" marT="54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407" marR="5407" marT="540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734423"/>
                  </a:ext>
                </a:extLst>
              </a:tr>
            </a:tbl>
          </a:graphicData>
        </a:graphic>
      </p:graphicFrame>
      <p:sp>
        <p:nvSpPr>
          <p:cNvPr id="4" name="Strzałka w lewo 3"/>
          <p:cNvSpPr/>
          <p:nvPr/>
        </p:nvSpPr>
        <p:spPr>
          <a:xfrm>
            <a:off x="8784583" y="2534195"/>
            <a:ext cx="1027301" cy="772015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9991165" y="2421622"/>
            <a:ext cx="19663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Wskaźniki wspólne dla wszystkich trzech naborów</a:t>
            </a:r>
          </a:p>
        </p:txBody>
      </p:sp>
    </p:spTree>
    <p:extLst>
      <p:ext uri="{BB962C8B-B14F-4D97-AF65-F5344CB8AC3E}">
        <p14:creationId xmlns:p14="http://schemas.microsoft.com/office/powerpoint/2010/main" val="2670143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712292" y="391951"/>
            <a:ext cx="6253162" cy="628650"/>
          </a:xfrm>
        </p:spPr>
        <p:txBody>
          <a:bodyPr/>
          <a:lstStyle/>
          <a:p>
            <a:r>
              <a:rPr lang="pl-PL" dirty="0">
                <a:solidFill>
                  <a:srgbClr val="00B050"/>
                </a:solidFill>
              </a:rPr>
              <a:t>Wskaźniki</a:t>
            </a:r>
            <a:r>
              <a:rPr lang="pl-PL" dirty="0"/>
              <a:t> </a:t>
            </a:r>
            <a:r>
              <a:rPr lang="pl-PL" dirty="0">
                <a:solidFill>
                  <a:srgbClr val="00B050"/>
                </a:solidFill>
              </a:rPr>
              <a:t>Programu/Projektu</a:t>
            </a:r>
            <a:r>
              <a:rPr lang="pl-PL" dirty="0"/>
              <a:t> </a:t>
            </a:r>
          </a:p>
          <a:p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08235" y="916098"/>
            <a:ext cx="8261891" cy="5467769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000000"/>
                </a:solidFill>
              </a:rPr>
              <a:t>Wartość bazowa musi być każdorazowo równa zero</a:t>
            </a:r>
            <a:r>
              <a:rPr lang="en-US" sz="1800" dirty="0">
                <a:solidFill>
                  <a:srgbClr val="000000"/>
                </a:solidFill>
              </a:rPr>
              <a:t>;</a:t>
            </a:r>
            <a:endParaRPr lang="pl-PL" sz="1800" dirty="0">
              <a:solidFill>
                <a:srgbClr val="0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000000"/>
                </a:solidFill>
              </a:rPr>
              <a:t>Wartość docelową należy określić kumulatywnie uwzględniając </a:t>
            </a:r>
            <a:r>
              <a:rPr lang="pl-PL" sz="1800" u="sng" dirty="0">
                <a:solidFill>
                  <a:srgbClr val="000000"/>
                </a:solidFill>
              </a:rPr>
              <a:t>wszystkie lata realizacji Projektu</a:t>
            </a:r>
            <a:r>
              <a:rPr lang="en-US" sz="1800" dirty="0">
                <a:solidFill>
                  <a:srgbClr val="000000"/>
                </a:solidFill>
              </a:rPr>
              <a:t>;</a:t>
            </a:r>
            <a:endParaRPr lang="pl-PL" sz="1800" dirty="0">
              <a:solidFill>
                <a:srgbClr val="0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000000"/>
                </a:solidFill>
              </a:rPr>
              <a:t>Wskazane wartości wskaźników powinny stanowić sumaryczne zestawienie wartości danych wskazanych w harmonogramie rzeczowo-finansowym </a:t>
            </a:r>
            <a:br>
              <a:rPr lang="pl-PL" sz="1800" dirty="0">
                <a:solidFill>
                  <a:srgbClr val="000000"/>
                </a:solidFill>
              </a:rPr>
            </a:br>
            <a:r>
              <a:rPr lang="pl-PL" sz="1800" dirty="0">
                <a:solidFill>
                  <a:srgbClr val="000000"/>
                </a:solidFill>
              </a:rPr>
              <a:t>np. ilość przeprowadzonych szkoleń [szt.], ilość konferencji [szt.]</a:t>
            </a:r>
            <a:r>
              <a:rPr lang="en-US" sz="1800" dirty="0">
                <a:solidFill>
                  <a:srgbClr val="000000"/>
                </a:solidFill>
              </a:rPr>
              <a:t>;</a:t>
            </a:r>
            <a:endParaRPr lang="pl-PL" sz="1800" dirty="0">
              <a:solidFill>
                <a:srgbClr val="0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000000"/>
                </a:solidFill>
              </a:rPr>
              <a:t>Kolumna "Opis wyliczenia wartości wskaźnika" powinna przedstawiać sposób wyliczenia wskazanych wartości wskaźników.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800" dirty="0">
              <a:solidFill>
                <a:srgbClr val="0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800" dirty="0">
                <a:solidFill>
                  <a:srgbClr val="000000"/>
                </a:solidFill>
              </a:rPr>
              <a:t>W formularzu wniosku o dofinansowanie znajduje się dodatkowy wskaźnik „Zakup sprzętu, budowa lub modernizacja urządzeń oraz obiektów”, który wnioskodawca powinien wypełnić – jeśli go dotyczy, bez względu na to, </a:t>
            </a:r>
            <a:br>
              <a:rPr lang="pl-PL" sz="1800" dirty="0">
                <a:solidFill>
                  <a:srgbClr val="000000"/>
                </a:solidFill>
              </a:rPr>
            </a:br>
            <a:r>
              <a:rPr lang="pl-PL" sz="1800" dirty="0">
                <a:solidFill>
                  <a:srgbClr val="000000"/>
                </a:solidFill>
              </a:rPr>
              <a:t>w którym naborze składa projekt.</a:t>
            </a:r>
          </a:p>
        </p:txBody>
      </p:sp>
    </p:spTree>
    <p:extLst>
      <p:ext uri="{BB962C8B-B14F-4D97-AF65-F5344CB8AC3E}">
        <p14:creationId xmlns:p14="http://schemas.microsoft.com/office/powerpoint/2010/main" val="22807098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986611" y="1024568"/>
            <a:ext cx="3739625" cy="5255046"/>
          </a:xfrm>
        </p:spPr>
        <p:txBody>
          <a:bodyPr/>
          <a:lstStyle/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pl-PL" sz="1200" dirty="0">
                <a:solidFill>
                  <a:srgbClr val="00B050"/>
                </a:solidFill>
              </a:rPr>
              <a:t>wskaźnik „Liczba ekosystemów o poprawionym stanie środowiska”:</a:t>
            </a:r>
          </a:p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pl-PL" sz="1200" dirty="0">
                <a:solidFill>
                  <a:srgbClr val="000000"/>
                </a:solidFill>
              </a:rPr>
              <a:t>Wartość docelowa: 2 szt.</a:t>
            </a:r>
          </a:p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pl-PL" sz="1200" dirty="0">
                <a:solidFill>
                  <a:srgbClr val="000000"/>
                </a:solidFill>
              </a:rPr>
              <a:t>Opis wyliczenia: </a:t>
            </a:r>
          </a:p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pl-PL" sz="1200" dirty="0">
                <a:solidFill>
                  <a:srgbClr val="000000"/>
                </a:solidFill>
              </a:rPr>
              <a:t>Mokradła: 1 szt.; Las i tereny zalesione: 1 szt.</a:t>
            </a:r>
          </a:p>
          <a:p>
            <a:pPr algn="l">
              <a:lnSpc>
                <a:spcPct val="90000"/>
              </a:lnSpc>
              <a:spcBef>
                <a:spcPts val="1000"/>
              </a:spcBef>
            </a:pPr>
            <a:endParaRPr lang="pl-PL" sz="1200" dirty="0"/>
          </a:p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pl-PL" sz="1200" dirty="0">
                <a:solidFill>
                  <a:srgbClr val="00B050"/>
                </a:solidFill>
              </a:rPr>
              <a:t>wskaźnik „Łączna powierzchnia obszarów o poprawionym stanie środowiska [ha]”:</a:t>
            </a:r>
          </a:p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pl-PL" sz="1200" dirty="0">
                <a:solidFill>
                  <a:srgbClr val="000000"/>
                </a:solidFill>
              </a:rPr>
              <a:t>Wartość docelowa: 100 ha. </a:t>
            </a:r>
          </a:p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pl-PL" sz="1200" dirty="0">
                <a:solidFill>
                  <a:srgbClr val="000000"/>
                </a:solidFill>
              </a:rPr>
              <a:t>Opis wyliczenia: </a:t>
            </a:r>
          </a:p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pl-PL" sz="1200" dirty="0">
                <a:solidFill>
                  <a:srgbClr val="000000"/>
                </a:solidFill>
              </a:rPr>
              <a:t>nazwa obszaru Natura 2000 – 30 ha i nazwa parku narodowego - 70 ha</a:t>
            </a:r>
          </a:p>
          <a:p>
            <a:pPr algn="l">
              <a:lnSpc>
                <a:spcPct val="90000"/>
              </a:lnSpc>
              <a:spcBef>
                <a:spcPts val="1000"/>
              </a:spcBef>
            </a:pPr>
            <a:endParaRPr lang="pl-PL" sz="1200" dirty="0"/>
          </a:p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pl-PL" sz="1200" dirty="0">
                <a:solidFill>
                  <a:srgbClr val="00B050"/>
                </a:solidFill>
              </a:rPr>
              <a:t>wskaźnik „Liczba gatunków chronionych, których stan uległ poprawie”:</a:t>
            </a:r>
          </a:p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pl-PL" sz="1200" dirty="0">
                <a:solidFill>
                  <a:srgbClr val="000000"/>
                </a:solidFill>
              </a:rPr>
              <a:t>Wartość docelowa: 2 szt. </a:t>
            </a:r>
          </a:p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pl-PL" sz="1200" dirty="0">
                <a:solidFill>
                  <a:srgbClr val="000000"/>
                </a:solidFill>
              </a:rPr>
              <a:t>Opis wyliczenia: </a:t>
            </a:r>
          </a:p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pl-PL" sz="1200" dirty="0">
                <a:solidFill>
                  <a:srgbClr val="000000"/>
                </a:solidFill>
              </a:rPr>
              <a:t>żubr: 1 szt.; wilk: 1 szt.</a:t>
            </a:r>
          </a:p>
          <a:p>
            <a:pPr algn="l">
              <a:lnSpc>
                <a:spcPct val="90000"/>
              </a:lnSpc>
              <a:spcBef>
                <a:spcPts val="1000"/>
              </a:spcBef>
            </a:pPr>
            <a:endParaRPr lang="pl-PL" sz="1200" dirty="0"/>
          </a:p>
        </p:txBody>
      </p:sp>
      <p:sp>
        <p:nvSpPr>
          <p:cNvPr id="4" name="Symbol zastępczy tekstu 1"/>
          <p:cNvSpPr>
            <a:spLocks noGrp="1"/>
          </p:cNvSpPr>
          <p:nvPr>
            <p:ph type="body" sz="quarter" idx="11"/>
          </p:nvPr>
        </p:nvSpPr>
        <p:spPr>
          <a:xfrm>
            <a:off x="986611" y="317619"/>
            <a:ext cx="7020920" cy="628650"/>
          </a:xfrm>
        </p:spPr>
        <p:txBody>
          <a:bodyPr/>
          <a:lstStyle/>
          <a:p>
            <a:r>
              <a:rPr lang="pl-PL" dirty="0">
                <a:solidFill>
                  <a:srgbClr val="00B050"/>
                </a:solidFill>
              </a:rPr>
              <a:t>Wskaźniki</a:t>
            </a:r>
            <a:r>
              <a:rPr lang="pl-PL" dirty="0"/>
              <a:t> </a:t>
            </a:r>
            <a:r>
              <a:rPr lang="pl-PL" dirty="0">
                <a:solidFill>
                  <a:srgbClr val="00B050"/>
                </a:solidFill>
              </a:rPr>
              <a:t>Programu/Projektu</a:t>
            </a:r>
            <a:r>
              <a:rPr lang="pl-PL" dirty="0"/>
              <a:t> - </a:t>
            </a:r>
            <a:r>
              <a:rPr lang="pl-PL" dirty="0">
                <a:solidFill>
                  <a:srgbClr val="00B050"/>
                </a:solidFill>
              </a:rPr>
              <a:t>przykłady</a:t>
            </a:r>
          </a:p>
        </p:txBody>
      </p:sp>
      <p:sp>
        <p:nvSpPr>
          <p:cNvPr id="5" name="Symbol zastępczy tekstu 2"/>
          <p:cNvSpPr txBox="1">
            <a:spLocks/>
          </p:cNvSpPr>
          <p:nvPr/>
        </p:nvSpPr>
        <p:spPr>
          <a:xfrm>
            <a:off x="4726236" y="1012370"/>
            <a:ext cx="4638101" cy="5146060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pl-PL" sz="1200" dirty="0">
                <a:solidFill>
                  <a:srgbClr val="00B050"/>
                </a:solidFill>
              </a:rPr>
              <a:t>wskaźnik „Liczba osób objętych kampaniami podnoszącymi świadomość”:</a:t>
            </a:r>
          </a:p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pl-PL" sz="1200" dirty="0">
                <a:solidFill>
                  <a:srgbClr val="000000"/>
                </a:solidFill>
              </a:rPr>
              <a:t>Wartość docelowa: 1 200 osób </a:t>
            </a:r>
          </a:p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pl-PL" sz="1200" dirty="0">
                <a:solidFill>
                  <a:srgbClr val="000000"/>
                </a:solidFill>
              </a:rPr>
              <a:t>Opis wyliczenia:</a:t>
            </a:r>
          </a:p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pl-PL" sz="1200" dirty="0">
                <a:solidFill>
                  <a:srgbClr val="000000"/>
                </a:solidFill>
              </a:rPr>
              <a:t>konferencja - 1 szt. - 100 osób; </a:t>
            </a:r>
            <a:br>
              <a:rPr lang="pl-PL" sz="1200" dirty="0">
                <a:solidFill>
                  <a:srgbClr val="000000"/>
                </a:solidFill>
              </a:rPr>
            </a:br>
            <a:r>
              <a:rPr lang="pl-PL" sz="1200" dirty="0">
                <a:solidFill>
                  <a:srgbClr val="000000"/>
                </a:solidFill>
              </a:rPr>
              <a:t>warsztaty - 2 szt. - 100 osób (50 osób jednorazowo); </a:t>
            </a:r>
            <a:br>
              <a:rPr lang="pl-PL" sz="1200" dirty="0">
                <a:solidFill>
                  <a:srgbClr val="000000"/>
                </a:solidFill>
              </a:rPr>
            </a:br>
            <a:r>
              <a:rPr lang="pl-PL" sz="1200" dirty="0">
                <a:solidFill>
                  <a:srgbClr val="000000"/>
                </a:solidFill>
              </a:rPr>
              <a:t>artykuł w gazecie - 1 szt. - 1 000 osób (liczba osób, które zapoznały się artykułem jest równa nakładowi).</a:t>
            </a:r>
          </a:p>
          <a:p>
            <a:pPr algn="l">
              <a:lnSpc>
                <a:spcPct val="90000"/>
              </a:lnSpc>
              <a:spcBef>
                <a:spcPts val="1000"/>
              </a:spcBef>
            </a:pPr>
            <a:endParaRPr lang="pl-PL" sz="1200" dirty="0"/>
          </a:p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pl-PL" sz="1200" dirty="0">
                <a:solidFill>
                  <a:srgbClr val="00B050"/>
                </a:solidFill>
              </a:rPr>
              <a:t>wskaźnik „Zakup sprzętu, budowa lub modernizacja urządzeń oraz obiektów”:</a:t>
            </a:r>
          </a:p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pl-PL" sz="1200" dirty="0">
                <a:solidFill>
                  <a:srgbClr val="000000"/>
                </a:solidFill>
              </a:rPr>
              <a:t>Wartość docelowa: 7 szt. – rozumiane jako 7 rodzajów</a:t>
            </a:r>
          </a:p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pl-PL" sz="1200" dirty="0">
                <a:solidFill>
                  <a:srgbClr val="000000"/>
                </a:solidFill>
              </a:rPr>
              <a:t>Opis wyliczenia:</a:t>
            </a:r>
          </a:p>
          <a:p>
            <a:pPr algn="l">
              <a:lnSpc>
                <a:spcPct val="90000"/>
              </a:lnSpc>
              <a:spcBef>
                <a:spcPts val="1000"/>
              </a:spcBef>
            </a:pPr>
            <a:r>
              <a:rPr lang="pl-PL" sz="1200" dirty="0">
                <a:solidFill>
                  <a:srgbClr val="000000"/>
                </a:solidFill>
              </a:rPr>
              <a:t>1. budowa lub renowacja oczek wodnych - 5 szt.; </a:t>
            </a:r>
            <a:br>
              <a:rPr lang="pl-PL" sz="1200" dirty="0">
                <a:solidFill>
                  <a:srgbClr val="000000"/>
                </a:solidFill>
              </a:rPr>
            </a:br>
            <a:r>
              <a:rPr lang="pl-PL" sz="1200" dirty="0">
                <a:solidFill>
                  <a:srgbClr val="000000"/>
                </a:solidFill>
              </a:rPr>
              <a:t>2. przebudowa istniejących przepustów - 3szt; </a:t>
            </a:r>
            <a:br>
              <a:rPr lang="pl-PL" sz="1200" dirty="0">
                <a:solidFill>
                  <a:srgbClr val="000000"/>
                </a:solidFill>
              </a:rPr>
            </a:br>
            <a:r>
              <a:rPr lang="pl-PL" sz="1200" dirty="0">
                <a:solidFill>
                  <a:srgbClr val="000000"/>
                </a:solidFill>
              </a:rPr>
              <a:t>3. lornetka - 3 szt.; </a:t>
            </a:r>
            <a:br>
              <a:rPr lang="pl-PL" sz="1200" dirty="0">
                <a:solidFill>
                  <a:srgbClr val="000000"/>
                </a:solidFill>
              </a:rPr>
            </a:br>
            <a:r>
              <a:rPr lang="pl-PL" sz="1200" dirty="0">
                <a:solidFill>
                  <a:srgbClr val="000000"/>
                </a:solidFill>
              </a:rPr>
              <a:t>4. aparat fotograficzny - 1 szt.; </a:t>
            </a:r>
            <a:br>
              <a:rPr lang="pl-PL" sz="1200" dirty="0">
                <a:solidFill>
                  <a:srgbClr val="000000"/>
                </a:solidFill>
              </a:rPr>
            </a:br>
            <a:r>
              <a:rPr lang="pl-PL" sz="1200" dirty="0">
                <a:solidFill>
                  <a:srgbClr val="000000"/>
                </a:solidFill>
              </a:rPr>
              <a:t>5. obroża telemetryczne – 7 </a:t>
            </a:r>
            <a:r>
              <a:rPr lang="pl-PL" sz="1200" dirty="0" err="1">
                <a:solidFill>
                  <a:srgbClr val="000000"/>
                </a:solidFill>
              </a:rPr>
              <a:t>szt</a:t>
            </a:r>
            <a:r>
              <a:rPr lang="pl-PL" sz="1200" dirty="0">
                <a:solidFill>
                  <a:srgbClr val="000000"/>
                </a:solidFill>
              </a:rPr>
              <a:t>; </a:t>
            </a:r>
            <a:br>
              <a:rPr lang="pl-PL" sz="1200" dirty="0">
                <a:solidFill>
                  <a:srgbClr val="000000"/>
                </a:solidFill>
              </a:rPr>
            </a:br>
            <a:r>
              <a:rPr lang="pl-PL" sz="1200" dirty="0">
                <a:solidFill>
                  <a:srgbClr val="000000"/>
                </a:solidFill>
              </a:rPr>
              <a:t>6. zestaw do odbierania danych z obroży telemetrycznych - 1szt.; </a:t>
            </a:r>
            <a:br>
              <a:rPr lang="pl-PL" sz="1200" dirty="0">
                <a:solidFill>
                  <a:srgbClr val="000000"/>
                </a:solidFill>
              </a:rPr>
            </a:br>
            <a:r>
              <a:rPr lang="pl-PL" sz="1200" dirty="0">
                <a:solidFill>
                  <a:srgbClr val="000000"/>
                </a:solidFill>
              </a:rPr>
              <a:t>7. </a:t>
            </a:r>
            <a:r>
              <a:rPr lang="pl-PL" sz="1200" dirty="0" err="1">
                <a:solidFill>
                  <a:srgbClr val="000000"/>
                </a:solidFill>
              </a:rPr>
              <a:t>fotopułapka</a:t>
            </a:r>
            <a:r>
              <a:rPr lang="pl-PL" sz="1200" dirty="0">
                <a:solidFill>
                  <a:srgbClr val="000000"/>
                </a:solidFill>
              </a:rPr>
              <a:t> - 7szt.</a:t>
            </a:r>
          </a:p>
        </p:txBody>
      </p:sp>
    </p:spTree>
    <p:extLst>
      <p:ext uri="{BB962C8B-B14F-4D97-AF65-F5344CB8AC3E}">
        <p14:creationId xmlns:p14="http://schemas.microsoft.com/office/powerpoint/2010/main" val="14487761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886" y="463939"/>
            <a:ext cx="7791956" cy="88834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pl-PL" sz="2800" kern="1200" dirty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pl-PL" dirty="0">
                <a:solidFill>
                  <a:srgbClr val="00B050"/>
                </a:solidFill>
              </a:rPr>
              <a:t>Złożenie wniosku o dofinansowanie</a:t>
            </a:r>
            <a:endParaRPr lang="en-GB" dirty="0"/>
          </a:p>
        </p:txBody>
      </p:sp>
      <p:sp>
        <p:nvSpPr>
          <p:cNvPr id="7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7681" y="1698171"/>
            <a:ext cx="4058562" cy="505267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lang="pl-PL" altLang="en-US" sz="1600" b="0" i="0" u="none" strike="noStrike" kern="1200" baseline="0" dirty="0">
                <a:solidFill>
                  <a:srgbClr val="000000"/>
                </a:solidFill>
                <a:latin typeface="Open sa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algn="l">
              <a:lnSpc>
                <a:spcPct val="100000"/>
              </a:lnSpc>
            </a:pPr>
            <a:r>
              <a:rPr lang="pl-PL" altLang="en-US" sz="1800" b="1" dirty="0">
                <a:solidFill>
                  <a:srgbClr val="00B050"/>
                </a:solidFill>
              </a:rPr>
              <a:t>Sposób złożenia wniosku</a:t>
            </a:r>
            <a:endParaRPr lang="pl-PL" sz="1800" b="1" dirty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dirty="0"/>
              <a:t>wyłącznie elektronicznie w Generatorze Wniosków o Dofinansowanie (GWD). </a:t>
            </a:r>
          </a:p>
          <a:p>
            <a:pPr algn="l">
              <a:lnSpc>
                <a:spcPct val="100000"/>
              </a:lnSpc>
            </a:pPr>
            <a:r>
              <a:rPr lang="pl-PL" sz="1800" dirty="0"/>
              <a:t>Formularz wniosku jest dostępny:</a:t>
            </a:r>
            <a:endParaRPr lang="en-GB" sz="1800" dirty="0"/>
          </a:p>
          <a:p>
            <a:pPr algn="l">
              <a:lnSpc>
                <a:spcPct val="100000"/>
              </a:lnSpc>
            </a:pPr>
            <a:r>
              <a:rPr lang="pl-PL" sz="1600" b="1" dirty="0">
                <a:solidFill>
                  <a:srgbClr val="00B050"/>
                </a:solidFill>
                <a:hlinkClick r:id="rId2"/>
              </a:rPr>
              <a:t>http://nfosigw.gov.pl/oferta-finansowania/srodki-norweskie</a:t>
            </a:r>
            <a:r>
              <a:rPr lang="pl-PL" sz="1600" b="1" dirty="0">
                <a:solidFill>
                  <a:srgbClr val="00B050"/>
                </a:solidFill>
              </a:rPr>
              <a:t> </a:t>
            </a:r>
            <a:endParaRPr lang="en-GB" sz="1600" b="1" dirty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dirty="0"/>
              <a:t>oraz</a:t>
            </a:r>
            <a:endParaRPr lang="en-GB" sz="1800" dirty="0"/>
          </a:p>
          <a:p>
            <a:pPr>
              <a:lnSpc>
                <a:spcPct val="100000"/>
              </a:lnSpc>
            </a:pPr>
            <a:r>
              <a:rPr lang="pl-PL" sz="1600" b="1" dirty="0">
                <a:solidFill>
                  <a:srgbClr val="00B050"/>
                </a:solidFill>
                <a:hlinkClick r:id="rId3"/>
              </a:rPr>
              <a:t>https://www.eog.gov.pl/strony/zapoznaj-sie-z-funduszami/oferta-funduszy/srodowisko-energia-zmiany-klimatu/</a:t>
            </a:r>
            <a:endParaRPr lang="pl-PL" sz="1800" b="1" dirty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endParaRPr lang="en-GB" sz="1800" dirty="0"/>
          </a:p>
          <a:p>
            <a:pPr>
              <a:lnSpc>
                <a:spcPct val="100000"/>
              </a:lnSpc>
            </a:pPr>
            <a:endParaRPr lang="pl-PL" sz="1800" dirty="0"/>
          </a:p>
          <a:p>
            <a:pPr>
              <a:lnSpc>
                <a:spcPct val="100000"/>
              </a:lnSpc>
            </a:pPr>
            <a:endParaRPr lang="pl-PL" sz="1800" b="1" dirty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endParaRPr lang="en-IE" dirty="0"/>
          </a:p>
        </p:txBody>
      </p:sp>
      <p:sp>
        <p:nvSpPr>
          <p:cNvPr id="8" name="Prostokąt 7"/>
          <p:cNvSpPr/>
          <p:nvPr/>
        </p:nvSpPr>
        <p:spPr>
          <a:xfrm>
            <a:off x="4945486" y="1698171"/>
            <a:ext cx="3979573" cy="3949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b="1" dirty="0">
                <a:solidFill>
                  <a:srgbClr val="00B050"/>
                </a:solidFill>
              </a:rPr>
              <a:t>Sposób podpisania wniosku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800" b="1" dirty="0">
              <a:solidFill>
                <a:srgbClr val="00B05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800" dirty="0">
                <a:solidFill>
                  <a:srgbClr val="000000"/>
                </a:solidFill>
              </a:rPr>
              <a:t>Dopuszcza się dwie możliwości podpisania wniosku elektronicznego:</a:t>
            </a:r>
            <a:endParaRPr lang="en-GB" sz="1800" dirty="0">
              <a:solidFill>
                <a:srgbClr val="000000"/>
              </a:solidFill>
            </a:endParaRPr>
          </a:p>
          <a:p>
            <a:pPr marL="285750" lvl="1" indent="-28575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000000"/>
                </a:solidFill>
              </a:rPr>
              <a:t>przy użyciu certyfikowanego podpisu elektronicznego, który wywołuje skutki prawne równoważne podpisowi własnoręcznemu;</a:t>
            </a:r>
            <a:endParaRPr lang="en-GB" sz="1800" dirty="0">
              <a:solidFill>
                <a:srgbClr val="000000"/>
              </a:solidFill>
            </a:endParaRPr>
          </a:p>
          <a:p>
            <a:pPr marL="285750" lvl="1" indent="-285750" algn="l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000000"/>
                </a:solidFill>
              </a:rPr>
              <a:t>przy użyciu profilu zaufanego </a:t>
            </a:r>
            <a:br>
              <a:rPr lang="pl-PL" sz="1800" dirty="0">
                <a:solidFill>
                  <a:srgbClr val="000000"/>
                </a:solidFill>
              </a:rPr>
            </a:br>
            <a:r>
              <a:rPr lang="pl-PL" sz="1800" dirty="0">
                <a:solidFill>
                  <a:srgbClr val="000000"/>
                </a:solidFill>
              </a:rPr>
              <a:t>w ramach elektronicznej Platformy Usług Administracji Publicznej (</a:t>
            </a:r>
            <a:r>
              <a:rPr lang="pl-PL" sz="1800" dirty="0" err="1">
                <a:solidFill>
                  <a:srgbClr val="000000"/>
                </a:solidFill>
              </a:rPr>
              <a:t>ePUAP</a:t>
            </a:r>
            <a:r>
              <a:rPr lang="pl-PL" sz="1800" dirty="0">
                <a:solidFill>
                  <a:srgbClr val="000000"/>
                </a:solidFill>
              </a:rPr>
              <a:t>). </a:t>
            </a:r>
            <a:endParaRPr lang="en-GB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921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7018" y="659882"/>
            <a:ext cx="5872309" cy="8883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pl-PL" sz="2800" kern="1200" dirty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l-PL" dirty="0"/>
              <a:t>Środowisko naturalne i ekosystemy</a:t>
            </a:r>
          </a:p>
        </p:txBody>
      </p:sp>
      <p:sp>
        <p:nvSpPr>
          <p:cNvPr id="5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2349" y="1717766"/>
            <a:ext cx="7643812" cy="396240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lang="pl-PL" altLang="en-US" sz="1800" b="1" i="0" u="none" strike="noStrike" kern="1200" baseline="0" dirty="0">
                <a:solidFill>
                  <a:srgbClr val="00B050"/>
                </a:solidFill>
                <a:latin typeface="Open sa"/>
                <a:ea typeface="+mn-ea"/>
                <a:cs typeface="+mn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l-PL" altLang="en-US" sz="1800" b="1" dirty="0">
                <a:solidFill>
                  <a:srgbClr val="00B050"/>
                </a:solidFill>
              </a:rPr>
              <a:t>Rezultat 2: Poprawiony stan środowiskowy ekosystemów</a:t>
            </a:r>
            <a:endParaRPr lang="pl-PL" sz="1800" b="1" dirty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Alokacja: </a:t>
            </a:r>
            <a:r>
              <a:rPr lang="pl-PL" sz="1800" b="1" dirty="0"/>
              <a:t>€ 14 023 588;</a:t>
            </a:r>
          </a:p>
          <a:p>
            <a:pPr>
              <a:lnSpc>
                <a:spcPct val="100000"/>
              </a:lnSpc>
            </a:pPr>
            <a:r>
              <a:rPr lang="pl-PL" sz="1800" b="1" dirty="0"/>
              <a:t>z czego środki </a:t>
            </a:r>
            <a:r>
              <a:rPr lang="pl-PL" sz="1800" b="1" dirty="0">
                <a:solidFill>
                  <a:srgbClr val="00B050"/>
                </a:solidFill>
              </a:rPr>
              <a:t>MF EOG: </a:t>
            </a:r>
            <a:r>
              <a:rPr lang="pl-PL" sz="1800" b="1" dirty="0"/>
              <a:t>€ </a:t>
            </a:r>
            <a:r>
              <a:rPr lang="pl-PL" sz="1800" b="1" dirty="0">
                <a:solidFill>
                  <a:srgbClr val="00B050"/>
                </a:solidFill>
              </a:rPr>
              <a:t>11 920 050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l-PL" sz="1800" dirty="0"/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>
                <a:solidFill>
                  <a:srgbClr val="000000"/>
                </a:solidFill>
              </a:rPr>
              <a:t>Wdrożenie planów zarządzania ekosystemami;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>
                <a:solidFill>
                  <a:srgbClr val="000000"/>
                </a:solidFill>
              </a:rPr>
              <a:t>Zwiększenie ochrony ekosystemów przed inwazyjnymi gatunkami obcymi;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>
                <a:solidFill>
                  <a:srgbClr val="000000"/>
                </a:solidFill>
              </a:rPr>
              <a:t>Mapowanie i ocena usług ekosystemów;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>
                <a:solidFill>
                  <a:srgbClr val="000000"/>
                </a:solidFill>
              </a:rPr>
              <a:t>Działania związane z ochroną środowiska i ekosystemów realizowane przez NGO .                                                              </a:t>
            </a:r>
          </a:p>
          <a:p>
            <a:pPr>
              <a:lnSpc>
                <a:spcPct val="100000"/>
              </a:lnSpc>
            </a:pPr>
            <a:endParaRPr lang="pl-PL" sz="1800" b="1" dirty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endParaRPr lang="en-GB" sz="1800" dirty="0"/>
          </a:p>
          <a:p>
            <a:pPr>
              <a:lnSpc>
                <a:spcPct val="100000"/>
              </a:lnSpc>
            </a:pPr>
            <a:endParaRPr lang="pl-PL" sz="1800" dirty="0"/>
          </a:p>
          <a:p>
            <a:pPr>
              <a:lnSpc>
                <a:spcPct val="100000"/>
              </a:lnSpc>
            </a:pPr>
            <a:endParaRPr lang="pl-PL" sz="1800" b="1" dirty="0">
              <a:solidFill>
                <a:srgbClr val="00B050"/>
              </a:solidFill>
            </a:endParaRPr>
          </a:p>
          <a:p>
            <a:pPr>
              <a:lnSpc>
                <a:spcPct val="100000"/>
              </a:lnSpc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038956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886" y="463939"/>
            <a:ext cx="7753320" cy="5059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pl-PL" sz="2800" kern="1200" dirty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pl-PL" dirty="0">
                <a:solidFill>
                  <a:srgbClr val="00B050"/>
                </a:solidFill>
              </a:rPr>
              <a:t>Załączniki do wniosku o dofinansowanie</a:t>
            </a:r>
            <a:endParaRPr lang="en-GB" dirty="0"/>
          </a:p>
        </p:txBody>
      </p:sp>
      <p:sp>
        <p:nvSpPr>
          <p:cNvPr id="10" name="Prostokąt 9"/>
          <p:cNvSpPr/>
          <p:nvPr/>
        </p:nvSpPr>
        <p:spPr>
          <a:xfrm>
            <a:off x="234586" y="1659479"/>
            <a:ext cx="92083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600" dirty="0"/>
              <a:t>dokumenty potwierdzające status prawny wnioskodawcy i partnerstwo w projekcie,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600" dirty="0"/>
              <a:t>upoważnienia / pełnomocnictwa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/>
              <a:t>pozwolenia i decyzje administracyjne</a:t>
            </a:r>
            <a:r>
              <a:rPr lang="pl-PL" sz="1600" baseline="0" dirty="0"/>
              <a:t> </a:t>
            </a:r>
            <a:r>
              <a:rPr lang="pl-PL" sz="1600" dirty="0"/>
              <a:t>lub harmonogram ich uzyskania;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/>
              <a:t>zgoda właściciela, zarządcy lub użytkownika wieczystego terenu, na którym realizowany ma być Projekt, jeżeli dotyczy;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/>
              <a:t>Plan Komunikacji;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/>
              <a:t>kalkulacja kosztów pośrednich - jeżeli dotyczy;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/>
              <a:t>opinia i / lub zgoda właściwego organu ochrony przyrody na realizację projektu lub potwierdzenie wystąpienia o ww. opinię / zgodę - jeżeli dotyczy;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/>
              <a:t>oświadczenie o zgodności zadań projektu z planami zarządzania ekosystemami - jeżeli dotyczy;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 err="1"/>
              <a:t>dokumenty</a:t>
            </a:r>
            <a:r>
              <a:rPr lang="en-US" sz="1600" dirty="0"/>
              <a:t> </a:t>
            </a:r>
            <a:r>
              <a:rPr lang="pl-PL" sz="1600" dirty="0"/>
              <a:t>właściwe dla działań info</a:t>
            </a:r>
            <a:r>
              <a:rPr lang="en-US" sz="1600" dirty="0" err="1"/>
              <a:t>rmacyjno</a:t>
            </a:r>
            <a:r>
              <a:rPr lang="pl-PL" sz="1600" dirty="0"/>
              <a:t>-</a:t>
            </a:r>
            <a:r>
              <a:rPr lang="pl-PL" sz="1600" dirty="0" err="1"/>
              <a:t>promo</a:t>
            </a:r>
            <a:r>
              <a:rPr lang="en-US" sz="1600" dirty="0" err="1"/>
              <a:t>cyjnych</a:t>
            </a:r>
            <a:r>
              <a:rPr lang="pl-PL" sz="1600" dirty="0"/>
              <a:t> i podnoszenia świadomości z zakresu objętego naborem;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600" dirty="0"/>
              <a:t>szkic obiektu, usytuowanie obiektu (mapka), w przypadku gdy projekt dotyczy doposażenia infrastruktury terenowej  - jeżeli dotyczy;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600" dirty="0"/>
              <a:t>mapa/schemat przedstawiający lokalizację zadania i najważniejsze jego elementy/ obiekty </a:t>
            </a:r>
            <a:br>
              <a:rPr lang="pl-PL" sz="1600" dirty="0"/>
            </a:br>
            <a:r>
              <a:rPr lang="pl-PL" sz="1600" dirty="0"/>
              <a:t>w skali umożliwiającej analizę przedsięwzięcia (zalecana skala od 1:50 000 do 1:25 000) - jeżeli dotyczy;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600" dirty="0"/>
              <a:t>inne dokumenty, uznane za konieczne do złożenia przez wnioskodawcę.</a:t>
            </a:r>
          </a:p>
        </p:txBody>
      </p:sp>
    </p:spTree>
    <p:extLst>
      <p:ext uri="{BB962C8B-B14F-4D97-AF65-F5344CB8AC3E}">
        <p14:creationId xmlns:p14="http://schemas.microsoft.com/office/powerpoint/2010/main" val="39626797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886" y="463939"/>
            <a:ext cx="7753320" cy="5059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pl-PL" sz="2800" kern="1200" dirty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pl-PL" dirty="0">
                <a:solidFill>
                  <a:srgbClr val="00B050"/>
                </a:solidFill>
              </a:rPr>
              <a:t>Okres kwalifikowalności wydatków</a:t>
            </a:r>
            <a:endParaRPr lang="en-GB" dirty="0"/>
          </a:p>
        </p:txBody>
      </p:sp>
      <p:sp>
        <p:nvSpPr>
          <p:cNvPr id="6" name="Prostokąt 5"/>
          <p:cNvSpPr/>
          <p:nvPr/>
        </p:nvSpPr>
        <p:spPr>
          <a:xfrm>
            <a:off x="942924" y="1942814"/>
            <a:ext cx="7222282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1600" b="1" u="sng" dirty="0"/>
              <a:t>Początkowa data kwalifikowalności wydatków:</a:t>
            </a:r>
            <a:r>
              <a:rPr lang="pl-PL" sz="1600" b="1" dirty="0"/>
              <a:t> </a:t>
            </a:r>
            <a:r>
              <a:rPr lang="pl-PL" sz="1600" dirty="0"/>
              <a:t>data wydania przez Operatora Programu decyzji o dofinansowaniu;</a:t>
            </a:r>
          </a:p>
          <a:p>
            <a:pPr marL="171450" indent="-1714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1600" b="1" u="sng" dirty="0"/>
              <a:t>Końcowa data kwalifikowalności wydatków: </a:t>
            </a:r>
            <a:r>
              <a:rPr lang="pl-PL" sz="1600" b="1" dirty="0">
                <a:solidFill>
                  <a:srgbClr val="C00000"/>
                </a:solidFill>
              </a:rPr>
              <a:t>30.04.2024 r.; </a:t>
            </a:r>
          </a:p>
          <a:p>
            <a:pPr marL="171450" indent="-1714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1600" u="sng" dirty="0"/>
              <a:t>Wyjątek:</a:t>
            </a:r>
            <a:r>
              <a:rPr lang="pl-PL" sz="1600" dirty="0"/>
              <a:t> koszty w odniesieniu, do których faktury zostały wystawione w ostatnim miesiącu kwalifikowalności wydatków zostaną uznane za kwalifikowalne jeśli zostaną zapłacone w terminie 30 dni od ostatniego dnia kwalifikowalności wydatków.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16945379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886" y="463939"/>
            <a:ext cx="7753320" cy="50591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pl-PL" sz="2800" kern="1200" dirty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pl-PL" dirty="0">
                <a:solidFill>
                  <a:srgbClr val="00B050"/>
                </a:solidFill>
              </a:rPr>
              <a:t>Ocena wniosków o dofinansowanie</a:t>
            </a:r>
            <a:endParaRPr lang="en-GB" dirty="0"/>
          </a:p>
        </p:txBody>
      </p:sp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FC7CD772-7E56-4149-9440-CC6153951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1886" y="1291166"/>
            <a:ext cx="3441700" cy="4275667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altLang="en-US" sz="1800" b="1" dirty="0">
                <a:solidFill>
                  <a:srgbClr val="00B050"/>
                </a:solidFill>
              </a:rPr>
              <a:t>Ocena formalna</a:t>
            </a:r>
            <a:endParaRPr lang="pl-PL" sz="1800" b="1" dirty="0">
              <a:solidFill>
                <a:srgbClr val="00B050"/>
              </a:solidFill>
            </a:endParaRP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weryfikacja projektu pod kątem spełnienia bądź niespełnienia warunków formalnych (ocena zero-jedynkowa),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możliwość jednokrotnego uzupełnienia wniosku,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/>
              <a:t>możliwość wniesienia odwołania do KPK za pośrednictwem Operatora Programu.</a:t>
            </a:r>
          </a:p>
        </p:txBody>
      </p:sp>
      <p:sp>
        <p:nvSpPr>
          <p:cNvPr id="9" name="Symbol zastępczy tekstu 3">
            <a:extLst>
              <a:ext uri="{FF2B5EF4-FFF2-40B4-BE49-F238E27FC236}">
                <a16:creationId xmlns:a16="http://schemas.microsoft.com/office/drawing/2014/main" id="{44A88CA1-72F1-104B-B10E-8E4990C28AD9}"/>
              </a:ext>
            </a:extLst>
          </p:cNvPr>
          <p:cNvSpPr txBox="1">
            <a:spLocks/>
          </p:cNvSpPr>
          <p:nvPr/>
        </p:nvSpPr>
        <p:spPr>
          <a:xfrm>
            <a:off x="4007196" y="1162378"/>
            <a:ext cx="5389592" cy="5892552"/>
          </a:xfrm>
          <a:prstGeom prst="rect">
            <a:avLst/>
          </a:prstGeom>
        </p:spPr>
        <p:txBody>
          <a:bodyPr numCol="1" spcCol="720000"/>
          <a:lstStyle>
            <a:lvl1pPr marL="0" indent="0" algn="just" defTabSz="914400" rtl="0" eaLnBrk="1" latinLnBrk="0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5A5A5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altLang="en-US" sz="1800" b="1" dirty="0">
                <a:solidFill>
                  <a:srgbClr val="00B050"/>
                </a:solidFill>
              </a:rPr>
              <a:t>Ocena merytoryczna</a:t>
            </a:r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pl-PL" sz="1800" b="1" dirty="0">
                <a:solidFill>
                  <a:srgbClr val="000000"/>
                </a:solidFill>
              </a:rPr>
              <a:t>ocena I stopnia</a:t>
            </a:r>
            <a:r>
              <a:rPr lang="pl-PL" sz="1800" dirty="0">
                <a:solidFill>
                  <a:srgbClr val="000000"/>
                </a:solidFill>
              </a:rPr>
              <a:t>: 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>
                <a:solidFill>
                  <a:srgbClr val="000000"/>
                </a:solidFill>
              </a:rPr>
              <a:t>zgodność z pomocą publiczną, zasadą równych szans i niedyskryminacji, kwalifikowalności projektu (ocena zero-jedynkowa),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>
                <a:solidFill>
                  <a:srgbClr val="000000"/>
                </a:solidFill>
              </a:rPr>
              <a:t>możliwość jednokrotnego uzupełnienia wniosku,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>
                <a:solidFill>
                  <a:srgbClr val="000000"/>
                </a:solidFill>
              </a:rPr>
              <a:t>brak możliwości wniesienia odwołania.</a:t>
            </a:r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pl-PL" sz="1800" b="1" dirty="0">
                <a:solidFill>
                  <a:srgbClr val="000000"/>
                </a:solidFill>
              </a:rPr>
              <a:t>ocena II stopnia</a:t>
            </a:r>
            <a:r>
              <a:rPr lang="pl-PL" sz="1800" dirty="0">
                <a:solidFill>
                  <a:srgbClr val="000000"/>
                </a:solidFill>
              </a:rPr>
              <a:t>: 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>
                <a:solidFill>
                  <a:srgbClr val="000000"/>
                </a:solidFill>
              </a:rPr>
              <a:t>Punktowa, przyznawana przez dwóch zewnętrznych i bezstronnych ekspertów, wybranych w drodze procedury konkursowej NFOŚiGW,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>
                <a:solidFill>
                  <a:srgbClr val="000000"/>
                </a:solidFill>
              </a:rPr>
              <a:t>możliwość jednokrotnego uzupełnienia wniosku,</a:t>
            </a:r>
          </a:p>
          <a:p>
            <a:pPr marL="285750" lvl="1" indent="-285750">
              <a:lnSpc>
                <a:spcPct val="100000"/>
              </a:lnSpc>
              <a:spcBef>
                <a:spcPts val="1000"/>
              </a:spcBef>
            </a:pPr>
            <a:r>
              <a:rPr lang="pl-PL" sz="1800" dirty="0">
                <a:solidFill>
                  <a:srgbClr val="000000"/>
                </a:solidFill>
              </a:rPr>
              <a:t>możliwość wniesienia odwołania do Operatora Programu.</a:t>
            </a:r>
          </a:p>
          <a:p>
            <a:pPr algn="l"/>
            <a:endParaRPr lang="pl-PL" sz="1800" dirty="0"/>
          </a:p>
          <a:p>
            <a:pPr algn="l"/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4719386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E6F68059-6A4B-4750-87A8-BBA0CCED99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03278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E7FD2AAF-A00C-4B60-A73A-EB923D85E2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12A6FCA-3031-47B7-AD14-DEC2EAA8E9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7B4691B-0214-41F4-ACF3-79AF582D3C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F0DEC20D-FCF8-4BF7-AF8F-8FD0401283D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5FB677A9-98A3-4ABF-947C-F48D5922E0F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325208" y="4278565"/>
            <a:ext cx="2490403" cy="1900166"/>
          </a:xfrm>
          <a:prstGeom prst="rect">
            <a:avLst/>
          </a:prstGeom>
        </p:spPr>
        <p:txBody>
          <a:bodyPr/>
          <a:lstStyle/>
          <a:p>
            <a:pPr marL="0" lvl="0" indent="0" algn="ctr">
              <a:buNone/>
            </a:pPr>
            <a:r>
              <a:rPr lang="pl-PL" sz="1800" b="1" dirty="0">
                <a:solidFill>
                  <a:srgbClr val="000000"/>
                </a:solidFill>
              </a:rPr>
              <a:t>Zwiększenie ochrony ekosystemów przed inwazyjnymi gatunkami obcymi</a:t>
            </a:r>
          </a:p>
          <a:p>
            <a:pPr marL="0" indent="0" algn="ctr">
              <a:buNone/>
            </a:pPr>
            <a:r>
              <a:rPr lang="pl-PL" sz="1800" dirty="0">
                <a:solidFill>
                  <a:srgbClr val="00B050"/>
                </a:solidFill>
              </a:rPr>
              <a:t>Alokacja: </a:t>
            </a:r>
          </a:p>
          <a:p>
            <a:pPr marL="0" indent="0" algn="ctr">
              <a:buNone/>
            </a:pPr>
            <a:r>
              <a:rPr lang="pl-PL" sz="1800" dirty="0">
                <a:solidFill>
                  <a:schemeClr val="tx2"/>
                </a:solidFill>
              </a:rPr>
              <a:t>€ </a:t>
            </a:r>
            <a:r>
              <a:rPr lang="pl-PL" sz="1800" b="1" dirty="0"/>
              <a:t>3 583 576 </a:t>
            </a:r>
            <a:r>
              <a:rPr lang="pl-PL" sz="1800" dirty="0">
                <a:solidFill>
                  <a:schemeClr val="tx2"/>
                </a:solidFill>
              </a:rPr>
              <a:t>MF EOG</a:t>
            </a:r>
            <a:endParaRPr lang="pl-PL" sz="1800" dirty="0"/>
          </a:p>
        </p:txBody>
      </p:sp>
      <p:sp>
        <p:nvSpPr>
          <p:cNvPr id="11" name="Symbol zastępczy tekstu 10">
            <a:extLst>
              <a:ext uri="{FF2B5EF4-FFF2-40B4-BE49-F238E27FC236}">
                <a16:creationId xmlns:a16="http://schemas.microsoft.com/office/drawing/2014/main" id="{A746B5F9-0615-463C-8F98-D847E7158CD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26958" y="2327323"/>
            <a:ext cx="2488653" cy="1573456"/>
          </a:xfrm>
        </p:spPr>
        <p:txBody>
          <a:bodyPr/>
          <a:lstStyle/>
          <a:p>
            <a:pPr lvl="0"/>
            <a:r>
              <a:rPr lang="pl-PL" b="1" dirty="0">
                <a:solidFill>
                  <a:srgbClr val="000000"/>
                </a:solidFill>
              </a:rPr>
              <a:t>Wdrażanie planów zarządzania ekosystemami</a:t>
            </a:r>
          </a:p>
          <a:p>
            <a:r>
              <a:rPr lang="pl-PL" dirty="0">
                <a:solidFill>
                  <a:srgbClr val="00B050"/>
                </a:solidFill>
              </a:rPr>
              <a:t>Alokacja: </a:t>
            </a:r>
          </a:p>
          <a:p>
            <a:r>
              <a:rPr lang="pl-PL" dirty="0">
                <a:solidFill>
                  <a:schemeClr val="tx2"/>
                </a:solidFill>
              </a:rPr>
              <a:t>€ </a:t>
            </a:r>
            <a:r>
              <a:rPr lang="pl-PL" b="1" dirty="0"/>
              <a:t>5 882 352 </a:t>
            </a:r>
            <a:r>
              <a:rPr lang="pl-PL" dirty="0">
                <a:solidFill>
                  <a:schemeClr val="tx2"/>
                </a:solidFill>
              </a:rPr>
              <a:t> MF EOG</a:t>
            </a:r>
          </a:p>
        </p:txBody>
      </p:sp>
      <p:sp>
        <p:nvSpPr>
          <p:cNvPr id="14" name="Symbol zastępczy tekstu 13">
            <a:extLst>
              <a:ext uri="{FF2B5EF4-FFF2-40B4-BE49-F238E27FC236}">
                <a16:creationId xmlns:a16="http://schemas.microsoft.com/office/drawing/2014/main" id="{6FE90756-BC3C-468D-8A7E-7541BC6EE9C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544763" y="2357724"/>
            <a:ext cx="2488653" cy="3128675"/>
          </a:xfrm>
          <a:prstGeom prst="rect">
            <a:avLst/>
          </a:prstGeom>
        </p:spPr>
        <p:txBody>
          <a:bodyPr/>
          <a:lstStyle/>
          <a:p>
            <a:pPr marL="0" lvl="0" indent="0" algn="ctr">
              <a:buNone/>
            </a:pPr>
            <a:r>
              <a:rPr lang="pl-PL" sz="1800" b="1" dirty="0">
                <a:solidFill>
                  <a:srgbClr val="000000"/>
                </a:solidFill>
              </a:rPr>
              <a:t>Działania związane </a:t>
            </a:r>
            <a:br>
              <a:rPr lang="pl-PL" sz="1800" b="1" dirty="0">
                <a:solidFill>
                  <a:srgbClr val="000000"/>
                </a:solidFill>
              </a:rPr>
            </a:br>
            <a:r>
              <a:rPr lang="pl-PL" sz="1800" b="1" dirty="0">
                <a:solidFill>
                  <a:srgbClr val="000000"/>
                </a:solidFill>
              </a:rPr>
              <a:t>z ochroną ekosystemów prowadzone przez organizacje pozarządowe (Fundusz Małych Grantów)</a:t>
            </a:r>
          </a:p>
          <a:p>
            <a:pPr marL="0" indent="0" algn="ctr">
              <a:buNone/>
            </a:pPr>
            <a:r>
              <a:rPr lang="pl-PL" sz="1800" dirty="0">
                <a:solidFill>
                  <a:srgbClr val="00B050"/>
                </a:solidFill>
              </a:rPr>
              <a:t>Alokacja: </a:t>
            </a:r>
          </a:p>
          <a:p>
            <a:pPr marL="0" lvl="0" indent="0" algn="ctr">
              <a:buNone/>
              <a:defRPr/>
            </a:pPr>
            <a:r>
              <a:rPr lang="pl-PL" sz="1800" dirty="0">
                <a:solidFill>
                  <a:schemeClr val="tx2"/>
                </a:solidFill>
              </a:rPr>
              <a:t>€ </a:t>
            </a:r>
            <a:r>
              <a:rPr lang="pl-PL" sz="1800" b="1" dirty="0"/>
              <a:t>2,804,720 </a:t>
            </a:r>
            <a:r>
              <a:rPr lang="pl-PL" sz="1800" dirty="0">
                <a:solidFill>
                  <a:schemeClr val="tx2"/>
                </a:solidFill>
              </a:rPr>
              <a:t>MF EOG</a:t>
            </a:r>
          </a:p>
          <a:p>
            <a:endParaRPr lang="pl-PL" dirty="0"/>
          </a:p>
        </p:txBody>
      </p:sp>
      <p:sp>
        <p:nvSpPr>
          <p:cNvPr id="15" name="Prostokąt 14"/>
          <p:cNvSpPr/>
          <p:nvPr/>
        </p:nvSpPr>
        <p:spPr>
          <a:xfrm>
            <a:off x="2759930" y="3908332"/>
            <a:ext cx="1620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solidFill>
                  <a:srgbClr val="C00000"/>
                </a:solidFill>
              </a:rPr>
              <a:t>Nabór </a:t>
            </a:r>
            <a:r>
              <a:rPr lang="pl-PL" dirty="0" err="1">
                <a:solidFill>
                  <a:srgbClr val="C00000"/>
                </a:solidFill>
              </a:rPr>
              <a:t>otwar</a:t>
            </a:r>
            <a:r>
              <a:rPr lang="en-US" dirty="0">
                <a:solidFill>
                  <a:srgbClr val="C00000"/>
                </a:solidFill>
              </a:rPr>
              <a:t>t</a:t>
            </a:r>
            <a:r>
              <a:rPr lang="pl-PL" dirty="0">
                <a:solidFill>
                  <a:srgbClr val="C00000"/>
                </a:solidFill>
              </a:rPr>
              <a:t>y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2759930" y="6178731"/>
            <a:ext cx="1620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solidFill>
                  <a:srgbClr val="C00000"/>
                </a:solidFill>
              </a:rPr>
              <a:t>Nabór </a:t>
            </a:r>
            <a:r>
              <a:rPr lang="pl-PL" dirty="0" err="1">
                <a:solidFill>
                  <a:srgbClr val="C00000"/>
                </a:solidFill>
              </a:rPr>
              <a:t>otwar</a:t>
            </a:r>
            <a:r>
              <a:rPr lang="en-US" dirty="0">
                <a:solidFill>
                  <a:srgbClr val="C00000"/>
                </a:solidFill>
              </a:rPr>
              <a:t>t</a:t>
            </a:r>
            <a:r>
              <a:rPr lang="pl-PL" dirty="0">
                <a:solidFill>
                  <a:srgbClr val="C00000"/>
                </a:solidFill>
              </a:rPr>
              <a:t>y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341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C76CF57A-89D9-48CF-84F7-CB5B6FED41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29D0CE7-21EC-42BC-B9E2-0590CA9BA85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164292" y="2024742"/>
            <a:ext cx="4367137" cy="4010298"/>
          </a:xfrm>
          <a:prstGeom prst="rect">
            <a:avLst/>
          </a:prstGeom>
        </p:spPr>
        <p:txBody>
          <a:bodyPr/>
          <a:lstStyle/>
          <a:p>
            <a:pPr marL="0" indent="0" algn="just">
              <a:buNone/>
            </a:pPr>
            <a:r>
              <a:rPr lang="en-US" sz="1800" b="1" dirty="0" err="1">
                <a:solidFill>
                  <a:srgbClr val="000000"/>
                </a:solidFill>
              </a:rPr>
              <a:t>Cel</a:t>
            </a:r>
            <a:r>
              <a:rPr lang="en-US" sz="1800" b="1" dirty="0">
                <a:solidFill>
                  <a:srgbClr val="000000"/>
                </a:solidFill>
              </a:rPr>
              <a:t>: </a:t>
            </a:r>
            <a:r>
              <a:rPr lang="pl-PL" sz="1800" dirty="0">
                <a:solidFill>
                  <a:srgbClr val="000000"/>
                </a:solidFill>
              </a:rPr>
              <a:t>zwiększenie odporności ekosystemów na negatywne zjawiska wynikające ze zmian klimatu oraz adaptację do nich poprzez aktywną ochronę zagrożonych gatunków oraz siedlisk.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pl-PL" sz="1800" dirty="0">
                <a:solidFill>
                  <a:srgbClr val="000000"/>
                </a:solidFill>
              </a:rPr>
              <a:t>Realizacja projektów przyczyni się do          wzmocnienia odporności ekosystemów na negatywne skutki zmian klimatu, </a:t>
            </a:r>
            <a:br>
              <a:rPr lang="pl-PL" sz="1800" dirty="0">
                <a:solidFill>
                  <a:srgbClr val="000000"/>
                </a:solidFill>
              </a:rPr>
            </a:br>
            <a:r>
              <a:rPr lang="pl-PL" sz="1800" dirty="0">
                <a:solidFill>
                  <a:srgbClr val="000000"/>
                </a:solidFill>
              </a:rPr>
              <a:t>a także pośrednio do ograniczenia emisji CO2 poprzez ochronę naturalnych oraz przywracanie zdegradowanych mokradeł oraz podniesienia świadomości społecznej w zakresie zmian klimatu i ich wpływu na ekosystemy.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tekstu 17">
            <a:extLst>
              <a:ext uri="{FF2B5EF4-FFF2-40B4-BE49-F238E27FC236}">
                <a16:creationId xmlns:a16="http://schemas.microsoft.com/office/drawing/2014/main" id="{837FF38F-25F1-4FA7-BA24-4D925426C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0155" y="2958417"/>
            <a:ext cx="790244" cy="1529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500" b="1">
                <a:solidFill>
                  <a:srgbClr val="000000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42005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 txBox="1">
            <a:spLocks/>
          </p:cNvSpPr>
          <p:nvPr/>
        </p:nvSpPr>
        <p:spPr>
          <a:xfrm>
            <a:off x="6225932" y="509144"/>
            <a:ext cx="5738541" cy="84304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/>
              <a:t>Wdrażanie planów zarządzania             ekosystemami</a:t>
            </a:r>
          </a:p>
        </p:txBody>
      </p:sp>
      <p:sp>
        <p:nvSpPr>
          <p:cNvPr id="8" name="Prostokąt 7"/>
          <p:cNvSpPr/>
          <p:nvPr/>
        </p:nvSpPr>
        <p:spPr>
          <a:xfrm>
            <a:off x="5868473" y="1578761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b="1" dirty="0">
                <a:solidFill>
                  <a:srgbClr val="000000"/>
                </a:solidFill>
              </a:rPr>
              <a:t>Zakres </a:t>
            </a:r>
            <a:r>
              <a:rPr lang="pl-PL" sz="1800" b="1" dirty="0">
                <a:solidFill>
                  <a:srgbClr val="000000"/>
                </a:solidFill>
              </a:rPr>
              <a:t>finansowania przedsięwzięć obejmuje </a:t>
            </a:r>
            <a:r>
              <a:rPr lang="en-US" sz="1800" b="1" dirty="0">
                <a:solidFill>
                  <a:srgbClr val="000000"/>
                </a:solidFill>
              </a:rPr>
              <a:t>m</a:t>
            </a:r>
            <a:r>
              <a:rPr lang="pl-PL" sz="1800" b="1" dirty="0">
                <a:solidFill>
                  <a:srgbClr val="000000"/>
                </a:solidFill>
              </a:rPr>
              <a:t>.</a:t>
            </a:r>
            <a:r>
              <a:rPr lang="en-US" sz="1800" b="1" dirty="0">
                <a:solidFill>
                  <a:srgbClr val="000000"/>
                </a:solidFill>
              </a:rPr>
              <a:t>in. </a:t>
            </a:r>
            <a:r>
              <a:rPr lang="en-US" sz="1800" b="1" dirty="0" err="1">
                <a:solidFill>
                  <a:srgbClr val="000000"/>
                </a:solidFill>
              </a:rPr>
              <a:t>dzia</a:t>
            </a:r>
            <a:r>
              <a:rPr lang="pl-PL" sz="1800" b="1" dirty="0">
                <a:solidFill>
                  <a:srgbClr val="000000"/>
                </a:solidFill>
              </a:rPr>
              <a:t>ł</a:t>
            </a:r>
            <a:r>
              <a:rPr lang="en-US" sz="1800" b="1" dirty="0" err="1">
                <a:solidFill>
                  <a:srgbClr val="000000"/>
                </a:solidFill>
              </a:rPr>
              <a:t>ania</a:t>
            </a:r>
            <a:r>
              <a:rPr lang="en-US" sz="1800" b="1" dirty="0">
                <a:solidFill>
                  <a:srgbClr val="000000"/>
                </a:solidFill>
              </a:rPr>
              <a:t> </a:t>
            </a:r>
            <a:r>
              <a:rPr lang="en-US" sz="1800" b="1" dirty="0" err="1">
                <a:solidFill>
                  <a:srgbClr val="000000"/>
                </a:solidFill>
              </a:rPr>
              <a:t>zwi</a:t>
            </a:r>
            <a:r>
              <a:rPr lang="pl-PL" sz="1800" b="1" dirty="0">
                <a:solidFill>
                  <a:srgbClr val="000000"/>
                </a:solidFill>
              </a:rPr>
              <a:t>ą</a:t>
            </a:r>
            <a:r>
              <a:rPr lang="en-US" sz="1800" b="1" dirty="0" err="1">
                <a:solidFill>
                  <a:srgbClr val="000000"/>
                </a:solidFill>
              </a:rPr>
              <a:t>zane</a:t>
            </a:r>
            <a:r>
              <a:rPr lang="en-US" sz="1800" b="1" dirty="0">
                <a:solidFill>
                  <a:srgbClr val="000000"/>
                </a:solidFill>
              </a:rPr>
              <a:t> z</a:t>
            </a:r>
            <a:r>
              <a:rPr lang="pl-PL" dirty="0">
                <a:solidFill>
                  <a:srgbClr val="000000"/>
                </a:solidFill>
              </a:rPr>
              <a:t>:</a:t>
            </a:r>
          </a:p>
          <a:p>
            <a:endParaRPr lang="pl-PL" dirty="0">
              <a:solidFill>
                <a:srgbClr val="0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 wdrażaniem planów zarządzania obszarami chronionymi </a:t>
            </a:r>
            <a:r>
              <a:rPr lang="pl-PL" baseline="0" dirty="0">
                <a:solidFill>
                  <a:srgbClr val="000000"/>
                </a:solidFill>
              </a:rPr>
              <a:t>              </a:t>
            </a:r>
            <a:r>
              <a:rPr lang="pl-PL" dirty="0">
                <a:solidFill>
                  <a:srgbClr val="000000"/>
                </a:solidFill>
              </a:rPr>
              <a:t>(obszary Natura 2000, parki narodowe i krajobrazowe, rezerwaty);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 poprawą stanu gatunków chronionych;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 przeciwdziałaniem fragmentacji ekosystemów;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 tworzeniem/zachowaniem/udrażnianiem korytarzy ekologicznych w celu zapewnienia swobodnego przepływu gatunków między obszarami chronionymi;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 ochroną naturalnych mokradeł jako rezerwuarów węgla organicznego;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 przywracanie zdegradowanych mokradeł do stanu naturalnego;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 utrzymaniem dobrego stanu ekosystemów.</a:t>
            </a:r>
          </a:p>
          <a:p>
            <a:pPr>
              <a:buFont typeface="Arial" panose="020B0604020202020204" pitchFamily="34" charset="0"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06483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 txBox="1">
            <a:spLocks/>
          </p:cNvSpPr>
          <p:nvPr/>
        </p:nvSpPr>
        <p:spPr>
          <a:xfrm>
            <a:off x="6121989" y="587521"/>
            <a:ext cx="5738541" cy="84304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/>
              <a:t>Wdrażanie planów zarządzania             ekosystemami</a:t>
            </a:r>
            <a:endParaRPr lang="pl-PL" b="1" dirty="0"/>
          </a:p>
        </p:txBody>
      </p:sp>
      <p:sp>
        <p:nvSpPr>
          <p:cNvPr id="3" name="Prostokąt 2"/>
          <p:cNvSpPr/>
          <p:nvPr/>
        </p:nvSpPr>
        <p:spPr>
          <a:xfrm>
            <a:off x="6344058" y="1686254"/>
            <a:ext cx="5181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>
                <a:solidFill>
                  <a:srgbClr val="000000"/>
                </a:solidFill>
              </a:rPr>
              <a:t>Projekt</a:t>
            </a:r>
            <a:r>
              <a:rPr lang="pl-PL" baseline="0" dirty="0">
                <a:solidFill>
                  <a:srgbClr val="000000"/>
                </a:solidFill>
              </a:rPr>
              <a:t> powinien mieć</a:t>
            </a:r>
            <a:r>
              <a:rPr lang="pl-PL" dirty="0">
                <a:solidFill>
                  <a:srgbClr val="000000"/>
                </a:solidFill>
              </a:rPr>
              <a:t> </a:t>
            </a:r>
            <a:r>
              <a:rPr lang="pl-PL" b="1" dirty="0">
                <a:solidFill>
                  <a:srgbClr val="000000"/>
                </a:solidFill>
              </a:rPr>
              <a:t>kompleksowy charakter </a:t>
            </a:r>
            <a:r>
              <a:rPr lang="pl-PL" dirty="0">
                <a:solidFill>
                  <a:srgbClr val="000000"/>
                </a:solidFill>
              </a:rPr>
              <a:t>tzn. uwzględniać działania zwiększające odporność ekosystemów na negatywne zjawiska wynikające ze zmian klimatu i adaptację do tych zmian oraz uzupełniające je kampanie podnoszące świadomość w tym zakresie wraz ze wskazaniem ich wzajemnego powiązania.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l-PL" dirty="0">
              <a:solidFill>
                <a:srgbClr val="000000"/>
              </a:solidFill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>
                <a:solidFill>
                  <a:srgbClr val="000000"/>
                </a:solidFill>
              </a:rPr>
              <a:t>Zapobieganie nadmiernej presji turystycznej na ekosystemy poprzez budowę i/lub modernizację infrastruktury edukacyjnej i turystycznej może stanowić wartość dodaną projektu, natomiast nie może stanowić głównego zakresu projektu.</a:t>
            </a:r>
          </a:p>
          <a:p>
            <a:pPr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36081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 txBox="1">
            <a:spLocks/>
          </p:cNvSpPr>
          <p:nvPr/>
        </p:nvSpPr>
        <p:spPr>
          <a:xfrm>
            <a:off x="6121989" y="587521"/>
            <a:ext cx="5738541" cy="84304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/>
              <a:t>Wdrażanie planów zarządzania             ekosystemami</a:t>
            </a:r>
            <a:endParaRPr lang="pl-PL" b="1" dirty="0"/>
          </a:p>
        </p:txBody>
      </p:sp>
      <p:sp>
        <p:nvSpPr>
          <p:cNvPr id="5" name="Prostokąt 4"/>
          <p:cNvSpPr/>
          <p:nvPr/>
        </p:nvSpPr>
        <p:spPr>
          <a:xfrm>
            <a:off x="6344058" y="1686254"/>
            <a:ext cx="497647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0000"/>
                </a:solidFill>
              </a:rPr>
              <a:t>Kwalifikujący się Wnioskodawcy:</a:t>
            </a:r>
          </a:p>
          <a:p>
            <a:pPr algn="l">
              <a:lnSpc>
                <a:spcPct val="100000"/>
              </a:lnSpc>
            </a:pPr>
            <a:endParaRPr lang="pl-PL" sz="1800" b="1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podmioty prywatne lub publiczne;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podmioty komercyjne lub niekomercyjne;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dirty="0">
              <a:solidFill>
                <a:srgbClr val="00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organizacje pozarządowe rozumiane jako </a:t>
            </a:r>
            <a:r>
              <a:rPr lang="pl-PL" dirty="0" err="1">
                <a:solidFill>
                  <a:srgbClr val="000000"/>
                </a:solidFill>
              </a:rPr>
              <a:t>wolontariackie</a:t>
            </a:r>
            <a:r>
              <a:rPr lang="pl-PL" dirty="0">
                <a:solidFill>
                  <a:srgbClr val="000000"/>
                </a:solidFill>
              </a:rPr>
              <a:t> organizacje non-profit ustanowione jako podmiot prawa o celach niekomercyjnych, niezależne od władz lokalnych, regionalnych i centralnych, podmiotów publicznych, partii politycznych i  podmiotów gospodarczych</a:t>
            </a:r>
            <a:r>
              <a:rPr lang="pl-PL" baseline="0" dirty="0">
                <a:solidFill>
                  <a:srgbClr val="000000"/>
                </a:solidFill>
              </a:rPr>
              <a:t> - </a:t>
            </a:r>
            <a:r>
              <a:rPr lang="pl-PL" dirty="0">
                <a:solidFill>
                  <a:srgbClr val="000000"/>
                </a:solidFill>
              </a:rPr>
              <a:t>zgodnie z art. 1.6 n) </a:t>
            </a:r>
            <a:r>
              <a:rPr lang="pl-PL" i="1" dirty="0">
                <a:solidFill>
                  <a:srgbClr val="000000"/>
                </a:solidFill>
              </a:rPr>
              <a:t>Regulacji w sprawie wdrażania Mechanizmu Finansowego Europejskiego Obszaru Gospodarczego (MF EOG) na lata </a:t>
            </a:r>
            <a:r>
              <a:rPr lang="pl-PL" b="0" i="1" dirty="0">
                <a:solidFill>
                  <a:srgbClr val="000000"/>
                </a:solidFill>
              </a:rPr>
              <a:t>2014-2021.</a:t>
            </a:r>
          </a:p>
          <a:p>
            <a:pPr>
              <a:buFont typeface="Arial" panose="020B0604020202020204" pitchFamily="34" charset="0"/>
              <a:buChar char="•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61922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 txBox="1">
            <a:spLocks/>
          </p:cNvSpPr>
          <p:nvPr/>
        </p:nvSpPr>
        <p:spPr>
          <a:xfrm>
            <a:off x="6121989" y="587521"/>
            <a:ext cx="5738541" cy="84304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 baseline="0">
                <a:solidFill>
                  <a:srgbClr val="00B05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/>
              <a:t>Wdrażanie planów zarządzania             ekosystemami</a:t>
            </a:r>
            <a:endParaRPr lang="pl-PL" b="1" dirty="0"/>
          </a:p>
        </p:txBody>
      </p:sp>
      <p:sp>
        <p:nvSpPr>
          <p:cNvPr id="6" name="Prostokąt 5"/>
          <p:cNvSpPr/>
          <p:nvPr/>
        </p:nvSpPr>
        <p:spPr>
          <a:xfrm>
            <a:off x="5860732" y="1712380"/>
            <a:ext cx="584794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pl-PL" sz="1800" b="1" dirty="0">
                <a:solidFill>
                  <a:srgbClr val="00B050"/>
                </a:solidFill>
              </a:rPr>
              <a:t>Finansowanie projektów – warunki szczegółowe</a:t>
            </a:r>
            <a:endParaRPr lang="pl-PL" sz="18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Dotacja: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pl-PL" dirty="0">
                <a:solidFill>
                  <a:srgbClr val="000000"/>
                </a:solidFill>
              </a:rPr>
              <a:t>kwota alokacji w naborze – 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5 882 352 euro, tj. 25 387 642,99 zł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l-PL" dirty="0">
                <a:solidFill>
                  <a:srgbClr val="000000"/>
                </a:solidFill>
              </a:rPr>
              <a:t>poziom dofinansowania dotacją – 85%,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000000"/>
                </a:solidFill>
              </a:rPr>
              <a:t>minimalna kwota dofinansowania – 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200 000 euro tj. 863 180,00 zł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dirty="0">
                <a:solidFill>
                  <a:srgbClr val="000000"/>
                </a:solidFill>
              </a:rPr>
              <a:t>maksymalna kwota dofinansowania – 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1 000 000 euro tj. 4 315 900,00 zł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wkład własny Wnioskodawcy</a:t>
            </a:r>
            <a:r>
              <a:rPr lang="pl-PL" baseline="0" dirty="0">
                <a:solidFill>
                  <a:srgbClr val="000000"/>
                </a:solidFill>
              </a:rPr>
              <a:t> </a:t>
            </a:r>
            <a:r>
              <a:rPr lang="pl-PL" dirty="0">
                <a:solidFill>
                  <a:srgbClr val="000000"/>
                </a:solidFill>
              </a:rPr>
              <a:t>wnoszony jest co do zasady w postaci pieniężnej, np. środki własne, wkład finansowy Partnera projektu, pożyczka zaciągnięta przez wnioskodawcę (preferencyjna, umarzalna) lub inna dotacja pozyskana na uzupełnienie wkładu własnego wnioskodawcy.</a:t>
            </a:r>
          </a:p>
        </p:txBody>
      </p:sp>
    </p:spTree>
    <p:extLst>
      <p:ext uri="{BB962C8B-B14F-4D97-AF65-F5344CB8AC3E}">
        <p14:creationId xmlns:p14="http://schemas.microsoft.com/office/powerpoint/2010/main" val="36033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77">
      <a:dk1>
        <a:srgbClr val="2B2B2B"/>
      </a:dk1>
      <a:lt1>
        <a:srgbClr val="FFFFFF"/>
      </a:lt1>
      <a:dk2>
        <a:srgbClr val="2B2B2B"/>
      </a:dk2>
      <a:lt2>
        <a:srgbClr val="FFFFFF"/>
      </a:lt2>
      <a:accent1>
        <a:srgbClr val="FF5800"/>
      </a:accent1>
      <a:accent2>
        <a:srgbClr val="FF3C00"/>
      </a:accent2>
      <a:accent3>
        <a:srgbClr val="FB1E00"/>
      </a:accent3>
      <a:accent4>
        <a:srgbClr val="F70000"/>
      </a:accent4>
      <a:accent5>
        <a:srgbClr val="F1001C"/>
      </a:accent5>
      <a:accent6>
        <a:srgbClr val="EA0038"/>
      </a:accent6>
      <a:hlink>
        <a:srgbClr val="5B9BD5"/>
      </a:hlink>
      <a:folHlink>
        <a:srgbClr val="70AD47"/>
      </a:folHlink>
    </a:clrScheme>
    <a:fontScheme name="NFOŚiGW">
      <a:majorFont>
        <a:latin typeface="Poppi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377">
      <a:dk1>
        <a:srgbClr val="2B2B2B"/>
      </a:dk1>
      <a:lt1>
        <a:srgbClr val="FFFFFF"/>
      </a:lt1>
      <a:dk2>
        <a:srgbClr val="2B2B2B"/>
      </a:dk2>
      <a:lt2>
        <a:srgbClr val="FFFFFF"/>
      </a:lt2>
      <a:accent1>
        <a:srgbClr val="FF5800"/>
      </a:accent1>
      <a:accent2>
        <a:srgbClr val="FF3C00"/>
      </a:accent2>
      <a:accent3>
        <a:srgbClr val="FB1E00"/>
      </a:accent3>
      <a:accent4>
        <a:srgbClr val="F70000"/>
      </a:accent4>
      <a:accent5>
        <a:srgbClr val="F1001C"/>
      </a:accent5>
      <a:accent6>
        <a:srgbClr val="EA0038"/>
      </a:accent6>
      <a:hlink>
        <a:srgbClr val="5B9BD5"/>
      </a:hlink>
      <a:folHlink>
        <a:srgbClr val="70AD47"/>
      </a:folHlink>
    </a:clrScheme>
    <a:fontScheme name="NFOŚiGW">
      <a:majorFont>
        <a:latin typeface="Poppi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E943A9BA618B46AAEF70F6C4F2E2EC" ma:contentTypeVersion="2" ma:contentTypeDescription="Create a new document." ma:contentTypeScope="" ma:versionID="82bda26526152cca44e9950d7afbfb95">
  <xsd:schema xmlns:xsd="http://www.w3.org/2001/XMLSchema" xmlns:xs="http://www.w3.org/2001/XMLSchema" xmlns:p="http://schemas.microsoft.com/office/2006/metadata/properties" xmlns:ns2="2f4ca05a-8a13-40a3-9b9c-33e37de64ad1" targetNamespace="http://schemas.microsoft.com/office/2006/metadata/properties" ma:root="true" ma:fieldsID="568b8fac16da57e747bdc5d447069cfa" ns2:_="">
    <xsd:import namespace="2f4ca05a-8a13-40a3-9b9c-33e37de64a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ca05a-8a13-40a3-9b9c-33e37de64a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A6214D4-8AC1-41A6-A89A-7C4894A5439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68818BA-E831-490E-8FA1-9E59DF5541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57CF65-E9B6-494F-A547-4CDB9588A5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4ca05a-8a13-40a3-9b9c-33e37de64a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1802</TotalTime>
  <Words>3173</Words>
  <Application>Microsoft Office PowerPoint</Application>
  <PresentationFormat>Panoramiczny</PresentationFormat>
  <Paragraphs>413</Paragraphs>
  <Slides>33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33</vt:i4>
      </vt:variant>
    </vt:vector>
  </HeadingPairs>
  <TitlesOfParts>
    <vt:vector size="35" baseType="lpstr">
      <vt:lpstr>Office Theme</vt:lpstr>
      <vt:lpstr>1_Office Theme</vt:lpstr>
      <vt:lpstr>Nabory MF EOG 2014-2021 obszar programowy  Środowisko naturalne i ekosystemy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Buława Marta</cp:lastModifiedBy>
  <cp:revision>465</cp:revision>
  <dcterms:created xsi:type="dcterms:W3CDTF">2019-07-25T04:51:43Z</dcterms:created>
  <dcterms:modified xsi:type="dcterms:W3CDTF">2020-04-28T08:09:56Z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0x0101006AE943A9BA618B46AAEF70F6C4F2E2EC</vt:lpwstr>
  </property>
</Properties>
</file>