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ED9"/>
    <a:srgbClr val="95DFB6"/>
    <a:srgbClr val="00823B"/>
    <a:srgbClr val="CF2240"/>
    <a:srgbClr val="BDEBD2"/>
    <a:srgbClr val="00FF99"/>
    <a:srgbClr val="99FF99"/>
    <a:srgbClr val="FFFFFF"/>
    <a:srgbClr val="009644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859" autoAdjust="0"/>
    <p:restoredTop sz="92792" autoAdjust="0"/>
  </p:normalViewPr>
  <p:slideViewPr>
    <p:cSldViewPr>
      <p:cViewPr varScale="1">
        <p:scale>
          <a:sx n="145" d="100"/>
          <a:sy n="145" d="100"/>
        </p:scale>
        <p:origin x="2706" y="126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t" anchorCtr="0" compatLnSpc="1">
            <a:prstTxWarp prst="textNoShape">
              <a:avLst/>
            </a:prstTxWarp>
          </a:bodyPr>
          <a:lstStyle>
            <a:lvl1pPr algn="l" defTabSz="913244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8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t" anchorCtr="0" compatLnSpc="1">
            <a:prstTxWarp prst="textNoShape">
              <a:avLst/>
            </a:prstTxWarp>
          </a:bodyPr>
          <a:lstStyle>
            <a:lvl1pPr algn="r" defTabSz="913244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9380539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b" anchorCtr="0" compatLnSpc="1">
            <a:prstTxWarp prst="textNoShape">
              <a:avLst/>
            </a:prstTxWarp>
          </a:bodyPr>
          <a:lstStyle>
            <a:lvl1pPr algn="l" defTabSz="913244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8" y="9380539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b" anchorCtr="0" compatLnSpc="1">
            <a:prstTxWarp prst="textNoShape">
              <a:avLst/>
            </a:prstTxWarp>
          </a:bodyPr>
          <a:lstStyle>
            <a:lvl1pPr algn="r" defTabSz="913179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t" anchorCtr="0" compatLnSpc="1">
            <a:prstTxWarp prst="textNoShape">
              <a:avLst/>
            </a:prstTxWarp>
          </a:bodyPr>
          <a:lstStyle>
            <a:lvl1pPr algn="l" defTabSz="881143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t" anchorCtr="0" compatLnSpc="1">
            <a:prstTxWarp prst="textNoShape">
              <a:avLst/>
            </a:prstTxWarp>
          </a:bodyPr>
          <a:lstStyle>
            <a:lvl1pPr algn="r" defTabSz="881143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3387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3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b" anchorCtr="0" compatLnSpc="1">
            <a:prstTxWarp prst="textNoShape">
              <a:avLst/>
            </a:prstTxWarp>
          </a:bodyPr>
          <a:lstStyle>
            <a:lvl1pPr algn="l" defTabSz="881143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3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b" anchorCtr="0" compatLnSpc="1">
            <a:prstTxWarp prst="textNoShape">
              <a:avLst/>
            </a:prstTxWarp>
          </a:bodyPr>
          <a:lstStyle>
            <a:lvl1pPr algn="r" defTabSz="879595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B2269-152C-4AB6-80C3-429635D446E7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17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Box 345"/>
          <p:cNvSpPr txBox="1">
            <a:spLocks noChangeArrowheads="1"/>
          </p:cNvSpPr>
          <p:nvPr/>
        </p:nvSpPr>
        <p:spPr bwMode="auto">
          <a:xfrm>
            <a:off x="4215704" y="4089855"/>
            <a:ext cx="2151932" cy="527594"/>
          </a:xfrm>
          <a:prstGeom prst="rect">
            <a:avLst/>
          </a:prstGeom>
          <a:solidFill>
            <a:srgbClr val="FFFFFF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defPPr>
              <a:defRPr lang="pl-PL"/>
            </a:defPPr>
            <a:lvl1pPr>
              <a:spcBef>
                <a:spcPts val="0"/>
              </a:spcBef>
              <a:defRPr sz="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pl-PL" altLang="pl-PL" b="1" dirty="0"/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215704" y="3550322"/>
            <a:ext cx="2151931" cy="46759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2400"/>
              </a:spcAft>
            </a:pPr>
            <a:endParaRPr lang="pl-PL" altLang="pl-PL" sz="700" b="1" dirty="0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5122232" y="1905723"/>
            <a:ext cx="3628604" cy="4800072"/>
          </a:xfrm>
          <a:prstGeom prst="rect">
            <a:avLst/>
          </a:prstGeom>
          <a:solidFill>
            <a:schemeClr val="bg1">
              <a:lumMod val="85000"/>
              <a:alpha val="37000"/>
            </a:schemeClr>
          </a:solidFill>
          <a:ln w="38100">
            <a:noFill/>
          </a:ln>
          <a:effectLst>
            <a:softEdge rad="50800"/>
          </a:effectLst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815908" y="3021609"/>
            <a:ext cx="879859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Dyrektora Generalnego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102940" y="4686562"/>
            <a:ext cx="849802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Instytucji Płatniczej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102940" y="2472926"/>
            <a:ext cx="858884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Budżetu Państwa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102940" y="3576083"/>
            <a:ext cx="860286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Gospodarczej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102940" y="4115793"/>
            <a:ext cx="860286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Samorządu Terytorialnego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3199284" y="4116468"/>
            <a:ext cx="857367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Podatku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218655" y="3570001"/>
            <a:ext cx="836613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8815908" y="2481094"/>
            <a:ext cx="879859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Administracyjne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BAD</a:t>
            </a: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815908" y="4689386"/>
            <a:ext cx="879859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i Księgowości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2211725" y="4122270"/>
            <a:ext cx="836613" cy="467595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Współpracy Międzynarodowej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7663780" y="4674540"/>
            <a:ext cx="953871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Współpracy Międzynarodowej KAS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DWK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5376903" y="5769717"/>
            <a:ext cx="990733" cy="49509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Poboru Podatków                              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815908" y="4115793"/>
            <a:ext cx="879859" cy="47630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pl-PL" altLang="pl-PL" sz="700" dirty="0">
                <a:latin typeface="Calibri" panose="020F0502020204030204" pitchFamily="34" charset="0"/>
              </a:rPr>
              <a:t>Bezpieczeństwa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Ochrony Informacji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DB</a:t>
            </a: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6511652" y="3562808"/>
            <a:ext cx="956911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Audytu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Środków Publicznych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DAS</a:t>
            </a:r>
            <a:endParaRPr lang="pl-PL" altLang="pl-PL" sz="700" i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4212000" y="4689387"/>
            <a:ext cx="920066" cy="467595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Informacji Finansowej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102940" y="3026937"/>
            <a:ext cx="859702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3199284" y="3027557"/>
            <a:ext cx="849998" cy="43014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Podatku Akcyzowego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Podatku od Gier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DAG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3199284" y="3557547"/>
            <a:ext cx="854280" cy="47811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1154530" y="3040882"/>
            <a:ext cx="892602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815908" y="1386629"/>
            <a:ext cx="870114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Dyrektor Generalny</a:t>
            </a:r>
            <a:b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Marta </a:t>
            </a:r>
          </a:p>
          <a:p>
            <a:r>
              <a:rPr lang="pl-PL" altLang="pl-PL" sz="9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Niżałowska-Pactwa</a:t>
            </a:r>
            <a:endParaRPr lang="pl-PL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815908" y="5769717"/>
            <a:ext cx="889644" cy="467595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pl-PL"/>
            </a:defPPr>
            <a:lvl1pPr eaLnBrk="1" hangingPunct="1">
              <a:spcBef>
                <a:spcPts val="600"/>
              </a:spcBef>
              <a:defRPr sz="700" i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Pełnomocnik do spraw ochrony informacji niejawnych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2210916" y="2482418"/>
            <a:ext cx="844352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Gwarancji i Poręczeń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1159594" y="4115793"/>
            <a:ext cx="887562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1146068" y="4676108"/>
            <a:ext cx="901088" cy="47093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Rozwoju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Rynku Finansowego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1157813" y="5219623"/>
            <a:ext cx="889343" cy="472402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1169586" y="3575739"/>
            <a:ext cx="877546" cy="46401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600" dirty="0">
                <a:latin typeface="Calibri" panose="020F0502020204030204" pitchFamily="34" charset="0"/>
              </a:rPr>
              <a:t>Departament Efektywności Wydatków Publicznych </a:t>
            </a:r>
          </a:p>
          <a:p>
            <a:pPr eaLnBrk="1" hangingPunct="1"/>
            <a:r>
              <a:rPr lang="pl-PL" altLang="pl-PL" sz="600" dirty="0">
                <a:latin typeface="Calibri" panose="020F0502020204030204" pitchFamily="34" charset="0"/>
              </a:rPr>
              <a:t>i Rachunkowości</a:t>
            </a:r>
          </a:p>
          <a:p>
            <a:pPr eaLnBrk="1" hangingPunct="1"/>
            <a:r>
              <a:rPr lang="pl-PL" altLang="pl-PL" sz="600" b="1" dirty="0">
                <a:latin typeface="Calibri" panose="020F0502020204030204" pitchFamily="34" charset="0"/>
              </a:rPr>
              <a:t>DWR</a:t>
            </a:r>
            <a:endParaRPr lang="pl-PL" altLang="pl-PL" sz="600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4212000" y="2478639"/>
            <a:ext cx="906677" cy="461882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sz="700" dirty="0">
                <a:solidFill>
                  <a:schemeClr val="tx1"/>
                </a:solidFill>
              </a:rPr>
              <a:t>Biuro Ministra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b="1" dirty="0">
                <a:solidFill>
                  <a:schemeClr val="tx1"/>
                </a:solidFill>
              </a:rPr>
              <a:t>BMI</a:t>
            </a:r>
            <a:endParaRPr lang="pl-PL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008327" y="332656"/>
            <a:ext cx="3359309" cy="69249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pl-PL" altLang="pl-PL" sz="1100" dirty="0">
                <a:latin typeface="Calibri" panose="020F0502020204030204" pitchFamily="34" charset="0"/>
              </a:rPr>
              <a:t>Minister Finansów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1100" b="1" dirty="0">
                <a:latin typeface="Calibri" panose="020F0502020204030204" pitchFamily="34" charset="0"/>
              </a:rPr>
              <a:t>Andrzej Domański</a:t>
            </a: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212000" y="1966376"/>
            <a:ext cx="906677" cy="43788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>
                <a:solidFill>
                  <a:schemeClr val="tx1"/>
                </a:solidFill>
              </a:rPr>
              <a:t>Gabinet 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dirty="0">
                <a:solidFill>
                  <a:schemeClr val="tx1"/>
                </a:solidFill>
              </a:rPr>
              <a:t>Polityczny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6511652" y="4684227"/>
            <a:ext cx="946283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Zwalczania Przestępczości Ekonomicznej           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DZP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5333320" y="3026860"/>
            <a:ext cx="1034316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Kluczowych Podmiotów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DKP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2215944" y="3026165"/>
            <a:ext cx="839324" cy="468987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Strategii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DST</a:t>
            </a: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342822" y="2472147"/>
            <a:ext cx="1024814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Budżetu,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Majątku i Kadr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815908" y="3552328"/>
            <a:ext cx="879859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Kontroli i Audytu Wewnętrznego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BKA</a:t>
            </a:r>
            <a:endParaRPr lang="pl-PL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7663780" y="3570001"/>
            <a:ext cx="965438" cy="467594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Poboru Opłat Drogowych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DPO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815908" y="5229200"/>
            <a:ext cx="886836" cy="467595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Zarządzania Informatyzacją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DZI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7663780" y="4122270"/>
            <a:ext cx="953871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700" b="1" dirty="0">
              <a:solidFill>
                <a:srgbClr val="CF224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Relacji z Klientami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DRK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6511652" y="3021608"/>
            <a:ext cx="96689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Analiz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DAK</a:t>
            </a: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3199284" y="2472148"/>
            <a:ext cx="85428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Analiz Podatkowych </a:t>
            </a:r>
          </a:p>
          <a:p>
            <a:pPr eaLnBrk="1" hangingPunct="1"/>
            <a:r>
              <a:rPr lang="pl-PL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6511652" y="4124506"/>
            <a:ext cx="955376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DNK</a:t>
            </a: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5376903" y="4689386"/>
            <a:ext cx="990733" cy="46219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</a:br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Organizacji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 DKS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5385416" y="5223513"/>
            <a:ext cx="98222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Orzecznictwa Podatkowego                           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DOP</a:t>
            </a:r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80" name="Rectangle 342"/>
          <p:cNvSpPr>
            <a:spLocks noChangeArrowheads="1"/>
          </p:cNvSpPr>
          <p:nvPr/>
        </p:nvSpPr>
        <p:spPr bwMode="auto">
          <a:xfrm>
            <a:off x="2191172" y="1388851"/>
            <a:ext cx="865445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Stanu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Paweł 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Karbownik</a:t>
            </a: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3197143" y="4674540"/>
            <a:ext cx="85428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Polityki Podatkowej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DSP</a:t>
            </a:r>
          </a:p>
        </p:txBody>
      </p:sp>
      <p:sp>
        <p:nvSpPr>
          <p:cNvPr id="71" name="Text Box 345"/>
          <p:cNvSpPr txBox="1">
            <a:spLocks noChangeArrowheads="1"/>
          </p:cNvSpPr>
          <p:nvPr/>
        </p:nvSpPr>
        <p:spPr bwMode="auto">
          <a:xfrm>
            <a:off x="5385417" y="4275235"/>
            <a:ext cx="910212" cy="30924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550" i="1" dirty="0">
                <a:latin typeface="Calibri" panose="020F0502020204030204" pitchFamily="34" charset="0"/>
              </a:rPr>
              <a:t>w zakresie </a:t>
            </a:r>
            <a:r>
              <a:rPr lang="pl-PL" sz="550" i="1" dirty="0">
                <a:latin typeface="Calibri" panose="020F0502020204030204" pitchFamily="34" charset="0"/>
              </a:rPr>
              <a:t>działalności </a:t>
            </a:r>
            <a:r>
              <a:rPr 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sz="550" i="1" dirty="0">
                <a:latin typeface="Calibri" panose="020F0502020204030204" pitchFamily="34" charset="0"/>
              </a:rPr>
              <a:t>–promocyjnej KAS</a:t>
            </a:r>
            <a:endParaRPr lang="pl-PL" altLang="pl-PL" sz="550" b="1" i="1" dirty="0">
              <a:latin typeface="Calibri" panose="020F0502020204030204" pitchFamily="34" charset="0"/>
            </a:endParaRPr>
          </a:p>
        </p:txBody>
      </p:sp>
      <p:sp>
        <p:nvSpPr>
          <p:cNvPr id="6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212000" y="3022737"/>
            <a:ext cx="914837" cy="467595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>
                <a:solidFill>
                  <a:schemeClr val="tx1"/>
                </a:solidFill>
              </a:rPr>
              <a:t>Departament Prawny </a:t>
            </a:r>
          </a:p>
          <a:p>
            <a:r>
              <a:rPr lang="pl-PL" altLang="pl-PL" sz="700" b="1" dirty="0">
                <a:ln w="0"/>
                <a:solidFill>
                  <a:schemeClr val="tx1"/>
                </a:solidFill>
              </a:rPr>
              <a:t>PR</a:t>
            </a:r>
          </a:p>
        </p:txBody>
      </p:sp>
      <p:sp>
        <p:nvSpPr>
          <p:cNvPr id="81" name="Rectangle 257"/>
          <p:cNvSpPr>
            <a:spLocks noChangeArrowheads="1"/>
          </p:cNvSpPr>
          <p:nvPr/>
        </p:nvSpPr>
        <p:spPr bwMode="auto">
          <a:xfrm>
            <a:off x="7663780" y="3021608"/>
            <a:ext cx="971792" cy="473189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Ceł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87" name="Rectangle 342"/>
          <p:cNvSpPr>
            <a:spLocks noChangeArrowheads="1"/>
          </p:cNvSpPr>
          <p:nvPr/>
        </p:nvSpPr>
        <p:spPr bwMode="auto">
          <a:xfrm>
            <a:off x="1154553" y="1388851"/>
            <a:ext cx="892603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Stanu  </a:t>
            </a:r>
          </a:p>
          <a:p>
            <a:r>
              <a:rPr 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Jurand Drop</a:t>
            </a: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Łącznik prosty 2"/>
          <p:cNvCxnSpPr/>
          <p:nvPr/>
        </p:nvCxnSpPr>
        <p:spPr bwMode="auto">
          <a:xfrm>
            <a:off x="462980" y="1170816"/>
            <a:ext cx="8784976" cy="0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5" name="Łącznik prosty 94"/>
          <p:cNvCxnSpPr/>
          <p:nvPr/>
        </p:nvCxnSpPr>
        <p:spPr bwMode="auto">
          <a:xfrm>
            <a:off x="462980" y="1181521"/>
            <a:ext cx="629" cy="21581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7" name="Łącznik prosty 16"/>
          <p:cNvCxnSpPr/>
          <p:nvPr/>
        </p:nvCxnSpPr>
        <p:spPr bwMode="auto">
          <a:xfrm>
            <a:off x="4711452" y="1025155"/>
            <a:ext cx="0" cy="156366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1" name="Łącznik prosty 30"/>
          <p:cNvCxnSpPr/>
          <p:nvPr/>
        </p:nvCxnSpPr>
        <p:spPr bwMode="auto">
          <a:xfrm>
            <a:off x="4563708" y="1182261"/>
            <a:ext cx="3728" cy="784115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46" name="Łącznik prosty 45"/>
          <p:cNvCxnSpPr>
            <a:cxnSpLocks/>
          </p:cNvCxnSpPr>
          <p:nvPr/>
        </p:nvCxnSpPr>
        <p:spPr bwMode="auto">
          <a:xfrm>
            <a:off x="6999793" y="2046404"/>
            <a:ext cx="0" cy="99823"/>
          </a:xfrm>
          <a:prstGeom prst="line">
            <a:avLst/>
          </a:prstGeom>
          <a:solidFill>
            <a:srgbClr val="FFFF99"/>
          </a:solidFill>
          <a:ln w="25400" cap="flat" cmpd="sng" algn="ctr">
            <a:solidFill>
              <a:srgbClr val="95DFB6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99" name="Rectangle 257"/>
          <p:cNvSpPr>
            <a:spLocks noChangeArrowheads="1"/>
          </p:cNvSpPr>
          <p:nvPr/>
        </p:nvSpPr>
        <p:spPr bwMode="auto">
          <a:xfrm>
            <a:off x="5449656" y="3717032"/>
            <a:ext cx="845972" cy="215813"/>
          </a:xfrm>
          <a:prstGeom prst="rect">
            <a:avLst/>
          </a:prstGeom>
          <a:solidFill>
            <a:srgbClr val="00B050">
              <a:alpha val="0"/>
            </a:srgb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z wyłączeniem 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12d ustawy o 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0" name="Text Box 345"/>
          <p:cNvSpPr txBox="1">
            <a:spLocks noChangeArrowheads="1"/>
          </p:cNvSpPr>
          <p:nvPr/>
        </p:nvSpPr>
        <p:spPr bwMode="auto">
          <a:xfrm>
            <a:off x="4248000" y="4275235"/>
            <a:ext cx="881602" cy="309240"/>
          </a:xfrm>
          <a:prstGeom prst="rect">
            <a:avLst/>
          </a:prstGeom>
          <a:noFill/>
          <a:ln w="254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550" i="1" dirty="0">
                <a:latin typeface="Calibri" panose="020F0502020204030204" pitchFamily="34" charset="0"/>
              </a:rPr>
              <a:t>z wyłączeniem działalności </a:t>
            </a:r>
            <a:r>
              <a:rPr lang="pl-PL" alt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altLang="pl-PL" sz="550" i="1" dirty="0">
                <a:latin typeface="Calibri" panose="020F0502020204030204" pitchFamily="34" charset="0"/>
              </a:rPr>
              <a:t>–promocyjnej KAS </a:t>
            </a:r>
          </a:p>
        </p:txBody>
      </p:sp>
      <p:cxnSp>
        <p:nvCxnSpPr>
          <p:cNvPr id="102" name="Łącznik prosty 101"/>
          <p:cNvCxnSpPr/>
          <p:nvPr/>
        </p:nvCxnSpPr>
        <p:spPr bwMode="auto">
          <a:xfrm>
            <a:off x="5791572" y="1183056"/>
            <a:ext cx="0" cy="21581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3" name="Łącznik prosty 102"/>
          <p:cNvCxnSpPr/>
          <p:nvPr/>
        </p:nvCxnSpPr>
        <p:spPr bwMode="auto">
          <a:xfrm>
            <a:off x="7015708" y="1182261"/>
            <a:ext cx="0" cy="21581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07" name="Prostokąt 106"/>
          <p:cNvSpPr/>
          <p:nvPr/>
        </p:nvSpPr>
        <p:spPr bwMode="auto">
          <a:xfrm>
            <a:off x="5342822" y="1390140"/>
            <a:ext cx="1034317" cy="100712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Sekretarz </a:t>
            </a:r>
          </a:p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Stanu 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Marcin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 Łoboda</a:t>
            </a:r>
            <a:endParaRPr lang="pl-PL" sz="8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300"/>
              </a:spcBef>
            </a:pPr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Prostokąt 109"/>
          <p:cNvSpPr/>
          <p:nvPr/>
        </p:nvSpPr>
        <p:spPr bwMode="auto">
          <a:xfrm>
            <a:off x="6511652" y="1395267"/>
            <a:ext cx="974800" cy="1546263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Podsekretarz Stanu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Zbigniew</a:t>
            </a:r>
            <a:b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Stawicki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Zastępca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Szefa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5" name="Rectangle 342"/>
          <p:cNvSpPr>
            <a:spLocks noChangeArrowheads="1"/>
          </p:cNvSpPr>
          <p:nvPr/>
        </p:nvSpPr>
        <p:spPr bwMode="auto">
          <a:xfrm>
            <a:off x="102940" y="1388851"/>
            <a:ext cx="903011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</a:t>
            </a:r>
            <a:b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Stanu  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Hanna Majszczyk</a:t>
            </a: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3" name="Łącznik prosty 122"/>
          <p:cNvCxnSpPr/>
          <p:nvPr/>
        </p:nvCxnSpPr>
        <p:spPr bwMode="auto">
          <a:xfrm>
            <a:off x="1614479" y="1183079"/>
            <a:ext cx="629" cy="21581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5" name="Łącznik prosty 124"/>
          <p:cNvCxnSpPr/>
          <p:nvPr/>
        </p:nvCxnSpPr>
        <p:spPr bwMode="auto">
          <a:xfrm>
            <a:off x="2623220" y="1175862"/>
            <a:ext cx="0" cy="214278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1" name="Łącznik prosty 10"/>
          <p:cNvCxnSpPr>
            <a:cxnSpLocks/>
          </p:cNvCxnSpPr>
          <p:nvPr/>
        </p:nvCxnSpPr>
        <p:spPr bwMode="auto">
          <a:xfrm>
            <a:off x="7015708" y="2146227"/>
            <a:ext cx="0" cy="278918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" name="Prostokąt 12"/>
          <p:cNvSpPr/>
          <p:nvPr/>
        </p:nvSpPr>
        <p:spPr bwMode="auto">
          <a:xfrm>
            <a:off x="4639444" y="3586292"/>
            <a:ext cx="1174829" cy="100234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0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Biuro Inspekcji Wewnętrznej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4248000" y="3717032"/>
            <a:ext cx="802225" cy="215813"/>
          </a:xfrm>
          <a:prstGeom prst="rect">
            <a:avLst/>
          </a:prstGeom>
          <a:solidFill>
            <a:schemeClr val="bg1">
              <a:alpha val="33000"/>
            </a:schemeClr>
          </a:solidFill>
          <a:ln w="3175" cap="rnd">
            <a:solidFill>
              <a:schemeClr val="dk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zakresie 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12d ustawy o 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7" name="Prostokąt 126"/>
          <p:cNvSpPr/>
          <p:nvPr/>
        </p:nvSpPr>
        <p:spPr bwMode="auto">
          <a:xfrm>
            <a:off x="4639444" y="4125824"/>
            <a:ext cx="1174828" cy="89567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Biuro Komunikacji i Promocji</a:t>
            </a:r>
          </a:p>
        </p:txBody>
      </p:sp>
      <p:sp>
        <p:nvSpPr>
          <p:cNvPr id="129" name="Prostokąt 128"/>
          <p:cNvSpPr/>
          <p:nvPr/>
        </p:nvSpPr>
        <p:spPr bwMode="auto">
          <a:xfrm>
            <a:off x="5089932" y="4233375"/>
            <a:ext cx="197584" cy="107907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BKP</a:t>
            </a:r>
          </a:p>
        </p:txBody>
      </p:sp>
      <p:sp>
        <p:nvSpPr>
          <p:cNvPr id="104" name="Prostokąt 103"/>
          <p:cNvSpPr/>
          <p:nvPr/>
        </p:nvSpPr>
        <p:spPr bwMode="auto">
          <a:xfrm>
            <a:off x="5106011" y="3715595"/>
            <a:ext cx="181505" cy="107907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1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</p:txBody>
      </p:sp>
      <p:cxnSp>
        <p:nvCxnSpPr>
          <p:cNvPr id="92" name="Łącznik prosty 91">
            <a:extLst>
              <a:ext uri="{FF2B5EF4-FFF2-40B4-BE49-F238E27FC236}">
                <a16:creationId xmlns:a16="http://schemas.microsoft.com/office/drawing/2014/main" id="{D8148CC0-D21B-443D-9B19-7F282530D24C}"/>
              </a:ext>
            </a:extLst>
          </p:cNvPr>
          <p:cNvCxnSpPr/>
          <p:nvPr/>
        </p:nvCxnSpPr>
        <p:spPr bwMode="auto">
          <a:xfrm>
            <a:off x="3631332" y="1181521"/>
            <a:ext cx="0" cy="22957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85" name="Rectangle 307">
            <a:extLst>
              <a:ext uri="{FF2B5EF4-FFF2-40B4-BE49-F238E27FC236}">
                <a16:creationId xmlns:a16="http://schemas.microsoft.com/office/drawing/2014/main" id="{4ABBC569-F987-46E2-BD74-4E64BA9AAF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9284" y="1400204"/>
            <a:ext cx="858685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Stanu</a:t>
            </a:r>
            <a:b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Jarosław Neneman</a:t>
            </a:r>
          </a:p>
        </p:txBody>
      </p:sp>
      <p:sp>
        <p:nvSpPr>
          <p:cNvPr id="89" name="pole tekstowe 88">
            <a:extLst>
              <a:ext uri="{FF2B5EF4-FFF2-40B4-BE49-F238E27FC236}">
                <a16:creationId xmlns:a16="http://schemas.microsoft.com/office/drawing/2014/main" id="{FF37D67C-EF13-44E7-B662-064C352CEC5E}"/>
              </a:ext>
            </a:extLst>
          </p:cNvPr>
          <p:cNvSpPr txBox="1"/>
          <p:nvPr/>
        </p:nvSpPr>
        <p:spPr>
          <a:xfrm>
            <a:off x="1708766" y="1991711"/>
            <a:ext cx="833708" cy="180425"/>
          </a:xfrm>
          <a:prstGeom prst="rect">
            <a:avLst/>
          </a:prstGeom>
          <a:noFill/>
        </p:spPr>
        <p:txBody>
          <a:bodyPr wrap="square" lIns="0" tIns="36000" rIns="36000" bIns="36000" rtlCol="0">
            <a:spAutoFit/>
          </a:bodyPr>
          <a:lstStyle/>
          <a:p>
            <a:endParaRPr lang="pl-PL" sz="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3" name="Rectangle 285">
            <a:extLst>
              <a:ext uri="{FF2B5EF4-FFF2-40B4-BE49-F238E27FC236}">
                <a16:creationId xmlns:a16="http://schemas.microsoft.com/office/drawing/2014/main" id="{044162EE-663E-48BD-82D2-F2B86454C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0424" y="2488699"/>
            <a:ext cx="876732" cy="467595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Dyscypliny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Publicznych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BDF</a:t>
            </a:r>
          </a:p>
        </p:txBody>
      </p:sp>
      <p:cxnSp>
        <p:nvCxnSpPr>
          <p:cNvPr id="86" name="Łącznik prosty 85">
            <a:extLst>
              <a:ext uri="{FF2B5EF4-FFF2-40B4-BE49-F238E27FC236}">
                <a16:creationId xmlns:a16="http://schemas.microsoft.com/office/drawing/2014/main" id="{637FA4BB-148E-4B3C-9A14-128A784401A0}"/>
              </a:ext>
            </a:extLst>
          </p:cNvPr>
          <p:cNvCxnSpPr/>
          <p:nvPr/>
        </p:nvCxnSpPr>
        <p:spPr bwMode="auto">
          <a:xfrm>
            <a:off x="9247956" y="1170816"/>
            <a:ext cx="0" cy="21581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88" name="pole tekstowe 87">
            <a:extLst>
              <a:ext uri="{FF2B5EF4-FFF2-40B4-BE49-F238E27FC236}">
                <a16:creationId xmlns:a16="http://schemas.microsoft.com/office/drawing/2014/main" id="{1CF8B471-2FD7-41F2-8904-DA5F169B8D92}"/>
              </a:ext>
            </a:extLst>
          </p:cNvPr>
          <p:cNvSpPr txBox="1"/>
          <p:nvPr/>
        </p:nvSpPr>
        <p:spPr>
          <a:xfrm>
            <a:off x="1183060" y="1953354"/>
            <a:ext cx="833708" cy="395526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</p:spPr>
        <p:txBody>
          <a:bodyPr wrap="square" lIns="0" tIns="36000" rIns="36000" bIns="36000" rtlCol="0">
            <a:spAutoFit/>
          </a:bodyPr>
          <a:lstStyle/>
          <a:p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Główny Rzecznik Dyscypliny Finansów Publicznych</a:t>
            </a:r>
          </a:p>
        </p:txBody>
      </p:sp>
      <p:sp>
        <p:nvSpPr>
          <p:cNvPr id="94" name="Rectangle 277">
            <a:extLst>
              <a:ext uri="{FF2B5EF4-FFF2-40B4-BE49-F238E27FC236}">
                <a16:creationId xmlns:a16="http://schemas.microsoft.com/office/drawing/2014/main" id="{9EA33A19-145F-491D-A42A-53A5D3F4BF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9284" y="5243652"/>
            <a:ext cx="856924" cy="472402"/>
          </a:xfrm>
          <a:prstGeom prst="rect">
            <a:avLst/>
          </a:prstGeom>
          <a:solidFill>
            <a:schemeClr val="bg2">
              <a:lumMod val="20000"/>
              <a:lumOff val="80000"/>
              <a:alpha val="50000"/>
            </a:schemeClr>
          </a:solidFill>
          <a:ln w="12700">
            <a:solidFill>
              <a:schemeClr val="bg2">
                <a:lumMod val="20000"/>
                <a:lumOff val="80000"/>
                <a:alpha val="5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Instytut Finansów</a:t>
            </a:r>
          </a:p>
        </p:txBody>
      </p:sp>
      <p:sp>
        <p:nvSpPr>
          <p:cNvPr id="96" name="Rectangle 277">
            <a:extLst>
              <a:ext uri="{FF2B5EF4-FFF2-40B4-BE49-F238E27FC236}">
                <a16:creationId xmlns:a16="http://schemas.microsoft.com/office/drawing/2014/main" id="{D956984B-B654-453B-A764-0E1F72D226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7813" y="5767313"/>
            <a:ext cx="889343" cy="472402"/>
          </a:xfrm>
          <a:prstGeom prst="rect">
            <a:avLst/>
          </a:prstGeom>
          <a:solidFill>
            <a:schemeClr val="bg2">
              <a:lumMod val="20000"/>
              <a:lumOff val="80000"/>
              <a:alpha val="50000"/>
            </a:schemeClr>
          </a:solidFill>
          <a:ln w="12700">
            <a:solidFill>
              <a:schemeClr val="bg2">
                <a:lumMod val="20000"/>
                <a:lumOff val="80000"/>
                <a:alpha val="5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Polska Agencja Nadzoru Audytowego</a:t>
            </a:r>
          </a:p>
        </p:txBody>
      </p:sp>
      <p:sp>
        <p:nvSpPr>
          <p:cNvPr id="97" name="Rectangle 277">
            <a:extLst>
              <a:ext uri="{FF2B5EF4-FFF2-40B4-BE49-F238E27FC236}">
                <a16:creationId xmlns:a16="http://schemas.microsoft.com/office/drawing/2014/main" id="{97657BBF-A0C7-4B01-83EB-4E33F8979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5908" y="6309320"/>
            <a:ext cx="889343" cy="472402"/>
          </a:xfrm>
          <a:prstGeom prst="rect">
            <a:avLst/>
          </a:prstGeom>
          <a:solidFill>
            <a:schemeClr val="bg2">
              <a:lumMod val="20000"/>
              <a:lumOff val="80000"/>
              <a:alpha val="51000"/>
            </a:schemeClr>
          </a:solidFill>
          <a:ln w="12700" cap="rnd">
            <a:solidFill>
              <a:schemeClr val="bg2">
                <a:lumMod val="20000"/>
                <a:lumOff val="80000"/>
                <a:alpha val="5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>
                <a:solidFill>
                  <a:schemeClr val="tx1"/>
                </a:solidFill>
                <a:latin typeface="Calibri" panose="020F0502020204030204" pitchFamily="34" charset="0"/>
              </a:rPr>
              <a:t>Centrum Informatyki </a:t>
            </a: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Resortu Finansów</a:t>
            </a:r>
          </a:p>
        </p:txBody>
      </p:sp>
      <p:sp>
        <p:nvSpPr>
          <p:cNvPr id="98" name="Prostokąt 97">
            <a:extLst>
              <a:ext uri="{FF2B5EF4-FFF2-40B4-BE49-F238E27FC236}">
                <a16:creationId xmlns:a16="http://schemas.microsoft.com/office/drawing/2014/main" id="{97FDD78C-C980-4C0D-B62F-FD97518AB76C}"/>
              </a:ext>
            </a:extLst>
          </p:cNvPr>
          <p:cNvSpPr/>
          <p:nvPr/>
        </p:nvSpPr>
        <p:spPr bwMode="auto">
          <a:xfrm>
            <a:off x="7668517" y="1395267"/>
            <a:ext cx="971791" cy="1546263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Podsekretarz Stanu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Małgorzata</a:t>
            </a:r>
            <a:b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Krok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Zastępca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Szefa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1" name="Łącznik prosty 100">
            <a:extLst>
              <a:ext uri="{FF2B5EF4-FFF2-40B4-BE49-F238E27FC236}">
                <a16:creationId xmlns:a16="http://schemas.microsoft.com/office/drawing/2014/main" id="{8EEB10D4-2A91-40E3-AD52-F37B1E5A701C}"/>
              </a:ext>
            </a:extLst>
          </p:cNvPr>
          <p:cNvCxnSpPr/>
          <p:nvPr/>
        </p:nvCxnSpPr>
        <p:spPr bwMode="auto">
          <a:xfrm>
            <a:off x="8167836" y="1181520"/>
            <a:ext cx="0" cy="21581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5" name="Łącznik prosty 104">
            <a:extLst>
              <a:ext uri="{FF2B5EF4-FFF2-40B4-BE49-F238E27FC236}">
                <a16:creationId xmlns:a16="http://schemas.microsoft.com/office/drawing/2014/main" id="{BCAC4D2A-A6D2-4409-A7FC-4415831EB666}"/>
              </a:ext>
            </a:extLst>
          </p:cNvPr>
          <p:cNvCxnSpPr>
            <a:cxnSpLocks/>
          </p:cNvCxnSpPr>
          <p:nvPr/>
        </p:nvCxnSpPr>
        <p:spPr bwMode="auto">
          <a:xfrm>
            <a:off x="8167836" y="2141970"/>
            <a:ext cx="0" cy="278918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8" name="Łącznik prosty 107">
            <a:extLst>
              <a:ext uri="{FF2B5EF4-FFF2-40B4-BE49-F238E27FC236}">
                <a16:creationId xmlns:a16="http://schemas.microsoft.com/office/drawing/2014/main" id="{A2D050A3-ED95-4F30-B9D9-9CCEC92B15EF}"/>
              </a:ext>
            </a:extLst>
          </p:cNvPr>
          <p:cNvCxnSpPr>
            <a:cxnSpLocks/>
          </p:cNvCxnSpPr>
          <p:nvPr/>
        </p:nvCxnSpPr>
        <p:spPr bwMode="auto">
          <a:xfrm>
            <a:off x="6223620" y="2148010"/>
            <a:ext cx="1942362" cy="40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0DD8BAC0-D8D2-4C2A-B86E-433D07B8F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904" y="6474414"/>
            <a:ext cx="3257550" cy="234199"/>
          </a:xfrm>
        </p:spPr>
        <p:txBody>
          <a:bodyPr/>
          <a:lstStyle/>
          <a:p>
            <a:pPr algn="l">
              <a:defRPr/>
            </a:pPr>
            <a:r>
              <a:rPr lang="pl-PL" altLang="pl-PL" sz="800" dirty="0"/>
              <a:t>Obowiązuje od 01.02.2024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D4F992F-09A8-4BCD-8E9F-8D0A2ACBDFD0}">
  <ds:schemaRefs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20628</TotalTime>
  <Words>333</Words>
  <Application>Microsoft Office PowerPoint</Application>
  <PresentationFormat>Slajdy 35 mm</PresentationFormat>
  <Paragraphs>167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 w jęz. polskim</dc:title>
  <dc:creator>Waniek Michał</dc:creator>
  <cp:lastModifiedBy>Waniek Michał</cp:lastModifiedBy>
  <cp:revision>1813</cp:revision>
  <cp:lastPrinted>2023-12-18T18:51:27Z</cp:lastPrinted>
  <dcterms:created xsi:type="dcterms:W3CDTF">2006-06-26T12:00:33Z</dcterms:created>
  <dcterms:modified xsi:type="dcterms:W3CDTF">2024-02-06T13:50:49Z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UxC4dwLulzfINJ8nQH+xvX5LNGipWa4BRSZhPgxsCvkzJX0eXv1avSGNVkWZXf5R0nLY06PkqUTtMev+7Mk9iA==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UxC4dwLulzfINJ8nQH+xvX5LNGipWa4BRSZhPgxsCvm42mrIC/DSDv0ggS+FjUN/2v1BBotkLlY5aAiEhoi6uYK8tD0NJ7EmZUO6ODVcBQ29uFWLuek7jmiX2uLpl1I3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