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4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909560" cy="6858000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7909560" y="0"/>
            <a:ext cx="4282135" cy="6858000"/>
          </a:xfrm>
          <a:prstGeom prst="rect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7360920" y="-228600"/>
            <a:ext cx="310896" cy="7406640"/>
          </a:xfrm>
          <a:prstGeom prst="parallelogram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arallelogram 4"/>
          <p:cNvSpPr/>
          <p:nvPr/>
        </p:nvSpPr>
        <p:spPr>
          <a:xfrm>
            <a:off x="8074152" y="-228600"/>
            <a:ext cx="310896" cy="7406640"/>
          </a:xfrm>
          <a:prstGeom prst="parallelogram">
            <a:avLst/>
          </a:prstGeom>
          <a:solidFill>
            <a:srgbClr val="2253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8787384" y="-228600"/>
            <a:ext cx="310896" cy="7406640"/>
          </a:xfrm>
          <a:prstGeom prst="parallelogram">
            <a:avLst/>
          </a:prstGeom>
          <a:solidFill>
            <a:srgbClr val="2253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Parallelogram 6"/>
          <p:cNvSpPr/>
          <p:nvPr/>
        </p:nvSpPr>
        <p:spPr>
          <a:xfrm>
            <a:off x="9500616" y="-228600"/>
            <a:ext cx="310896" cy="7406640"/>
          </a:xfrm>
          <a:prstGeom prst="parallelogram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Parallelogram 7"/>
          <p:cNvSpPr/>
          <p:nvPr/>
        </p:nvSpPr>
        <p:spPr>
          <a:xfrm>
            <a:off x="10213848" y="-228600"/>
            <a:ext cx="310896" cy="7406640"/>
          </a:xfrm>
          <a:prstGeom prst="parallelogram">
            <a:avLst/>
          </a:prstGeom>
          <a:solidFill>
            <a:srgbClr val="2253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366760" y="1371600"/>
            <a:ext cx="2788920" cy="2011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Isosceles Triangle 9"/>
          <p:cNvSpPr/>
          <p:nvPr/>
        </p:nvSpPr>
        <p:spPr>
          <a:xfrm>
            <a:off x="8229600" y="841248"/>
            <a:ext cx="3063240" cy="1051560"/>
          </a:xfrm>
          <a:prstGeom prst="triangl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668512" y="1828800"/>
            <a:ext cx="2176272" cy="137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869680" y="2011680"/>
            <a:ext cx="310896" cy="384048"/>
          </a:xfrm>
          <a:prstGeom prst="roundRect">
            <a:avLst>
              <a:gd name="adj" fmla="val 12000"/>
            </a:avLst>
          </a:prstGeom>
          <a:solidFill>
            <a:srgbClr val="DE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9436608" y="2011680"/>
            <a:ext cx="310896" cy="384048"/>
          </a:xfrm>
          <a:prstGeom prst="roundRect">
            <a:avLst>
              <a:gd name="adj" fmla="val 12000"/>
            </a:avLst>
          </a:prstGeom>
          <a:solidFill>
            <a:srgbClr val="DE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003536" y="2011680"/>
            <a:ext cx="310896" cy="384048"/>
          </a:xfrm>
          <a:prstGeom prst="roundRect">
            <a:avLst>
              <a:gd name="adj" fmla="val 12000"/>
            </a:avLst>
          </a:prstGeom>
          <a:solidFill>
            <a:srgbClr val="DE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570464" y="2011680"/>
            <a:ext cx="310896" cy="384048"/>
          </a:xfrm>
          <a:prstGeom prst="roundRect">
            <a:avLst>
              <a:gd name="adj" fmla="val 12000"/>
            </a:avLst>
          </a:prstGeom>
          <a:solidFill>
            <a:srgbClr val="DEEB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9528048" y="2532888"/>
            <a:ext cx="502920" cy="667512"/>
          </a:xfrm>
          <a:prstGeom prst="roundRect">
            <a:avLst>
              <a:gd name="adj" fmla="val 12000"/>
            </a:avLst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732520" y="3886200"/>
            <a:ext cx="2148840" cy="8229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000" b="1" i="0">
                <a:solidFill>
                  <a:srgbClr val="EEB137"/>
                </a:solidFill>
                <a:latin typeface="Aptos"/>
              </a:rPr>
              <a:t>✦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502920"/>
            <a:ext cx="658368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C3D7E7"/>
                </a:solidFill>
                <a:latin typeface="Aptos"/>
              </a:rPr>
              <a:t>KOMENDA POWIATOWA PSP W GOLENIOWIE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1417320"/>
            <a:ext cx="6812280" cy="150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ptos"/>
              </a:rPr>
              <a:t>OCHRONA
PRZECIWPOŻAROWA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035808"/>
            <a:ext cx="6583680" cy="7772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700" b="1" i="0">
                <a:solidFill>
                  <a:srgbClr val="FFFFFF"/>
                </a:solidFill>
                <a:latin typeface="Aptos"/>
              </a:rPr>
              <a:t>w placówkach dydaktycznych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4096512"/>
            <a:ext cx="1143000" cy="64008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5800" y="4389120"/>
            <a:ext cx="6263640" cy="6858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 i="0">
                <a:solidFill>
                  <a:srgbClr val="DFEAF3"/>
                </a:solidFill>
                <a:latin typeface="Aptos"/>
              </a:rPr>
              <a:t>Obowiązki, wymagania i dobre praktyki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623560"/>
            <a:ext cx="63093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Dla dyrektorów i kierowników placówek dydaktycznych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6080760"/>
            <a:ext cx="630936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0">
                <a:solidFill>
                  <a:srgbClr val="C3D7E7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5074920"/>
            <a:ext cx="3383280" cy="6858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BEZPIECZEŃSTWO
ZACZYNA SIĘ OD ORGANIZACJI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Plan spotkania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115568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4671" y="1316736"/>
            <a:ext cx="566928" cy="56692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1" y="1325880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36192" y="1280160"/>
            <a:ext cx="411480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Podstawy prawne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36192" y="1673352"/>
            <a:ext cx="4069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Najważniejsze obowiązki wynikające z przepisów.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115568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428232" y="1316736"/>
            <a:ext cx="566928" cy="56692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28232" y="1325880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59752" y="1280160"/>
            <a:ext cx="411480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Instrukcja bezpieczeństwa pożarowego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59752" y="1673352"/>
            <a:ext cx="4069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Co powinna zawierać i kiedy ją aktualizować.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2715768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804671" y="2916936"/>
            <a:ext cx="566928" cy="56692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4671" y="29260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36192" y="2880360"/>
            <a:ext cx="411480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Warunki ochrony przeciwpożarowej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36192" y="3273551"/>
            <a:ext cx="4069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Jakie dane i rozwiązania trzeba znać.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63640" y="2715768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428232" y="2916936"/>
            <a:ext cx="566928" cy="56692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28232" y="29260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59752" y="2880360"/>
            <a:ext cx="411480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Urządzenia i przeglądy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59752" y="3273551"/>
            <a:ext cx="4069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Konserwacja, dokumentacja i terminy.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080" y="4315968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804671" y="4517136"/>
            <a:ext cx="566928" cy="56692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04671" y="45262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36192" y="4480559"/>
            <a:ext cx="411480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Reagowanie i ewakuacja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36192" y="4873752"/>
            <a:ext cx="4069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Procedury, role i praktyczne sprawdzenie.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63640" y="4315968"/>
            <a:ext cx="5257800" cy="1243584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6428232" y="4517136"/>
            <a:ext cx="566928" cy="56692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28232" y="45262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06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159752" y="4480559"/>
            <a:ext cx="411480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Dobre praktyki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59752" y="4873752"/>
            <a:ext cx="4069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Najczęstsze problemy i lista kontrolna.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Podstawy prawne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1143000"/>
            <a:ext cx="5349240" cy="1874519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40080" y="1143000"/>
            <a:ext cx="82296" cy="1874519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1247" y="1289304"/>
            <a:ext cx="496519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Ustawa o ochronie przeciwpożarowej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1755648"/>
            <a:ext cx="4965192" cy="11247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0" i="0">
                <a:solidFill>
                  <a:srgbClr val="22313F"/>
                </a:solidFill>
                <a:latin typeface="Aptos"/>
              </a:rPr>
              <a:t>Ustawa z 24 sierpnia 1991 r.
(t.j. Dz.U. z 2025 r., poz. 188 z późn. zm.)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143000"/>
            <a:ext cx="5349240" cy="1874519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143000"/>
            <a:ext cx="82296" cy="1874519"/>
          </a:xfrm>
          <a:prstGeom prst="rect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19088" y="1289304"/>
            <a:ext cx="496519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Rozporządzenie MSWiA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19088" y="1755648"/>
            <a:ext cx="4965192" cy="11247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Rozporządzenie z 7 czerwca 2010 r. w sprawie ochrony przeciwpożarowej budynków, innych obiektów budowlanych i terenów
(t.j. Dz.U. z 2023 r., poz. 822 z późn. zm.)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401568"/>
            <a:ext cx="10927080" cy="2084831"/>
          </a:xfrm>
          <a:prstGeom prst="roundRect">
            <a:avLst>
              <a:gd name="adj" fmla="val 12000"/>
            </a:avLst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3675887"/>
            <a:ext cx="1028700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"/>
              </a:rPr>
              <a:t>Zasada nadrzędna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4315968"/>
            <a:ext cx="9921240" cy="8229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0" i="0">
                <a:solidFill>
                  <a:srgbClr val="FFFFFF"/>
                </a:solidFill>
                <a:latin typeface="Aptos"/>
              </a:rPr>
              <a:t>Właściciel, zarządca lub użytkownik odpowiada za zapewnienie ochrony przeciwpożarowej obiektu w zakresie wynikającym z przepisów i sposobu jego użytkowania.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Obowiązki właściciela, zarządcy i użytkownika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051560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04672" y="1234439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1243584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1161288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Przestrzegać wymagań techniczno-budowlanych, instalacyjnych i technologicznych.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54496" y="1051560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400800" y="1234439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0" y="1243584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59168" y="1161288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Wyposażyć obiekt w wymagane urządzenia przeciwpożarowe i gaśnice.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2258568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804672" y="2441448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4672" y="2450591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368296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Zapewnić konserwację i naprawy urządzeń oraz gaśnic.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54496" y="2258568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400800" y="2441448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2450591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9168" y="2368296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Zapewnić bezpieczeństwo osób i możliwość ewakuacji.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8368" y="3465576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804672" y="3648456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04672" y="3657600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63040" y="3575304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Przygotować obiekt do prowadzenia akcji ratowniczej.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54496" y="3465576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6400800" y="3648456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400800" y="3657600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59168" y="3575304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Zapoznać pracowników z przepisami przeciwpożarowymi.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8368" y="4672583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804672" y="4855464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04672" y="4864607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463040" y="4782312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Ustalić sposób postępowania na wypadek pożaru i innych zagrożeń.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254496" y="4672584"/>
            <a:ext cx="5230368" cy="950976"/>
          </a:xfrm>
          <a:prstGeom prst="roundRect">
            <a:avLst>
              <a:gd name="adj" fmla="val 12000"/>
            </a:avLst>
          </a:prstGeom>
          <a:solidFill>
            <a:srgbClr val="FD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6400800" y="4855464"/>
            <a:ext cx="502920" cy="5029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400800" y="4864607"/>
            <a:ext cx="502920" cy="4846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059168" y="4754880"/>
            <a:ext cx="4160520" cy="7132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082442"/>
                </a:solidFill>
                <a:latin typeface="Aptos"/>
              </a:rPr>
              <a:t>Odpowiedzialność wymaga nie tylko dokumentów, lecz także sprawnego wdrożenia procedur w praktyce.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Warunki ochrony przeciwpożarowej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5</a:t>
            </a:r>
          </a:p>
        </p:txBody>
      </p:sp>
      <p:sp>
        <p:nvSpPr>
          <p:cNvPr id="9" name="Oval 8"/>
          <p:cNvSpPr/>
          <p:nvPr/>
        </p:nvSpPr>
        <p:spPr>
          <a:xfrm>
            <a:off x="1920240" y="1234440"/>
            <a:ext cx="713232" cy="71323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20240" y="1243584"/>
            <a:ext cx="713232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2084832"/>
            <a:ext cx="3017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Budynek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450592"/>
            <a:ext cx="3063240" cy="5760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powierzchnia, wysokość, kondygnacje, odporność pożarowa</a:t>
            </a:r>
          </a:p>
        </p:txBody>
      </p:sp>
      <p:sp>
        <p:nvSpPr>
          <p:cNvPr id="13" name="Oval 12"/>
          <p:cNvSpPr/>
          <p:nvPr/>
        </p:nvSpPr>
        <p:spPr>
          <a:xfrm>
            <a:off x="5779007" y="1234440"/>
            <a:ext cx="713232" cy="71323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779007" y="1243584"/>
            <a:ext cx="713232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2084832"/>
            <a:ext cx="3017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Ludzie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0288" y="2450592"/>
            <a:ext cx="3063240" cy="5760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kategoria zagrożenia ludzi, liczba osób i warunki ewakuacji</a:t>
            </a:r>
          </a:p>
        </p:txBody>
      </p:sp>
      <p:sp>
        <p:nvSpPr>
          <p:cNvPr id="17" name="Oval 16"/>
          <p:cNvSpPr/>
          <p:nvPr/>
        </p:nvSpPr>
        <p:spPr>
          <a:xfrm>
            <a:off x="9637776" y="1234440"/>
            <a:ext cx="713232" cy="71323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37776" y="1243584"/>
            <a:ext cx="713232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76488" y="2084832"/>
            <a:ext cx="3017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Pożar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5" y="2450592"/>
            <a:ext cx="3063240" cy="5760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substancje palne, obciążenie ogniowe, zagrożenie wybuchem</a:t>
            </a:r>
          </a:p>
        </p:txBody>
      </p:sp>
      <p:sp>
        <p:nvSpPr>
          <p:cNvPr id="21" name="Oval 20"/>
          <p:cNvSpPr/>
          <p:nvPr/>
        </p:nvSpPr>
        <p:spPr>
          <a:xfrm>
            <a:off x="1920240" y="3291840"/>
            <a:ext cx="713232" cy="71323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920240" y="3300984"/>
            <a:ext cx="713232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2" y="4142232"/>
            <a:ext cx="3017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Podział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4507992"/>
            <a:ext cx="3063240" cy="5760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strefy pożarowe i odległości od sąsiednich obiektów</a:t>
            </a:r>
          </a:p>
        </p:txBody>
      </p:sp>
      <p:sp>
        <p:nvSpPr>
          <p:cNvPr id="25" name="Oval 24"/>
          <p:cNvSpPr/>
          <p:nvPr/>
        </p:nvSpPr>
        <p:spPr>
          <a:xfrm>
            <a:off x="5779007" y="3291840"/>
            <a:ext cx="713232" cy="71323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779007" y="3300984"/>
            <a:ext cx="713232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17720" y="4142232"/>
            <a:ext cx="3017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Instalacje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90288" y="4507992"/>
            <a:ext cx="3063240" cy="5760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zabezpieczenie instalacji użytkowych i urządzenia ppoż.</a:t>
            </a:r>
          </a:p>
        </p:txBody>
      </p:sp>
      <p:sp>
        <p:nvSpPr>
          <p:cNvPr id="29" name="Oval 28"/>
          <p:cNvSpPr/>
          <p:nvPr/>
        </p:nvSpPr>
        <p:spPr>
          <a:xfrm>
            <a:off x="9637776" y="3291840"/>
            <a:ext cx="713232" cy="71323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637776" y="3300984"/>
            <a:ext cx="713232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↗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76488" y="4142232"/>
            <a:ext cx="3017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Działania ratownicze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49055" y="4507992"/>
            <a:ext cx="3063240" cy="5760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5B6D7D"/>
                </a:solidFill>
                <a:latin typeface="Aptos"/>
              </a:rPr>
              <a:t>woda do zewnętrznego gaszenia pożaru i drogi pożarowe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5800" y="5559552"/>
            <a:ext cx="10789920" cy="530352"/>
          </a:xfrm>
          <a:prstGeom prst="roundRect">
            <a:avLst>
              <a:gd name="adj" fmla="val 12000"/>
            </a:avLst>
          </a:prstGeom>
          <a:solidFill>
            <a:srgbClr val="FD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68680" y="5632704"/>
            <a:ext cx="10424160" cy="2926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D62330"/>
                </a:solidFill>
                <a:latin typeface="Aptos"/>
              </a:rPr>
              <a:t>Porównaj warunki wymagane z istniejącymi — i udokumentuj analizę bezpieczeństwa pożarowego.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Instrukcja bezpieczeństwa pożarowego (IBP)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097280"/>
            <a:ext cx="10789920" cy="5669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§ 6 rozporządzenia MSWiA — instrukcja porządkuje zasady ochrony przeciwpożarowej w obiekcie.</a:t>
            </a:r>
          </a:p>
        </p:txBody>
      </p:sp>
      <p:sp>
        <p:nvSpPr>
          <p:cNvPr id="10" name="Oval 9"/>
          <p:cNvSpPr/>
          <p:nvPr/>
        </p:nvSpPr>
        <p:spPr>
          <a:xfrm>
            <a:off x="685800" y="1874519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1883663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6152" y="1828800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Warunki ochrony przeciwpożarowej i charakterystyka zagrożeń.</a:t>
            </a:r>
          </a:p>
        </p:txBody>
      </p:sp>
      <p:sp>
        <p:nvSpPr>
          <p:cNvPr id="13" name="Oval 12"/>
          <p:cNvSpPr/>
          <p:nvPr/>
        </p:nvSpPr>
        <p:spPr>
          <a:xfrm>
            <a:off x="6217920" y="1874519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0" y="1883663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272" y="1828800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Wyposażenie w urządzenia przeciwpożarowe i gaśnice oraz zasady przeglądów.</a:t>
            </a:r>
          </a:p>
        </p:txBody>
      </p:sp>
      <p:sp>
        <p:nvSpPr>
          <p:cNvPr id="16" name="Oval 15"/>
          <p:cNvSpPr/>
          <p:nvPr/>
        </p:nvSpPr>
        <p:spPr>
          <a:xfrm>
            <a:off x="685800" y="2807208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2816351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16152" y="2761488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Procedury na wypadek pożaru i innego zagrożenia.</a:t>
            </a:r>
          </a:p>
        </p:txBody>
      </p:sp>
      <p:sp>
        <p:nvSpPr>
          <p:cNvPr id="19" name="Oval 18"/>
          <p:cNvSpPr/>
          <p:nvPr/>
        </p:nvSpPr>
        <p:spPr>
          <a:xfrm>
            <a:off x="6217920" y="2807208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17920" y="2816351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8272" y="2761488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Zasady wykonywania prac niebezpiecznych pożarowo — jeżeli są przewidywane.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3739896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3749039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6152" y="3694176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Warunki i organizacja ewakuacji oraz sposób praktycznego sprawdzania.</a:t>
            </a:r>
          </a:p>
        </p:txBody>
      </p:sp>
      <p:sp>
        <p:nvSpPr>
          <p:cNvPr id="25" name="Oval 24"/>
          <p:cNvSpPr/>
          <p:nvPr/>
        </p:nvSpPr>
        <p:spPr>
          <a:xfrm>
            <a:off x="6217920" y="3739896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17920" y="3749039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48272" y="3694176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Zasady zapoznawania użytkowników z przepisami i treścią instrukcji.</a:t>
            </a:r>
          </a:p>
        </p:txBody>
      </p:sp>
      <p:sp>
        <p:nvSpPr>
          <p:cNvPr id="28" name="Oval 27"/>
          <p:cNvSpPr/>
          <p:nvPr/>
        </p:nvSpPr>
        <p:spPr>
          <a:xfrm>
            <a:off x="685800" y="4672584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5800" y="4681728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16152" y="4626864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Zadania i obowiązki stałych użytkowników obiektu.</a:t>
            </a:r>
          </a:p>
        </p:txBody>
      </p:sp>
      <p:sp>
        <p:nvSpPr>
          <p:cNvPr id="31" name="Oval 30"/>
          <p:cNvSpPr/>
          <p:nvPr/>
        </p:nvSpPr>
        <p:spPr>
          <a:xfrm>
            <a:off x="6217920" y="4672584"/>
            <a:ext cx="384048" cy="38404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217920" y="4681728"/>
            <a:ext cx="384048" cy="36575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8272" y="4626864"/>
            <a:ext cx="4663440" cy="6583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Plany obiektu i terenu z oznaczeniem kluczowych elementów bezpieczeństwa.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85800" y="5687568"/>
            <a:ext cx="10835640" cy="429768"/>
          </a:xfrm>
          <a:prstGeom prst="roundRect">
            <a:avLst>
              <a:gd name="adj" fmla="val 12000"/>
            </a:avLst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22960" y="5724144"/>
            <a:ext cx="1056132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Instrukcja ma być znana użytkownikom i zgodna z rzeczywistym sposobem użytkowania obiektu.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Plany obiektu i terenu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115568"/>
            <a:ext cx="566928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Plany powinny w szczególności wskazywać: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737360"/>
            <a:ext cx="5486400" cy="3977639"/>
          </a:xfrm>
          <a:prstGeom prst="rect">
            <a:avLst/>
          </a:prstGeom>
          <a:noFill/>
        </p:spPr>
        <p:txBody>
          <a:bodyPr wrap="square" lIns="18288" tIns="18288" rIns="27432" bIns="18288">
            <a:spAutoFit/>
          </a:bodyPr>
          <a:lstStyle/>
          <a:p>
            <a:pPr>
              <a:spcAft>
                <a:spcPts val="1100"/>
              </a:spcAft>
            </a:pPr>
            <a:r>
              <a:rPr sz="1300" b="1">
                <a:solidFill>
                  <a:srgbClr val="D62330"/>
                </a:solidFill>
                <a:latin typeface="Aptos"/>
              </a:rPr>
              <a:t>●  </a:t>
            </a:r>
            <a:r>
              <a:rPr sz="1400">
                <a:solidFill>
                  <a:srgbClr val="22313F"/>
                </a:solidFill>
                <a:latin typeface="Aptos"/>
              </a:rPr>
              <a:t>Kierunki i wyjścia ewakuacyjne.</a:t>
            </a:r>
          </a:p>
          <a:p>
            <a:pPr>
              <a:spcAft>
                <a:spcPts val="1100"/>
              </a:spcAft>
            </a:pPr>
            <a:r>
              <a:rPr sz="1300" b="1">
                <a:solidFill>
                  <a:srgbClr val="D62330"/>
                </a:solidFill>
                <a:latin typeface="Aptos"/>
              </a:rPr>
              <a:t>●  </a:t>
            </a:r>
            <a:r>
              <a:rPr sz="1400">
                <a:solidFill>
                  <a:srgbClr val="22313F"/>
                </a:solidFill>
                <a:latin typeface="Aptos"/>
              </a:rPr>
              <a:t>Miejsca usytuowania urządzeń przeciwpożarowych i gaśnic.</a:t>
            </a:r>
          </a:p>
          <a:p>
            <a:pPr>
              <a:spcAft>
                <a:spcPts val="1100"/>
              </a:spcAft>
            </a:pPr>
            <a:r>
              <a:rPr sz="1300" b="1">
                <a:solidFill>
                  <a:srgbClr val="D62330"/>
                </a:solidFill>
                <a:latin typeface="Aptos"/>
              </a:rPr>
              <a:t>●  </a:t>
            </a:r>
            <a:r>
              <a:rPr sz="1400">
                <a:solidFill>
                  <a:srgbClr val="22313F"/>
                </a:solidFill>
                <a:latin typeface="Aptos"/>
              </a:rPr>
              <a:t>Kurki główne instalacji gazowej.</a:t>
            </a:r>
          </a:p>
          <a:p>
            <a:pPr>
              <a:spcAft>
                <a:spcPts val="1100"/>
              </a:spcAft>
            </a:pPr>
            <a:r>
              <a:rPr sz="1300" b="1">
                <a:solidFill>
                  <a:srgbClr val="D62330"/>
                </a:solidFill>
                <a:latin typeface="Aptos"/>
              </a:rPr>
              <a:t>●  </a:t>
            </a:r>
            <a:r>
              <a:rPr sz="1400">
                <a:solidFill>
                  <a:srgbClr val="22313F"/>
                </a:solidFill>
                <a:latin typeface="Aptos"/>
              </a:rPr>
              <a:t>Miejsca składowania materiałów niebezpiecznych pożarowo.</a:t>
            </a:r>
          </a:p>
          <a:p>
            <a:pPr>
              <a:spcAft>
                <a:spcPts val="1100"/>
              </a:spcAft>
            </a:pPr>
            <a:r>
              <a:rPr sz="1300" b="1">
                <a:solidFill>
                  <a:srgbClr val="D62330"/>
                </a:solidFill>
                <a:latin typeface="Aptos"/>
              </a:rPr>
              <a:t>●  </a:t>
            </a:r>
            <a:r>
              <a:rPr sz="1400">
                <a:solidFill>
                  <a:srgbClr val="22313F"/>
                </a:solidFill>
                <a:latin typeface="Aptos"/>
              </a:rPr>
              <a:t>Elementy sterujące urządzeniami przeciwpożarowymi.</a:t>
            </a:r>
          </a:p>
          <a:p>
            <a:pPr>
              <a:spcAft>
                <a:spcPts val="1100"/>
              </a:spcAft>
            </a:pPr>
            <a:r>
              <a:rPr sz="1300" b="1">
                <a:solidFill>
                  <a:srgbClr val="D62330"/>
                </a:solidFill>
                <a:latin typeface="Aptos"/>
              </a:rPr>
              <a:t>●  </a:t>
            </a:r>
            <a:r>
              <a:rPr sz="1400">
                <a:solidFill>
                  <a:srgbClr val="22313F"/>
                </a:solidFill>
                <a:latin typeface="Aptos"/>
              </a:rPr>
              <a:t>Usytuowanie obiektu oraz terenu przyległego.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20840" y="1280160"/>
            <a:ext cx="4754880" cy="4297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22592" y="1481328"/>
            <a:ext cx="41605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5B6D7D"/>
                </a:solidFill>
                <a:latin typeface="Aptos"/>
              </a:rPr>
              <a:t>SCHEMAT POGLĄDOWY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5200" y="1965960"/>
            <a:ext cx="3474720" cy="2423160"/>
          </a:xfrm>
          <a:prstGeom prst="rect">
            <a:avLst/>
          </a:prstGeom>
          <a:solidFill>
            <a:srgbClr val="FFFFFF"/>
          </a:solidFill>
          <a:ln>
            <a:solidFill>
              <a:srgbClr val="DEEB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452360" y="2103120"/>
            <a:ext cx="1097280" cy="777240"/>
          </a:xfrm>
          <a:prstGeom prst="rect">
            <a:avLst/>
          </a:prstGeom>
          <a:solidFill>
            <a:srgbClr val="DEEBF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641080" y="2103120"/>
            <a:ext cx="914400" cy="777240"/>
          </a:xfrm>
          <a:prstGeom prst="rect">
            <a:avLst/>
          </a:prstGeom>
          <a:solidFill>
            <a:srgbClr val="DEEBF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9646920" y="2103120"/>
            <a:ext cx="987552" cy="777240"/>
          </a:xfrm>
          <a:prstGeom prst="rect">
            <a:avLst/>
          </a:prstGeom>
          <a:solidFill>
            <a:srgbClr val="DEEBF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452360" y="2971800"/>
            <a:ext cx="1417320" cy="1234440"/>
          </a:xfrm>
          <a:prstGeom prst="rect">
            <a:avLst/>
          </a:prstGeom>
          <a:solidFill>
            <a:srgbClr val="DEEBF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61120" y="2971800"/>
            <a:ext cx="1673352" cy="1234440"/>
          </a:xfrm>
          <a:prstGeom prst="rect">
            <a:avLst/>
          </a:prstGeom>
          <a:solidFill>
            <a:srgbClr val="DEEBF5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9" name="Connector 18"/>
          <p:cNvCxnSpPr/>
          <p:nvPr/>
        </p:nvCxnSpPr>
        <p:spPr>
          <a:xfrm>
            <a:off x="7635240" y="3840480"/>
            <a:ext cx="2788920" cy="0"/>
          </a:xfrm>
          <a:prstGeom prst="line">
            <a:avLst/>
          </a:prstGeom>
          <a:ln w="50800">
            <a:solidFill>
              <a:srgbClr val="227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10424160" y="3840480"/>
            <a:ext cx="0" cy="685800"/>
          </a:xfrm>
          <a:prstGeom prst="line">
            <a:avLst/>
          </a:prstGeom>
          <a:ln w="50800">
            <a:solidFill>
              <a:srgbClr val="227F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10012680" y="4462272"/>
            <a:ext cx="822960" cy="292608"/>
          </a:xfrm>
          <a:prstGeom prst="roundRect">
            <a:avLst>
              <a:gd name="adj" fmla="val 12000"/>
            </a:avLst>
          </a:prstGeom>
          <a:solidFill>
            <a:srgbClr val="227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040112" y="4480560"/>
            <a:ext cx="768096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" b="1" i="0">
                <a:solidFill>
                  <a:srgbClr val="FFFFFF"/>
                </a:solidFill>
                <a:latin typeface="Aptos"/>
              </a:rPr>
              <a:t>WYJŚCIE</a:t>
            </a:r>
          </a:p>
        </p:txBody>
      </p:sp>
      <p:sp>
        <p:nvSpPr>
          <p:cNvPr id="23" name="Oval 22"/>
          <p:cNvSpPr/>
          <p:nvPr/>
        </p:nvSpPr>
        <p:spPr>
          <a:xfrm>
            <a:off x="7114032" y="4828032"/>
            <a:ext cx="411480" cy="41148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14032" y="4837176"/>
            <a:ext cx="411480" cy="3931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!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5240" y="4828032"/>
            <a:ext cx="3383280" cy="38404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 i="0">
                <a:solidFill>
                  <a:srgbClr val="082442"/>
                </a:solidFill>
                <a:latin typeface="Aptos"/>
              </a:rPr>
              <a:t>Plan ma odzwierciedlać stan faktyczny.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Przeglądy techniczne i konserwacja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234440"/>
            <a:ext cx="3520440" cy="22402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234440"/>
            <a:ext cx="82296" cy="2240280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380744"/>
            <a:ext cx="313639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Zasada ogólna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1847088"/>
            <a:ext cx="3136392" cy="1490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Przeglądy i konserwację prowadzi się zgodnie z Polskimi Normami, dokumentacją techniczno-ruchową i instrukcjami obsługi.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1234440"/>
            <a:ext cx="3520440" cy="22402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43400" y="1234440"/>
            <a:ext cx="82296" cy="2240280"/>
          </a:xfrm>
          <a:prstGeom prst="rect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44568" y="1380744"/>
            <a:ext cx="313639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Częstotliwość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1847088"/>
            <a:ext cx="3136392" cy="1490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Zgodnie z instrukcją producenta — nie rzadziej jednak niż raz w roku, zgodnie z przywołanym w materiale przepisem.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28431" y="1234440"/>
            <a:ext cx="3520440" cy="22402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28431" y="1234440"/>
            <a:ext cx="82296" cy="2240280"/>
          </a:xfrm>
          <a:prstGeom prst="rect">
            <a:avLst/>
          </a:prstGeom>
          <a:solidFill>
            <a:srgbClr val="227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0" y="1380744"/>
            <a:ext cx="313639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Węże hydrantowe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1847088"/>
            <a:ext cx="3136392" cy="1490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Węże hydrantów wewnętrznych poddaje się próbie ciśnieniowej co 5 lat, na maksymalne ciśnienie robocze.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8368" y="3886200"/>
            <a:ext cx="10881360" cy="1508760"/>
          </a:xfrm>
          <a:prstGeom prst="roundRect">
            <a:avLst>
              <a:gd name="adj" fmla="val 12000"/>
            </a:avLst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4142232"/>
            <a:ext cx="1028700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ptos"/>
              </a:rPr>
              <a:t>Dokumentuj i kontroluj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" y="4645152"/>
            <a:ext cx="1001268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0" i="0">
                <a:solidFill>
                  <a:srgbClr val="DBE7F1"/>
                </a:solidFill>
                <a:latin typeface="Aptos"/>
              </a:rPr>
              <a:t>Terminy • protokoły • zalecenia serwisu • usunięcie usterek • dostępność urządzeń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5715000"/>
            <a:ext cx="106984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1">
                <a:solidFill>
                  <a:srgbClr val="5B6D7D"/>
                </a:solidFill>
                <a:latin typeface="Aptos"/>
              </a:rPr>
              <a:t>Uwaga: terminy i zakres czynności należy każdorazowo potwierdzić w aktualnych przepisach i dokumentacji urządzenia.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Postępowanie na wypadek pożaru i innego zagrożenia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417320"/>
            <a:ext cx="2578608" cy="324612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517904" y="1719072"/>
            <a:ext cx="804672" cy="804672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17904" y="1728216"/>
            <a:ext cx="804672" cy="7863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697480"/>
            <a:ext cx="22494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ALARMUJ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" y="3246120"/>
            <a:ext cx="2121408" cy="9601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Uruchom alarmowanie i powiadom służby ratownicze.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11296" y="1417320"/>
            <a:ext cx="2578608" cy="324612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370831" y="1719072"/>
            <a:ext cx="804672" cy="804672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370831" y="1728216"/>
            <a:ext cx="804672" cy="7863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75887" y="2697480"/>
            <a:ext cx="22494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EWAKUUJ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9896" y="3246120"/>
            <a:ext cx="2121408" cy="9601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Ogłoś ewakuację zgodnie z przyjętą procedurą.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64224" y="1417320"/>
            <a:ext cx="2578608" cy="324612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223760" y="1719072"/>
            <a:ext cx="804672" cy="80467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223760" y="1728216"/>
            <a:ext cx="804672" cy="7863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2697480"/>
            <a:ext cx="22494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ZABEZPIECZ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92824" y="3246120"/>
            <a:ext cx="2121408" cy="9601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Wykonuj bezpieczne działania techniczne, jeśli są możliwe.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217152" y="1417320"/>
            <a:ext cx="2578608" cy="324612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0076688" y="1719072"/>
            <a:ext cx="804672" cy="804672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076688" y="1728216"/>
            <a:ext cx="804672" cy="7863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81744" y="2697480"/>
            <a:ext cx="224942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WSPÓŁPRACUJ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45752" y="3246120"/>
            <a:ext cx="2121408" cy="9601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Przekaż informacje kierującemu działaniem ratowniczym.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" y="5074920"/>
            <a:ext cx="10808208" cy="685800"/>
          </a:xfrm>
          <a:prstGeom prst="roundRect">
            <a:avLst>
              <a:gd name="adj" fmla="val 12000"/>
            </a:avLst>
          </a:prstGeom>
          <a:solidFill>
            <a:srgbClr val="FD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96112" y="5193792"/>
            <a:ext cx="10387584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D62330"/>
                </a:solidFill>
                <a:latin typeface="Aptos"/>
              </a:rPr>
              <a:t>Procedury powinny przypisywać konkretne zadania: kierownictwu, pracownikom, ochronie i innym osobom.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Praktyczne sprawdzanie organizacji i warunków ewakuacji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234440"/>
            <a:ext cx="4892040" cy="3611880"/>
          </a:xfrm>
          <a:prstGeom prst="roundRect">
            <a:avLst>
              <a:gd name="adj" fmla="val 12000"/>
            </a:avLst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24128" y="1554480"/>
            <a:ext cx="425196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"/>
              </a:rPr>
              <a:t>CO NAJMNIEJ RAZ NA 2 LATA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" y="2331720"/>
            <a:ext cx="4160520" cy="13258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0" i="0">
                <a:solidFill>
                  <a:srgbClr val="DCE8F2"/>
                </a:solidFill>
                <a:latin typeface="Aptos"/>
              </a:rPr>
              <a:t>Dla obiektu ze strefą pożarową przeznaczoną dla ponad 50 stałych użytkowników, z wyłączeniem kategorii ZL IV — zgodnie z materiałem źródłowym.</a:t>
            </a:r>
          </a:p>
        </p:txBody>
      </p:sp>
      <p:sp>
        <p:nvSpPr>
          <p:cNvPr id="12" name="Oval 11"/>
          <p:cNvSpPr/>
          <p:nvPr/>
        </p:nvSpPr>
        <p:spPr>
          <a:xfrm>
            <a:off x="2542032" y="3977639"/>
            <a:ext cx="731520" cy="731520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542032" y="3986783"/>
            <a:ext cx="731520" cy="7132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25312" y="1234440"/>
            <a:ext cx="5559552" cy="36118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63640" y="1536192"/>
            <a:ext cx="489204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OBOWIĄZEK POWIADOMIENIA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2240280"/>
            <a:ext cx="4663440" cy="10058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Właściwego miejscowo komendanta powiatowego (miejskiego) PSP należy powiadomić o terminie sprawdzenia nie później niż tydzień wcześniej.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12280" y="3749039"/>
            <a:ext cx="3794760" cy="530352"/>
          </a:xfrm>
          <a:prstGeom prst="roundRect">
            <a:avLst>
              <a:gd name="adj" fmla="val 12000"/>
            </a:avLst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903720" y="3822191"/>
            <a:ext cx="36118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MINIMUM 7 DNI WCZEŚNIEJ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303520"/>
            <a:ext cx="10698480" cy="4572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600" b="1" i="0">
                <a:solidFill>
                  <a:srgbClr val="082442"/>
                </a:solidFill>
                <a:latin typeface="Aptos"/>
              </a:rPr>
              <a:t>Po ćwiczeniu: omów wnioski, usuń wykryte problemy i zaktualizuj procedury.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Prace niebezpieczne pożarowo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11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234440"/>
            <a:ext cx="3493008" cy="352044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234440"/>
            <a:ext cx="82296" cy="3520440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380744"/>
            <a:ext cx="310896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PRZED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1847088"/>
            <a:ext cx="3108960" cy="27706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• wymagane uprawnienia i zezwolenia
• wyznaczenie nadzoru i kontroli
• określenie miejsca, czasu i zakresu prac
• przygotowanie instrukcji i sprzętu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2544" y="1234440"/>
            <a:ext cx="3493008" cy="352044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4352544" y="1234440"/>
            <a:ext cx="82296" cy="3520440"/>
          </a:xfrm>
          <a:prstGeom prst="rect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53712" y="1380744"/>
            <a:ext cx="310896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W TRAKCIE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1847088"/>
            <a:ext cx="3108960" cy="27706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• nadzór nad przebiegiem prac
• zabezpieczenie miejsca pracy
• dostępność sprzętu gaśniczego
• reagowanie na zmiany warunków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0" y="1234440"/>
            <a:ext cx="3493008" cy="352044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046720" y="1234440"/>
            <a:ext cx="82296" cy="3520440"/>
          </a:xfrm>
          <a:prstGeom prst="rect">
            <a:avLst/>
          </a:prstGeom>
          <a:solidFill>
            <a:srgbClr val="227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47888" y="1380744"/>
            <a:ext cx="310896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PO ZAKOŃCZENIU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7888" y="1847088"/>
            <a:ext cx="3108960" cy="27706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• kontrola miejsca i otoczenia
• sprawdzenie, czy nie ma zarzewi ognia
• dokumentacja pokontrolna
• wykonanie zaleceń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5193792"/>
            <a:ext cx="10835640" cy="621792"/>
          </a:xfrm>
          <a:prstGeom prst="roundRect">
            <a:avLst>
              <a:gd name="adj" fmla="val 12000"/>
            </a:avLst>
          </a:prstGeom>
          <a:solidFill>
            <a:srgbClr val="FD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8680" y="5303520"/>
            <a:ext cx="104698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 i="0">
                <a:solidFill>
                  <a:srgbClr val="D62330"/>
                </a:solidFill>
                <a:latin typeface="Aptos"/>
              </a:rPr>
              <a:t>Nie rozpoczynaj prac bez określenia odpowiedzialności, zabezpieczeń i sposobu kontroli.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Zapoznawanie użytkowników z zasadami bezpieczeństwa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097280"/>
            <a:ext cx="1069848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082442"/>
                </a:solidFill>
                <a:latin typeface="Aptos"/>
              </a:rPr>
              <a:t>Szkolenie powinno odpowiadać roli danej osoby oraz specyfice obiektu.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874519"/>
            <a:ext cx="3401568" cy="24688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2075688" y="2148840"/>
            <a:ext cx="749808" cy="749808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075688" y="2157984"/>
            <a:ext cx="749808" cy="7315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063240"/>
            <a:ext cx="3035808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WSTĘPNE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1" y="3547872"/>
            <a:ext cx="2889504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22313F"/>
                </a:solidFill>
                <a:latin typeface="Aptos"/>
              </a:rPr>
              <a:t>Przed dopuszczeniem do wykonywania zadań — zgodnie z przyjętą organizacją.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44568" y="1874519"/>
            <a:ext cx="3401568" cy="24688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5843016" y="2148840"/>
            <a:ext cx="749808" cy="749808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843016" y="2157984"/>
            <a:ext cx="749808" cy="7315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27448" y="3063240"/>
            <a:ext cx="3035808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PODSTAWOWE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0600" y="3547872"/>
            <a:ext cx="2889504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22313F"/>
                </a:solidFill>
                <a:latin typeface="Aptos"/>
              </a:rPr>
              <a:t>Procedury alarmowania, ewakuacji i użycia dostępnych zabezpieczeń.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11896" y="1874519"/>
            <a:ext cx="3401568" cy="24688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10344" y="2148840"/>
            <a:ext cx="749808" cy="749808"/>
          </a:xfrm>
          <a:prstGeom prst="ellipse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10344" y="2157984"/>
            <a:ext cx="749808" cy="7315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94776" y="3063240"/>
            <a:ext cx="3035808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OKRESOWE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67928" y="3547872"/>
            <a:ext cx="2889504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0" i="0">
                <a:solidFill>
                  <a:srgbClr val="22313F"/>
                </a:solidFill>
                <a:latin typeface="Aptos"/>
              </a:rPr>
              <a:t>Przypomnienie zasad oraz omówienie zmian, wniosków i zdarzeń.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0120" y="4983480"/>
            <a:ext cx="10241280" cy="758952"/>
          </a:xfrm>
          <a:prstGeom prst="roundRect">
            <a:avLst>
              <a:gd name="adj" fmla="val 12000"/>
            </a:avLst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70432" y="5129784"/>
            <a:ext cx="9829800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Pracownik powinien wiedzieć: jak alarmować, którędy ewakuować i jakie ma zadania.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Aktualizacja IBP i przypadki, gdy nie jest wymagana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234440"/>
            <a:ext cx="5303520" cy="196596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" y="1234440"/>
            <a:ext cx="82296" cy="1965960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9536" y="1380744"/>
            <a:ext cx="491947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Aktualizacja instrukcji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1847088"/>
            <a:ext cx="4919472" cy="12161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Co najmniej raz na 2 lata, a także po zmianach sposobu użytkowania obiektu lub procesu technologicznego wpływających na warunki ochrony przeciwpożarowej.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99632" y="1234440"/>
            <a:ext cx="5303520" cy="196596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99632" y="1234440"/>
            <a:ext cx="82296" cy="1965960"/>
          </a:xfrm>
          <a:prstGeom prst="rect">
            <a:avLst/>
          </a:prstGeom>
          <a:solidFill>
            <a:srgbClr val="0E3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00800" y="1380744"/>
            <a:ext cx="4919472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082442"/>
                </a:solidFill>
                <a:latin typeface="Aptos"/>
              </a:rPr>
              <a:t>Wyłączenia wskazane w materiale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0" y="1847088"/>
            <a:ext cx="4919472" cy="12161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 i="0">
                <a:solidFill>
                  <a:srgbClr val="22313F"/>
                </a:solidFill>
                <a:latin typeface="Aptos"/>
              </a:rPr>
              <a:t>IBP może nie być wymagana w określonych obiektach, jeśli nie występuje strefa zagrożenia wybuchem i spełnione są odpowiednie kryteria kubatury lub powierzchni.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611880"/>
            <a:ext cx="1060704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1" i="0">
                <a:solidFill>
                  <a:srgbClr val="082442"/>
                </a:solidFill>
                <a:latin typeface="Aptos"/>
              </a:rPr>
              <a:t>W materiale wskazano m.in. następujące progi: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160520"/>
            <a:ext cx="3429000" cy="1170432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41247" y="4315968"/>
            <a:ext cx="324612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D62330"/>
                </a:solidFill>
                <a:latin typeface="Aptos"/>
              </a:rPr>
              <a:t>1 000 m³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736592"/>
            <a:ext cx="310896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 i="0">
                <a:solidFill>
                  <a:srgbClr val="5B6D7D"/>
                </a:solidFill>
                <a:latin typeface="Aptos"/>
              </a:rPr>
              <a:t>kubatura brutto budynku lub części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4160520"/>
            <a:ext cx="3429000" cy="1170432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636008" y="4315968"/>
            <a:ext cx="324612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D62330"/>
                </a:solidFill>
                <a:latin typeface="Aptos"/>
              </a:rPr>
              <a:t>1 500 m³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9160" y="4736592"/>
            <a:ext cx="310896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 i="0">
                <a:solidFill>
                  <a:srgbClr val="5B6D7D"/>
                </a:solidFill>
                <a:latin typeface="Aptos"/>
              </a:rPr>
              <a:t>kubatura brutto budynku inwentarskiego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339328" y="4160520"/>
            <a:ext cx="3429000" cy="1170432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30768" y="4315968"/>
            <a:ext cx="324612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200" b="1" i="0">
                <a:solidFill>
                  <a:srgbClr val="D62330"/>
                </a:solidFill>
                <a:latin typeface="Aptos"/>
              </a:rPr>
              <a:t>1 000 m²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3920" y="4736592"/>
            <a:ext cx="310896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100" b="0" i="0">
                <a:solidFill>
                  <a:srgbClr val="5B6D7D"/>
                </a:solidFill>
                <a:latin typeface="Aptos"/>
              </a:rPr>
              <a:t>powierzchnia strefy pożarowej obiektu innego niż budynek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650992"/>
            <a:ext cx="1060704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0" i="1">
                <a:solidFill>
                  <a:srgbClr val="5B6D7D"/>
                </a:solidFill>
                <a:latin typeface="Aptos"/>
              </a:rPr>
              <a:t>Zastosowanie wyłączenia należy zweryfikować dla konkretnego obiektu na podstawie aktualnych przepisów.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0824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78638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115568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ptos"/>
              </a:rPr>
              <a:t>Szybka lista kontrolna dla dyrektora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5B6D7D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5B6D7D"/>
                </a:solidFill>
                <a:latin typeface="Aptos"/>
              </a:rPr>
              <a:t>14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13232" y="1115568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77824" y="1316736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426464" y="1225295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Instrukcja bezpieczeństwa pożarowego jest aktualna i dostępna.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72784" y="1115568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437376" y="1316736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986016" y="1225295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Plany ewakuacji odpowiadają rzeczywistemu układowi obiektu.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" y="2240280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77824" y="2441448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426464" y="2350008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Wyjścia i drogi ewakuacyjne są drożne i oznakowane.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72784" y="2240280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437376" y="2441448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86016" y="2350008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Gaśnice i urządzenia ppoż. mają aktualne przeglądy.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3232" y="3364991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77824" y="3566160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426464" y="3474720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Pracownicy znają alarmowanie, role i procedury ewakuacji.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72784" y="3364991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437376" y="3566160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986016" y="3474720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Termin praktycznego sprawdzenia ewakuacji jest ustalony.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" y="4489704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77824" y="4690872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426464" y="4599432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Prace niebezpieczne pożarowo są formalnie zabezpieczane.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72784" y="4489704"/>
            <a:ext cx="5230368" cy="868680"/>
          </a:xfrm>
          <a:prstGeom prst="roundRect">
            <a:avLst>
              <a:gd name="adj" fmla="val 12000"/>
            </a:avLst>
          </a:prstGeom>
          <a:solidFill>
            <a:srgbClr val="F1F6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437376" y="4690872"/>
            <a:ext cx="365760" cy="365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solidFill>
              <a:srgbClr val="227F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986016" y="4599432"/>
            <a:ext cx="4315968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22313F"/>
                </a:solidFill>
                <a:latin typeface="Aptos"/>
              </a:rPr>
              <a:t>Usterki i zalecenia serwisowe są rejestrowane i usuwane.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31520" y="5715000"/>
            <a:ext cx="10744200" cy="384048"/>
          </a:xfrm>
          <a:prstGeom prst="roundRect">
            <a:avLst>
              <a:gd name="adj" fmla="val 12000"/>
            </a:avLst>
          </a:prstGeom>
          <a:solidFill>
            <a:srgbClr val="227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68680" y="5751576"/>
            <a:ext cx="104698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ptos"/>
              </a:rPr>
              <a:t>Regularna kontrola pozwala wykryć problemy, zanim staną się zagrożeniem.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4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502920"/>
            <a:ext cx="1078992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 i="0">
                <a:solidFill>
                  <a:srgbClr val="BED3E4"/>
                </a:solidFill>
                <a:latin typeface="Aptos"/>
              </a:rPr>
              <a:t>NAJWAŻNIEJSZE WNIOSKI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1005840"/>
            <a:ext cx="10789920" cy="8229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900" b="1" i="0">
                <a:solidFill>
                  <a:srgbClr val="FFFFFF"/>
                </a:solidFill>
                <a:latin typeface="Aptos"/>
              </a:rPr>
              <a:t>Bezpieczeństwo to proces, nie dokument.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2057400"/>
            <a:ext cx="530352" cy="530352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2066543"/>
            <a:ext cx="530352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2075688"/>
            <a:ext cx="25603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ZNAJ PRZEPISY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0" y="2075688"/>
            <a:ext cx="694944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D8E5F0"/>
                </a:solidFill>
                <a:latin typeface="Aptos"/>
              </a:rPr>
              <a:t>Ustal, które wymagania dotyczą konkretnego obiektu.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953512"/>
            <a:ext cx="530352" cy="530352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77240" y="2962656"/>
            <a:ext cx="530352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971800"/>
            <a:ext cx="25603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UTRZYMUJ GOTOWOŚĆ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0" y="2971800"/>
            <a:ext cx="694944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D8E5F0"/>
                </a:solidFill>
                <a:latin typeface="Aptos"/>
              </a:rPr>
              <a:t>Sprawne urządzenia, aktualne plany i drożne drogi ewakuacyjne.</a:t>
            </a:r>
          </a:p>
        </p:txBody>
      </p:sp>
      <p:sp>
        <p:nvSpPr>
          <p:cNvPr id="12" name="Oval 11"/>
          <p:cNvSpPr/>
          <p:nvPr/>
        </p:nvSpPr>
        <p:spPr>
          <a:xfrm>
            <a:off x="777240" y="3849624"/>
            <a:ext cx="530352" cy="530352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7240" y="3858768"/>
            <a:ext cx="530352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3867911"/>
            <a:ext cx="25603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ĆWICZ I KOMUNIKUJ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3867911"/>
            <a:ext cx="694944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D8E5F0"/>
                </a:solidFill>
                <a:latin typeface="Aptos"/>
              </a:rPr>
              <a:t>Każdy pracownik powinien znać swoje zadania.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4745736"/>
            <a:ext cx="530352" cy="530352"/>
          </a:xfrm>
          <a:prstGeom prst="ellips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4754879"/>
            <a:ext cx="530352" cy="51206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4764023"/>
            <a:ext cx="25603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 i="0">
                <a:solidFill>
                  <a:srgbClr val="FFFFFF"/>
                </a:solidFill>
                <a:latin typeface="Aptos"/>
              </a:rPr>
              <a:t>DOKUMENTUJ I DOSKONAL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0" y="4764023"/>
            <a:ext cx="6949440" cy="4297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0">
                <a:solidFill>
                  <a:srgbClr val="D8E5F0"/>
                </a:solidFill>
                <a:latin typeface="Aptos"/>
              </a:rPr>
              <a:t>Usuwaj nieprawidłowości i aktualizuj procedury.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5870448"/>
            <a:ext cx="10881360" cy="54864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CCDBE7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CCDBE7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CCDBE7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4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960120" y="1234440"/>
            <a:ext cx="2194560" cy="2423160"/>
          </a:xfrm>
          <a:prstGeom prst="homePlate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34440" y="1627632"/>
            <a:ext cx="1645920" cy="14173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6400" b="1" i="0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94760" y="1325880"/>
            <a:ext cx="7223760" cy="9144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ptos"/>
              </a:rPr>
              <a:t>Dziękuję za uwagę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0" y="2423160"/>
            <a:ext cx="7132320" cy="7772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 i="0">
                <a:solidFill>
                  <a:srgbClr val="D3E3EF"/>
                </a:solidFill>
                <a:latin typeface="Aptos"/>
              </a:rPr>
              <a:t>Bezpieczeństwo uczniów i pracowników
zaczyna się od świadomych decyzji.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40480" y="3703320"/>
            <a:ext cx="1234440" cy="64008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840480" y="4114800"/>
            <a:ext cx="722376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0" y="4645152"/>
            <a:ext cx="722376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0" i="0">
                <a:solidFill>
                  <a:srgbClr val="BED3E4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9" name="Rectangle 8"/>
          <p:cNvSpPr/>
          <p:nvPr/>
        </p:nvSpPr>
        <p:spPr>
          <a:xfrm>
            <a:off x="411480" y="6519672"/>
            <a:ext cx="11356848" cy="13716"/>
          </a:xfrm>
          <a:prstGeom prst="rect">
            <a:avLst/>
          </a:prstGeom>
          <a:solidFill>
            <a:srgbClr val="D623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8" y="6565392"/>
            <a:ext cx="80467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800" b="0" i="0">
                <a:solidFill>
                  <a:srgbClr val="CCDBE7"/>
                </a:solidFill>
                <a:latin typeface="Aptos"/>
              </a:rPr>
              <a:t>Komenda Powiatowa Państwowej Straży Pożarnej w Goleniowie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58200" y="6565392"/>
            <a:ext cx="27432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800" b="0" i="0">
                <a:solidFill>
                  <a:srgbClr val="CCDBE7"/>
                </a:solidFill>
                <a:latin typeface="Aptos"/>
              </a:rPr>
              <a:t>bryg. mgr inż. Piotr Tuzimek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56848" y="6537960"/>
            <a:ext cx="32004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900" b="1" i="0">
                <a:solidFill>
                  <a:srgbClr val="CCDBE7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1406</Words>
  <Application>Microsoft Office PowerPoint</Application>
  <PresentationFormat>Panoramiczny</PresentationFormat>
  <Paragraphs>241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Ochrona przeciwpożarowa w placówkach dydaktycznych</dc:title>
  <dc:subject>Prezentacja dla dyrektorów i kierowników placówek dydaktycznych</dc:subject>
  <dc:creator>Komenda Powiatowa PSP w Goleniowie</dc:creator>
  <cp:keywords>ochrona przeciwpożarowa, IBP, ewakuacja, placówki dydaktyczne</cp:keywords>
  <dc:description>generated using python-pptx</dc:description>
  <cp:lastModifiedBy>bryg. Piotr Tuzimek</cp:lastModifiedBy>
  <cp:revision>1</cp:revision>
  <dcterms:created xsi:type="dcterms:W3CDTF">2013-01-27T09:14:16Z</dcterms:created>
  <dcterms:modified xsi:type="dcterms:W3CDTF">2026-10-14T18:00:46Z</dcterms:modified>
  <cp:category/>
</cp:coreProperties>
</file>