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3" r:id="rId2"/>
    <p:sldMasterId id="2147483712" r:id="rId3"/>
    <p:sldMasterId id="2147483730" r:id="rId4"/>
  </p:sldMasterIdLst>
  <p:notesMasterIdLst>
    <p:notesMasterId r:id="rId24"/>
  </p:notesMasterIdLst>
  <p:handoutMasterIdLst>
    <p:handoutMasterId r:id="rId25"/>
  </p:handoutMasterIdLst>
  <p:sldIdLst>
    <p:sldId id="537" r:id="rId5"/>
    <p:sldId id="545" r:id="rId6"/>
    <p:sldId id="556" r:id="rId7"/>
    <p:sldId id="546" r:id="rId8"/>
    <p:sldId id="548" r:id="rId9"/>
    <p:sldId id="549" r:id="rId10"/>
    <p:sldId id="550" r:id="rId11"/>
    <p:sldId id="551" r:id="rId12"/>
    <p:sldId id="552" r:id="rId13"/>
    <p:sldId id="553" r:id="rId14"/>
    <p:sldId id="554" r:id="rId15"/>
    <p:sldId id="555" r:id="rId16"/>
    <p:sldId id="558" r:id="rId17"/>
    <p:sldId id="559" r:id="rId18"/>
    <p:sldId id="560" r:id="rId19"/>
    <p:sldId id="561" r:id="rId20"/>
    <p:sldId id="562" r:id="rId21"/>
    <p:sldId id="564" r:id="rId22"/>
    <p:sldId id="563" r:id="rId23"/>
  </p:sldIdLst>
  <p:sldSz cx="15171738" cy="8534400"/>
  <p:notesSz cx="6858000" cy="9144000"/>
  <p:defaultTextStyle>
    <a:defPPr>
      <a:defRPr lang="pl-PL"/>
    </a:defPPr>
    <a:lvl1pPr marL="0" algn="l" defTabSz="1137879" rtl="0" eaLnBrk="1" latinLnBrk="0" hangingPunct="1">
      <a:defRPr sz="2240" kern="1200">
        <a:solidFill>
          <a:schemeClr val="tx1"/>
        </a:solidFill>
        <a:latin typeface="+mn-lt"/>
        <a:ea typeface="+mn-ea"/>
        <a:cs typeface="+mn-cs"/>
      </a:defRPr>
    </a:lvl1pPr>
    <a:lvl2pPr marL="568940" algn="l" defTabSz="1137879" rtl="0" eaLnBrk="1" latinLnBrk="0" hangingPunct="1">
      <a:defRPr sz="2240" kern="1200">
        <a:solidFill>
          <a:schemeClr val="tx1"/>
        </a:solidFill>
        <a:latin typeface="+mn-lt"/>
        <a:ea typeface="+mn-ea"/>
        <a:cs typeface="+mn-cs"/>
      </a:defRPr>
    </a:lvl2pPr>
    <a:lvl3pPr marL="1137879" algn="l" defTabSz="1137879" rtl="0" eaLnBrk="1" latinLnBrk="0" hangingPunct="1">
      <a:defRPr sz="2240" kern="1200">
        <a:solidFill>
          <a:schemeClr val="tx1"/>
        </a:solidFill>
        <a:latin typeface="+mn-lt"/>
        <a:ea typeface="+mn-ea"/>
        <a:cs typeface="+mn-cs"/>
      </a:defRPr>
    </a:lvl3pPr>
    <a:lvl4pPr marL="1706819" algn="l" defTabSz="1137879" rtl="0" eaLnBrk="1" latinLnBrk="0" hangingPunct="1">
      <a:defRPr sz="2240" kern="1200">
        <a:solidFill>
          <a:schemeClr val="tx1"/>
        </a:solidFill>
        <a:latin typeface="+mn-lt"/>
        <a:ea typeface="+mn-ea"/>
        <a:cs typeface="+mn-cs"/>
      </a:defRPr>
    </a:lvl4pPr>
    <a:lvl5pPr marL="2275759" algn="l" defTabSz="1137879" rtl="0" eaLnBrk="1" latinLnBrk="0" hangingPunct="1">
      <a:defRPr sz="2240" kern="1200">
        <a:solidFill>
          <a:schemeClr val="tx1"/>
        </a:solidFill>
        <a:latin typeface="+mn-lt"/>
        <a:ea typeface="+mn-ea"/>
        <a:cs typeface="+mn-cs"/>
      </a:defRPr>
    </a:lvl5pPr>
    <a:lvl6pPr marL="2844698" algn="l" defTabSz="1137879" rtl="0" eaLnBrk="1" latinLnBrk="0" hangingPunct="1">
      <a:defRPr sz="2240" kern="1200">
        <a:solidFill>
          <a:schemeClr val="tx1"/>
        </a:solidFill>
        <a:latin typeface="+mn-lt"/>
        <a:ea typeface="+mn-ea"/>
        <a:cs typeface="+mn-cs"/>
      </a:defRPr>
    </a:lvl6pPr>
    <a:lvl7pPr marL="3413638" algn="l" defTabSz="1137879" rtl="0" eaLnBrk="1" latinLnBrk="0" hangingPunct="1">
      <a:defRPr sz="2240" kern="1200">
        <a:solidFill>
          <a:schemeClr val="tx1"/>
        </a:solidFill>
        <a:latin typeface="+mn-lt"/>
        <a:ea typeface="+mn-ea"/>
        <a:cs typeface="+mn-cs"/>
      </a:defRPr>
    </a:lvl7pPr>
    <a:lvl8pPr marL="3982578" algn="l" defTabSz="1137879" rtl="0" eaLnBrk="1" latinLnBrk="0" hangingPunct="1">
      <a:defRPr sz="2240" kern="1200">
        <a:solidFill>
          <a:schemeClr val="tx1"/>
        </a:solidFill>
        <a:latin typeface="+mn-lt"/>
        <a:ea typeface="+mn-ea"/>
        <a:cs typeface="+mn-cs"/>
      </a:defRPr>
    </a:lvl8pPr>
    <a:lvl9pPr marL="4551517" algn="l" defTabSz="1137879" rtl="0" eaLnBrk="1" latinLnBrk="0" hangingPunct="1">
      <a:defRPr sz="224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bez tytułu" id="{F2559D91-B147-421B-9F15-97CDC9C30E58}">
          <p14:sldIdLst>
            <p14:sldId id="537"/>
            <p14:sldId id="545"/>
            <p14:sldId id="556"/>
            <p14:sldId id="546"/>
            <p14:sldId id="548"/>
            <p14:sldId id="549"/>
            <p14:sldId id="550"/>
            <p14:sldId id="551"/>
            <p14:sldId id="552"/>
            <p14:sldId id="553"/>
            <p14:sldId id="554"/>
            <p14:sldId id="555"/>
            <p14:sldId id="558"/>
            <p14:sldId id="559"/>
            <p14:sldId id="560"/>
            <p14:sldId id="561"/>
            <p14:sldId id="562"/>
            <p14:sldId id="564"/>
            <p14:sldId id="5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woszowski Andrzej" initials="SA" lastIdx="2" clrIdx="6">
    <p:extLst>
      <p:ext uri="{19B8F6BF-5375-455C-9EA6-DF929625EA0E}">
        <p15:presenceInfo xmlns:p15="http://schemas.microsoft.com/office/powerpoint/2012/main" userId="S::Andrzej.Swoszowski@mfipr.gov.pl::c65b65e6-8633-431a-8f4f-9b295f76e250" providerId="AD"/>
      </p:ext>
    </p:extLst>
  </p:cmAuthor>
  <p:cmAuthor id="1" name="Maria Szufleńska" initials="MS" lastIdx="53" clrIdx="0">
    <p:extLst>
      <p:ext uri="{19B8F6BF-5375-455C-9EA6-DF929625EA0E}">
        <p15:presenceInfo xmlns:p15="http://schemas.microsoft.com/office/powerpoint/2012/main" userId="S::maria.szuflenska@ncbr.gov.pl::4124a1bd-56fe-4244-a4ed-32c725250594" providerId="AD"/>
      </p:ext>
    </p:extLst>
  </p:cmAuthor>
  <p:cmAuthor id="8" name="Jachimowska Izabela" initials="JI" lastIdx="9" clrIdx="7">
    <p:extLst>
      <p:ext uri="{19B8F6BF-5375-455C-9EA6-DF929625EA0E}">
        <p15:presenceInfo xmlns:p15="http://schemas.microsoft.com/office/powerpoint/2012/main" userId="S::Izabela.Jachimowska@mfipr.gov.pl::cd28506a-84ba-4b5c-8c51-938f26814777" providerId="AD"/>
      </p:ext>
    </p:extLst>
  </p:cmAuthor>
  <p:cmAuthor id="2" name="Sobota-Białas Aneta" initials="SBA" lastIdx="11" clrIdx="1">
    <p:extLst>
      <p:ext uri="{19B8F6BF-5375-455C-9EA6-DF929625EA0E}">
        <p15:presenceInfo xmlns:p15="http://schemas.microsoft.com/office/powerpoint/2012/main" userId="S::Aneta.Sobota-Bialas@mfipr.gov.pl::dc5ca164-4d2b-4f13-aa9e-4e0c26bba257" providerId="AD"/>
      </p:ext>
    </p:extLst>
  </p:cmAuthor>
  <p:cmAuthor id="9" name="Swiebocka Anna" initials="SA" lastIdx="6" clrIdx="8">
    <p:extLst>
      <p:ext uri="{19B8F6BF-5375-455C-9EA6-DF929625EA0E}">
        <p15:presenceInfo xmlns:p15="http://schemas.microsoft.com/office/powerpoint/2012/main" userId="S::Anna.Swiebocka@mfipr.gov.pl::4a454850-5bc1-4023-9750-560c957cb545" providerId="AD"/>
      </p:ext>
    </p:extLst>
  </p:cmAuthor>
  <p:cmAuthor id="3" name="Justyna Mielczarek" initials="JM" lastIdx="7" clrIdx="2">
    <p:extLst>
      <p:ext uri="{19B8F6BF-5375-455C-9EA6-DF929625EA0E}">
        <p15:presenceInfo xmlns:p15="http://schemas.microsoft.com/office/powerpoint/2012/main" userId="S::Justyna.Mielczarek@ncbr.gov.pl::970e7f7e-67d5-47c5-b4be-59abd5412fdb" providerId="AD"/>
      </p:ext>
    </p:extLst>
  </p:cmAuthor>
  <p:cmAuthor id="4" name="Kacperski Tomasz" initials="KT" lastIdx="11" clrIdx="3">
    <p:extLst>
      <p:ext uri="{19B8F6BF-5375-455C-9EA6-DF929625EA0E}">
        <p15:presenceInfo xmlns:p15="http://schemas.microsoft.com/office/powerpoint/2012/main" userId="S::Tomasz.Kacperski@mfipr.gov.pl::da627259-50cf-40c8-9d67-9d6b524421e4" providerId="AD"/>
      </p:ext>
    </p:extLst>
  </p:cmAuthor>
  <p:cmAuthor id="5" name="Szpuda Marcin" initials="SM" lastIdx="10" clrIdx="4">
    <p:extLst>
      <p:ext uri="{19B8F6BF-5375-455C-9EA6-DF929625EA0E}">
        <p15:presenceInfo xmlns:p15="http://schemas.microsoft.com/office/powerpoint/2012/main" userId="S::Marcin.Szpuda@mfipr.gov.pl::9fe60e41-67db-4a4b-bfe9-6e368677d4a0" providerId="AD"/>
      </p:ext>
    </p:extLst>
  </p:cmAuthor>
  <p:cmAuthor id="6" name="Kusak Łukasz" initials="KŁ" lastIdx="1" clrIdx="5">
    <p:extLst>
      <p:ext uri="{19B8F6BF-5375-455C-9EA6-DF929625EA0E}">
        <p15:presenceInfo xmlns:p15="http://schemas.microsoft.com/office/powerpoint/2012/main" userId="S::Lukasz.Kusak@mfipr.gov.pl::81313a80-cedf-4235-b9c5-4fa38ded89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5CB8"/>
    <a:srgbClr val="3D47A5"/>
    <a:srgbClr val="0D86FF"/>
    <a:srgbClr val="2C85AE"/>
    <a:srgbClr val="1891AB"/>
    <a:srgbClr val="0099A5"/>
    <a:srgbClr val="006FDE"/>
    <a:srgbClr val="9C0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32" autoAdjust="0"/>
    <p:restoredTop sz="93792" autoAdjust="0"/>
  </p:normalViewPr>
  <p:slideViewPr>
    <p:cSldViewPr snapToGrid="0">
      <p:cViewPr varScale="1">
        <p:scale>
          <a:sx n="65" d="100"/>
          <a:sy n="65" d="100"/>
        </p:scale>
        <p:origin x="1075" y="48"/>
      </p:cViewPr>
      <p:guideLst/>
    </p:cSldViewPr>
  </p:slideViewPr>
  <p:notesTextViewPr>
    <p:cViewPr>
      <p:scale>
        <a:sx n="1" d="1"/>
        <a:sy n="1" d="1"/>
      </p:scale>
      <p:origin x="0" y="0"/>
    </p:cViewPr>
  </p:notesTextViewPr>
  <p:notesViewPr>
    <p:cSldViewPr snapToGrid="0" showGuides="1">
      <p:cViewPr varScale="1">
        <p:scale>
          <a:sx n="125" d="100"/>
          <a:sy n="125" d="100"/>
        </p:scale>
        <p:origin x="484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647A487C-729C-AD1F-42A7-A9039D20D8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4105C992-B99F-7710-E30E-E4A9DB7870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58FD83-611A-4AB3-B531-97F09E3A0FEB}" type="datetimeFigureOut">
              <a:rPr lang="pl-PL" smtClean="0"/>
              <a:t>2023-09-12</a:t>
            </a:fld>
            <a:endParaRPr lang="pl-PL"/>
          </a:p>
        </p:txBody>
      </p:sp>
      <p:sp>
        <p:nvSpPr>
          <p:cNvPr id="4" name="Symbol zastępczy stopki 3">
            <a:extLst>
              <a:ext uri="{FF2B5EF4-FFF2-40B4-BE49-F238E27FC236}">
                <a16:creationId xmlns:a16="http://schemas.microsoft.com/office/drawing/2014/main" id="{872B7041-AC51-FED2-C26C-73A0A17AD2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5397589D-59A2-1633-4A2A-353527EB13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34AD7B-533A-4FB2-95A1-B3DAD104CAC0}" type="slidenum">
              <a:rPr lang="pl-PL" smtClean="0"/>
              <a:t>‹#›</a:t>
            </a:fld>
            <a:endParaRPr lang="pl-PL"/>
          </a:p>
        </p:txBody>
      </p:sp>
    </p:spTree>
    <p:extLst>
      <p:ext uri="{BB962C8B-B14F-4D97-AF65-F5344CB8AC3E}">
        <p14:creationId xmlns:p14="http://schemas.microsoft.com/office/powerpoint/2010/main" val="3293241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1837C-7502-43AC-A442-710A005398EB}" type="datetimeFigureOut">
              <a:rPr lang="pl-PL" smtClean="0"/>
              <a:t>2023-09-12</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6947F-1BE6-43EE-A375-32ED6D552186}" type="slidenum">
              <a:rPr lang="pl-PL" smtClean="0"/>
              <a:t>‹#›</a:t>
            </a:fld>
            <a:endParaRPr lang="pl-PL"/>
          </a:p>
        </p:txBody>
      </p:sp>
    </p:spTree>
    <p:extLst>
      <p:ext uri="{BB962C8B-B14F-4D97-AF65-F5344CB8AC3E}">
        <p14:creationId xmlns:p14="http://schemas.microsoft.com/office/powerpoint/2010/main" val="1147804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5</a:t>
            </a:fld>
            <a:endParaRPr lang="pl-PL"/>
          </a:p>
        </p:txBody>
      </p:sp>
    </p:spTree>
    <p:extLst>
      <p:ext uri="{BB962C8B-B14F-4D97-AF65-F5344CB8AC3E}">
        <p14:creationId xmlns:p14="http://schemas.microsoft.com/office/powerpoint/2010/main" val="766561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316546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42268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23977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54220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72383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174336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3014586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a:t>Kliknij, aby edytować style wzorca tekstu</a:t>
            </a:r>
          </a:p>
        </p:txBody>
      </p:sp>
    </p:spTree>
    <p:extLst>
      <p:ext uri="{BB962C8B-B14F-4D97-AF65-F5344CB8AC3E}">
        <p14:creationId xmlns:p14="http://schemas.microsoft.com/office/powerpoint/2010/main" val="174385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Tree>
    <p:extLst>
      <p:ext uri="{BB962C8B-B14F-4D97-AF65-F5344CB8AC3E}">
        <p14:creationId xmlns:p14="http://schemas.microsoft.com/office/powerpoint/2010/main" val="20911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392754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Pusty bez tła">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pic>
        <p:nvPicPr>
          <p:cNvPr id="2" name="Grafika 1">
            <a:extLst>
              <a:ext uri="{FF2B5EF4-FFF2-40B4-BE49-F238E27FC236}">
                <a16:creationId xmlns:a16="http://schemas.microsoft.com/office/drawing/2014/main" id="{EB073291-980B-58CB-45B0-D3E0ECB6DE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73696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usty bez tła">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00FACB08-B51C-ED34-A1FD-D5C47F435291}"/>
              </a:ext>
            </a:extLst>
          </p:cNvPr>
          <p:cNvSpPr>
            <a:spLocks noGrp="1"/>
          </p:cNvSpPr>
          <p:nvPr>
            <p:ph type="sldNum" sz="quarter" idx="10"/>
          </p:nvPr>
        </p:nvSpPr>
        <p:spPr/>
        <p:txBody>
          <a:bodyPr/>
          <a:lstStyle/>
          <a:p>
            <a:fld id="{52829928-69CF-4CD4-AA50-C7139EE0EE92}" type="slidenum">
              <a:rPr lang="pl-PL" smtClean="0"/>
              <a:pPr/>
              <a:t>‹#›</a:t>
            </a:fld>
            <a:endParaRPr lang="pl-PL" dirty="0"/>
          </a:p>
        </p:txBody>
      </p:sp>
      <p:pic>
        <p:nvPicPr>
          <p:cNvPr id="6" name="Grafika 5">
            <a:extLst>
              <a:ext uri="{FF2B5EF4-FFF2-40B4-BE49-F238E27FC236}">
                <a16:creationId xmlns:a16="http://schemas.microsoft.com/office/drawing/2014/main" id="{BC2D2B7E-3D44-39C8-5209-3D4EA3D8CFD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1508415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421156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377072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95504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91244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3406850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59763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337252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61698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7017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85073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35537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33462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355966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2374754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312866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Tree>
    <p:extLst>
      <p:ext uri="{BB962C8B-B14F-4D97-AF65-F5344CB8AC3E}">
        <p14:creationId xmlns:p14="http://schemas.microsoft.com/office/powerpoint/2010/main" val="10678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87818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Pusty bez tła">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00FACB08-B51C-ED34-A1FD-D5C47F435291}"/>
              </a:ext>
            </a:extLst>
          </p:cNvPr>
          <p:cNvSpPr>
            <a:spLocks noGrp="1"/>
          </p:cNvSpPr>
          <p:nvPr>
            <p:ph type="sldNum" sz="quarter" idx="10"/>
          </p:nvPr>
        </p:nvSpPr>
        <p:spPr/>
        <p:txBody>
          <a:bodyPr/>
          <a:lstStyle/>
          <a:p>
            <a:fld id="{52829928-69CF-4CD4-AA50-C7139EE0EE92}" type="slidenum">
              <a:rPr lang="pl-PL" smtClean="0"/>
              <a:pPr/>
              <a:t>‹#›</a:t>
            </a:fld>
            <a:endParaRPr lang="pl-PL" dirty="0"/>
          </a:p>
        </p:txBody>
      </p:sp>
      <p:pic>
        <p:nvPicPr>
          <p:cNvPr id="2" name="Grafika 1">
            <a:extLst>
              <a:ext uri="{FF2B5EF4-FFF2-40B4-BE49-F238E27FC236}">
                <a16:creationId xmlns:a16="http://schemas.microsoft.com/office/drawing/2014/main" id="{66819A35-7271-DD3D-EB73-C81C9DA48F8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1520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114096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50406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414378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a:t>Kliknij, aby edytować styl</a:t>
            </a:r>
            <a:endParaRPr lang="pl-PL" dirty="0"/>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325429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56703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247161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3554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407957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59769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63481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15840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83743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94254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09046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43854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346543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Tree>
    <p:extLst>
      <p:ext uri="{BB962C8B-B14F-4D97-AF65-F5344CB8AC3E}">
        <p14:creationId xmlns:p14="http://schemas.microsoft.com/office/powerpoint/2010/main" val="79690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54076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Pusty bez tła">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pic>
        <p:nvPicPr>
          <p:cNvPr id="3" name="Grafika 2">
            <a:extLst>
              <a:ext uri="{FF2B5EF4-FFF2-40B4-BE49-F238E27FC236}">
                <a16:creationId xmlns:a16="http://schemas.microsoft.com/office/drawing/2014/main" id="{057527B6-7074-37B4-1F39-AFC1548DEE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78628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568452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232013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66447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287753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1196670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8647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Tree>
    <p:extLst>
      <p:ext uri="{BB962C8B-B14F-4D97-AF65-F5344CB8AC3E}">
        <p14:creationId xmlns:p14="http://schemas.microsoft.com/office/powerpoint/2010/main" val="34443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12890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97899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37207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20766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26447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407875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38130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48628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Tree>
    <p:extLst>
      <p:ext uri="{BB962C8B-B14F-4D97-AF65-F5344CB8AC3E}">
        <p14:creationId xmlns:p14="http://schemas.microsoft.com/office/powerpoint/2010/main" val="16886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a:t>Kliknij, aby edytować styl</a:t>
            </a:r>
            <a:endParaRPr lang="pl-PL" dirty="0"/>
          </a:p>
        </p:txBody>
      </p:sp>
    </p:spTree>
    <p:extLst>
      <p:ext uri="{BB962C8B-B14F-4D97-AF65-F5344CB8AC3E}">
        <p14:creationId xmlns:p14="http://schemas.microsoft.com/office/powerpoint/2010/main" val="130839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409823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406304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7.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2.sv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8.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9.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2.sv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0.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21" Type="http://schemas.openxmlformats.org/officeDocument/2006/relationships/image" Target="../media/image11.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2.sv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Grafika 4">
            <a:extLst>
              <a:ext uri="{FF2B5EF4-FFF2-40B4-BE49-F238E27FC236}">
                <a16:creationId xmlns:a16="http://schemas.microsoft.com/office/drawing/2014/main" id="{5AD323BE-3360-2AE4-3350-79846A621BA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73956531"/>
      </p:ext>
    </p:extLst>
  </p:cSld>
  <p:clrMap bg1="lt1" tx1="dk1" bg2="lt2" tx2="dk2" accent1="accent1" accent2="accent2" accent3="accent3" accent4="accent4" accent5="accent5" accent6="accent6" hlink="hlink" folHlink="folHlink"/>
  <p:sldLayoutIdLst>
    <p:sldLayoutId id="2147483655" r:id="rId1"/>
    <p:sldLayoutId id="2147483710" r:id="rId2"/>
    <p:sldLayoutId id="2147483691" r:id="rId3"/>
    <p:sldLayoutId id="2147483692" r:id="rId4"/>
    <p:sldLayoutId id="2147483650" r:id="rId5"/>
    <p:sldLayoutId id="2147483652" r:id="rId6"/>
    <p:sldLayoutId id="2147483653" r:id="rId7"/>
    <p:sldLayoutId id="2147483658" r:id="rId8"/>
    <p:sldLayoutId id="2147483660" r:id="rId9"/>
    <p:sldLayoutId id="2147483690" r:id="rId10"/>
    <p:sldLayoutId id="2147483665" r:id="rId11"/>
    <p:sldLayoutId id="2147483666" r:id="rId12"/>
    <p:sldLayoutId id="2147483675" r:id="rId13"/>
    <p:sldLayoutId id="2147483677" r:id="rId14"/>
    <p:sldLayoutId id="2147483679" r:id="rId15"/>
    <p:sldLayoutId id="2147483688" r:id="rId16"/>
    <p:sldLayoutId id="214748368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accent4"/>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accent4"/>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accent4"/>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accent4"/>
        </a:buClr>
        <a:buFont typeface="IBM Plex Sans" panose="020B0503050203000203" pitchFamily="34" charset="0"/>
        <a:buChar char="–"/>
        <a:defRPr sz="2150" kern="1200">
          <a:solidFill>
            <a:schemeClr val="accent4"/>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Grafika 4">
            <a:extLst>
              <a:ext uri="{FF2B5EF4-FFF2-40B4-BE49-F238E27FC236}">
                <a16:creationId xmlns:a16="http://schemas.microsoft.com/office/drawing/2014/main" id="{5AD323BE-3360-2AE4-3350-79846A621BA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1853497274"/>
      </p:ext>
    </p:extLst>
  </p:cSld>
  <p:clrMap bg1="lt1" tx1="dk1" bg2="lt2" tx2="dk2" accent1="accent1" accent2="accent2" accent3="accent3" accent4="accent4" accent5="accent5" accent6="accent6" hlink="hlink" folHlink="folHlink"/>
  <p:sldLayoutIdLst>
    <p:sldLayoutId id="2147483711"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bg1"/>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bg1"/>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bg1"/>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bg1"/>
        </a:buClr>
        <a:buFont typeface="IBM Plex Sans" panose="020B0503050203000203" pitchFamily="34" charset="0"/>
        <a:buChar char="–"/>
        <a:defRPr sz="2150" kern="1200">
          <a:solidFill>
            <a:schemeClr val="bg1"/>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8" name="Grafika 7">
            <a:extLst>
              <a:ext uri="{FF2B5EF4-FFF2-40B4-BE49-F238E27FC236}">
                <a16:creationId xmlns:a16="http://schemas.microsoft.com/office/drawing/2014/main" id="{5B1558C9-2F79-D349-2AD9-176953540F5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321455926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accent4"/>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accent4"/>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accent4"/>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accent4"/>
        </a:buClr>
        <a:buFont typeface="IBM Plex Sans" panose="020B0503050203000203" pitchFamily="34" charset="0"/>
        <a:buChar char="–"/>
        <a:defRPr sz="2150" kern="1200">
          <a:solidFill>
            <a:schemeClr val="accent4"/>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3" name="Grafika 2">
            <a:extLst>
              <a:ext uri="{FF2B5EF4-FFF2-40B4-BE49-F238E27FC236}">
                <a16:creationId xmlns:a16="http://schemas.microsoft.com/office/drawing/2014/main" id="{F87F3CD8-E039-35C5-BD32-C29FE0C10A83}"/>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2792039917"/>
      </p:ext>
    </p:extLst>
  </p:cSld>
  <p:clrMap bg1="lt1" tx1="dk1" bg2="lt2" tx2="dk2" accent1="accent1" accent2="accent2" accent3="accent3" accent4="accent4" accent5="accent5" accent6="accent6" hlink="hlink" folHlink="folHlink"/>
  <p:sldLayoutIdLst>
    <p:sldLayoutId id="2147483732" r:id="rId1"/>
    <p:sldLayoutId id="2147483731"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bg1"/>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bg1"/>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bg1"/>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bg1"/>
        </a:buClr>
        <a:buFont typeface="IBM Plex Sans" panose="020B0503050203000203" pitchFamily="34" charset="0"/>
        <a:buChar char="–"/>
        <a:defRPr sz="2150" kern="1200">
          <a:solidFill>
            <a:schemeClr val="bg1"/>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anna.marciniak@ncbr.gov.pl"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a:t>
            </a:fld>
            <a:endParaRPr lang="pl-PL" dirty="0"/>
          </a:p>
        </p:txBody>
      </p:sp>
      <p:sp>
        <p:nvSpPr>
          <p:cNvPr id="6" name="pole tekstowe 5">
            <a:extLst>
              <a:ext uri="{FF2B5EF4-FFF2-40B4-BE49-F238E27FC236}">
                <a16:creationId xmlns:a16="http://schemas.microsoft.com/office/drawing/2014/main" id="{8DADD0FA-6C32-40A8-B570-FEC2ACFFE50D}"/>
              </a:ext>
            </a:extLst>
          </p:cNvPr>
          <p:cNvSpPr txBox="1"/>
          <p:nvPr/>
        </p:nvSpPr>
        <p:spPr>
          <a:xfrm>
            <a:off x="902677" y="1641231"/>
            <a:ext cx="13317415" cy="6588369"/>
          </a:xfrm>
          <a:prstGeom prst="rect">
            <a:avLst/>
          </a:prstGeom>
        </p:spPr>
        <p:txBody>
          <a:bodyPr lIns="0" tIns="0" rIns="0" bIns="0">
            <a:noAutofit/>
          </a:bodyPr>
          <a:lstStyle/>
          <a:p>
            <a:pPr lvl="1" defTabSz="590014">
              <a:spcBef>
                <a:spcPts val="600"/>
              </a:spcBef>
              <a:spcAft>
                <a:spcPts val="1200"/>
              </a:spcAft>
              <a:buClr>
                <a:schemeClr val="accent2">
                  <a:lumMod val="50000"/>
                </a:schemeClr>
              </a:buClr>
            </a:pPr>
            <a:endParaRPr lang="pl-PL" sz="1600" dirty="0">
              <a:solidFill>
                <a:schemeClr val="accent2">
                  <a:lumMod val="75000"/>
                </a:schemeClr>
              </a:solidFill>
              <a:latin typeface="IBM Plex Sans" panose="020B0503050203000203" pitchFamily="34" charset="0"/>
              <a:cs typeface="Calibri" panose="020F0502020204030204" pitchFamily="34" charset="0"/>
            </a:endParaRPr>
          </a:p>
        </p:txBody>
      </p:sp>
      <p:sp>
        <p:nvSpPr>
          <p:cNvPr id="7" name="Tytuł 1">
            <a:extLst>
              <a:ext uri="{FF2B5EF4-FFF2-40B4-BE49-F238E27FC236}">
                <a16:creationId xmlns:a16="http://schemas.microsoft.com/office/drawing/2014/main" id="{1DDAB0B8-21F2-422F-A6F9-8C6D466FF8B7}"/>
              </a:ext>
            </a:extLst>
          </p:cNvPr>
          <p:cNvSpPr txBox="1">
            <a:spLocks/>
          </p:cNvSpPr>
          <p:nvPr/>
        </p:nvSpPr>
        <p:spPr>
          <a:xfrm>
            <a:off x="3634154" y="501953"/>
            <a:ext cx="10175631" cy="1291678"/>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3600" b="1" dirty="0">
                <a:latin typeface="IBM Plex Sans" panose="020B0503050203000203" pitchFamily="34" charset="0"/>
                <a:cs typeface="Calibri" panose="020F0502020204030204" pitchFamily="34" charset="0"/>
              </a:rPr>
              <a:t>– założenia naboru konkurencyjnego</a:t>
            </a:r>
          </a:p>
        </p:txBody>
      </p:sp>
      <p:sp>
        <p:nvSpPr>
          <p:cNvPr id="8" name="Tytuł 1">
            <a:extLst>
              <a:ext uri="{FF2B5EF4-FFF2-40B4-BE49-F238E27FC236}">
                <a16:creationId xmlns:a16="http://schemas.microsoft.com/office/drawing/2014/main" id="{F0E74277-4A3F-4DD0-836A-5668EB47CE2B}"/>
              </a:ext>
            </a:extLst>
          </p:cNvPr>
          <p:cNvSpPr txBox="1">
            <a:spLocks/>
          </p:cNvSpPr>
          <p:nvPr/>
        </p:nvSpPr>
        <p:spPr>
          <a:xfrm>
            <a:off x="4829907" y="7192273"/>
            <a:ext cx="6119447" cy="111389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pPr algn="ctr"/>
            <a:r>
              <a:rPr lang="pl-PL" sz="3200" b="1" dirty="0">
                <a:latin typeface="IBM Plex Sans" panose="020B0503050203000203" pitchFamily="34" charset="0"/>
                <a:cs typeface="Calibri" panose="020F0502020204030204" pitchFamily="34" charset="0"/>
              </a:rPr>
              <a:t>Spotkanie informacyjne</a:t>
            </a:r>
          </a:p>
          <a:p>
            <a:pPr algn="ctr"/>
            <a:r>
              <a:rPr lang="pl-PL" sz="2400" b="1" dirty="0">
                <a:latin typeface="IBM Plex Sans" panose="020B0503050203000203" pitchFamily="34" charset="0"/>
                <a:cs typeface="Calibri" panose="020F0502020204030204" pitchFamily="34" charset="0"/>
              </a:rPr>
              <a:t>Warszawa, 14 września 2023 r.</a:t>
            </a:r>
          </a:p>
        </p:txBody>
      </p:sp>
      <p:pic>
        <p:nvPicPr>
          <p:cNvPr id="1026" name="Picture 2" descr="Kształcenie na potrzeby gospodarki">
            <a:extLst>
              <a:ext uri="{FF2B5EF4-FFF2-40B4-BE49-F238E27FC236}">
                <a16:creationId xmlns:a16="http://schemas.microsoft.com/office/drawing/2014/main" id="{6B51F3B3-62C3-4BFC-233B-6D3279685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7559" y="2124660"/>
            <a:ext cx="10719211" cy="4522325"/>
          </a:xfrm>
          <a:prstGeom prst="rect">
            <a:avLst/>
          </a:prstGeom>
          <a:noFill/>
          <a:extLst>
            <a:ext uri="{909E8E84-426E-40DD-AFC4-6F175D3DCCD1}">
              <a14:hiddenFill xmlns:a14="http://schemas.microsoft.com/office/drawing/2010/main">
                <a:solidFill>
                  <a:srgbClr val="FFFFFF"/>
                </a:solidFill>
              </a14:hiddenFill>
            </a:ext>
          </a:extLst>
        </p:spPr>
      </p:pic>
      <p:sp>
        <p:nvSpPr>
          <p:cNvPr id="9" name="Tytuł 1">
            <a:extLst>
              <a:ext uri="{FF2B5EF4-FFF2-40B4-BE49-F238E27FC236}">
                <a16:creationId xmlns:a16="http://schemas.microsoft.com/office/drawing/2014/main" id="{E3911E61-0703-16B5-75C8-49D53F15D3DD}"/>
              </a:ext>
            </a:extLst>
          </p:cNvPr>
          <p:cNvSpPr txBox="1">
            <a:spLocks/>
          </p:cNvSpPr>
          <p:nvPr/>
        </p:nvSpPr>
        <p:spPr>
          <a:xfrm>
            <a:off x="2508738" y="6671500"/>
            <a:ext cx="10456985" cy="443337"/>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pPr algn="ctr"/>
            <a:r>
              <a:rPr lang="pl-PL" sz="1600" b="1" dirty="0">
                <a:solidFill>
                  <a:schemeClr val="tx1"/>
                </a:solidFill>
                <a:latin typeface="IBM Plex Sans" panose="020B0503050203000203" pitchFamily="34" charset="0"/>
                <a:cs typeface="Calibri" panose="020F0502020204030204" pitchFamily="34" charset="0"/>
              </a:rPr>
              <a:t>Spotkanie współfinansowane z Europejskiego Funduszu Społecznego i budżetu państwa</a:t>
            </a:r>
          </a:p>
        </p:txBody>
      </p:sp>
    </p:spTree>
    <p:extLst>
      <p:ext uri="{BB962C8B-B14F-4D97-AF65-F5344CB8AC3E}">
        <p14:creationId xmlns:p14="http://schemas.microsoft.com/office/powerpoint/2010/main" val="174867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10</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148818"/>
            <a:ext cx="13317415" cy="5342227"/>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2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Kierunek lub kierunki objęte wsparciem w projekcie wpisują się w obszary Regionalnych Inteligentnych Specjalizacji województwa, w którym zlokalizowana jest uczelnia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10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w treści wniosku powinien przedstawić powiązanie kierunku lub kierunków objętych wsparciem z obszarami Regionalnych Inteligentnych Specjalizacji województwa, w którym zlokalizowana jest uczelnia.</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 przypadku obejmowania wsparciem w projekcie kilku kierunków, dla uzyskania premii punktowej w wysokości 10 pkt wystarczy, że jeden z nich wpisuje się w RIS województwa.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służy premiowaniu uczelni realizujących kształcenie na kierunkach odpowiadających obszarom określonym jako inteligentna specjalizacja danego województwa, w którym znajduje się uczelnia (lub filia, która będzie prowadzić te kierunki). Kryterium ma więc zapewnić, że wsparcie EFS+ dla szkolnictwa wyższego odpowiada również na potrzeby regionalne.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a:t>
            </a:r>
          </a:p>
        </p:txBody>
      </p:sp>
      <p:sp>
        <p:nvSpPr>
          <p:cNvPr id="8" name="Tytuł 1">
            <a:extLst>
              <a:ext uri="{FF2B5EF4-FFF2-40B4-BE49-F238E27FC236}">
                <a16:creationId xmlns:a16="http://schemas.microsoft.com/office/drawing/2014/main" id="{19EF6A4B-2C6D-483A-9C14-8990E2546267}"/>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15942F06-EB1F-46AC-AB18-EC3138B79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613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11</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45807" y="1551898"/>
            <a:ext cx="13317415" cy="6290840"/>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3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Działania przewidziane do realizacji w projekcie są komplementarne wobec innych projektów realizowanych przez wnioskodawcę w ramach innych programów finansowanych z funduszy strukturalnych w perspektywie finansowej 2014-2020 lub 2021-2027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10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Rezultatem komplementarności będzie wzmocnienie efektu podejmowanych w projektach działań, a także możliwość uzyskania przez beneficjentów i uczestników dodatkowych korzyści.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Projekt musi być komplementarny przynajmniej z jednym projektem z jednej z wymienionych perspektyw finansowych. Warunkiem koniecznym do określenia projektów jako komplementarne jest ich uzupełniający się charakter, wykluczający powielanie się działań. Wnioskodawca powinien wskazać w treści wniosku tytuł komplementarnego projektu, jego wartość oraz na czym polega komplementarność (w tym m.in. czy przy realizacji projektu będą wykorzystywane efekty realizacji innego projektu, czy nastąpi wzmocnienie trwałości efektów projektu realizacją innego przedsięwzięcia, czy projekty są adresowane do tej samej grupy docelowej, tego samego terytorium, czy rozwiązują ten sam problem, czy realizacja jednego projektu jest uzależniona od przeprowadzenia innego przedsięwzięcia). Komplementarność może dotyczyć zarówno przedsięwzięć zakończonych, jak i będących w trakcie realizacji lub takich, które dopiero zostały zaakceptowane do realizacji.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p:txBody>
      </p:sp>
      <p:sp>
        <p:nvSpPr>
          <p:cNvPr id="8" name="Tytuł 1">
            <a:extLst>
              <a:ext uri="{FF2B5EF4-FFF2-40B4-BE49-F238E27FC236}">
                <a16:creationId xmlns:a16="http://schemas.microsoft.com/office/drawing/2014/main" id="{D753F02C-6F8C-4260-B09B-4789DD9DF5A0}"/>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C19ACF44-6EFC-4B6F-8A33-33F2314F73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473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12</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781141" y="1850204"/>
            <a:ext cx="1360945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4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Do realizacji projektu wnioskodawca zatrudni co najmniej 1 osobę z niepełnosprawnością,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wymiarze co najmniej ½ etatu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5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IP chce promować działania związane z zatrudnieniem osób z niepełnosprawnościami lub zdobywaniem przez nich nowych kompetencji przy realizacji działań projektowych. Dlatego zatrudnienie do projektu rozumiane jest jako zatrudnienie zupełnie nowej osoby lub też oddelegowanie do realizacji działań projektowych (merytorycznych lub do zespołu zarządzającego) obecnego pracownika wnioskodawcy.</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Oceniający weźmie pod uwagę racjonalność długości zaangażowania danej osoby, przypisane jej obowiązki lub pełnioną funkcję w projekcie, a także perspektywę ewentualnego utrzymania zatrudnienia.</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84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13</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597876" y="1711569"/>
            <a:ext cx="13716001" cy="601991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1. Liczba podmiotów systemu szkolnictwa wyższego i nauki objętych wsparciem w celu dostosowania kształcenia do potrzeb rozwoju gospodarki oraz zielonej i cyfrowej transformacji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Wskaźnik mierzy liczbę podmiotów systemu szkolnictwa wyższego i nauki, które otrzymały wsparcie w ramach EFS+ na wdrożenie działań mających na celu dostosowanie kształcenia do potrzeb rozwoju gospodarki oraz zielonej i cyfrowej transformacji.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Do wskaźnika wliczane są podmioty określone w art. 7 ust. 1 ustawy Prawo o szkolnictwie wyższym i nauce</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2. Liczba studentów objętych wsparciem w zakresie nabywania i rozwoju kompetencji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lub kwalifikacji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Wskaźnik mierzy liczbę studentów, którzy rozpoczęli udział w projekcie w celu uzyskania lub podniesienia kompetencji lub kwalifikacji dostosowanych do potrzeb gospodarki oraz zielonej i cyfrowej transformacji. Studenci to osoby kształcące się na studiach pierwszego stopnia, drugiego stopnia, jednolitych studiach magisterskich </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3. Liczba osób z kadry akademickiej objętych wsparciem w zakresie nabywania i rozwoju kompetencji lub kwalifikacji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Wskaźnik mierzy liczbę osób z kadry akademickiej (pracownicy lub współpracownicy) podmiotów systemu szkolnictwa wyższego i nauki, które rozpoczęły udział w projekcie w celu uzyskania lub podniesienia kompetencji lub kwalifikacji dostosowanych do potrzeb gospodarki oraz zielonej i cyfrowej transformacji. Pracownicy lub współpracownicy podmiotów systemu szkolnictwa wyższego i nauki – osoby zatrudnione na podstawie umowy o pracę, powołania, wyboru, mianowania lub spółdzielczej umowy o pracę oraz osoby współpracujące z podmiotem na podstawie umów cywilno-prawnych</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produktu</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17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14</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781141" y="2061219"/>
            <a:ext cx="13778921" cy="4937458"/>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1. Liczba podmiotów systemu szkolnictwa wyższego i nauki, które dostosowały kształcenie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do potrzeb rozwoju gospodarki oraz zielonej i cyfrowej transformacji </a:t>
            </a:r>
            <a:endParaRPr lang="pl-PL" sz="1800" b="1" u="sng"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Do wskaźnika będą wliczane te same podmioty, które są wymienione w definicji wskaźnika produktu nr 1, które dostosowały kształcenie do potrzeb rozwoju gospodarki oraz zielonej i cyfrowej transformacji. Pomiar wskaźnika jest dokonywany na podstawie dokumentu potwierdzającego wdrożenie nowego lub zmodyfikowanego programu kształcenia do 4 tygodni od zakończenia projektu</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2. Liczba osób uczestniczących w kształceniu na poziomie wyższym, które nabyły kompetencje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lub kwalifikacje dzięki wsparciu EFS+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Do wskaźnika będą wliczane te same osoby, które są wymienione w definicji wskaźników produktu nr 2 i nr 3.  Wskaźnik będzie mierzony w taki sam sposób, jak wspólny wskaźnik rezultatu EECR03 „Liczba osób, które uzyskały kwalifikacje po opuszczeniu programu”, którego definicja zawarta jest w dokumencie Lista Wskaźników Kluczowych 2021-2027 – EFS+ (arkusz ze wskaźnikami wspólnymi):</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 kwalifikacje: mogą być nadawane przez podmioty do tego uprawnione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 kompetencje: weryfikacja etapowa, jak w PO WER</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rezultatu</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176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15</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96408" y="2101459"/>
            <a:ext cx="13778921" cy="5856698"/>
          </a:xfrm>
          <a:prstGeom prst="rect">
            <a:avLst/>
          </a:prstGeom>
        </p:spPr>
        <p:txBody>
          <a:bodyPr lIns="0" tIns="0" rIns="0" bIns="0">
            <a:noAutofit/>
          </a:bodyPr>
          <a:lstStyle/>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 każdym projekcie muszą być uwzględnione i monitorowane następujące wspólne wskaźniki produktu:</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bezdomnych lub dotkniętych wykluczeniem z dostępu do mieszkań, objętych wsparciem w programie</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należących do mniejszości, w tym społeczności marginalizowanych takich jak Romowie, objętych wsparciem w programie</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obcego pochodzenia objętych wsparciem w programie </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z krajów trzecich objętych wsparciem w programie </a:t>
            </a:r>
          </a:p>
          <a:p>
            <a:pPr marL="342900" lvl="0" indent="-342900" algn="l">
              <a:spcBef>
                <a:spcPts val="600"/>
              </a:spcBef>
              <a:spcAft>
                <a:spcPts val="600"/>
              </a:spcAft>
              <a:buFont typeface="+mj-lt"/>
              <a:buAutoNum type="alphaLcParenR"/>
            </a:pPr>
            <a:r>
              <a:rPr lang="pl-PL" sz="2000" dirty="0">
                <a:solidFill>
                  <a:schemeClr val="accent2">
                    <a:lumMod val="75000"/>
                  </a:schemeClr>
                </a:solidFill>
                <a:latin typeface="+mj-lt"/>
                <a:cs typeface="Calibri" panose="020F0502020204030204" pitchFamily="34" charset="0"/>
              </a:rPr>
              <a:t>Liczba osób z niepełnosprawnościami objętych wsparciem w programie.</a:t>
            </a:r>
          </a:p>
          <a:p>
            <a:pPr lvl="0" algn="l">
              <a:spcBef>
                <a:spcPts val="600"/>
              </a:spcBef>
              <a:spcAft>
                <a:spcPts val="600"/>
              </a:spcAft>
            </a:pPr>
            <a:r>
              <a:rPr lang="pl-PL" sz="2400" dirty="0">
                <a:solidFill>
                  <a:schemeClr val="accent2">
                    <a:lumMod val="75000"/>
                  </a:schemeClr>
                </a:solidFill>
                <a:latin typeface="+mj-lt"/>
                <a:cs typeface="Calibri" panose="020F0502020204030204" pitchFamily="34" charset="0"/>
              </a:rPr>
              <a:t>Dla tych wskaźników jako wartość docelową należy wskazać 0, o ile ich realizacja nie wynika wprost z założeń projektu</a:t>
            </a:r>
            <a:r>
              <a:rPr lang="pl-PL" sz="2400" dirty="0">
                <a:effectLst/>
                <a:latin typeface="+mj-lt"/>
                <a:ea typeface="Arial" panose="020B0604020202020204" pitchFamily="34" charset="0"/>
                <a:cs typeface="Calibri" panose="020F0502020204030204" pitchFamily="34" charset="0"/>
              </a:rPr>
              <a:t>.</a:t>
            </a:r>
          </a:p>
          <a:p>
            <a:pPr lvl="0" algn="l">
              <a:spcBef>
                <a:spcPts val="600"/>
              </a:spcBef>
              <a:spcAft>
                <a:spcPts val="600"/>
              </a:spcAft>
            </a:pPr>
            <a:r>
              <a:rPr lang="pl-PL" sz="2400" b="1" dirty="0">
                <a:solidFill>
                  <a:schemeClr val="accent2">
                    <a:lumMod val="75000"/>
                  </a:schemeClr>
                </a:solidFill>
                <a:latin typeface="+mj-lt"/>
                <a:cs typeface="Calibri" panose="020F0502020204030204" pitchFamily="34" charset="0"/>
              </a:rPr>
              <a:t>Wskaźniki te należy mierzyć za pomocą wiarygodnych szacunków – nie są zbierane dane w tych zakresach od każdego uczestnika. </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wspólne wskaźniki produktu – wiarygodne szacunki</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17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16</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96408" y="1852246"/>
            <a:ext cx="14018129" cy="5662246"/>
          </a:xfrm>
          <a:prstGeom prst="rect">
            <a:avLst/>
          </a:prstGeom>
        </p:spPr>
        <p:txBody>
          <a:bodyPr lIns="0" tIns="0" rIns="0" bIns="0">
            <a:noAutofit/>
          </a:bodyPr>
          <a:lstStyle/>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wybiera metodę szacowania spośród metod opisanych w Załączniku nr 3 do </a:t>
            </a:r>
            <a:r>
              <a:rPr lang="pl-PL" sz="2400" i="1" dirty="0">
                <a:solidFill>
                  <a:schemeClr val="accent2">
                    <a:lumMod val="75000"/>
                  </a:schemeClr>
                </a:solidFill>
                <a:latin typeface="+mj-lt"/>
                <a:cs typeface="Calibri" panose="020F0502020204030204" pitchFamily="34" charset="0"/>
              </a:rPr>
              <a:t>Wytycznych dotyczących monitorowania postępu rzeczowego realizacji programów na lata 2021-2027:</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Wskaźniki zastępcze/przybliżone (ang. </a:t>
            </a:r>
            <a:r>
              <a:rPr lang="pl-PL" sz="2000" dirty="0" err="1">
                <a:solidFill>
                  <a:schemeClr val="accent2">
                    <a:lumMod val="75000"/>
                  </a:schemeClr>
                </a:solidFill>
                <a:latin typeface="+mj-lt"/>
                <a:cs typeface="Calibri" panose="020F0502020204030204" pitchFamily="34" charset="0"/>
              </a:rPr>
              <a:t>proxy</a:t>
            </a:r>
            <a:r>
              <a:rPr lang="pl-PL" sz="2000" dirty="0">
                <a:solidFill>
                  <a:schemeClr val="accent2">
                    <a:lumMod val="75000"/>
                  </a:schemeClr>
                </a:solidFill>
                <a:latin typeface="+mj-lt"/>
                <a:cs typeface="Calibri" panose="020F0502020204030204" pitchFamily="34" charset="0"/>
              </a:rPr>
              <a:t>)</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Badania na próbie – próbkowanie</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Hipoteza oparta na doświadczeniu i rzetelnej wiedzy</a:t>
            </a:r>
          </a:p>
          <a:p>
            <a:pPr lvl="0" defTabSz="590014">
              <a:spcBef>
                <a:spcPts val="18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opisuje metody szacowania we wniosku o dofinansowanie:</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opis powinien być prosty i przejrzysty</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SOWA EFS dopuszcza do 4000 znaków dla każdego ze wskaźników</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opis metody powinien zawierać informacje o wszelkich danych w niej wykorzystanych</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należy uwzględnić wszelkie założenia, na których oparto metodykę, w tym zawrzeć próby identyfikacji możliwych </a:t>
            </a:r>
            <a:br>
              <a:rPr lang="pl-PL" sz="2000" dirty="0">
                <a:solidFill>
                  <a:schemeClr val="accent2">
                    <a:lumMod val="75000"/>
                  </a:schemeClr>
                </a:solidFill>
                <a:latin typeface="+mj-lt"/>
                <a:cs typeface="Calibri" panose="020F0502020204030204" pitchFamily="34" charset="0"/>
              </a:rPr>
            </a:br>
            <a:r>
              <a:rPr lang="pl-PL" sz="2000" dirty="0">
                <a:solidFill>
                  <a:schemeClr val="accent2">
                    <a:lumMod val="75000"/>
                  </a:schemeClr>
                </a:solidFill>
                <a:latin typeface="+mj-lt"/>
                <a:cs typeface="Calibri" panose="020F0502020204030204" pitchFamily="34" charset="0"/>
              </a:rPr>
              <a:t>źródeł błędów lub stronniczości, a także opisać metody ich niwelowania/unikania</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000" dirty="0">
                <a:solidFill>
                  <a:schemeClr val="accent2">
                    <a:lumMod val="75000"/>
                  </a:schemeClr>
                </a:solidFill>
                <a:latin typeface="+mj-lt"/>
                <a:cs typeface="Calibri" panose="020F0502020204030204" pitchFamily="34" charset="0"/>
              </a:rPr>
              <a:t>w metodologii można opisać podmioty odpowiedzialne za zbieranie danych i harmonogram procesu (jeśli dotyczy)</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wspólne wskaźniki produktu – wiarygodne szacunki</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94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17</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96408" y="2227384"/>
            <a:ext cx="13840207" cy="5287107"/>
          </a:xfrm>
          <a:prstGeom prst="rect">
            <a:avLst/>
          </a:prstGeom>
        </p:spPr>
        <p:txBody>
          <a:bodyPr lIns="0" tIns="0" rIns="0" bIns="0">
            <a:noAutofit/>
          </a:bodyPr>
          <a:lstStyle/>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uniwersalną metodą, którą można zastosować, jest posłużenie się </a:t>
            </a:r>
            <a:r>
              <a:rPr lang="pl-PL" sz="2400" b="1" dirty="0">
                <a:solidFill>
                  <a:schemeClr val="accent2">
                    <a:lumMod val="75000"/>
                  </a:schemeClr>
                </a:solidFill>
                <a:latin typeface="+mj-lt"/>
                <a:cs typeface="Calibri" panose="020F0502020204030204" pitchFamily="34" charset="0"/>
              </a:rPr>
              <a:t>badaniem na próbie losowej</a:t>
            </a:r>
            <a:endParaRPr lang="pl-PL" sz="2400" dirty="0">
              <a:solidFill>
                <a:schemeClr val="accent2">
                  <a:lumMod val="75000"/>
                </a:schemeClr>
              </a:solidFill>
              <a:latin typeface="+mj-lt"/>
              <a:cs typeface="Calibri" panose="020F0502020204030204" pitchFamily="34" charset="0"/>
            </a:endParaRP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jeśli uczelnia potrafi udokumentować liczebności danych kategorii osób wśród swoich studentów </a:t>
            </a:r>
            <a:br>
              <a:rPr lang="pl-PL" sz="2400" dirty="0">
                <a:solidFill>
                  <a:schemeClr val="accent2">
                    <a:lumMod val="75000"/>
                  </a:schemeClr>
                </a:solidFill>
                <a:latin typeface="+mj-lt"/>
                <a:cs typeface="Calibri" panose="020F0502020204030204" pitchFamily="34" charset="0"/>
              </a:rPr>
            </a:br>
            <a:r>
              <a:rPr lang="pl-PL" sz="2400" dirty="0">
                <a:solidFill>
                  <a:schemeClr val="accent2">
                    <a:lumMod val="75000"/>
                  </a:schemeClr>
                </a:solidFill>
                <a:latin typeface="+mj-lt"/>
                <a:cs typeface="Calibri" panose="020F0502020204030204" pitchFamily="34" charset="0"/>
              </a:rPr>
              <a:t>i kadry, może na tej podstawie wyliczyć odsetki poszczególnych kategorii osób, a następnie odnieść je do liczby osób, które korzystają z projektu</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w przypadku kolejnych projektów EFS+ – dla podobnej grupy uczestników – można przyjąć proporcje dotyczące uczestnictwa osób z poszczególnych kategorii, takie same jak w poprzednim projekcie EFS+</a:t>
            </a:r>
          </a:p>
          <a:p>
            <a:pPr marL="342900" lvl="0" indent="-342900" defTabSz="590014">
              <a:spcBef>
                <a:spcPts val="600"/>
              </a:spcBef>
              <a:spcAft>
                <a:spcPts val="600"/>
              </a:spcAft>
              <a:buClr>
                <a:schemeClr val="accent2">
                  <a:lumMod val="50000"/>
                </a:schemeClr>
              </a:buClr>
              <a:buSzPts val="1600"/>
              <a:buFont typeface="Arial" panose="020B0604020202020204" pitchFamily="34" charset="0"/>
              <a:buChar char="•"/>
            </a:pPr>
            <a:r>
              <a:rPr lang="pl-PL" sz="2400" dirty="0">
                <a:solidFill>
                  <a:schemeClr val="accent2">
                    <a:lumMod val="75000"/>
                  </a:schemeClr>
                </a:solidFill>
                <a:latin typeface="+mj-lt"/>
                <a:cs typeface="Calibri" panose="020F0502020204030204" pitchFamily="34" charset="0"/>
              </a:rPr>
              <a:t>metody szacowania dla poszczególnych wskaźników mogą być różne</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wspólne wskaźniki produktu – wiarygodne szacunki</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18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18</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665765" y="1711569"/>
            <a:ext cx="13840207" cy="5943600"/>
          </a:xfrm>
          <a:prstGeom prst="rect">
            <a:avLst/>
          </a:prstGeom>
        </p:spPr>
        <p:txBody>
          <a:bodyPr lIns="0" tIns="0" rIns="0" bIns="0">
            <a:noAutofit/>
          </a:bodyPr>
          <a:lstStyle/>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musi również uwzględnić we wniosku wskaźniki mierzone we wszystkich celach szczegółowych, tj.:</a:t>
            </a:r>
          </a:p>
          <a:p>
            <a:pPr marL="457200" lvl="0" indent="-457200" defTabSz="590014">
              <a:spcBef>
                <a:spcPts val="600"/>
              </a:spcBef>
              <a:spcAft>
                <a:spcPts val="600"/>
              </a:spcAft>
              <a:buClr>
                <a:schemeClr val="tx2">
                  <a:lumMod val="75000"/>
                </a:schemeClr>
              </a:buClr>
              <a:buSzPct val="100000"/>
              <a:buFont typeface="+mj-lt"/>
              <a:buAutoNum type="alphaLcParenR"/>
            </a:pPr>
            <a:r>
              <a:rPr lang="pl-PL" sz="2400" dirty="0">
                <a:solidFill>
                  <a:schemeClr val="accent2">
                    <a:lumMod val="75000"/>
                  </a:schemeClr>
                </a:solidFill>
                <a:latin typeface="+mj-lt"/>
                <a:cs typeface="Calibri" panose="020F0502020204030204" pitchFamily="34" charset="0"/>
              </a:rPr>
              <a:t>Liczba projektów, w których sfinansowano koszty racjonalnych usprawnień dla osób z niepełnosprawnościami (szt.)</a:t>
            </a:r>
          </a:p>
          <a:p>
            <a:pPr marL="457200" lvl="0" indent="-457200" defTabSz="590014">
              <a:spcBef>
                <a:spcPts val="600"/>
              </a:spcBef>
              <a:spcAft>
                <a:spcPts val="600"/>
              </a:spcAft>
              <a:buClr>
                <a:schemeClr val="tx2">
                  <a:lumMod val="75000"/>
                </a:schemeClr>
              </a:buClr>
              <a:buSzPct val="100000"/>
              <a:buFont typeface="+mj-lt"/>
              <a:buAutoNum type="alphaLcParenR"/>
            </a:pPr>
            <a:r>
              <a:rPr lang="pl-PL" sz="2400" dirty="0">
                <a:solidFill>
                  <a:schemeClr val="accent2">
                    <a:lumMod val="75000"/>
                  </a:schemeClr>
                </a:solidFill>
                <a:latin typeface="+mj-lt"/>
                <a:cs typeface="Calibri" panose="020F0502020204030204" pitchFamily="34" charset="0"/>
              </a:rPr>
              <a:t>Liczba obiektów dostosowanych do potrzeb osób z niepełnosprawnościami (szt.)</a:t>
            </a:r>
          </a:p>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Dla tych wskaźników jako wartość docelową należy wskazać 0, o ile ich realizacja nie wynika wprost </a:t>
            </a:r>
            <a:br>
              <a:rPr lang="pl-PL" sz="2400" dirty="0">
                <a:solidFill>
                  <a:schemeClr val="accent2">
                    <a:lumMod val="75000"/>
                  </a:schemeClr>
                </a:solidFill>
                <a:latin typeface="+mj-lt"/>
                <a:cs typeface="Calibri" panose="020F0502020204030204" pitchFamily="34" charset="0"/>
              </a:rPr>
            </a:br>
            <a:r>
              <a:rPr lang="pl-PL" sz="2400" dirty="0">
                <a:solidFill>
                  <a:schemeClr val="accent2">
                    <a:lumMod val="75000"/>
                  </a:schemeClr>
                </a:solidFill>
                <a:latin typeface="+mj-lt"/>
                <a:cs typeface="Calibri" panose="020F0502020204030204" pitchFamily="34" charset="0"/>
              </a:rPr>
              <a:t>z założeń projektu. Wnioskodawca jest zobowiązany do określenia sposobu pomiaru i źródeł danych do wskaźników, nawet jeśli nie zaplanował ich w projekcie.</a:t>
            </a:r>
          </a:p>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Ww. wskaźniki oraz inne wspólne wskaźniki produktu należy wybrać wyłącznie z listy rozwijanej wyświetlającej się w SOWA EFS. </a:t>
            </a:r>
          </a:p>
          <a:p>
            <a:pPr lvl="0" defTabSz="590014">
              <a:spcBef>
                <a:spcPts val="600"/>
              </a:spcBef>
              <a:spcAft>
                <a:spcPts val="600"/>
              </a:spcAft>
              <a:buClr>
                <a:schemeClr val="accent2">
                  <a:lumMod val="50000"/>
                </a:schemeClr>
              </a:buClr>
              <a:buSzPts val="1600"/>
            </a:pPr>
            <a:r>
              <a:rPr lang="pl-PL" sz="2400" dirty="0">
                <a:solidFill>
                  <a:schemeClr val="accent2">
                    <a:lumMod val="75000"/>
                  </a:schemeClr>
                </a:solidFill>
                <a:latin typeface="+mj-lt"/>
                <a:cs typeface="Calibri" panose="020F0502020204030204" pitchFamily="34" charset="0"/>
              </a:rPr>
              <a:t>Wnioskodawca może również określić wskaźniki specyficzne dla projektu. Wskaźniki te należy wprowadzić ręcznie do wniosku w SOWA EFS. W tym przypadku należy dodatkowo określić definicję wskaźnika, a także sposób i moment pomiaru, o ile jest to konieczne ze względu na stopień skomplikowania zjawiska, które wskaźnik będzie monitorował.</a:t>
            </a:r>
          </a:p>
        </p:txBody>
      </p:sp>
      <p:sp>
        <p:nvSpPr>
          <p:cNvPr id="8" name="Tytuł 1">
            <a:extLst>
              <a:ext uri="{FF2B5EF4-FFF2-40B4-BE49-F238E27FC236}">
                <a16:creationId xmlns:a16="http://schemas.microsoft.com/office/drawing/2014/main" id="{B8339D10-5105-4F4F-AAA2-8820EC17D32D}"/>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inne wskaźniki obligatoryjne</a:t>
            </a:r>
          </a:p>
        </p:txBody>
      </p:sp>
      <p:pic>
        <p:nvPicPr>
          <p:cNvPr id="9" name="Picture 2">
            <a:extLst>
              <a:ext uri="{FF2B5EF4-FFF2-40B4-BE49-F238E27FC236}">
                <a16:creationId xmlns:a16="http://schemas.microsoft.com/office/drawing/2014/main" id="{E51DEB67-EF9A-4571-8D04-D9B5F3B28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154" y="7782312"/>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5275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FDC027-F683-44A3-B989-EFBE5645F5ED}"/>
              </a:ext>
            </a:extLst>
          </p:cNvPr>
          <p:cNvSpPr>
            <a:spLocks noGrp="1"/>
          </p:cNvSpPr>
          <p:nvPr>
            <p:ph type="title"/>
          </p:nvPr>
        </p:nvSpPr>
        <p:spPr/>
        <p:txBody>
          <a:bodyPr/>
          <a:lstStyle/>
          <a:p>
            <a:pPr>
              <a:spcBef>
                <a:spcPts val="1200"/>
              </a:spcBef>
              <a:spcAft>
                <a:spcPts val="1200"/>
              </a:spcAft>
            </a:pPr>
            <a:r>
              <a:rPr lang="pl-PL" sz="4000" dirty="0"/>
              <a:t>Dziękuję za uwagę</a:t>
            </a:r>
            <a:br>
              <a:rPr lang="pl-PL" dirty="0"/>
            </a:br>
            <a:r>
              <a:rPr lang="pl-PL" sz="2400" dirty="0"/>
              <a:t>Anna Marciniak</a:t>
            </a:r>
            <a:br>
              <a:rPr lang="pl-PL" sz="2400" dirty="0"/>
            </a:br>
            <a:r>
              <a:rPr lang="pl-PL" sz="1800" dirty="0"/>
              <a:t>kierownik Sekcji Programów EFS</a:t>
            </a:r>
            <a:br>
              <a:rPr lang="pl-PL" sz="1800" dirty="0"/>
            </a:br>
            <a:r>
              <a:rPr lang="pl-PL" sz="1800" dirty="0"/>
              <a:t>Dział Dotacji Krajowych i Funduszy UE, NCBR</a:t>
            </a:r>
            <a:br>
              <a:rPr lang="pl-PL" sz="1800" dirty="0"/>
            </a:br>
            <a:br>
              <a:rPr lang="pl-PL" sz="800" dirty="0"/>
            </a:br>
            <a:r>
              <a:rPr lang="pl-PL" sz="1800" dirty="0">
                <a:hlinkClick r:id="rId2"/>
              </a:rPr>
              <a:t>anna.marciniak@ncbr.gov.pl</a:t>
            </a:r>
            <a:r>
              <a:rPr lang="pl-PL" sz="1800" dirty="0"/>
              <a:t> </a:t>
            </a:r>
          </a:p>
        </p:txBody>
      </p:sp>
      <p:sp>
        <p:nvSpPr>
          <p:cNvPr id="3" name="Symbol zastępczy numeru slajdu 2">
            <a:extLst>
              <a:ext uri="{FF2B5EF4-FFF2-40B4-BE49-F238E27FC236}">
                <a16:creationId xmlns:a16="http://schemas.microsoft.com/office/drawing/2014/main" id="{ACB437D5-7E77-4A46-9829-B448A2D7BF00}"/>
              </a:ext>
            </a:extLst>
          </p:cNvPr>
          <p:cNvSpPr>
            <a:spLocks noGrp="1"/>
          </p:cNvSpPr>
          <p:nvPr>
            <p:ph type="sldNum" sz="quarter" idx="10"/>
          </p:nvPr>
        </p:nvSpPr>
        <p:spPr/>
        <p:txBody>
          <a:bodyPr/>
          <a:lstStyle/>
          <a:p>
            <a:fld id="{52829928-69CF-4CD4-AA50-C7139EE0EE92}" type="slidenum">
              <a:rPr lang="pl-PL" smtClean="0"/>
              <a:pPr/>
              <a:t>19</a:t>
            </a:fld>
            <a:endParaRPr lang="pl-PL" dirty="0"/>
          </a:p>
        </p:txBody>
      </p:sp>
      <p:pic>
        <p:nvPicPr>
          <p:cNvPr id="7" name="Picture 2" descr="Kształcenie na potrzeby gospodarki">
            <a:extLst>
              <a:ext uri="{FF2B5EF4-FFF2-40B4-BE49-F238E27FC236}">
                <a16:creationId xmlns:a16="http://schemas.microsoft.com/office/drawing/2014/main" id="{C33AC942-E8B5-D713-B8AE-8C54FAE3C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5516" y="4750630"/>
            <a:ext cx="6829021" cy="2881094"/>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776EE79D-DC8C-C468-6ACB-05D3E2234AB3}"/>
              </a:ext>
            </a:extLst>
          </p:cNvPr>
          <p:cNvSpPr txBox="1">
            <a:spLocks/>
          </p:cNvSpPr>
          <p:nvPr/>
        </p:nvSpPr>
        <p:spPr>
          <a:xfrm>
            <a:off x="7774476" y="7673309"/>
            <a:ext cx="6940061" cy="443337"/>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pPr algn="ctr"/>
            <a:r>
              <a:rPr lang="pl-PL" sz="1200" b="1" dirty="0">
                <a:solidFill>
                  <a:schemeClr val="tx1"/>
                </a:solidFill>
                <a:latin typeface="IBM Plex Sans" panose="020B0503050203000203" pitchFamily="34" charset="0"/>
                <a:cs typeface="Calibri" panose="020F0502020204030204" pitchFamily="34" charset="0"/>
              </a:rPr>
              <a:t>Spotkanie współfinansowane z Europejskiego Funduszu Społecznego i budżetu państwa</a:t>
            </a:r>
          </a:p>
        </p:txBody>
      </p:sp>
    </p:spTree>
    <p:extLst>
      <p:ext uri="{BB962C8B-B14F-4D97-AF65-F5344CB8AC3E}">
        <p14:creationId xmlns:p14="http://schemas.microsoft.com/office/powerpoint/2010/main" val="336697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podstawowe informacje o naborze</a:t>
            </a:r>
          </a:p>
        </p:txBody>
      </p:sp>
      <p:graphicFrame>
        <p:nvGraphicFramePr>
          <p:cNvPr id="7" name="Tabela 6">
            <a:extLst>
              <a:ext uri="{FF2B5EF4-FFF2-40B4-BE49-F238E27FC236}">
                <a16:creationId xmlns:a16="http://schemas.microsoft.com/office/drawing/2014/main" id="{8192A5AA-881E-4D1E-9E92-0C4F0127BEFD}"/>
              </a:ext>
            </a:extLst>
          </p:cNvPr>
          <p:cNvGraphicFramePr>
            <a:graphicFrameLocks noGrp="1"/>
          </p:cNvGraphicFramePr>
          <p:nvPr>
            <p:extLst>
              <p:ext uri="{D42A27DB-BD31-4B8C-83A1-F6EECF244321}">
                <p14:modId xmlns:p14="http://schemas.microsoft.com/office/powerpoint/2010/main" val="288913826"/>
              </p:ext>
            </p:extLst>
          </p:nvPr>
        </p:nvGraphicFramePr>
        <p:xfrm>
          <a:off x="1167484" y="1887415"/>
          <a:ext cx="12836769" cy="5500007"/>
        </p:xfrm>
        <a:graphic>
          <a:graphicData uri="http://schemas.openxmlformats.org/drawingml/2006/table">
            <a:tbl>
              <a:tblPr firstRow="1" bandRow="1">
                <a:tableStyleId>{5C22544A-7EE6-4342-B048-85BDC9FD1C3A}</a:tableStyleId>
              </a:tblPr>
              <a:tblGrid>
                <a:gridCol w="3845169">
                  <a:extLst>
                    <a:ext uri="{9D8B030D-6E8A-4147-A177-3AD203B41FA5}">
                      <a16:colId xmlns:a16="http://schemas.microsoft.com/office/drawing/2014/main" val="1221244458"/>
                    </a:ext>
                  </a:extLst>
                </a:gridCol>
                <a:gridCol w="8991600">
                  <a:extLst>
                    <a:ext uri="{9D8B030D-6E8A-4147-A177-3AD203B41FA5}">
                      <a16:colId xmlns:a16="http://schemas.microsoft.com/office/drawing/2014/main" val="3771108633"/>
                    </a:ext>
                  </a:extLst>
                </a:gridCol>
              </a:tblGrid>
              <a:tr h="5188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Priorytet 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UMIEJĘTNOŚCI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79308893"/>
                  </a:ext>
                </a:extLst>
              </a:tr>
              <a:tr h="5188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Działanie: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01.05 Umiejętności w szkolnictwie wyższym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9151143"/>
                  </a:ext>
                </a:extLst>
              </a:tr>
              <a:tr h="788191">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Typ projektów: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Dostosowanie oferty podmiotów systemu szkolnictwa wyższego </a:t>
                      </a:r>
                      <a:b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br>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do potrzeb rozwoju gospodarki oraz zielonej i cyfrowej transformacji</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93359424"/>
                  </a:ext>
                </a:extLst>
              </a:tr>
              <a:tr h="571687">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Numer naboru:</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FERS.01.05-IP.08-006/23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79353447"/>
                  </a:ext>
                </a:extLst>
              </a:tr>
              <a:tr h="5702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Ogłoszenie naboru:</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5 lipca 2023 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5344259"/>
                  </a:ext>
                </a:extLst>
              </a:tr>
              <a:tr h="570272">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Okres trwania naboru:</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10 lipca – 31 października 2023 r.</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084840"/>
                  </a:ext>
                </a:extLst>
              </a:tr>
              <a:tr h="518872">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Alokacja: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500 000 000 PLN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41323162"/>
                  </a:ext>
                </a:extLst>
              </a:tr>
              <a:tr h="741929">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Składanie wniosków: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Wnioski można składać wyłącznie elektronicznie – za pośrednictwem SOWA EFS (https://sowa2021.efs.gov.pl/)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29545286"/>
                  </a:ext>
                </a:extLst>
              </a:tr>
              <a:tr h="518872">
                <a:tc>
                  <a:txBody>
                    <a:bodyPr/>
                    <a:lstStyle/>
                    <a:p>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Strona www: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2000" b="1" kern="1200" dirty="0">
                          <a:solidFill>
                            <a:schemeClr val="accent2">
                              <a:lumMod val="75000"/>
                            </a:schemeClr>
                          </a:solidFill>
                          <a:latin typeface="IBM Plex Sans" panose="020B0503050203000203" pitchFamily="34" charset="0"/>
                          <a:ea typeface="+mn-ea"/>
                          <a:cs typeface="Calibri" panose="020F0502020204030204" pitchFamily="34" charset="0"/>
                        </a:rPr>
                        <a:t>https://www.gov.pl/web/ncbr/ksztalcenie-na-potrzeby-gospodarki-umiejetnosci-w-szkolnictwie-wyzszym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0124200"/>
                  </a:ext>
                </a:extLst>
              </a:tr>
            </a:tbl>
          </a:graphicData>
        </a:graphic>
      </p:graphicFrame>
      <p:pic>
        <p:nvPicPr>
          <p:cNvPr id="8" name="Picture 2">
            <a:extLst>
              <a:ext uri="{FF2B5EF4-FFF2-40B4-BE49-F238E27FC236}">
                <a16:creationId xmlns:a16="http://schemas.microsoft.com/office/drawing/2014/main" id="{1C9ADF74-F563-4148-8C6F-EA0E3C757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86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798277" y="420318"/>
            <a:ext cx="10011508"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141239"/>
            <a:ext cx="13317415" cy="5209130"/>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1 – nie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Wnioskodawcą projektu jest uczelnia, która nie jest w likwidacji, nie wystąpiła do Ministra właściwego do spraw szkolnictwa wyższego o zgodę na likwidację, ani wobec której Minister właściwy do spraw szkolnictwa wyższego nie ogłosił informacji o zawieszeniu uprawnień uczelni do prowadzenia studiów.</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Zgodnie z ustawą Prawo o szkolnictwie wyższym i nauce kształcenie studentów może być prowadzone jedynie przez uczelnie (publiczne i niepubliczne). Kryterium zapewnia odpowiednią jakość wnioskodawcy oraz realizowanych przez niego projektów poprzez uniemożliwienie aplikowania uczelniom w stanie likwidacji lub których uprawnienia do prowadzenia studiów zostały zawieszone.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 przypadku realizacji projektu w partnerstwie z inną uczelnią, każda z uczelni realizujących projekt musi spełniać wymogi kryterium.</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Instytucję Organizującą Nabór (ION). </a:t>
            </a: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58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821653" y="2164684"/>
            <a:ext cx="13528431" cy="4482301"/>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2 – nie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Poszczególne jednostki organizacyjne uczelni, które będą realizować działania w ramach projektu, nie posiadają w momencie złożenia wniosku negatywnej oceny jakości kształcenia Polskiej Komisji Akredytacyjnej na którymkolwiek z kierunków, w ramach których będą realizowane działania w ramach projektu</a:t>
            </a:r>
          </a:p>
          <a:p>
            <a:pPr defTabSz="590014">
              <a:spcBef>
                <a:spcPts val="6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Wymogi dotyczące ocen Polskiej Komisji Akredytacyjnej stanowić będą gwarancję, że do naboru konkurencyjnego zostaną zgłoszone tylko te kierunki, które gwarantują odpowiednią jakość kształcenia potwierdzoną przez podmiot zewnętrzny.</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 przypadku realizacji projektu w partnerstwie z inną uczelnią, każda z uczelni realizujących projekt musi spełniać wymogi kryterium.</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ION dokona weryfikacji kryterium na podstawie treści wniosku oraz posiadanych danych.</a:t>
            </a:r>
          </a:p>
        </p:txBody>
      </p:sp>
      <p:sp>
        <p:nvSpPr>
          <p:cNvPr id="8" name="Tytuł 1">
            <a:extLst>
              <a:ext uri="{FF2B5EF4-FFF2-40B4-BE49-F238E27FC236}">
                <a16:creationId xmlns:a16="http://schemas.microsoft.com/office/drawing/2014/main" id="{8BE1B663-391C-4412-BD43-10258C25FC35}"/>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BF68AF32-0B5B-4CA0-8BD9-3248C8665C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65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5</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535473" y="1765235"/>
            <a:ext cx="14407663" cy="6052573"/>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3 – podlega negocjacjom</a:t>
            </a:r>
          </a:p>
          <a:p>
            <a:pPr defTabSz="590014">
              <a:spcBef>
                <a:spcPts val="600"/>
              </a:spcBef>
              <a:spcAft>
                <a:spcPts val="600"/>
              </a:spcAft>
              <a:buClr>
                <a:schemeClr val="accent2">
                  <a:lumMod val="50000"/>
                </a:schemeClr>
              </a:buClr>
            </a:pPr>
            <a:r>
              <a:rPr lang="pl-PL" sz="2000" dirty="0">
                <a:solidFill>
                  <a:schemeClr val="accent2">
                    <a:lumMod val="75000"/>
                  </a:schemeClr>
                </a:solidFill>
                <a:latin typeface="IBM Plex Sans" panose="020B0503050203000203" pitchFamily="34" charset="0"/>
                <a:cs typeface="Calibri" panose="020F0502020204030204" pitchFamily="34" charset="0"/>
              </a:rPr>
              <a:t>Projekt obejmuje swoim zakresem merytorycznym </a:t>
            </a:r>
            <a:r>
              <a:rPr lang="pl-PL" sz="2000" b="1" dirty="0">
                <a:solidFill>
                  <a:schemeClr val="accent2">
                    <a:lumMod val="75000"/>
                  </a:schemeClr>
                </a:solidFill>
                <a:latin typeface="IBM Plex Sans" panose="020B0503050203000203" pitchFamily="34" charset="0"/>
                <a:cs typeface="Calibri" panose="020F0502020204030204" pitchFamily="34" charset="0"/>
              </a:rPr>
              <a:t>wszystkie</a:t>
            </a:r>
            <a:r>
              <a:rPr lang="pl-PL" sz="2000" dirty="0">
                <a:solidFill>
                  <a:schemeClr val="accent2">
                    <a:lumMod val="75000"/>
                  </a:schemeClr>
                </a:solidFill>
                <a:latin typeface="IBM Plex Sans" panose="020B0503050203000203" pitchFamily="34" charset="0"/>
                <a:cs typeface="Calibri" panose="020F0502020204030204" pitchFamily="34" charset="0"/>
              </a:rPr>
              <a:t> wskazane poniżej rodzaje działań, tworzące kompleksowy program wsparcia, realizowany na kierunku lub kierunkach studiów objętych wsparciem:</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b="1" dirty="0">
                <a:solidFill>
                  <a:schemeClr val="accent2">
                    <a:lumMod val="75000"/>
                  </a:schemeClr>
                </a:solidFill>
                <a:latin typeface="IBM Plex Sans" panose="020B0503050203000203" pitchFamily="34" charset="0"/>
                <a:cs typeface="Calibri" panose="020F0502020204030204" pitchFamily="34" charset="0"/>
              </a:rPr>
              <a:t>tworzenie nowych lub modyfikacja istniejących programów kształcenia </a:t>
            </a:r>
            <a:r>
              <a:rPr lang="pl-PL" sz="2000" dirty="0">
                <a:solidFill>
                  <a:schemeClr val="accent2">
                    <a:lumMod val="75000"/>
                  </a:schemeClr>
                </a:solidFill>
                <a:latin typeface="IBM Plex Sans" panose="020B0503050203000203" pitchFamily="34" charset="0"/>
                <a:cs typeface="Calibri" panose="020F0502020204030204" pitchFamily="34" charset="0"/>
              </a:rPr>
              <a:t>we współpracy z pracodawcami, praktykami </a:t>
            </a:r>
            <a:br>
              <a:rPr lang="pl-PL" sz="2000" dirty="0">
                <a:solidFill>
                  <a:schemeClr val="accent2">
                    <a:lumMod val="75000"/>
                  </a:schemeClr>
                </a:solidFill>
                <a:latin typeface="IBM Plex Sans" panose="020B0503050203000203" pitchFamily="34" charset="0"/>
                <a:cs typeface="Calibri" panose="020F0502020204030204" pitchFamily="34" charset="0"/>
              </a:rPr>
            </a:br>
            <a:r>
              <a:rPr lang="pl-PL" sz="2000" dirty="0">
                <a:solidFill>
                  <a:schemeClr val="accent2">
                    <a:lumMod val="75000"/>
                  </a:schemeClr>
                </a:solidFill>
                <a:latin typeface="IBM Plex Sans" panose="020B0503050203000203" pitchFamily="34" charset="0"/>
                <a:cs typeface="Calibri" panose="020F0502020204030204" pitchFamily="34" charset="0"/>
              </a:rPr>
              <a:t>lub podmiotami funkcjonującymi w otoczeniu społeczno-gospodarczym</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b="1" dirty="0">
                <a:solidFill>
                  <a:schemeClr val="accent2">
                    <a:lumMod val="75000"/>
                  </a:schemeClr>
                </a:solidFill>
                <a:latin typeface="IBM Plex Sans" panose="020B0503050203000203" pitchFamily="34" charset="0"/>
                <a:cs typeface="Calibri" panose="020F0502020204030204" pitchFamily="34" charset="0"/>
              </a:rPr>
              <a:t>realizacja dodatkowych elementów kształcenia</a:t>
            </a:r>
            <a:r>
              <a:rPr lang="pl-PL" sz="2000" dirty="0">
                <a:solidFill>
                  <a:schemeClr val="accent2">
                    <a:lumMod val="75000"/>
                  </a:schemeClr>
                </a:solidFill>
                <a:latin typeface="IBM Plex Sans" panose="020B0503050203000203" pitchFamily="34" charset="0"/>
                <a:cs typeface="Calibri" panose="020F0502020204030204" pitchFamily="34" charset="0"/>
              </a:rPr>
              <a:t>, w tym elementów praktycznych, podnoszących kompetencje studentów, np. staże, kursy/szkolenia, wizyty studyjne (w tym zagraniczne), zajęcia dodatkowe prowadzone przez praktyków</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dirty="0">
                <a:solidFill>
                  <a:schemeClr val="accent2">
                    <a:lumMod val="75000"/>
                  </a:schemeClr>
                </a:solidFill>
                <a:latin typeface="IBM Plex Sans" panose="020B0503050203000203" pitchFamily="34" charset="0"/>
                <a:cs typeface="Calibri" panose="020F0502020204030204" pitchFamily="34" charset="0"/>
              </a:rPr>
              <a:t>realizacja działań zmierzających do </a:t>
            </a:r>
            <a:r>
              <a:rPr lang="pl-PL" sz="2000" b="1" dirty="0">
                <a:solidFill>
                  <a:schemeClr val="accent2">
                    <a:lumMod val="75000"/>
                  </a:schemeClr>
                </a:solidFill>
                <a:latin typeface="IBM Plex Sans" panose="020B0503050203000203" pitchFamily="34" charset="0"/>
                <a:cs typeface="Calibri" panose="020F0502020204030204" pitchFamily="34" charset="0"/>
              </a:rPr>
              <a:t>ograniczenia zjawiska przedwczesnego kończenia nauki</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000" b="1" dirty="0">
                <a:solidFill>
                  <a:schemeClr val="accent2">
                    <a:lumMod val="75000"/>
                  </a:schemeClr>
                </a:solidFill>
                <a:latin typeface="IBM Plex Sans" panose="020B0503050203000203" pitchFamily="34" charset="0"/>
                <a:cs typeface="Calibri" panose="020F0502020204030204" pitchFamily="34" charset="0"/>
              </a:rPr>
              <a:t>rozwój kompetencji kadry dydaktycznej </a:t>
            </a:r>
            <a:r>
              <a:rPr lang="pl-PL" sz="2000" dirty="0">
                <a:solidFill>
                  <a:schemeClr val="accent2">
                    <a:lumMod val="75000"/>
                  </a:schemeClr>
                </a:solidFill>
                <a:latin typeface="IBM Plex Sans" panose="020B0503050203000203" pitchFamily="34" charset="0"/>
                <a:cs typeface="Calibri" panose="020F0502020204030204" pitchFamily="34" charset="0"/>
              </a:rPr>
              <a:t>w zakresie: kompetencji cyfrowych (obligatoryjnie), rozwoju świadomości </a:t>
            </a:r>
            <a:br>
              <a:rPr lang="pl-PL" sz="2000" dirty="0">
                <a:solidFill>
                  <a:schemeClr val="accent2">
                    <a:lumMod val="75000"/>
                  </a:schemeClr>
                </a:solidFill>
                <a:latin typeface="IBM Plex Sans" panose="020B0503050203000203" pitchFamily="34" charset="0"/>
                <a:cs typeface="Calibri" panose="020F0502020204030204" pitchFamily="34" charset="0"/>
              </a:rPr>
            </a:br>
            <a:r>
              <a:rPr lang="pl-PL" sz="2000" dirty="0">
                <a:solidFill>
                  <a:schemeClr val="accent2">
                    <a:lumMod val="75000"/>
                  </a:schemeClr>
                </a:solidFill>
                <a:latin typeface="IBM Plex Sans" panose="020B0503050203000203" pitchFamily="34" charset="0"/>
                <a:cs typeface="Calibri" panose="020F0502020204030204" pitchFamily="34" charset="0"/>
              </a:rPr>
              <a:t>i umiejętności na rzecz zielonej transformacji (obligatoryjnie), projektowania uniwersalnego, przedsiębiorczości i komercjalizacji efektów badań naukowych, kompetencji dydaktycznych, w tym wykorzystania nowoczesnych metod dydaktycznych, metodyki kształcenia, kompetencji merytorycznych, i innych bezpośrednio związanych z aktywnością dydaktyczną lub naukowo-dydaktyczną poprzez m.in. udział w kursach, szkoleniach, stażach, wizytach studyjnych (krajowych i międzynarodowych) lub innych formach wymiany wiedzy i doświadczenia z praktykami działającymi zawodowo</a:t>
            </a:r>
          </a:p>
        </p:txBody>
      </p:sp>
      <p:sp>
        <p:nvSpPr>
          <p:cNvPr id="8" name="Tytuł 1">
            <a:extLst>
              <a:ext uri="{FF2B5EF4-FFF2-40B4-BE49-F238E27FC236}">
                <a16:creationId xmlns:a16="http://schemas.microsoft.com/office/drawing/2014/main" id="{7D29C881-63BC-4D59-8E6E-EED5D0BAC99E}"/>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B4E4E679-91A6-4DC7-9F70-E33696A5F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014" y="7817808"/>
            <a:ext cx="7809833" cy="716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3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6</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1651544"/>
            <a:ext cx="13317415" cy="6049871"/>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3 cd.</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ma na celu ukierunkowanie zakresu projektu na realizację działań o charakterze kompleksowym, umożliwiających dostosowanie kwalifikacji lub kompetencji studentów kierunku lub kierunków studiów do potrzeb gospodarki i rynku pracy, a także rozwój kompetencji i kwalifikacji kadry zaangażowanej w realizację procesu kształcenia na kierunku lub kierunkach objętych wsparciem.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Dodatkowo, ze względu na powszechność zjawiska przerywania przez studentów nauki (o czym mowa m. in. w raporcie Ośrodka Przetwarzania Informacji – Państwowy Instytut Badawczy (OPI PIB) z 2020 r. pt. „Zjawisko drop-outu na polskich uczelniach”) oraz mając na uwadze dbałość o jakość kształcenia, kryterium ma na celu zmobilizowanie wnioskodawców do realizacji działań zmierzających także do ograniczenia liczby studentów kończących przedwcześnie naukę.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musi określić we wniosku kompetencje i kwalifikacje będące przedmiotem działań w projekcie na podstawie analiz własnych lub powszechnie dostępnych raportów tematycznych (w tym np. analiz regionalnych).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Działania podnoszące kompetencje wskazane jako obligatoryjne muszą być przewidziane dla każdego uczestnika.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uzyskania kompetencji i kwalifikacji odbywa się zgodnie z Wytycznymi dotyczącymi monitorowania postępu rzeczowego realizacji programów na lata 2021-2027 (załącznik nr 2 Podstawowe informacje dotyczące uzyskiwania kwalifikacji w ramach projektów współfinansowanych z EFS+).</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a:p>
            <a:pPr defTabSz="590014">
              <a:spcBef>
                <a:spcPts val="600"/>
              </a:spcBef>
              <a:spcAft>
                <a:spcPts val="600"/>
              </a:spcAft>
              <a:buClr>
                <a:schemeClr val="accent2">
                  <a:lumMod val="50000"/>
                </a:schemeClr>
              </a:buClr>
            </a:pPr>
            <a:endParaRPr lang="pl-PL" sz="1800" dirty="0">
              <a:solidFill>
                <a:schemeClr val="accent2">
                  <a:lumMod val="75000"/>
                </a:schemeClr>
              </a:solidFill>
              <a:latin typeface="IBM Plex Sans" panose="020B0503050203000203" pitchFamily="34" charset="0"/>
              <a:cs typeface="Calibri" panose="020F0502020204030204" pitchFamily="34" charset="0"/>
            </a:endParaRPr>
          </a:p>
        </p:txBody>
      </p:sp>
      <p:sp>
        <p:nvSpPr>
          <p:cNvPr id="8" name="Tytuł 1">
            <a:extLst>
              <a:ext uri="{FF2B5EF4-FFF2-40B4-BE49-F238E27FC236}">
                <a16:creationId xmlns:a16="http://schemas.microsoft.com/office/drawing/2014/main" id="{BAB26FC5-B338-408E-9004-41F07973CB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8CDC1977-EA01-4622-9B3D-1D177C80A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05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7</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072166"/>
            <a:ext cx="1331741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4 –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Wnioskodawca może złożyć wyłącznie 1 wniosek w naborze konkurencyjnym</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powinien opracować 1 projekt obejmujący kompleksowe działania realizowane na określonych przez wnioskodawcę kierunkach studiów.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nie wyklucza możliwości występowania uczelni w innych wnioskach w roli partnera.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ION dokona weryfikacji kryterium na podstawie analizy złożonych wniosków.</a:t>
            </a:r>
          </a:p>
        </p:txBody>
      </p:sp>
      <p:sp>
        <p:nvSpPr>
          <p:cNvPr id="8" name="Tytuł 1">
            <a:extLst>
              <a:ext uri="{FF2B5EF4-FFF2-40B4-BE49-F238E27FC236}">
                <a16:creationId xmlns:a16="http://schemas.microsoft.com/office/drawing/2014/main" id="{90B3E033-C513-4CBC-9ADE-C42352D57A22}"/>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3800CF90-D75C-48B5-8655-78B72928E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505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8</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2169590"/>
            <a:ext cx="13317415" cy="5115346"/>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5 – podlega negocjacjom</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Uczestnikami projektu mogą być wyłącznie studenci kierunku lub kierunków objętych wsparciem w projekcie oraz kadra zaangażowana w realizację procesu kształcenia na tym kierunku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lub kierunkach</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Biorąc pod uwagę kompleksowy charakter wsparcia i konieczność sprawdzenia przyjętych nowych rozwiązań, tj. nowego </a:t>
            </a:r>
            <a:br>
              <a:rPr lang="pl-PL" sz="1800" dirty="0">
                <a:solidFill>
                  <a:schemeClr val="accent2">
                    <a:lumMod val="75000"/>
                  </a:schemeClr>
                </a:solidFill>
                <a:latin typeface="IBM Plex Sans" panose="020B0503050203000203" pitchFamily="34" charset="0"/>
                <a:cs typeface="Calibri" panose="020F0502020204030204" pitchFamily="34" charset="0"/>
              </a:rPr>
            </a:br>
            <a:r>
              <a:rPr lang="pl-PL" sz="1800" dirty="0">
                <a:solidFill>
                  <a:schemeClr val="accent2">
                    <a:lumMod val="75000"/>
                  </a:schemeClr>
                </a:solidFill>
                <a:latin typeface="IBM Plex Sans" panose="020B0503050203000203" pitchFamily="34" charset="0"/>
                <a:cs typeface="Calibri" panose="020F0502020204030204" pitchFamily="34" charset="0"/>
              </a:rPr>
              <a:t>lub zmodyfikowanego programu kształcenia uzupełnionego elementami praktycznymi i jednocześnie działaniami podnoszącymi kompetencje kadry dydaktycznej – grupa docelowa powinna być spójna.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 oraz danych posiadanych przez ION.</a:t>
            </a:r>
          </a:p>
        </p:txBody>
      </p:sp>
      <p:sp>
        <p:nvSpPr>
          <p:cNvPr id="8" name="Tytuł 1">
            <a:extLst>
              <a:ext uri="{FF2B5EF4-FFF2-40B4-BE49-F238E27FC236}">
                <a16:creationId xmlns:a16="http://schemas.microsoft.com/office/drawing/2014/main" id="{EEA44E6E-31F4-462F-9046-96D23AA8E728}"/>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dostępu</a:t>
            </a:r>
          </a:p>
        </p:txBody>
      </p:sp>
      <p:pic>
        <p:nvPicPr>
          <p:cNvPr id="9" name="Picture 2">
            <a:extLst>
              <a:ext uri="{FF2B5EF4-FFF2-40B4-BE49-F238E27FC236}">
                <a16:creationId xmlns:a16="http://schemas.microsoft.com/office/drawing/2014/main" id="{C7308BD5-7948-41DD-ABA6-53786E781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4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9</a:t>
            </a:fld>
            <a:endParaRPr lang="pl-PL" dirty="0"/>
          </a:p>
        </p:txBody>
      </p:sp>
      <p:sp>
        <p:nvSpPr>
          <p:cNvPr id="6" name="pole tekstowe 5">
            <a:extLst>
              <a:ext uri="{FF2B5EF4-FFF2-40B4-BE49-F238E27FC236}">
                <a16:creationId xmlns:a16="http://schemas.microsoft.com/office/drawing/2014/main" id="{BDA9E9A2-DBC1-444B-B874-5729BD0754DF}"/>
              </a:ext>
            </a:extLst>
          </p:cNvPr>
          <p:cNvSpPr txBox="1"/>
          <p:nvPr/>
        </p:nvSpPr>
        <p:spPr>
          <a:xfrm>
            <a:off x="927161" y="1872872"/>
            <a:ext cx="13317415" cy="5828543"/>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u="sng" dirty="0">
                <a:solidFill>
                  <a:schemeClr val="accent2">
                    <a:lumMod val="75000"/>
                  </a:schemeClr>
                </a:solidFill>
                <a:latin typeface="IBM Plex Sans" panose="020B0503050203000203" pitchFamily="34" charset="0"/>
                <a:cs typeface="Calibri" panose="020F0502020204030204" pitchFamily="34" charset="0"/>
              </a:rPr>
              <a:t>Kryterium nr 1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Uczelnia objęta projektem, na dzień złożenia wniosku, prowadzi sformalizowaną i udokumentowaną, co najmniej 12- miesięczną, współpracę z pracodawcami lub innymi podmiotami funkcjonującymi w otoczeniu społeczno-gospodarczym w zakresie praktycznych elementów kształcenia  </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10 pkt.</a:t>
            </a:r>
          </a:p>
          <a:p>
            <a:pPr defTabSz="590014">
              <a:spcBef>
                <a:spcPts val="1200"/>
              </a:spcBef>
              <a:spcAft>
                <a:spcPts val="600"/>
              </a:spcAft>
              <a:buClr>
                <a:schemeClr val="accent2">
                  <a:lumMod val="50000"/>
                </a:schemeClr>
              </a:buClr>
            </a:pPr>
            <a:r>
              <a:rPr lang="pl-PL" sz="1800" u="sng" dirty="0">
                <a:solidFill>
                  <a:schemeClr val="accent2">
                    <a:lumMod val="75000"/>
                  </a:schemeClr>
                </a:solidFill>
                <a:latin typeface="IBM Plex Sans" panose="020B0503050203000203" pitchFamily="34" charset="0"/>
                <a:cs typeface="Calibri" panose="020F0502020204030204" pitchFamily="34" charset="0"/>
              </a:rPr>
              <a:t>Uzasadnienie:</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Kryterium służy promowaniu w uczelniach rozwiązań strukturalnych i sposobów zarządzania, które przewidują stałą współpracę z pracodawcami, mającą pozytywny wpływ na proces kształcenia. Premiowane będą dodatkowo te uczelnie, które mają doświadczenie w tego typu współpracy. </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Weryfikacja kryterium będzie dokonywana na podstawie treści wniosku.</a:t>
            </a:r>
          </a:p>
          <a:p>
            <a:pPr defTabSz="590014">
              <a:spcBef>
                <a:spcPts val="600"/>
              </a:spcBef>
              <a:spcAft>
                <a:spcPts val="600"/>
              </a:spcAft>
              <a:buClr>
                <a:schemeClr val="accent2">
                  <a:lumMod val="50000"/>
                </a:schemeClr>
              </a:buClr>
            </a:pPr>
            <a:r>
              <a:rPr lang="pl-PL" sz="1800" dirty="0">
                <a:solidFill>
                  <a:schemeClr val="accent2">
                    <a:lumMod val="75000"/>
                  </a:schemeClr>
                </a:solidFill>
                <a:latin typeface="IBM Plex Sans" panose="020B0503050203000203" pitchFamily="34" charset="0"/>
                <a:cs typeface="Calibri" panose="020F0502020204030204" pitchFamily="34" charset="0"/>
              </a:rPr>
              <a:t>Wnioskodawca chcąc starać się o uzyskanie punktów dodatkowych zobowiązany jest wskazać w treści wniosku przynajmniej jeden podmiot, z którym wnioskodawca prowadzi sformalizowaną i udokumentowaną współpracę, i wykazać, jak długo ze sobą współpracują oraz na czym ta współpraca polega.</a:t>
            </a:r>
          </a:p>
        </p:txBody>
      </p:sp>
      <p:sp>
        <p:nvSpPr>
          <p:cNvPr id="7" name="Tytuł 1">
            <a:extLst>
              <a:ext uri="{FF2B5EF4-FFF2-40B4-BE49-F238E27FC236}">
                <a16:creationId xmlns:a16="http://schemas.microsoft.com/office/drawing/2014/main" id="{8440840B-119F-457F-BCAA-4C5CA7554981}"/>
              </a:ext>
            </a:extLst>
          </p:cNvPr>
          <p:cNvSpPr txBox="1">
            <a:spLocks/>
          </p:cNvSpPr>
          <p:nvPr/>
        </p:nvSpPr>
        <p:spPr>
          <a:xfrm>
            <a:off x="3634154" y="420318"/>
            <a:ext cx="10175631" cy="129125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gospodarki</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kryteria premiujące</a:t>
            </a:r>
          </a:p>
        </p:txBody>
      </p:sp>
      <p:pic>
        <p:nvPicPr>
          <p:cNvPr id="8" name="Picture 2">
            <a:extLst>
              <a:ext uri="{FF2B5EF4-FFF2-40B4-BE49-F238E27FC236}">
                <a16:creationId xmlns:a16="http://schemas.microsoft.com/office/drawing/2014/main" id="{4DBD78CE-8184-4192-B6C3-8049072B2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851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CBR light PL">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375A2F19-6C11-452B-940A-AD63B8E3A97C}"/>
    </a:ext>
  </a:extLst>
</a:theme>
</file>

<file path=ppt/theme/theme2.xml><?xml version="1.0" encoding="utf-8"?>
<a:theme xmlns:a="http://schemas.openxmlformats.org/drawingml/2006/main" name="NCBR dark PL">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C7B80051-803F-4F1D-8FEE-E357EF59BF05}"/>
    </a:ext>
  </a:extLst>
</a:theme>
</file>

<file path=ppt/theme/theme3.xml><?xml version="1.0" encoding="utf-8"?>
<a:theme xmlns:a="http://schemas.openxmlformats.org/drawingml/2006/main" name="NCBR light ENG">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03586B63-0F73-4645-BF8C-DDC53BAE7DCF}"/>
    </a:ext>
  </a:extLst>
</a:theme>
</file>

<file path=ppt/theme/theme4.xml><?xml version="1.0" encoding="utf-8"?>
<a:theme xmlns:a="http://schemas.openxmlformats.org/drawingml/2006/main" name="NCBR dark ENG">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6F87D617-E344-4DD0-8F4E-0E7C114F2B2C}"/>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NCBR_2022</Template>
  <TotalTime>4800</TotalTime>
  <Words>2614</Words>
  <Application>Microsoft Office PowerPoint</Application>
  <PresentationFormat>Niestandardowy</PresentationFormat>
  <Paragraphs>168</Paragraphs>
  <Slides>19</Slides>
  <Notes>1</Notes>
  <HiddenSlides>0</HiddenSlides>
  <MMClips>0</MMClips>
  <ScaleCrop>false</ScaleCrop>
  <HeadingPairs>
    <vt:vector size="6" baseType="variant">
      <vt:variant>
        <vt:lpstr>Używane czcionki</vt:lpstr>
      </vt:variant>
      <vt:variant>
        <vt:i4>4</vt:i4>
      </vt:variant>
      <vt:variant>
        <vt:lpstr>Motyw</vt:lpstr>
      </vt:variant>
      <vt:variant>
        <vt:i4>4</vt:i4>
      </vt:variant>
      <vt:variant>
        <vt:lpstr>Tytuły slajdów</vt:lpstr>
      </vt:variant>
      <vt:variant>
        <vt:i4>19</vt:i4>
      </vt:variant>
    </vt:vector>
  </HeadingPairs>
  <TitlesOfParts>
    <vt:vector size="27" baseType="lpstr">
      <vt:lpstr>Arial</vt:lpstr>
      <vt:lpstr>Calibri</vt:lpstr>
      <vt:lpstr>IBM Plex Sans</vt:lpstr>
      <vt:lpstr>Wingdings</vt:lpstr>
      <vt:lpstr>NCBR light PL</vt:lpstr>
      <vt:lpstr>NCBR dark PL</vt:lpstr>
      <vt:lpstr>NCBR light ENG</vt:lpstr>
      <vt:lpstr>NCBR dark ENG</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Dziękuję za uwagę Anna Marciniak kierownik Sekcji Programów EFS Dział Dotacji Krajowych i Funduszy UE, NCBR  anna.marciniak@ncbr.gov.pl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Maria Szufleńska</dc:creator>
  <cp:lastModifiedBy>Anna Marciniak</cp:lastModifiedBy>
  <cp:revision>345</cp:revision>
  <dcterms:created xsi:type="dcterms:W3CDTF">2022-09-12T13:28:05Z</dcterms:created>
  <dcterms:modified xsi:type="dcterms:W3CDTF">2023-09-12T20:13:34Z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1e939cc-945f-447d-b5c0-f5a8e3aaa77b_Enabled">
    <vt:lpwstr>true</vt:lpwstr>
  </property>
  <property fmtid="{D5CDD505-2E9C-101B-9397-08002B2CF9AE}" pid="3" name="MSIP_Label_91e939cc-945f-447d-b5c0-f5a8e3aaa77b_SetDate">
    <vt:lpwstr>2022-10-25T08:36:02Z</vt:lpwstr>
  </property>
  <property fmtid="{D5CDD505-2E9C-101B-9397-08002B2CF9AE}" pid="4" name="MSIP_Label_91e939cc-945f-447d-b5c0-f5a8e3aaa77b_Method">
    <vt:lpwstr>Privileged</vt:lpwstr>
  </property>
  <property fmtid="{D5CDD505-2E9C-101B-9397-08002B2CF9AE}" pid="5" name="MSIP_Label_91e939cc-945f-447d-b5c0-f5a8e3aaa77b_Name">
    <vt:lpwstr>K1 - Publiczna bez oznakowania</vt:lpwstr>
  </property>
  <property fmtid="{D5CDD505-2E9C-101B-9397-08002B2CF9AE}" pid="6" name="MSIP_Label_91e939cc-945f-447d-b5c0-f5a8e3aaa77b_SiteId">
    <vt:lpwstr>114511be-be5b-44a7-b2ab-a51e832dea9d</vt:lpwstr>
  </property>
  <property fmtid="{D5CDD505-2E9C-101B-9397-08002B2CF9AE}" pid="7" name="MSIP_Label_91e939cc-945f-447d-b5c0-f5a8e3aaa77b_ActionId">
    <vt:lpwstr>c51463df-d97f-4cfc-8338-de55a37c992f</vt:lpwstr>
  </property>
  <property fmtid="{D5CDD505-2E9C-101B-9397-08002B2CF9AE}" pid="8" name="MSIP_Label_91e939cc-945f-447d-b5c0-f5a8e3aaa77b_ContentBits">
    <vt:lpwstr>0</vt:lpwstr>
  </property>
</Properties>
</file>