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10691813" cy="15119350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994"/>
    <a:srgbClr val="E634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27" d="100"/>
          <a:sy n="27" d="100"/>
        </p:scale>
        <p:origin x="231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24.03.2025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9825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24.03.2025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7313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24.03.2025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74927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24.03.2025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9643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>
                    <a:tint val="82000"/>
                  </a:schemeClr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82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82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24.03.2025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8800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24.03.2025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05131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24.03.2025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42122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24.03.2025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58876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24.03.2025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0014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24.03.2025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367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24.03.2025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0372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28D57B-2BA1-40E3-96FA-43084D2FC0D9}" type="datetimeFigureOut">
              <a:rPr lang="pl-PL" smtClean="0"/>
              <a:t>24.03.2025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44243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niebieskie, Jaskrawoniebieski, zrzut ekranu, design&#10;&#10;Opis wygenerowany automatycznie">
            <a:extLst>
              <a:ext uri="{FF2B5EF4-FFF2-40B4-BE49-F238E27FC236}">
                <a16:creationId xmlns:a16="http://schemas.microsoft.com/office/drawing/2014/main" id="{FC8BF1E3-28ED-DE02-C1AA-EC815004F2D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" y="1"/>
            <a:ext cx="10690177" cy="2288575"/>
          </a:xfrm>
          <a:prstGeom prst="rect">
            <a:avLst/>
          </a:prstGeom>
        </p:spPr>
      </p:pic>
      <p:pic>
        <p:nvPicPr>
          <p:cNvPr id="7" name="Obraz 6" descr="Obraz zawierający niebieskie, Jaskrawoniebieski, zrzut ekranu, woda&#10;&#10;Opis wygenerowany automatycznie">
            <a:extLst>
              <a:ext uri="{FF2B5EF4-FFF2-40B4-BE49-F238E27FC236}">
                <a16:creationId xmlns:a16="http://schemas.microsoft.com/office/drawing/2014/main" id="{8D4588C8-0618-2F34-E5C0-AF8585AA2A8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" y="12989239"/>
            <a:ext cx="10690177" cy="2130112"/>
          </a:xfrm>
          <a:prstGeom prst="rect">
            <a:avLst/>
          </a:prstGeom>
        </p:spPr>
      </p:pic>
      <p:pic>
        <p:nvPicPr>
          <p:cNvPr id="8" name="Obraz 7" descr="Obraz zawierający tekst, Czcionka, zrzut ekranu, Grafika&#10;&#10;Opis wygenerowany automatycznie">
            <a:extLst>
              <a:ext uri="{FF2B5EF4-FFF2-40B4-BE49-F238E27FC236}">
                <a16:creationId xmlns:a16="http://schemas.microsoft.com/office/drawing/2014/main" id="{F9FBF2C3-10C1-F790-F927-E7C1044D4FD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14" y="334163"/>
            <a:ext cx="6517309" cy="1086217"/>
          </a:xfrm>
          <a:prstGeom prst="rect">
            <a:avLst/>
          </a:prstGeom>
        </p:spPr>
      </p:pic>
      <p:pic>
        <p:nvPicPr>
          <p:cNvPr id="9" name="Obraz 8" descr="Obraz zawierający godło, symbol, logo, Znak towarowy&#10;&#10;Opis wygenerowany automatycznie">
            <a:extLst>
              <a:ext uri="{FF2B5EF4-FFF2-40B4-BE49-F238E27FC236}">
                <a16:creationId xmlns:a16="http://schemas.microsoft.com/office/drawing/2014/main" id="{CE9445CB-E0CC-C0AA-A0C3-8E5A6120C16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4725" y="13798948"/>
            <a:ext cx="941914" cy="941914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492C3CD1-40D2-7785-CEA7-1BA34173BF1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35615" y="14220646"/>
            <a:ext cx="7439396" cy="295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pl-PL" sz="1980" b="1" baseline="30000" dirty="0">
                <a:solidFill>
                  <a:schemeClr val="bg1"/>
                </a:solidFill>
                <a:latin typeface="Noto Serif" panose="02020502060505020204" pitchFamily="18" charset="0"/>
              </a:rPr>
              <a:t>MONITORUJEMY </a:t>
            </a:r>
            <a:r>
              <a:rPr lang="pl-PL" sz="1980" baseline="30000" dirty="0">
                <a:solidFill>
                  <a:schemeClr val="bg1"/>
                </a:solidFill>
                <a:latin typeface="Wingdings" panose="05000000000000000000" pitchFamily="2" charset="2"/>
              </a:rPr>
              <a:t>Ÿ</a:t>
            </a:r>
            <a:r>
              <a:rPr lang="pl-PL" sz="1980" b="1" baseline="30000" dirty="0">
                <a:solidFill>
                  <a:schemeClr val="bg1"/>
                </a:solidFill>
                <a:latin typeface="Noto Serif" panose="02020502060505020204" pitchFamily="18" charset="0"/>
              </a:rPr>
              <a:t> ANALIZUJEMY </a:t>
            </a:r>
            <a:r>
              <a:rPr lang="pl-PL" sz="1980" baseline="30000" dirty="0">
                <a:solidFill>
                  <a:schemeClr val="bg1"/>
                </a:solidFill>
                <a:latin typeface="Wingdings" panose="05000000000000000000" pitchFamily="2" charset="2"/>
              </a:rPr>
              <a:t>Ÿ</a:t>
            </a:r>
            <a:r>
              <a:rPr lang="pl-PL" sz="1980" b="1" baseline="30000" dirty="0">
                <a:solidFill>
                  <a:schemeClr val="bg1"/>
                </a:solidFill>
                <a:latin typeface="Noto Serif" panose="02020502060505020204" pitchFamily="18" charset="0"/>
              </a:rPr>
              <a:t> REAGUJEMY </a:t>
            </a:r>
            <a:r>
              <a:rPr lang="pl-PL" sz="1980" baseline="30000" dirty="0">
                <a:solidFill>
                  <a:schemeClr val="bg1"/>
                </a:solidFill>
                <a:latin typeface="Wingdings" panose="05000000000000000000" pitchFamily="2" charset="2"/>
              </a:rPr>
              <a:t>Ÿ</a:t>
            </a:r>
            <a:r>
              <a:rPr lang="pl-PL" sz="1980" b="1" baseline="30000" dirty="0">
                <a:solidFill>
                  <a:schemeClr val="bg1"/>
                </a:solidFill>
                <a:latin typeface="Noto Serif" panose="02020502060505020204" pitchFamily="18" charset="0"/>
              </a:rPr>
              <a:t> EDUKUJEMY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EBE1CAB5-7BEA-36DF-A4F3-885F0F4CB8E3}"/>
              </a:ext>
            </a:extLst>
          </p:cNvPr>
          <p:cNvSpPr txBox="1"/>
          <p:nvPr/>
        </p:nvSpPr>
        <p:spPr>
          <a:xfrm>
            <a:off x="10224" y="1901817"/>
            <a:ext cx="10690177" cy="832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808" dirty="0">
                <a:solidFill>
                  <a:srgbClr val="004994"/>
                </a:solidFill>
                <a:latin typeface="Noto Serif Black" panose="02020502060505020204" pitchFamily="18" charset="0"/>
                <a:ea typeface="Noto Serif Black" panose="02020502060505020204" pitchFamily="18" charset="0"/>
                <a:cs typeface="Noto Serif Black" panose="02020502060505020204" pitchFamily="18" charset="0"/>
              </a:rPr>
              <a:t>ZAPRASZAMY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3B65ECB3-F8B3-87AB-A29C-DDA7EA0EBC90}"/>
              </a:ext>
            </a:extLst>
          </p:cNvPr>
          <p:cNvSpPr txBox="1"/>
          <p:nvPr/>
        </p:nvSpPr>
        <p:spPr>
          <a:xfrm>
            <a:off x="-106003" y="2701122"/>
            <a:ext cx="10690177" cy="52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828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na</a:t>
            </a:r>
            <a:endParaRPr lang="pl-PL" sz="2828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571E0B6A-CA08-6D93-3DFB-1E8F7BE2A0A2}"/>
              </a:ext>
            </a:extLst>
          </p:cNvPr>
          <p:cNvSpPr txBox="1"/>
          <p:nvPr/>
        </p:nvSpPr>
        <p:spPr>
          <a:xfrm>
            <a:off x="-47890" y="3090192"/>
            <a:ext cx="10690177" cy="1136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3394" b="1" dirty="0">
                <a:solidFill>
                  <a:srgbClr val="004994"/>
                </a:solidFill>
                <a:latin typeface="Noto Serif Black" panose="02020502060505020204" pitchFamily="18" charset="0"/>
                <a:ea typeface="Noto Serif Black" panose="02020502060505020204" pitchFamily="18" charset="0"/>
                <a:cs typeface="Noto Serif Black" panose="02020502060505020204" pitchFamily="18" charset="0"/>
              </a:rPr>
              <a:t>Dni Otwarte </a:t>
            </a:r>
          </a:p>
          <a:p>
            <a:pPr algn="ctr"/>
            <a:r>
              <a:rPr lang="pl-PL" sz="3394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Państwowej Inspekcji Sanitarnej</a:t>
            </a:r>
            <a:endParaRPr lang="pl-PL" sz="3394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</p:txBody>
      </p:sp>
      <p:sp>
        <p:nvSpPr>
          <p:cNvPr id="19" name="Prostokąt: zaokrąglone rogi 18">
            <a:extLst>
              <a:ext uri="{FF2B5EF4-FFF2-40B4-BE49-F238E27FC236}">
                <a16:creationId xmlns:a16="http://schemas.microsoft.com/office/drawing/2014/main" id="{F9FCD0F9-F454-018D-9842-283DE60E84FC}"/>
              </a:ext>
            </a:extLst>
          </p:cNvPr>
          <p:cNvSpPr/>
          <p:nvPr/>
        </p:nvSpPr>
        <p:spPr>
          <a:xfrm>
            <a:off x="1246356" y="4502908"/>
            <a:ext cx="8002592" cy="480127"/>
          </a:xfrm>
          <a:prstGeom prst="roundRect">
            <a:avLst/>
          </a:prstGeom>
          <a:solidFill>
            <a:srgbClr val="E634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599"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C534152F-2C33-AFE2-18EA-31ECDA189B1F}"/>
              </a:ext>
            </a:extLst>
          </p:cNvPr>
          <p:cNvSpPr txBox="1"/>
          <p:nvPr/>
        </p:nvSpPr>
        <p:spPr>
          <a:xfrm>
            <a:off x="1337091" y="4446395"/>
            <a:ext cx="7821122" cy="505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687" dirty="0">
                <a:solidFill>
                  <a:schemeClr val="bg1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z okazji obchodów Światowego Dnia Zdrowia</a:t>
            </a:r>
          </a:p>
        </p:txBody>
      </p: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DDF84CA1-03A8-63DE-3617-5254E0AFED07}"/>
              </a:ext>
            </a:extLst>
          </p:cNvPr>
          <p:cNvSpPr txBox="1"/>
          <p:nvPr/>
        </p:nvSpPr>
        <p:spPr>
          <a:xfrm>
            <a:off x="776770" y="5167233"/>
            <a:ext cx="9519869" cy="2371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4" b="1" dirty="0">
                <a:solidFill>
                  <a:srgbClr val="FF0000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„Bezpieczeństwo Zdrowotne -Wspólna Odpowiedzialność”</a:t>
            </a:r>
          </a:p>
          <a:p>
            <a:pPr algn="ctr"/>
            <a:endParaRPr lang="pl-PL" sz="2404" b="1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  <a:p>
            <a:pPr algn="ctr"/>
            <a:r>
              <a:rPr lang="pl-PL" sz="24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Powiatowa Stacja Sanitarno-Epidemiologiczna </a:t>
            </a:r>
          </a:p>
          <a:p>
            <a:pPr algn="ctr"/>
            <a:r>
              <a:rPr lang="pl-PL" sz="24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w Głubczycach</a:t>
            </a:r>
          </a:p>
          <a:p>
            <a:pPr algn="ctr"/>
            <a:r>
              <a:rPr lang="pl-PL" sz="24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ul. Grunwaldzka 1 B</a:t>
            </a:r>
          </a:p>
          <a:p>
            <a:pPr algn="ctr"/>
            <a:endParaRPr lang="pl-PL" sz="2800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0300A683-7000-B2FB-B7D7-9DDE5B750173}"/>
              </a:ext>
            </a:extLst>
          </p:cNvPr>
          <p:cNvSpPr txBox="1"/>
          <p:nvPr/>
        </p:nvSpPr>
        <p:spPr>
          <a:xfrm>
            <a:off x="585971" y="7264816"/>
            <a:ext cx="9519869" cy="7725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pl-PL" sz="2800" b="1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  <a:p>
            <a:pPr algn="ctr"/>
            <a:r>
              <a:rPr lang="pl-PL" sz="24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8 - 9 kwietnia 2025 r. |10:00 - 14:00</a:t>
            </a:r>
          </a:p>
          <a:p>
            <a:pPr algn="ctr"/>
            <a:endParaRPr lang="pl-PL" sz="2800" b="1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  <a:p>
            <a:pPr algn="just"/>
            <a:r>
              <a:rPr lang="pl-PL" sz="20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W programie:</a:t>
            </a:r>
          </a:p>
          <a:p>
            <a:pPr algn="just"/>
            <a:endParaRPr lang="pl-PL" sz="2000" b="1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  <a:p>
            <a:pPr algn="just"/>
            <a:r>
              <a:rPr lang="pl-PL" sz="2000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- Stoiska edukacyjno- informacyjne</a:t>
            </a:r>
          </a:p>
          <a:p>
            <a:pPr algn="just"/>
            <a:r>
              <a:rPr lang="pl-PL" sz="2000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- Poradnictwo, pokazy, konsultacje</a:t>
            </a:r>
          </a:p>
          <a:p>
            <a:pPr algn="just"/>
            <a:r>
              <a:rPr lang="pl-PL" sz="2000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- Profilaktyka chorób zakaźnych, szczepienia ochronne</a:t>
            </a:r>
          </a:p>
          <a:p>
            <a:pPr algn="just"/>
            <a:r>
              <a:rPr lang="pl-PL" sz="2000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- Zajęcia plastyczne o tematyce prozdrowotnej</a:t>
            </a:r>
          </a:p>
          <a:p>
            <a:pPr algn="just"/>
            <a:r>
              <a:rPr lang="pl-PL" sz="2000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- Profilaktyka uzależnień, ćwiczenia z użyciem alkogogli </a:t>
            </a:r>
          </a:p>
          <a:p>
            <a:pPr algn="just"/>
            <a:r>
              <a:rPr lang="pl-PL" sz="2000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- Edukacja w zakresie profilaktyki wad postawy u dzieci tj. ergonomii</a:t>
            </a:r>
          </a:p>
          <a:p>
            <a:pPr algn="just"/>
            <a:r>
              <a:rPr lang="pl-PL" sz="2000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 stanowiska pracy ucznia, obciążenia tornistrów szkolnych</a:t>
            </a:r>
          </a:p>
          <a:p>
            <a:pPr algn="just"/>
            <a:r>
              <a:rPr lang="pl-PL" sz="2000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- Poradnictwo i nauka samobadania piersi z wykorzystaniem fantomów</a:t>
            </a:r>
          </a:p>
          <a:p>
            <a:pPr algn="just"/>
            <a:r>
              <a:rPr lang="pl-PL" sz="2000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- Promowanie zdrowego odżywiania z układaniem „Talerza zdrowia”</a:t>
            </a:r>
          </a:p>
          <a:p>
            <a:pPr algn="just"/>
            <a:r>
              <a:rPr lang="pl-PL" sz="2000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- Prezentacje poboru próbek wody</a:t>
            </a:r>
          </a:p>
          <a:p>
            <a:pPr marL="342900" indent="-342900" algn="just">
              <a:buFontTx/>
              <a:buChar char="-"/>
            </a:pPr>
            <a:r>
              <a:rPr lang="pl-PL" sz="2000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Edukacja konsumencka, instruktaż prawidłowego czytania etykiet,</a:t>
            </a:r>
          </a:p>
          <a:p>
            <a:pPr algn="just"/>
            <a:r>
              <a:rPr lang="pl-PL" sz="2000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  w tym etykiet produktów biobójczych</a:t>
            </a:r>
          </a:p>
          <a:p>
            <a:pPr algn="just"/>
            <a:r>
              <a:rPr lang="pl-PL" sz="2000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- Konsultacje w zakresie podejrzeń i  zgłaszania chorób zawodowych </a:t>
            </a:r>
          </a:p>
          <a:p>
            <a:pPr algn="ctr"/>
            <a:endParaRPr lang="pl-PL" sz="2800" b="1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  <a:p>
            <a:pPr algn="ctr"/>
            <a:endParaRPr lang="pl-PL" sz="2800" b="1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  <a:p>
            <a:pPr algn="ctr"/>
            <a:endParaRPr lang="pl-PL" sz="2800" b="1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  <a:p>
            <a:pPr algn="ctr"/>
            <a:endParaRPr lang="pl-PL" sz="2800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65523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otyw pakietu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174</TotalTime>
  <Words>149</Words>
  <Application>Microsoft Office PowerPoint</Application>
  <PresentationFormat>Niestandardowy</PresentationFormat>
  <Paragraphs>31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Noto Serif</vt:lpstr>
      <vt:lpstr>Noto Serif Black</vt:lpstr>
      <vt:lpstr>Wingdings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GIS - Marcin Szczupak</dc:creator>
  <cp:lastModifiedBy>Alina Mazur - Ciapa</cp:lastModifiedBy>
  <cp:revision>10</cp:revision>
  <cp:lastPrinted>2025-03-24T11:33:09Z</cp:lastPrinted>
  <dcterms:created xsi:type="dcterms:W3CDTF">2025-01-27T09:22:14Z</dcterms:created>
  <dcterms:modified xsi:type="dcterms:W3CDTF">2025-03-24T11:34:25Z</dcterms:modified>
</cp:coreProperties>
</file>