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2" r:id="rId5"/>
    <p:sldId id="265" r:id="rId6"/>
    <p:sldId id="316" r:id="rId7"/>
    <p:sldId id="323" r:id="rId8"/>
    <p:sldId id="319" r:id="rId9"/>
    <p:sldId id="318" r:id="rId10"/>
    <p:sldId id="324" r:id="rId11"/>
    <p:sldId id="322" r:id="rId12"/>
    <p:sldId id="279" r:id="rId13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6EACA7-F177-EA3A-26A0-EA867D34F677}" name="Karczmarczyk Sylwia" initials="SK" userId="S::Sylwia.Karczmarczyk@cyfra.gov.pl::0e04f60e-2aad-46e7-b63c-a9d0cec0842e" providerId="AD"/>
  <p188:author id="{A8F2E6AB-1308-098D-5C89-68772ABE319F}" name="Urban Grzegorz" initials="GU" userId="S::Grzegorz.Urban@cyfra.gov.pl::c95dfacc-2e63-4a71-8c88-25fd720c116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7"/>
    <a:srgbClr val="B9B9B9"/>
    <a:srgbClr val="FE0000"/>
    <a:srgbClr val="DF983E"/>
    <a:srgbClr val="DEE3E5"/>
    <a:srgbClr val="1D9BF0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87EC85-942C-2DA4-495D-17A947F46564}" v="3" dt="2024-10-14T14:01:56.9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1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14.10.2024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</a:t>
            </a:r>
            <a:r>
              <a:rPr lang="pl-PL" sz="1600" b="1" dirty="0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Zmienianie wielkości czcionki w tekście podstawowym </a:t>
            </a:r>
            <a:br>
              <a:rPr lang="pl-PL" sz="1400" dirty="0"/>
            </a:br>
            <a:r>
              <a:rPr lang="pl-PL" sz="1400" dirty="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Przesuwanie </a:t>
            </a:r>
            <a:r>
              <a:rPr lang="pl-PL" sz="1400" dirty="0" err="1"/>
              <a:t>placeholderów</a:t>
            </a:r>
            <a:r>
              <a:rPr lang="pl-PL" sz="1400" dirty="0"/>
              <a:t>, ale tylko w ramach wyznaczonych prowadnicami linii (zachowujemy marginesy i odstępy!), </a:t>
            </a:r>
            <a:br>
              <a:rPr lang="pl-PL" sz="1400" dirty="0"/>
            </a:br>
            <a:r>
              <a:rPr lang="pl-PL" sz="1400" dirty="0"/>
              <a:t>np. zamiast dwóch kolumn zrobić jedną szeroką, </a:t>
            </a:r>
            <a:br>
              <a:rPr lang="pl-PL" sz="1400" dirty="0"/>
            </a:br>
            <a:r>
              <a:rPr lang="pl-PL" sz="1400" dirty="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jak najmniejszej ilości treści pisanej </a:t>
            </a:r>
            <a:br>
              <a:rPr lang="pl-PL" sz="1400" dirty="0"/>
            </a:br>
            <a:r>
              <a:rPr lang="pl-PL" sz="1400" dirty="0"/>
              <a:t>i stosowanie </a:t>
            </a:r>
            <a:r>
              <a:rPr lang="pl-PL" sz="1400" dirty="0" err="1"/>
              <a:t>bullet</a:t>
            </a:r>
            <a:r>
              <a:rPr lang="pl-PL" sz="1400" dirty="0"/>
              <a:t> </a:t>
            </a:r>
            <a:r>
              <a:rPr lang="pl-PL" sz="1400" dirty="0" err="1"/>
              <a:t>pointów</a:t>
            </a:r>
            <a:r>
              <a:rPr lang="pl-PL" sz="1400" dirty="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nie tylko zdjęć ale i ikon. </a:t>
            </a:r>
            <a:endParaRPr lang="pl-PL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476" y="3698725"/>
            <a:ext cx="10304820" cy="1504950"/>
          </a:xfrm>
        </p:spPr>
        <p:txBody>
          <a:bodyPr/>
          <a:lstStyle/>
          <a:p>
            <a:r>
              <a:rPr lang="pl-PL" dirty="0"/>
              <a:t>Rozwój Cyfrowej Tożsamości (RCT)</a:t>
            </a:r>
            <a:endParaRPr lang="pl-PL" sz="32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388606" y="782942"/>
            <a:ext cx="13928642" cy="1331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Cyfryzacji</a:t>
            </a:r>
            <a:endParaRPr lang="pl-PL" sz="900" i="1" dirty="0">
              <a:solidFill>
                <a:srgbClr val="0070C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Ministerstwo Cyfryzacji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brak</a:t>
            </a:r>
            <a:endParaRPr lang="pl-PL" sz="900" dirty="0">
              <a:solidFill>
                <a:srgbClr val="002060"/>
              </a:solidFill>
            </a:endParaRP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06039" y="25237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46098"/>
              </p:ext>
            </p:extLst>
          </p:nvPr>
        </p:nvGraphicFramePr>
        <p:xfrm>
          <a:off x="796449" y="3210240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2019-07-01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2027-12-31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2019-07-01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2023-12-31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750978" y="530736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373748"/>
              </p:ext>
            </p:extLst>
          </p:nvPr>
        </p:nvGraphicFramePr>
        <p:xfrm>
          <a:off x="829849" y="5930619"/>
          <a:ext cx="13578839" cy="18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 tym Fundusze UE oraz Budżet Państwa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152 091 000,00 zł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84 000 000,00 zł -  Fundusze UE (KPO)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2 115 750,00 zł – Fundusze UE przeznaczone na rozwój cyfrowy w perspektywie finansowej 2021-2027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65 975 250,00 zł – Budżet Państwa (część 27, CEPIK WI)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62 440 548,28 zł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latin typeface="+mn-lt"/>
                        </a:rPr>
                        <a:t>62 440 548,28 zł – Budżet Państwa</a:t>
                      </a:r>
                      <a:endParaRPr lang="pl-PL" sz="1200" b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218" y="-315967"/>
            <a:ext cx="12657333" cy="1081668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218" y="776843"/>
            <a:ext cx="13752120" cy="1427737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chemeClr val="accent3">
                    <a:lumMod val="50000"/>
                  </a:schemeClr>
                </a:solidFill>
              </a:rPr>
              <a:t>Cel główny: </a:t>
            </a:r>
            <a:r>
              <a:rPr lang="pl-PL" sz="2000" dirty="0">
                <a:solidFill>
                  <a:schemeClr val="accent3">
                    <a:lumMod val="50000"/>
                  </a:schemeClr>
                </a:solidFill>
                <a:cs typeface="Calibri" panose="020F0502020204030204" pitchFamily="34" charset="0"/>
                <a:sym typeface="Times New Roman"/>
              </a:rPr>
              <a:t>Rozwój społeczeństwa informacyjnego i upowszechnianie środków identyfikacji w celu budowania zaufania do cyfrowej tożsamości oraz rozwój i zapewnienie wysokiego poziomu bezpieczeństwa cyfrowej tożsamości w federacyjnym modelu identyfikacji, uwierzytelniania, podpisu oraz usług zaufania.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  <a:cs typeface="Calibri" panose="020F0502020204030204" pitchFamily="34" charset="0"/>
              <a:sym typeface="Times New Roman"/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6381560"/>
              </p:ext>
            </p:extLst>
          </p:nvPr>
        </p:nvGraphicFramePr>
        <p:xfrm>
          <a:off x="695400" y="1863938"/>
          <a:ext cx="13752121" cy="53732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438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07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55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02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699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Wizualizacja logów w oparciu o technologię </a:t>
                      </a:r>
                      <a:r>
                        <a:rPr lang="pl-PL" sz="1200" b="0" i="0" u="none" strike="noStrike" kern="1200" baseline="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blockchain</a:t>
                      </a:r>
                      <a:r>
                        <a:rPr lang="pl-PL" sz="1200" b="0" i="0" u="none" strike="noStrike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 Usługa umożliwi użytkownikowi przeglądanie historii wykorzystania jego tożsamości w systemach Dostawców Usług zintegrowanych z Węzłem Krajowym. Historia zbudowana zostanie na podstawie szczegółowych logów systemów wchodzących w skład</a:t>
                      </a:r>
                    </a:p>
                    <a:p>
                      <a:r>
                        <a:rPr lang="pl-PL" sz="1200" b="0" i="0" u="none" strike="noStrike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krajowego schematu identyfikacji elektronicznej, a niezaprzeczalność operacji będzie zapewniona dzięki użyciu technologii </a:t>
                      </a:r>
                      <a:r>
                        <a:rPr lang="pl-PL" sz="1200" b="0" i="0" u="none" strike="noStrike" kern="1200" baseline="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blockchain</a:t>
                      </a:r>
                      <a:r>
                        <a:rPr lang="pl-PL" sz="1200" b="0" i="0" u="none" strike="noStrike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</a:rPr>
                        <a:t>Nie wdrożono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 wdrożono z powodu wcześniejszego niż zaplanowano zakończenia projektu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0161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Wdrożony zmodyfikowany Węzeł Transgraniczny (minimum 9 nowych wersji</a:t>
                      </a:r>
                    </a:p>
                    <a:p>
                      <a:r>
                        <a:rPr lang="en-US" sz="1200" b="0" i="0" u="none" strike="noStrike" kern="1200" baseline="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komponentów</a:t>
                      </a:r>
                      <a:r>
                        <a:rPr lang="en-US" sz="1200" b="0" i="0" u="none" strike="noStrike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Connecting Europe Facility (CEF))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2027-12-31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 wdrożono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 wdrożono z powodu wcześniejszego niż zaplanowano zakończenia projektu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821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Wdrożony zmodyfikowany Krajowy Węzeł Identyfikacji Elektronicznej (WK)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2027-12-31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 wdrożono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 wdrożono z powodu wcześniejszego niż zaplanowano zakończenia projektu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Wdrożony zmodyfikowany Profil Zaufany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2027-12-31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 wdrożono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 wdrożono z powodu wcześniejszego niż zaplanowano zakończenia projektu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Wdrożony zmodyfikowany Podpis Zaufany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 wdrożono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 wdrożono z powodu wcześniejszego niż zaplanowano zakończenia projektu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Wdrożony Węzeł Podpisu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2026-07-31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Nie wdrożono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 wdrożono z powodu wcześniejszego niż zaplanowano zakończenia projektu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05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40" y="1286342"/>
            <a:ext cx="13183871" cy="394245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PLAN: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A9E5D37-CD5B-F312-085A-7611232DF0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40" y="1893025"/>
            <a:ext cx="13976110" cy="581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16" y="-17613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16" y="1237786"/>
            <a:ext cx="13183871" cy="405820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REALIZACJA: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A1D24F5-F5FB-1D34-645F-85AC2D24B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472" y="1643606"/>
            <a:ext cx="10520482" cy="6452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045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624114"/>
          </a:xfrm>
        </p:spPr>
        <p:txBody>
          <a:bodyPr/>
          <a:lstStyle/>
          <a:p>
            <a:r>
              <a:rPr lang="pl-PL" sz="2400" b="1" dirty="0"/>
              <a:t>Wskaźniki produktu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13346"/>
              </p:ext>
            </p:extLst>
          </p:nvPr>
        </p:nvGraphicFramePr>
        <p:xfrm>
          <a:off x="689173" y="793418"/>
          <a:ext cx="13792636" cy="68911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51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00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9642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91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8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Przyrost liczby uwierzytelnień profilem zaufanym na minutę.</a:t>
                      </a:r>
                      <a:endParaRPr lang="pl-PL" sz="12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uwagi na wcześniejsze zakończenie projektu nie osiągnięto powyższego wskaźnika projektu</a:t>
                      </a:r>
                      <a:endParaRPr lang="pl-PL" sz="12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4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Przyrost liczby podpisów elektronicznych na minutę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uwagi na wcześniejsze zakończenie projektu nie osiągnięto powyższego wskaźnika projektu</a:t>
                      </a:r>
                      <a:endParaRPr lang="pl-PL" sz="12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Wdrożenie w każdym roku trwania projektu, od 2021 roku, minimum jednej funkcjonalności podnoszącej poziom bezpieczeństwa systemów Cyfrowej Tożsamości.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uwagi na wcześniejsze zakończenie projektu nie zrealizowano następujących produktów końcowych projektu:</a:t>
                      </a:r>
                    </a:p>
                    <a:p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wdrożony zmodyfikowany podpis zaufany</a:t>
                      </a:r>
                    </a:p>
                    <a:p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wdrożony węzeł podpisu</a:t>
                      </a:r>
                    </a:p>
                    <a:p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wdrożony zmodyfikowany profil zaufany.</a:t>
                      </a:r>
                    </a:p>
                    <a:p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Brak ich wdrożenie uniemożliwiła osiągnięcie powyższego wskaźnika</a:t>
                      </a:r>
                      <a:endParaRPr lang="pl-PL" sz="12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981261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Przeprowadzenie od 2021 roku minimum 3 kontroli przyłączonych do Węzła Krajowego Dostawców Usług lub Dostawców Środków Identyfikacji w każdym roku trwania projektu.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Przeprowadzenie kontroli</a:t>
                      </a:r>
                      <a:r>
                        <a:rPr lang="pl-PL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przyłączonych do Węzła Krajowego Dostawców Usług lub Dostawców Środków Identyfikacji było niemożliwe z racji, iż projekt ustawy o </a:t>
                      </a:r>
                      <a:b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e-administracji do dnia wcześniejszego zamknięcia projektu nie został przyjęty. </a:t>
                      </a:r>
                      <a:b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związku z powyższym aktualny stan prawny nie pozwolił na przeprowadzenie kontroli. Mimo to w celu zachowania nadzoru nad DU oraz DŚI zrealizowano następujące zadania: </a:t>
                      </a:r>
                    </a:p>
                    <a:p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w 2021 r. - przeprowadzono ankiety monitorujące poziom bezpieczeństwa wśród 18 DU oraz do 1 DŚI;</a:t>
                      </a:r>
                    </a:p>
                    <a:p>
                      <a:r>
                        <a:rPr lang="pl-PL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r>
                        <a:rPr lang="pl-PL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 r. - przeprowadzono ankiety monitorujące poziom bezpieczeństwa wśród 229 DU;</a:t>
                      </a:r>
                    </a:p>
                    <a:p>
                      <a:r>
                        <a:rPr lang="pl-PL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</a:t>
                      </a:r>
                      <a:r>
                        <a:rPr lang="pl-PL" sz="1200" b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 r. przeprowadzono ankiety monitorujące poziom bezpieczeństwa wśród 1112 DU oraz do 1 DŚI.</a:t>
                      </a:r>
                    </a:p>
                    <a:p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w 2023 r. przeprowadzono testy bezpieczeństwa systemów DŚI przyłączonych do Węzła Krajowego w celu weryfikacji poziomów bezpieczeństwa tych środków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71669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90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1">
            <a:extLst>
              <a:ext uri="{FF2B5EF4-FFF2-40B4-BE49-F238E27FC236}">
                <a16:creationId xmlns:a16="http://schemas.microsoft.com/office/drawing/2014/main" id="{4EA98181-CEB5-2DDE-C53C-32D9B2E9FCC8}"/>
              </a:ext>
            </a:extLst>
          </p:cNvPr>
          <p:cNvSpPr txBox="1">
            <a:spLocks/>
          </p:cNvSpPr>
          <p:nvPr/>
        </p:nvSpPr>
        <p:spPr>
          <a:xfrm>
            <a:off x="571337" y="454025"/>
            <a:ext cx="12657333" cy="62411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/>
              <a:t>Wskaźniki rezultatu projektu (odstępstwa od założeń)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AC40532-9DA5-3747-2FF7-1388BC34B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831717"/>
              </p:ext>
            </p:extLst>
          </p:nvPr>
        </p:nvGraphicFramePr>
        <p:xfrm>
          <a:off x="469737" y="1422401"/>
          <a:ext cx="13794358" cy="16370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392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30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4820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7370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  <a:endParaRPr lang="pl-PL" sz="1200" b="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091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efektów projektu: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68E375-0650-161A-CFD8-1636B35674DE}"/>
              </a:ext>
            </a:extLst>
          </p:cNvPr>
          <p:cNvSpPr txBox="1"/>
          <p:nvPr/>
        </p:nvSpPr>
        <p:spPr>
          <a:xfrm>
            <a:off x="971550" y="1508760"/>
            <a:ext cx="13578840" cy="1471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Zagrożenia:</a:t>
            </a:r>
            <a:endParaRPr lang="pl-PL" sz="1200" i="1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zmiany legislacyjne wpływające na rezultaty projektu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niewystarczająca ilość zasobów osobowych zw. z utrzymaniem systemów po stronie MC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dirty="0"/>
              <a:t>brak kontynuacji rozwoju systemów PZ/ WK/ WT (zagrożenie się zdezaktualizowało)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9" y="4521896"/>
            <a:ext cx="7592690" cy="745681"/>
          </a:xfrm>
        </p:spPr>
        <p:txBody>
          <a:bodyPr/>
          <a:lstStyle/>
          <a:p>
            <a:r>
              <a:rPr lang="pl-PL" dirty="0"/>
              <a:t>Dziękuję za uwagę</a:t>
            </a:r>
            <a:endParaRPr lang="pl-PL" sz="24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A980380-9CCA-4AF7-A98D-68575DA0E2C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BB2673C-8227-4265-8C07-04341CB5EAC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379DA3-A9C9-4940-A9C4-D5A55FEC0C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8958</TotalTime>
  <Words>692</Words>
  <Application>Microsoft Office PowerPoint</Application>
  <PresentationFormat>Niestandardowy</PresentationFormat>
  <Paragraphs>113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MC</vt:lpstr>
      <vt:lpstr>Rozwój Cyfrowej Tożsamości (RCT)</vt:lpstr>
      <vt:lpstr>Prezentacja programu PowerPoint</vt:lpstr>
      <vt:lpstr>Cel i produkty projektu</vt:lpstr>
      <vt:lpstr>Produkty projektu (systemy teleinformatyczne) – interoperacyjność</vt:lpstr>
      <vt:lpstr>Produkty projektu (systemy teleinformatyczne) – interoperacyjność</vt:lpstr>
      <vt:lpstr>Wskaźniki produktu projektu (odstępstwa od założeń)</vt:lpstr>
      <vt:lpstr>Prezentacja programu PowerPoint</vt:lpstr>
      <vt:lpstr>Utrzymanie efektów projektu: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Urban Grzegorz</cp:lastModifiedBy>
  <cp:revision>241</cp:revision>
  <dcterms:created xsi:type="dcterms:W3CDTF">2023-05-26T06:26:43Z</dcterms:created>
  <dcterms:modified xsi:type="dcterms:W3CDTF">2024-10-14T14:02:03Z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