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charts/chart9.xml" ContentType="application/vnd.openxmlformats-officedocument.drawingml.char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12"/>
  </p:notesMasterIdLst>
  <p:sldIdLst>
    <p:sldId id="263" r:id="rId2"/>
    <p:sldId id="295" r:id="rId3"/>
    <p:sldId id="289" r:id="rId4"/>
    <p:sldId id="332" r:id="rId5"/>
    <p:sldId id="343" r:id="rId6"/>
    <p:sldId id="344" r:id="rId7"/>
    <p:sldId id="340" r:id="rId8"/>
    <p:sldId id="341" r:id="rId9"/>
    <p:sldId id="302" r:id="rId10"/>
    <p:sldId id="287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C4627E-E298-B13F-FBAC-07FCA1F341C8}" name="Wydra Karolina" initials="WK" userId="S-1-5-21-1237292848-2198487458-111486096-10398" providerId="AD"/>
  <p188:author id="{4B6D03B8-994C-02D2-0200-A2A3745E125A}" name="Mendyk-Zelman Małgorzata" initials="MZM" userId="S-1-5-21-1237292848-2198487458-111486096-273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FC5"/>
    <a:srgbClr val="282C5E"/>
    <a:srgbClr val="D01632"/>
    <a:srgbClr val="EF5F56"/>
    <a:srgbClr val="D11632"/>
    <a:srgbClr val="FFFFFF"/>
    <a:srgbClr val="282B5E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18" autoAdjust="0"/>
    <p:restoredTop sz="96751" autoAdjust="0"/>
  </p:normalViewPr>
  <p:slideViewPr>
    <p:cSldViewPr snapToObjects="1" showGuides="1">
      <p:cViewPr varScale="1">
        <p:scale>
          <a:sx n="93" d="100"/>
          <a:sy n="93" d="100"/>
        </p:scale>
        <p:origin x="384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672038162857012E-2"/>
          <c:y val="2.5810140336710554E-2"/>
          <c:w val="0.96992151604171462"/>
          <c:h val="0.850680886405575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628FC5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2A0-43A4-A4BB-FF4BDCC8166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282B5E"/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Arkusz1!$A$2:$A$22</c:f>
              <c:numCache>
                <c:formatCode>General</c:formatCod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numCache>
            </c:numRef>
          </c:cat>
          <c:val>
            <c:numRef>
              <c:f>Arkusz1!$B$2:$B$22</c:f>
              <c:numCache>
                <c:formatCode>0.0</c:formatCode>
                <c:ptCount val="21"/>
                <c:pt idx="0">
                  <c:v>5.0999999999999943</c:v>
                </c:pt>
                <c:pt idx="1">
                  <c:v>3.5</c:v>
                </c:pt>
                <c:pt idx="2">
                  <c:v>6.2000000000000028</c:v>
                </c:pt>
                <c:pt idx="3">
                  <c:v>7</c:v>
                </c:pt>
                <c:pt idx="4">
                  <c:v>4.2</c:v>
                </c:pt>
                <c:pt idx="5">
                  <c:v>2.8</c:v>
                </c:pt>
                <c:pt idx="6">
                  <c:v>3.2000000000000028</c:v>
                </c:pt>
                <c:pt idx="7">
                  <c:v>5.2999999999999972</c:v>
                </c:pt>
                <c:pt idx="8">
                  <c:v>1.5</c:v>
                </c:pt>
                <c:pt idx="9">
                  <c:v>0.70000000000000284</c:v>
                </c:pt>
                <c:pt idx="10">
                  <c:v>3.9000000000000057</c:v>
                </c:pt>
                <c:pt idx="11">
                  <c:v>4.4000000000000057</c:v>
                </c:pt>
                <c:pt idx="12">
                  <c:v>3</c:v>
                </c:pt>
                <c:pt idx="13">
                  <c:v>5.2000000000000028</c:v>
                </c:pt>
                <c:pt idx="14">
                  <c:v>6.2000000000000028</c:v>
                </c:pt>
                <c:pt idx="15">
                  <c:v>4.5999999999999943</c:v>
                </c:pt>
                <c:pt idx="16">
                  <c:v>-2</c:v>
                </c:pt>
                <c:pt idx="17">
                  <c:v>6.9000000000000057</c:v>
                </c:pt>
                <c:pt idx="18">
                  <c:v>5.2999999999999972</c:v>
                </c:pt>
                <c:pt idx="19">
                  <c:v>0.2</c:v>
                </c:pt>
                <c:pt idx="20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A0-43A4-A4BB-FF4BDCC816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703808"/>
        <c:axId val="119709696"/>
      </c:barChart>
      <c:catAx>
        <c:axId val="11970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282B5E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19709696"/>
        <c:crosses val="autoZero"/>
        <c:auto val="1"/>
        <c:lblAlgn val="ctr"/>
        <c:lblOffset val="100"/>
        <c:noMultiLvlLbl val="0"/>
      </c:catAx>
      <c:valAx>
        <c:axId val="11970969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97038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478942958136547E-2"/>
          <c:y val="1.307915926297131E-3"/>
          <c:w val="0.96992151604171462"/>
          <c:h val="0.850680886405575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628F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E89C-4F1C-BD5B-E76F9A8DFC0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89C-4F1C-BD5B-E76F9A8DFC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282B5E"/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Arkusz1!$A$2:$A$6</c:f>
              <c:strCache>
                <c:ptCount val="5"/>
                <c:pt idx="0">
                  <c:v>I 2024</c:v>
                </c:pt>
                <c:pt idx="1">
                  <c:v>II</c:v>
                </c:pt>
                <c:pt idx="2">
                  <c:v>III</c:v>
                </c:pt>
                <c:pt idx="3">
                  <c:v>IV</c:v>
                </c:pt>
                <c:pt idx="4">
                  <c:v>I 2025</c:v>
                </c:pt>
              </c:strCache>
            </c:strRef>
          </c:cat>
          <c:val>
            <c:numRef>
              <c:f>Arkusz1!$B$2:$B$6</c:f>
              <c:numCache>
                <c:formatCode>0.0</c:formatCode>
                <c:ptCount val="5"/>
                <c:pt idx="0">
                  <c:v>2.2000000000000002</c:v>
                </c:pt>
                <c:pt idx="1">
                  <c:v>3.2</c:v>
                </c:pt>
                <c:pt idx="2">
                  <c:v>2.8</c:v>
                </c:pt>
                <c:pt idx="3">
                  <c:v>3.4</c:v>
                </c:pt>
                <c:pt idx="4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89C-4F1C-BD5B-E76F9A8DFC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9703808"/>
        <c:axId val="119709696"/>
      </c:barChart>
      <c:catAx>
        <c:axId val="11970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282B5E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19709696"/>
        <c:crosses val="autoZero"/>
        <c:auto val="1"/>
        <c:lblAlgn val="ctr"/>
        <c:lblOffset val="100"/>
        <c:noMultiLvlLbl val="0"/>
      </c:catAx>
      <c:valAx>
        <c:axId val="11970969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197038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828184837819619E-3"/>
          <c:y val="5.8902036754797327E-2"/>
          <c:w val="0.98410594338735002"/>
          <c:h val="0.7206137434156447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Arkusz1!$B$1</c:f>
              <c:strCache>
                <c:ptCount val="1"/>
                <c:pt idx="0">
                  <c:v>produkcja sprzedana przemysłu</c:v>
                </c:pt>
              </c:strCache>
            </c:strRef>
          </c:tx>
          <c:spPr>
            <a:solidFill>
              <a:srgbClr val="628FC5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47C-4BA2-85B6-819E50D91550}"/>
              </c:ext>
            </c:extLst>
          </c:dPt>
          <c:dPt>
            <c:idx val="16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421-48A5-B6E6-D5CAE883D69F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9FB-46D0-BE6C-3DC70A8B2785}"/>
              </c:ext>
            </c:extLst>
          </c:dPt>
          <c:dLbls>
            <c:dLbl>
              <c:idx val="16"/>
              <c:layout>
                <c:manualLayout>
                  <c:x val="-1.6169688155712361E-3"/>
                  <c:y val="-1.81774799811424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421-48A5-B6E6-D5CAE883D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282B5E"/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Arkusz1!$A$2:$A$22</c:f>
              <c:numCache>
                <c:formatCode>General</c:formatCod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numCache>
            </c:numRef>
          </c:cat>
          <c:val>
            <c:numRef>
              <c:f>Arkusz1!$B$2:$B$22</c:f>
              <c:numCache>
                <c:formatCode>General</c:formatCode>
                <c:ptCount val="21"/>
                <c:pt idx="0" formatCode="0.0">
                  <c:v>12.6</c:v>
                </c:pt>
                <c:pt idx="1">
                  <c:v>3.7</c:v>
                </c:pt>
                <c:pt idx="2">
                  <c:v>11.6</c:v>
                </c:pt>
                <c:pt idx="3">
                  <c:v>10.7</c:v>
                </c:pt>
                <c:pt idx="4">
                  <c:v>3.6</c:v>
                </c:pt>
                <c:pt idx="5" formatCode="0.0">
                  <c:v>-4.5</c:v>
                </c:pt>
                <c:pt idx="6" formatCode="0.0">
                  <c:v>9</c:v>
                </c:pt>
                <c:pt idx="7" formatCode="0.0">
                  <c:v>7.5</c:v>
                </c:pt>
                <c:pt idx="8" formatCode="0.0">
                  <c:v>0.5</c:v>
                </c:pt>
                <c:pt idx="9" formatCode="0.0">
                  <c:v>1.8</c:v>
                </c:pt>
                <c:pt idx="10" formatCode="0.0">
                  <c:v>4.0999999999999996</c:v>
                </c:pt>
                <c:pt idx="11" formatCode="0.0">
                  <c:v>6</c:v>
                </c:pt>
                <c:pt idx="12" formatCode="0.0">
                  <c:v>3.6</c:v>
                </c:pt>
                <c:pt idx="13" formatCode="0.0">
                  <c:v>6.2</c:v>
                </c:pt>
                <c:pt idx="14" formatCode="0.0">
                  <c:v>5.4</c:v>
                </c:pt>
                <c:pt idx="15" formatCode="0.0">
                  <c:v>5.0999999999999996</c:v>
                </c:pt>
                <c:pt idx="16" formatCode="0.0">
                  <c:v>-1.9</c:v>
                </c:pt>
                <c:pt idx="17">
                  <c:v>14.7</c:v>
                </c:pt>
                <c:pt idx="18">
                  <c:v>9.1</c:v>
                </c:pt>
                <c:pt idx="19" formatCode="0.0">
                  <c:v>0.3</c:v>
                </c:pt>
                <c:pt idx="20" formatCode="0.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7C-4BA2-85B6-819E50D915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0734848"/>
        <c:axId val="12073638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Arkusz1!$A$1</c15:sqref>
                        </c15:formulaRef>
                      </c:ext>
                    </c:extLst>
                    <c:strCache>
                      <c:ptCount val="1"/>
                      <c:pt idx="0">
                        <c:v> </c:v>
                      </c:pt>
                    </c:strCache>
                  </c:strRef>
                </c:tx>
                <c:spPr>
                  <a:solidFill>
                    <a:srgbClr val="0070C0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600" b="1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l-PL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Arkusz1!$A$13:$A$18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Arkusz1!$A$13:$A$18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2015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  <c:pt idx="5">
                        <c:v>2020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0-B47C-4BA2-85B6-819E50D91550}"/>
                  </c:ext>
                </c:extLst>
              </c15:ser>
            </c15:filteredBarSeries>
          </c:ext>
        </c:extLst>
      </c:barChart>
      <c:catAx>
        <c:axId val="12073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282B5E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20736384"/>
        <c:crosses val="autoZero"/>
        <c:auto val="1"/>
        <c:lblAlgn val="ctr"/>
        <c:lblOffset val="100"/>
        <c:noMultiLvlLbl val="0"/>
      </c:catAx>
      <c:valAx>
        <c:axId val="120736384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073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392591763766473E-3"/>
          <c:y val="0"/>
          <c:w val="0.98384842287822472"/>
          <c:h val="0.919507042253521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628FC5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3B8-438A-AAEF-E89F5843CD5E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A3B8-438A-AAEF-E89F5843CD5E}"/>
              </c:ext>
            </c:extLst>
          </c:dPt>
          <c:dPt>
            <c:idx val="6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3B8-438A-AAEF-E89F5843CD5E}"/>
              </c:ext>
            </c:extLst>
          </c:dPt>
          <c:dPt>
            <c:idx val="16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3B8-438A-AAEF-E89F5843CD5E}"/>
              </c:ext>
            </c:extLst>
          </c:dPt>
          <c:dPt>
            <c:idx val="19"/>
            <c:invertIfNegative val="0"/>
            <c:bubble3D val="0"/>
            <c:spPr>
              <a:solidFill>
                <a:srgbClr val="D0163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CFD-4182-B40F-C55CB5110A7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282B5E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Arkusz1!$A$2:$A$22</c:f>
              <c:numCache>
                <c:formatCode>General</c:formatCod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numCache>
            </c:numRef>
          </c:cat>
          <c:val>
            <c:numRef>
              <c:f>Arkusz1!$B$2:$B$22</c:f>
              <c:numCache>
                <c:formatCode>0.0</c:formatCode>
                <c:ptCount val="21"/>
                <c:pt idx="0">
                  <c:v>2.5</c:v>
                </c:pt>
                <c:pt idx="1">
                  <c:v>-2.4</c:v>
                </c:pt>
                <c:pt idx="2">
                  <c:v>7.2</c:v>
                </c:pt>
                <c:pt idx="3">
                  <c:v>7.6</c:v>
                </c:pt>
                <c:pt idx="4">
                  <c:v>5</c:v>
                </c:pt>
                <c:pt idx="5">
                  <c:v>1.7</c:v>
                </c:pt>
                <c:pt idx="6">
                  <c:v>-1</c:v>
                </c:pt>
                <c:pt idx="7">
                  <c:v>3.2</c:v>
                </c:pt>
                <c:pt idx="8">
                  <c:v>0.5</c:v>
                </c:pt>
                <c:pt idx="9">
                  <c:v>1.3</c:v>
                </c:pt>
                <c:pt idx="10">
                  <c:v>3.9</c:v>
                </c:pt>
                <c:pt idx="11">
                  <c:v>5.4</c:v>
                </c:pt>
                <c:pt idx="12">
                  <c:v>6.2</c:v>
                </c:pt>
                <c:pt idx="13">
                  <c:v>5.5</c:v>
                </c:pt>
                <c:pt idx="14">
                  <c:v>4.5999999999999996</c:v>
                </c:pt>
                <c:pt idx="15">
                  <c:v>4.7</c:v>
                </c:pt>
                <c:pt idx="16">
                  <c:v>-3.7</c:v>
                </c:pt>
                <c:pt idx="17" formatCode="General">
                  <c:v>6.9</c:v>
                </c:pt>
                <c:pt idx="18">
                  <c:v>2.6</c:v>
                </c:pt>
                <c:pt idx="19" formatCode="General">
                  <c:v>-4.5</c:v>
                </c:pt>
                <c:pt idx="2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3B8-438A-AAEF-E89F5843CD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834688"/>
        <c:axId val="120844672"/>
      </c:barChart>
      <c:catAx>
        <c:axId val="12083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282B5E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0844672"/>
        <c:crosses val="autoZero"/>
        <c:auto val="1"/>
        <c:lblAlgn val="ctr"/>
        <c:lblOffset val="100"/>
        <c:noMultiLvlLbl val="0"/>
      </c:catAx>
      <c:valAx>
        <c:axId val="120844672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20834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11016369650155E-4"/>
          <c:y val="0.11367293445848514"/>
          <c:w val="0.98410594338735002"/>
          <c:h val="0.690705181582626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ur</c:v>
                </c:pt>
              </c:strCache>
            </c:strRef>
          </c:tx>
          <c:spPr>
            <a:solidFill>
              <a:srgbClr val="628FC5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3A0-4AAB-9462-97346E26D1B0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3A0-4AAB-9462-97346E26D1B0}"/>
              </c:ext>
            </c:extLst>
          </c:dPt>
          <c:dLbls>
            <c:dLbl>
              <c:idx val="16"/>
              <c:layout>
                <c:manualLayout>
                  <c:x val="-1.6169688155712361E-3"/>
                  <c:y val="-1.81774799811424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A0-4AAB-9462-97346E26D1B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282B5E"/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Arkusz1!$A$2:$A$22</c:f>
              <c:strCach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strCache>
            </c:strRef>
          </c:cat>
          <c:val>
            <c:numRef>
              <c:f>Arkusz1!$B$2:$B$22</c:f>
              <c:numCache>
                <c:formatCode>General</c:formatCode>
                <c:ptCount val="21"/>
                <c:pt idx="0">
                  <c:v>19</c:v>
                </c:pt>
                <c:pt idx="1">
                  <c:v>17.600000000000001</c:v>
                </c:pt>
                <c:pt idx="2">
                  <c:v>14.8</c:v>
                </c:pt>
                <c:pt idx="3">
                  <c:v>11.2</c:v>
                </c:pt>
                <c:pt idx="4">
                  <c:v>9.5</c:v>
                </c:pt>
                <c:pt idx="5">
                  <c:v>12.1</c:v>
                </c:pt>
                <c:pt idx="6">
                  <c:v>12.4</c:v>
                </c:pt>
                <c:pt idx="7">
                  <c:v>12.5</c:v>
                </c:pt>
                <c:pt idx="8">
                  <c:v>13.4</c:v>
                </c:pt>
                <c:pt idx="9">
                  <c:v>13.4</c:v>
                </c:pt>
                <c:pt idx="10">
                  <c:v>11.4</c:v>
                </c:pt>
                <c:pt idx="11">
                  <c:v>9.6999999999999993</c:v>
                </c:pt>
                <c:pt idx="12">
                  <c:v>8.1999999999999993</c:v>
                </c:pt>
                <c:pt idx="13">
                  <c:v>6.6</c:v>
                </c:pt>
                <c:pt idx="14">
                  <c:v>5.8</c:v>
                </c:pt>
                <c:pt idx="15">
                  <c:v>5.2</c:v>
                </c:pt>
                <c:pt idx="16">
                  <c:v>6.8</c:v>
                </c:pt>
                <c:pt idx="17">
                  <c:v>5.8</c:v>
                </c:pt>
                <c:pt idx="18">
                  <c:v>5.2</c:v>
                </c:pt>
                <c:pt idx="19" formatCode="0.0">
                  <c:v>5.0999999999999996</c:v>
                </c:pt>
                <c:pt idx="20" formatCode="0.0">
                  <c:v>5.0999999999999996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3A0-4AAB-9462-97346E26D1B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0734848"/>
        <c:axId val="120736384"/>
        <c:extLst/>
      </c:barChart>
      <c:catAx>
        <c:axId val="12073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282B5E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20736384"/>
        <c:crosses val="autoZero"/>
        <c:auto val="1"/>
        <c:lblAlgn val="ctr"/>
        <c:lblOffset val="100"/>
        <c:noMultiLvlLbl val="0"/>
      </c:catAx>
      <c:valAx>
        <c:axId val="120736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073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11016369650155E-4"/>
          <c:y val="0.11367293445848514"/>
          <c:w val="0.98410594338735002"/>
          <c:h val="0.7571277163139685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Arkusz1!$B$1</c:f>
              <c:strCache>
                <c:ptCount val="1"/>
                <c:pt idx="0">
                  <c:v>CPI</c:v>
                </c:pt>
              </c:strCache>
            </c:strRef>
          </c:tx>
          <c:spPr>
            <a:solidFill>
              <a:srgbClr val="D01632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47C-4BA2-85B6-819E50D91550}"/>
              </c:ext>
            </c:extLst>
          </c:dPt>
          <c:dPt>
            <c:idx val="11"/>
            <c:invertIfNegative val="0"/>
            <c:bubble3D val="0"/>
            <c:spPr>
              <a:solidFill>
                <a:srgbClr val="282C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DF0-46B9-A70C-F8BCCD8FE866}"/>
              </c:ext>
            </c:extLst>
          </c:dPt>
          <c:dPt>
            <c:idx val="12"/>
            <c:invertIfNegative val="0"/>
            <c:bubble3D val="0"/>
            <c:spPr>
              <a:solidFill>
                <a:srgbClr val="282C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DF0-46B9-A70C-F8BCCD8FE866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E421-48A5-B6E6-D5CAE883D69F}"/>
              </c:ext>
            </c:extLst>
          </c:dPt>
          <c:dLbls>
            <c:dLbl>
              <c:idx val="16"/>
              <c:layout>
                <c:manualLayout>
                  <c:x val="-1.6169688155712361E-3"/>
                  <c:y val="-1.81774799811424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421-48A5-B6E6-D5CAE883D69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282B5E"/>
                    </a:solidFill>
                    <a:latin typeface="+mn-lt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Arkusz1!$A$2:$A$22</c:f>
              <c:strCach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strCache>
            </c:strRef>
          </c:cat>
          <c:val>
            <c:numRef>
              <c:f>Arkusz1!$B$2:$B$22</c:f>
              <c:numCache>
                <c:formatCode>0.0</c:formatCode>
                <c:ptCount val="21"/>
                <c:pt idx="0">
                  <c:v>3.5</c:v>
                </c:pt>
                <c:pt idx="1">
                  <c:v>2.0999999999999943</c:v>
                </c:pt>
                <c:pt idx="2">
                  <c:v>1</c:v>
                </c:pt>
                <c:pt idx="3">
                  <c:v>2.5</c:v>
                </c:pt>
                <c:pt idx="4">
                  <c:v>4.2000000000000028</c:v>
                </c:pt>
                <c:pt idx="5">
                  <c:v>3.5</c:v>
                </c:pt>
                <c:pt idx="6">
                  <c:v>2.5999999999999943</c:v>
                </c:pt>
                <c:pt idx="7">
                  <c:v>4.2999999999999972</c:v>
                </c:pt>
                <c:pt idx="8">
                  <c:v>3.7000000000000028</c:v>
                </c:pt>
                <c:pt idx="9">
                  <c:v>0.90000000000000568</c:v>
                </c:pt>
                <c:pt idx="10">
                  <c:v>0</c:v>
                </c:pt>
                <c:pt idx="11">
                  <c:v>-0.90000000000000568</c:v>
                </c:pt>
                <c:pt idx="12">
                  <c:v>-0.59999999999999432</c:v>
                </c:pt>
                <c:pt idx="13">
                  <c:v>2</c:v>
                </c:pt>
                <c:pt idx="14">
                  <c:v>1.5999999999999943</c:v>
                </c:pt>
                <c:pt idx="15">
                  <c:v>2.2999999999999972</c:v>
                </c:pt>
                <c:pt idx="16">
                  <c:v>3.4000000000000057</c:v>
                </c:pt>
                <c:pt idx="17">
                  <c:v>5.0999999999999996</c:v>
                </c:pt>
                <c:pt idx="18">
                  <c:v>14.4</c:v>
                </c:pt>
                <c:pt idx="19">
                  <c:v>11.4</c:v>
                </c:pt>
                <c:pt idx="20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7C-4BA2-85B6-819E50D9155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20734848"/>
        <c:axId val="120736384"/>
        <c:extLst/>
      </c:barChart>
      <c:catAx>
        <c:axId val="12073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282B5E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20736384"/>
        <c:crosses val="autoZero"/>
        <c:auto val="1"/>
        <c:lblAlgn val="ctr"/>
        <c:lblOffset val="100"/>
        <c:noMultiLvlLbl val="0"/>
      </c:catAx>
      <c:valAx>
        <c:axId val="120736384"/>
        <c:scaling>
          <c:orientation val="minMax"/>
          <c:max val="15"/>
        </c:scaling>
        <c:delete val="1"/>
        <c:axPos val="l"/>
        <c:numFmt formatCode="0.0" sourceLinked="1"/>
        <c:majorTickMark val="out"/>
        <c:minorTickMark val="none"/>
        <c:tickLblPos val="nextTo"/>
        <c:crossAx val="12073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172890781795845E-3"/>
          <c:y val="8.956902758218413E-2"/>
          <c:w val="0.98410594338735002"/>
          <c:h val="0.7571277163139685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Arkusz1!$C$1</c:f>
              <c:strCache>
                <c:ptCount val="1"/>
                <c:pt idx="0">
                  <c:v>Import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55E-4B1E-9516-461F765376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55E-4B1E-9516-461F765376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55E-4B1E-9516-461F765376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55E-4B1E-9516-461F765376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55E-4B1E-9516-461F765376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55E-4B1E-9516-461F7653763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55E-4B1E-9516-461F765376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55E-4B1E-9516-461F765376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55E-4B1E-9516-461F765376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55E-4B1E-9516-461F765376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55E-4B1E-9516-461F765376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55E-4B1E-9516-461F7653763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55E-4B1E-9516-461F7653763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55E-4B1E-9516-461F765376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55E-4B1E-9516-461F765376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55E-4B1E-9516-461F765376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55E-4B1E-9516-461F7653763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55E-4B1E-9516-461F765376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132-4FC2-982C-B13B00C1B57D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155E-4B1E-9516-461F7653763C}"/>
                </c:ext>
              </c:extLst>
            </c:dLbl>
            <c:dLbl>
              <c:idx val="20"/>
              <c:layout>
                <c:manualLayout>
                  <c:x val="2.7122886430387882E-3"/>
                  <c:y val="7.63289718585551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819-4817-B168-FA4A8B6EE0AA}"/>
                </c:ext>
              </c:extLst>
            </c:dLbl>
            <c:spPr>
              <a:solidFill>
                <a:schemeClr val="accent1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Arkusz1!$A$2:$A$22</c:f>
              <c:strCach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strCache>
            </c:strRef>
          </c:cat>
          <c:val>
            <c:numRef>
              <c:f>Arkusz1!$C$2:$C$22</c:f>
              <c:numCache>
                <c:formatCode>General</c:formatCode>
                <c:ptCount val="21"/>
                <c:pt idx="0">
                  <c:v>71354.3</c:v>
                </c:pt>
                <c:pt idx="1">
                  <c:v>81169.7</c:v>
                </c:pt>
                <c:pt idx="2">
                  <c:v>100784.1</c:v>
                </c:pt>
                <c:pt idx="3">
                  <c:v>120389.5</c:v>
                </c:pt>
                <c:pt idx="4">
                  <c:v>142447.9</c:v>
                </c:pt>
                <c:pt idx="5">
                  <c:v>107528.9</c:v>
                </c:pt>
                <c:pt idx="6" formatCode="#,##0.00">
                  <c:v>134188.4</c:v>
                </c:pt>
                <c:pt idx="7" formatCode="#,##0.00">
                  <c:v>152568.4</c:v>
                </c:pt>
                <c:pt idx="8" formatCode="#,##0.00">
                  <c:v>154040.20000000001</c:v>
                </c:pt>
                <c:pt idx="9" formatCode="#,##0.00">
                  <c:v>156978</c:v>
                </c:pt>
                <c:pt idx="10" formatCode="#,##0.00">
                  <c:v>168432.3</c:v>
                </c:pt>
                <c:pt idx="11" formatCode="#,##0.00">
                  <c:v>177232.9</c:v>
                </c:pt>
                <c:pt idx="12" formatCode="#,##0.00">
                  <c:v>180924.6</c:v>
                </c:pt>
                <c:pt idx="13" formatCode="#,##0.00">
                  <c:v>206084.4</c:v>
                </c:pt>
                <c:pt idx="14" formatCode="#,##0.00">
                  <c:v>228172.3</c:v>
                </c:pt>
                <c:pt idx="15" formatCode="#,##0.00">
                  <c:v>236976</c:v>
                </c:pt>
                <c:pt idx="16" formatCode="#,##0.00">
                  <c:v>229373.8</c:v>
                </c:pt>
                <c:pt idx="17" formatCode="#,##0.00">
                  <c:v>289606.09999999998</c:v>
                </c:pt>
                <c:pt idx="18" formatCode="#,##0.00">
                  <c:v>366207.6</c:v>
                </c:pt>
                <c:pt idx="19" formatCode="#,##0.00">
                  <c:v>343316.3</c:v>
                </c:pt>
                <c:pt idx="20" formatCode="0.0">
                  <c:v>349745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7C-4BA2-85B6-819E50D91550}"/>
            </c:ext>
          </c:extLst>
        </c:ser>
        <c:ser>
          <c:idx val="0"/>
          <c:order val="1"/>
          <c:tx>
            <c:strRef>
              <c:f>Arkusz1!$B$1</c:f>
              <c:strCache>
                <c:ptCount val="1"/>
                <c:pt idx="0">
                  <c:v>Eksport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C03-4D00-B70C-E73C50350C04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C03-4D00-B70C-E73C50350C04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C03-4D00-B70C-E73C50350C04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DC03-4D00-B70C-E73C50350C04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55E-4B1E-9516-461F7653763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55E-4B1E-9516-461F7653763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155E-4B1E-9516-461F7653763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55E-4B1E-9516-461F7653763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155E-4B1E-9516-461F7653763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C03-4D00-B70C-E73C50350C04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155E-4B1E-9516-461F7653763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155E-4B1E-9516-461F7653763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155E-4B1E-9516-461F7653763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155E-4B1E-9516-461F7653763C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155E-4B1E-9516-461F7653763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C03-4D00-B70C-E73C50350C04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C03-4D00-B70C-E73C50350C0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155E-4B1E-9516-461F7653763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155E-4B1E-9516-461F7653763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155E-4B1E-9516-461F7653763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03-4D00-B70C-E73C50350C04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155E-4B1E-9516-461F7653763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132-4FC2-982C-B13B00C1B57D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155E-4B1E-9516-461F7653763C}"/>
                </c:ext>
              </c:extLst>
            </c:dLbl>
            <c:numFmt formatCode="#,##0.0" sourceLinked="0"/>
            <c:spPr>
              <a:solidFill>
                <a:srgbClr val="282C5E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Arkusz1!$A$2:$A$22</c:f>
              <c:strCache>
                <c:ptCount val="21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</c:v>
                </c:pt>
                <c:pt idx="16">
                  <c:v>2020</c:v>
                </c:pt>
                <c:pt idx="17">
                  <c:v>2021</c:v>
                </c:pt>
                <c:pt idx="18">
                  <c:v>2022</c:v>
                </c:pt>
                <c:pt idx="19">
                  <c:v>2023</c:v>
                </c:pt>
                <c:pt idx="20">
                  <c:v>2024</c:v>
                </c:pt>
              </c:strCache>
            </c:strRef>
          </c:cat>
          <c:val>
            <c:numRef>
              <c:f>Arkusz1!$B$2:$B$22</c:f>
              <c:numCache>
                <c:formatCode>General</c:formatCode>
                <c:ptCount val="21"/>
                <c:pt idx="0">
                  <c:v>59698</c:v>
                </c:pt>
                <c:pt idx="1">
                  <c:v>71423.5</c:v>
                </c:pt>
                <c:pt idx="2">
                  <c:v>87925.9</c:v>
                </c:pt>
                <c:pt idx="3">
                  <c:v>101838.7</c:v>
                </c:pt>
                <c:pt idx="4">
                  <c:v>116243.8</c:v>
                </c:pt>
                <c:pt idx="5">
                  <c:v>98218</c:v>
                </c:pt>
                <c:pt idx="6" formatCode="#,##0.00">
                  <c:v>120373.1</c:v>
                </c:pt>
                <c:pt idx="7" formatCode="#,##0.00">
                  <c:v>136693.9</c:v>
                </c:pt>
                <c:pt idx="8" formatCode="#,##0.00">
                  <c:v>143456.1</c:v>
                </c:pt>
                <c:pt idx="9" formatCode="#,##0.00">
                  <c:v>154994</c:v>
                </c:pt>
                <c:pt idx="10" formatCode="#,##0.00">
                  <c:v>165773.6</c:v>
                </c:pt>
                <c:pt idx="11" formatCode="#,##0.00">
                  <c:v>179578.2</c:v>
                </c:pt>
                <c:pt idx="12" formatCode="#,##0.00">
                  <c:v>184842.9</c:v>
                </c:pt>
                <c:pt idx="13" formatCode="#,##0.00">
                  <c:v>206647.3</c:v>
                </c:pt>
                <c:pt idx="14" formatCode="#,##0.00">
                  <c:v>223596.4</c:v>
                </c:pt>
                <c:pt idx="15" formatCode="#,##0.00">
                  <c:v>238147.5</c:v>
                </c:pt>
                <c:pt idx="16" formatCode="#,##0.00">
                  <c:v>239880.3</c:v>
                </c:pt>
                <c:pt idx="17" formatCode="#,##0.00">
                  <c:v>288145.5</c:v>
                </c:pt>
                <c:pt idx="18" formatCode="#,##0.00">
                  <c:v>346220.7</c:v>
                </c:pt>
                <c:pt idx="19" formatCode="#,##0.00">
                  <c:v>353079.1</c:v>
                </c:pt>
                <c:pt idx="20" formatCode="0.0">
                  <c:v>350419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132-4FC2-982C-B13B00C1B5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734848"/>
        <c:axId val="120736384"/>
      </c:barChart>
      <c:catAx>
        <c:axId val="12073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282B5E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pl-PL"/>
          </a:p>
        </c:txPr>
        <c:crossAx val="120736384"/>
        <c:crosses val="autoZero"/>
        <c:auto val="1"/>
        <c:lblAlgn val="ctr"/>
        <c:lblOffset val="100"/>
        <c:noMultiLvlLbl val="0"/>
      </c:catAx>
      <c:valAx>
        <c:axId val="1207363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0734848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411712884405771E-2"/>
          <c:y val="0"/>
          <c:w val="0.86954027327717398"/>
          <c:h val="0.853927777777777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282C5E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rgbClr val="282C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8AE-45E9-8F4F-BBD9EF8ACCDA}"/>
              </c:ext>
            </c:extLst>
          </c:dPt>
          <c:dLbls>
            <c:dLbl>
              <c:idx val="0"/>
              <c:layout>
                <c:manualLayout>
                  <c:x val="3.2067144054700992E-3"/>
                  <c:y val="6.4005089765374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AE-45E9-8F4F-BBD9EF8ACCDA}"/>
                </c:ext>
              </c:extLst>
            </c:dLbl>
            <c:dLbl>
              <c:idx val="1"/>
              <c:layout>
                <c:manualLayout>
                  <c:x val="0"/>
                  <c:y val="6.4005089765374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8AE-45E9-8F4F-BBD9EF8ACCDA}"/>
                </c:ext>
              </c:extLst>
            </c:dLbl>
            <c:dLbl>
              <c:idx val="2"/>
              <c:layout>
                <c:manualLayout>
                  <c:x val="0"/>
                  <c:y val="6.656529335598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8AE-45E9-8F4F-BBD9EF8ACCDA}"/>
                </c:ext>
              </c:extLst>
            </c:dLbl>
            <c:dLbl>
              <c:idx val="3"/>
              <c:layout>
                <c:manualLayout>
                  <c:x val="-5.8789084963758985E-17"/>
                  <c:y val="6.656529335598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8AE-45E9-8F4F-BBD9EF8ACCDA}"/>
                </c:ext>
              </c:extLst>
            </c:dLbl>
            <c:dLbl>
              <c:idx val="4"/>
              <c:layout>
                <c:manualLayout>
                  <c:x val="0"/>
                  <c:y val="6.656529335598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8AE-45E9-8F4F-BBD9EF8ACCDA}"/>
                </c:ext>
              </c:extLst>
            </c:dLbl>
            <c:dLbl>
              <c:idx val="5"/>
              <c:layout>
                <c:manualLayout>
                  <c:x val="0"/>
                  <c:y val="6.656529335598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AE-45E9-8F4F-BBD9EF8ACCDA}"/>
                </c:ext>
              </c:extLst>
            </c:dLbl>
            <c:dLbl>
              <c:idx val="6"/>
              <c:layout>
                <c:manualLayout>
                  <c:x val="0"/>
                  <c:y val="5.8884682584144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8AE-45E9-8F4F-BBD9EF8ACCDA}"/>
                </c:ext>
              </c:extLst>
            </c:dLbl>
            <c:dLbl>
              <c:idx val="7"/>
              <c:layout>
                <c:manualLayout>
                  <c:x val="-9.6844037629384318E-17"/>
                  <c:y val="6.14448861747594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409-4F63-B84C-F11432FE12C0}"/>
                </c:ext>
              </c:extLst>
            </c:dLbl>
            <c:dLbl>
              <c:idx val="8"/>
              <c:layout>
                <c:manualLayout>
                  <c:x val="-9.6844037629384318E-17"/>
                  <c:y val="6.3206091673717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9F7-4C5D-B15E-D58A4B71F4DD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500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Arkusz1!$A$13:$A$21</c:f>
              <c:numCache>
                <c:formatCode>General</c:formatCode>
                <c:ptCount val="9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</c:numCache>
            </c:numRef>
          </c:cat>
          <c:val>
            <c:numRef>
              <c:f>Arkusz1!$B$13:$B$21</c:f>
              <c:numCache>
                <c:formatCode>0.0</c:formatCode>
                <c:ptCount val="9"/>
                <c:pt idx="0">
                  <c:v>173.51129999999998</c:v>
                </c:pt>
                <c:pt idx="1">
                  <c:v>181.6703</c:v>
                </c:pt>
                <c:pt idx="2">
                  <c:v>202.8741</c:v>
                </c:pt>
                <c:pt idx="3">
                  <c:v>205.73220000000001</c:v>
                </c:pt>
                <c:pt idx="4">
                  <c:v>221.33799999999999</c:v>
                </c:pt>
                <c:pt idx="5">
                  <c:v>214.1936</c:v>
                </c:pt>
                <c:pt idx="6">
                  <c:v>247.44639999999998</c:v>
                </c:pt>
                <c:pt idx="7">
                  <c:v>263.6678</c:v>
                </c:pt>
                <c:pt idx="8" formatCode="General">
                  <c:v>312.70940000000002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8AE-45E9-8F4F-BBD9EF8ACC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2582400"/>
        <c:axId val="152600576"/>
      </c:barChart>
      <c:catAx>
        <c:axId val="152582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2600576"/>
        <c:crosses val="autoZero"/>
        <c:auto val="1"/>
        <c:lblAlgn val="ctr"/>
        <c:lblOffset val="100"/>
        <c:noMultiLvlLbl val="0"/>
      </c:catAx>
      <c:valAx>
        <c:axId val="152600576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52582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801071098799628"/>
          <c:y val="8.095823121491149E-3"/>
          <c:w val="0.98384842287822472"/>
          <c:h val="0.919507042253521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Kolumna7</c:v>
                </c:pt>
              </c:strCache>
            </c:strRef>
          </c:tx>
          <c:spPr>
            <a:solidFill>
              <a:srgbClr val="628FC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282B5E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Arkusz1!$A$3:$A$12</c:f>
              <c:strCache>
                <c:ptCount val="10"/>
                <c:pt idx="0">
                  <c:v>Szwajcaria</c:v>
                </c:pt>
                <c:pt idx="1">
                  <c:v>Cypr</c:v>
                </c:pt>
                <c:pt idx="2">
                  <c:v>Belgia</c:v>
                </c:pt>
                <c:pt idx="3">
                  <c:v>Austria</c:v>
                </c:pt>
                <c:pt idx="4">
                  <c:v>Wielka Brytania</c:v>
                </c:pt>
                <c:pt idx="5">
                  <c:v>Hiszpania</c:v>
                </c:pt>
                <c:pt idx="6">
                  <c:v>Francja</c:v>
                </c:pt>
                <c:pt idx="7">
                  <c:v>Luksemburg</c:v>
                </c:pt>
                <c:pt idx="8">
                  <c:v>Niemcy</c:v>
                </c:pt>
                <c:pt idx="9">
                  <c:v>Niderlandy</c:v>
                </c:pt>
              </c:strCache>
            </c:strRef>
          </c:cat>
          <c:val>
            <c:numRef>
              <c:f>Arkusz1!$B$3:$B$12</c:f>
              <c:numCache>
                <c:formatCode>#\ ##0.0</c:formatCode>
                <c:ptCount val="10"/>
                <c:pt idx="0">
                  <c:v>7.6</c:v>
                </c:pt>
                <c:pt idx="1">
                  <c:v>10.4</c:v>
                </c:pt>
                <c:pt idx="2">
                  <c:v>10.4</c:v>
                </c:pt>
                <c:pt idx="3">
                  <c:v>11.2</c:v>
                </c:pt>
                <c:pt idx="4">
                  <c:v>16.8</c:v>
                </c:pt>
                <c:pt idx="5">
                  <c:v>17</c:v>
                </c:pt>
                <c:pt idx="6">
                  <c:v>22.5</c:v>
                </c:pt>
                <c:pt idx="7">
                  <c:v>39.700000000000003</c:v>
                </c:pt>
                <c:pt idx="8">
                  <c:v>51.9</c:v>
                </c:pt>
                <c:pt idx="9">
                  <c:v>58.8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07-4784-BFD3-287B0FC654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257856"/>
        <c:axId val="131259392"/>
      </c:barChart>
      <c:catAx>
        <c:axId val="131257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282B5E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1259392"/>
        <c:crosses val="autoZero"/>
        <c:auto val="1"/>
        <c:lblAlgn val="ctr"/>
        <c:lblOffset val="100"/>
        <c:noMultiLvlLbl val="0"/>
      </c:catAx>
      <c:valAx>
        <c:axId val="131259392"/>
        <c:scaling>
          <c:orientation val="minMax"/>
        </c:scaling>
        <c:delete val="0"/>
        <c:axPos val="b"/>
        <c:numFmt formatCode="#\ ##0.0" sourceLinked="1"/>
        <c:majorTickMark val="none"/>
        <c:minorTickMark val="none"/>
        <c:tickLblPos val="nextTo"/>
        <c:spPr>
          <a:noFill/>
          <a:ln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3125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pl-PL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0.04211</cdr:x>
      <cdr:y>0.03115</cdr:y>
    </cdr:from>
    <cdr:to>
      <cdr:x>0.98526</cdr:x>
      <cdr:y>0.4827</cdr:y>
    </cdr:to>
    <cdr:cxnSp macro="">
      <cdr:nvCxnSpPr>
        <cdr:cNvPr id="2" name="Łącznik prosty ze strzałką 1">
          <a:extLst xmlns:a="http://schemas.openxmlformats.org/drawingml/2006/main">
            <a:ext uri="{FF2B5EF4-FFF2-40B4-BE49-F238E27FC236}">
              <a16:creationId xmlns:a16="http://schemas.microsoft.com/office/drawing/2014/main" id="{62C92B5B-CDDB-FCED-8BCE-DD49F70FA071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376126" y="92517"/>
          <a:ext cx="8424936" cy="1341185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628FC5"/>
          </a:solidFill>
          <a:tailEnd type="triangle" w="lg" len="lg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0.03886</cdr:x>
      <cdr:y>0</cdr:y>
    </cdr:from>
    <cdr:to>
      <cdr:x>0.8934</cdr:x>
      <cdr:y>0.09428</cdr:y>
    </cdr:to>
    <cdr:sp macro="" textlink="">
      <cdr:nvSpPr>
        <cdr:cNvPr id="2" name="Symbol zastępczy tekstu 3">
          <a:extLst xmlns:a="http://schemas.openxmlformats.org/drawingml/2006/main">
            <a:ext uri="{FF2B5EF4-FFF2-40B4-BE49-F238E27FC236}">
              <a16:creationId xmlns:a16="http://schemas.microsoft.com/office/drawing/2014/main" id="{CE9220B2-FDF0-E65B-B4D4-EDBBFE3FB1BC}"/>
            </a:ext>
          </a:extLst>
        </cdr:cNvPr>
        <cdr:cNvSpPr>
          <a:spLocks xmlns:a="http://schemas.openxmlformats.org/drawingml/2006/main" noGrp="1"/>
        </cdr:cNvSpPr>
      </cdr:nvSpPr>
      <cdr:spPr>
        <a:xfrm xmlns:a="http://schemas.openxmlformats.org/drawingml/2006/main">
          <a:off x="186836" y="0"/>
          <a:ext cx="4108964" cy="4676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lIns="91440" tIns="45720" rIns="91440" bIns="45720" rtlCol="0" anchor="b">
          <a:noAutofit/>
        </a:bodyPr>
        <a:lstStyle xmlns:a="http://schemas.openxmlformats.org/drawingml/2006/main">
          <a:lvl1pPr marL="0" indent="0" algn="l" defTabSz="914400" rtl="0" eaLnBrk="1" latinLnBrk="0" hangingPunct="1">
            <a:lnSpc>
              <a:spcPct val="100000"/>
            </a:lnSpc>
            <a:spcBef>
              <a:spcPts val="600"/>
            </a:spcBef>
            <a:spcAft>
              <a:spcPts val="1000"/>
            </a:spcAft>
            <a:buFontTx/>
            <a:buNone/>
            <a:defRPr sz="1600" b="1" kern="1200">
              <a:solidFill>
                <a:schemeClr val="tx1"/>
              </a:solidFill>
              <a:latin typeface="Montserrat" pitchFamily="2" charset="0"/>
              <a:ea typeface="+mn-ea"/>
              <a:cs typeface="+mn-cs"/>
            </a:defRPr>
          </a:lvl1pPr>
          <a:lvl2pPr marL="457200" indent="0" algn="l" defTabSz="914400" rtl="0" eaLnBrk="1" latinLnBrk="0" hangingPunct="1">
            <a:lnSpc>
              <a:spcPct val="90000"/>
            </a:lnSpc>
            <a:spcBef>
              <a:spcPts val="500"/>
            </a:spcBef>
            <a:buFontTx/>
            <a:buNone/>
            <a:defRPr sz="2000" b="1" kern="1200">
              <a:solidFill>
                <a:schemeClr val="tx1"/>
              </a:solidFill>
              <a:latin typeface="Montserrat" pitchFamily="2" charset="0"/>
              <a:ea typeface="+mn-ea"/>
              <a:cs typeface="+mn-cs"/>
            </a:defRPr>
          </a:lvl2pPr>
          <a:lvl3pPr marL="914400" indent="0" algn="l" defTabSz="914400" rtl="0" eaLnBrk="1" latinLnBrk="0" hangingPunct="1">
            <a:lnSpc>
              <a:spcPct val="90000"/>
            </a:lnSpc>
            <a:spcBef>
              <a:spcPts val="500"/>
            </a:spcBef>
            <a:buFontTx/>
            <a:buNone/>
            <a:defRPr sz="1800" b="1" kern="1200">
              <a:solidFill>
                <a:schemeClr val="tx1"/>
              </a:solidFill>
              <a:latin typeface="Montserrat" pitchFamily="2" charset="0"/>
              <a:ea typeface="+mn-ea"/>
              <a:cs typeface="+mn-cs"/>
            </a:defRPr>
          </a:lvl3pPr>
          <a:lvl4pPr marL="1371600" indent="0" algn="l" defTabSz="914400" rtl="0" eaLnBrk="1" latinLnBrk="0" hangingPunct="1">
            <a:lnSpc>
              <a:spcPct val="90000"/>
            </a:lnSpc>
            <a:spcBef>
              <a:spcPts val="500"/>
            </a:spcBef>
            <a:buFontTx/>
            <a:buNone/>
            <a:defRPr sz="1600" b="1" kern="1200">
              <a:solidFill>
                <a:schemeClr val="tx1"/>
              </a:solidFill>
              <a:latin typeface="Montserrat" pitchFamily="2" charset="0"/>
              <a:ea typeface="+mn-ea"/>
              <a:cs typeface="+mn-cs"/>
            </a:defRPr>
          </a:lvl4pPr>
          <a:lvl5pPr marL="1828800" indent="0" algn="l" defTabSz="914400" rtl="0" eaLnBrk="1" latinLnBrk="0" hangingPunct="1">
            <a:lnSpc>
              <a:spcPct val="90000"/>
            </a:lnSpc>
            <a:spcBef>
              <a:spcPts val="500"/>
            </a:spcBef>
            <a:buFontTx/>
            <a:buNone/>
            <a:defRPr sz="1600" b="1" kern="1200">
              <a:solidFill>
                <a:schemeClr val="tx1"/>
              </a:solidFill>
              <a:latin typeface="Montserrat" pitchFamily="2" charset="0"/>
              <a:ea typeface="+mn-ea"/>
              <a:cs typeface="+mn-cs"/>
            </a:defRPr>
          </a:lvl5pPr>
          <a:lvl6pPr marL="2286000" indent="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None/>
            <a:defRPr sz="1600" b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None/>
            <a:defRPr sz="1600" b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None/>
            <a:defRPr sz="1600" b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lnSpc>
              <a:spcPct val="90000"/>
            </a:lnSpc>
            <a:spcBef>
              <a:spcPts val="500"/>
            </a:spcBef>
            <a:buFont typeface="Arial" panose="020B0604020202020204" pitchFamily="34" charset="0"/>
            <a:buNone/>
            <a:defRPr sz="1600" b="1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l-PL" dirty="0">
              <a:solidFill>
                <a:schemeClr val="bg1"/>
              </a:solidFill>
            </a:rPr>
            <a:t>Stan zobowiązań z tytułu BIZ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4B3F0-1BF3-0A42-A193-9791671DB746}" type="datetimeFigureOut">
              <a:rPr lang="pl-PL" smtClean="0"/>
              <a:t>2025-07-30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32F01-D31A-7045-8085-7300E8474607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1584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2774601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812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C7F24647-1BE8-824F-AD58-882C9BC86EFF}"/>
              </a:ext>
            </a:extLst>
          </p:cNvPr>
          <p:cNvGrpSpPr/>
          <p:nvPr userDrawn="1"/>
        </p:nvGrpSpPr>
        <p:grpSpPr>
          <a:xfrm>
            <a:off x="1309381" y="2873265"/>
            <a:ext cx="159727" cy="453961"/>
            <a:chOff x="1312556" y="2873265"/>
            <a:chExt cx="159727" cy="453961"/>
          </a:xfrm>
        </p:grpSpPr>
        <p:sp>
          <p:nvSpPr>
            <p:cNvPr id="21" name="Prostokąt 20">
              <a:extLst>
                <a:ext uri="{FF2B5EF4-FFF2-40B4-BE49-F238E27FC236}">
                  <a16:creationId xmlns:a16="http://schemas.microsoft.com/office/drawing/2014/main" id="{3BC28AFF-65A8-E042-9960-8354438005AC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22" name="Prostokąt 21">
              <a:extLst>
                <a:ext uri="{FF2B5EF4-FFF2-40B4-BE49-F238E27FC236}">
                  <a16:creationId xmlns:a16="http://schemas.microsoft.com/office/drawing/2014/main" id="{DD986CA9-3126-6B41-95A8-89BD59A746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82609315-3A4D-00E9-9D01-7F5F14793A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2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498DA0F7-B301-1742-8184-9EF0E67A3852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C5B41F94-6964-654E-9CBD-7F320E2ECC2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0B88C3E4-057E-2542-880C-1335A48F059F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408384-0BE5-12B0-CD68-A9AC62143E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565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id="{E543AC6C-2737-F646-8244-5C5519D2ADEC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4" name="Prostokąt 13">
              <a:extLst>
                <a:ext uri="{FF2B5EF4-FFF2-40B4-BE49-F238E27FC236}">
                  <a16:creationId xmlns:a16="http://schemas.microsoft.com/office/drawing/2014/main" id="{5E241F9C-6BC9-5647-9BCC-CB50E2482402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5" name="Prostokąt 14">
              <a:extLst>
                <a:ext uri="{FF2B5EF4-FFF2-40B4-BE49-F238E27FC236}">
                  <a16:creationId xmlns:a16="http://schemas.microsoft.com/office/drawing/2014/main" id="{6718271F-AF7D-6A4C-92B4-0AB60814F50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4" name="Obraz 3">
            <a:extLst>
              <a:ext uri="{FF2B5EF4-FFF2-40B4-BE49-F238E27FC236}">
                <a16:creationId xmlns:a16="http://schemas.microsoft.com/office/drawing/2014/main" id="{BA06488D-7450-A46F-4BFA-4CA94452E0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19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6" name="Tytuł 1">
            <a:extLst>
              <a:ext uri="{FF2B5EF4-FFF2-40B4-BE49-F238E27FC236}">
                <a16:creationId xmlns:a16="http://schemas.microsoft.com/office/drawing/2014/main" id="{AA904441-F3E2-4E43-AB36-8F12600AD4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7" name="Podtytuł 2">
            <a:extLst>
              <a:ext uri="{FF2B5EF4-FFF2-40B4-BE49-F238E27FC236}">
                <a16:creationId xmlns:a16="http://schemas.microsoft.com/office/drawing/2014/main" id="{541B2E72-9B68-D948-98FD-F06FFC78F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8CB1CDB8-22B6-D24B-9401-514D213E5456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224604B1-20CE-DE49-AEEB-DD1D6DEA4B9F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DBC8784C-213B-3945-BDBF-EDF8C1DAA531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1C876CCD-5CF6-6E92-DD79-9715E6E491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0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63845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7D786E8-83D0-0D14-FEA5-31A3007D2D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06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5B014EB-A133-C94B-BEE7-C17DA5AA43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0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63844" y="1628799"/>
            <a:ext cx="10904763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accent1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560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560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F812CE1-D167-5487-0A7E-21E881FE6F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84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1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0CE644D-5514-25F9-3B61-F4EADF9FF6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93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72C49D0A-6500-6043-BE30-97C996FB3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82" r="24001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399" y="1628799"/>
            <a:ext cx="10832755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2424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633499F-DB68-E591-85AA-FCA37819EA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1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43" r="24040"/>
          <a:stretch/>
        </p:blipFill>
        <p:spPr>
          <a:xfrm>
            <a:off x="0" y="4923047"/>
            <a:ext cx="12192000" cy="1962337"/>
          </a:xfrm>
          <a:prstGeom prst="rect">
            <a:avLst/>
          </a:prstGeom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2632025"/>
            <a:ext cx="3109461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1681163"/>
            <a:ext cx="310946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1D5D402-B9B4-4D6B-B68B-32A967A9B9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72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rostokąt 23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3328987"/>
            <a:ext cx="12192000" cy="35290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rgbClr val="002060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43" r="24040"/>
          <a:stretch/>
        </p:blipFill>
        <p:spPr>
          <a:xfrm>
            <a:off x="0" y="4923047"/>
            <a:ext cx="12192000" cy="1962337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1628799"/>
            <a:ext cx="3426938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399" y="1628799"/>
            <a:ext cx="10832755" cy="3816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2025"/>
            <a:ext cx="10515600" cy="2597176"/>
          </a:xfrm>
        </p:spPr>
        <p:txBody>
          <a:bodyPr>
            <a:noAutofit/>
          </a:bodyPr>
          <a:lstStyle>
            <a:lvl1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1pPr>
            <a:lvl2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2pPr>
            <a:lvl3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3pPr>
            <a:lvl4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4pPr>
            <a:lvl5pPr>
              <a:lnSpc>
                <a:spcPts val="1640"/>
              </a:lnSpc>
              <a:spcBef>
                <a:spcPts val="600"/>
              </a:spcBef>
              <a:spcAft>
                <a:spcPts val="0"/>
              </a:spcAft>
              <a:defRPr sz="12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512424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F9EF492-F292-BED6-9179-63A328D584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24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3C4A254-851E-1742-00A9-B5B4A3871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14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7DBFC9F-E5D7-11CD-9E95-D97ACB37B1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543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  <a:lvl2pPr algn="ctr">
              <a:defRPr sz="2800" b="1" i="0">
                <a:solidFill>
                  <a:schemeClr val="bg1"/>
                </a:solidFill>
                <a:latin typeface="Montserrat" pitchFamily="2" charset="0"/>
              </a:defRPr>
            </a:lvl2pPr>
            <a:lvl3pPr algn="ctr">
              <a:defRPr sz="2400" b="1" i="0">
                <a:solidFill>
                  <a:schemeClr val="bg1"/>
                </a:solidFill>
                <a:latin typeface="Montserrat" pitchFamily="2" charset="0"/>
              </a:defRPr>
            </a:lvl3pPr>
            <a:lvl4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4pPr>
            <a:lvl5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D587C08-A869-AA43-A94E-6109417251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092" r="52286" b="12092"/>
          <a:stretch/>
        </p:blipFill>
        <p:spPr>
          <a:xfrm>
            <a:off x="-20217" y="0"/>
            <a:ext cx="4316017" cy="6858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5269119C-744B-CE14-F6F3-98C35185A3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3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  <a:lvl2pPr algn="ctr">
              <a:defRPr sz="2800" b="1" i="0">
                <a:solidFill>
                  <a:schemeClr val="bg1"/>
                </a:solidFill>
                <a:latin typeface="Montserrat" pitchFamily="2" charset="0"/>
              </a:defRPr>
            </a:lvl2pPr>
            <a:lvl3pPr algn="ctr">
              <a:defRPr sz="2400" b="1" i="0">
                <a:solidFill>
                  <a:schemeClr val="bg1"/>
                </a:solidFill>
                <a:latin typeface="Montserrat" pitchFamily="2" charset="0"/>
              </a:defRPr>
            </a:lvl3pPr>
            <a:lvl4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4pPr>
            <a:lvl5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FB4EF2F-8DA0-CA04-78B8-32FCF87260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75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7176120" y="0"/>
            <a:ext cx="501588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916706" y="894555"/>
            <a:ext cx="5437094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 dirty="0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4525072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4525072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3AA5E78-3B30-46A8-62DA-F6639F4471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76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0" y="0"/>
            <a:ext cx="5916706" cy="23610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90720" y="894519"/>
            <a:ext cx="4863080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 dirty="0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5480" y="2708920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18CD086E-953B-ED41-930F-9D84B513D0E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415480" y="3934763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Symbol zastępczy zawartości 3">
            <a:extLst>
              <a:ext uri="{FF2B5EF4-FFF2-40B4-BE49-F238E27FC236}">
                <a16:creationId xmlns:a16="http://schemas.microsoft.com/office/drawing/2014/main" id="{9F342AD6-A557-FC42-B9F3-694E37032B2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415480" y="5157192"/>
            <a:ext cx="4501226" cy="108012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buFontTx/>
              <a:buNone/>
              <a:defRPr sz="1400"/>
            </a:lvl1pPr>
            <a:lvl2pPr algn="l">
              <a:buFontTx/>
              <a:buNone/>
              <a:defRPr sz="1600"/>
            </a:lvl2pPr>
            <a:lvl3pPr algn="l">
              <a:buFontTx/>
              <a:buNone/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10" t="14583" r="388" b="63452"/>
          <a:stretch/>
        </p:blipFill>
        <p:spPr>
          <a:xfrm flipV="1">
            <a:off x="6096000" y="4985336"/>
            <a:ext cx="5976664" cy="187266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D045291-1221-5C7C-B22C-B21B74C842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555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4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C7364543-E167-494A-B97D-E49BB35E0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01" r="36543" b="7109"/>
          <a:stretch/>
        </p:blipFill>
        <p:spPr>
          <a:xfrm>
            <a:off x="7840067" y="960120"/>
            <a:ext cx="4351933" cy="54102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06C9CE8-55FB-6737-3638-FBCDD9D741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28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rostokąt 13">
            <a:extLst>
              <a:ext uri="{FF2B5EF4-FFF2-40B4-BE49-F238E27FC236}">
                <a16:creationId xmlns:a16="http://schemas.microsoft.com/office/drawing/2014/main" id="{083FBE69-F2B3-C742-A96A-2706C5FA795B}"/>
              </a:ext>
            </a:extLst>
          </p:cNvPr>
          <p:cNvSpPr/>
          <p:nvPr userDrawn="1"/>
        </p:nvSpPr>
        <p:spPr>
          <a:xfrm>
            <a:off x="0" y="-14306"/>
            <a:ext cx="12192000" cy="293296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2855A0C8-524F-A844-99FD-DE3B84A6AD74}"/>
              </a:ext>
            </a:extLst>
          </p:cNvPr>
          <p:cNvSpPr/>
          <p:nvPr userDrawn="1"/>
        </p:nvSpPr>
        <p:spPr>
          <a:xfrm>
            <a:off x="4377714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C5E081DF-CFFA-5D47-A503-0C00807C0512}"/>
              </a:ext>
            </a:extLst>
          </p:cNvPr>
          <p:cNvSpPr/>
          <p:nvPr userDrawn="1"/>
        </p:nvSpPr>
        <p:spPr>
          <a:xfrm>
            <a:off x="8101217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Prostokąt 14">
            <a:extLst>
              <a:ext uri="{FF2B5EF4-FFF2-40B4-BE49-F238E27FC236}">
                <a16:creationId xmlns:a16="http://schemas.microsoft.com/office/drawing/2014/main" id="{2AD3FDAA-ECE4-1541-A483-9798E35EF64F}"/>
              </a:ext>
            </a:extLst>
          </p:cNvPr>
          <p:cNvSpPr/>
          <p:nvPr userDrawn="1"/>
        </p:nvSpPr>
        <p:spPr>
          <a:xfrm>
            <a:off x="695400" y="2119763"/>
            <a:ext cx="3426938" cy="3469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6D755EC-0B70-6C40-BDA8-ABC049943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77937"/>
            <a:ext cx="10515600" cy="823912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tekstu 2">
            <a:extLst>
              <a:ext uri="{FF2B5EF4-FFF2-40B4-BE49-F238E27FC236}">
                <a16:creationId xmlns:a16="http://schemas.microsoft.com/office/drawing/2014/main" id="{6C1509CE-8B60-014D-A3B8-A7EFA6CC45B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41269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4AF300F9-B386-9443-99FD-AEB3AFBA98B5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41269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E45E46C9-1F39-C749-8758-9EA47604ED34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8242751" y="2276871"/>
            <a:ext cx="3109461" cy="641791"/>
          </a:xfrm>
        </p:spPr>
        <p:txBody>
          <a:bodyPr anchor="b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Symbol zastępczy zawartości 3">
            <a:extLst>
              <a:ext uri="{FF2B5EF4-FFF2-40B4-BE49-F238E27FC236}">
                <a16:creationId xmlns:a16="http://schemas.microsoft.com/office/drawing/2014/main" id="{C41CFFEF-486F-DB4B-BE61-6913D2DB46E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242751" y="3045613"/>
            <a:ext cx="3109461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200"/>
            </a:lvl1pPr>
            <a:lvl2pPr>
              <a:lnSpc>
                <a:spcPct val="100000"/>
              </a:lnSpc>
              <a:defRPr sz="12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5A24B91-1091-2EF7-6745-AECAE2E24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66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tx2"/>
                </a:solidFill>
                <a:latin typeface="Montserrat" pitchFamily="2" charset="0"/>
              </a:defRPr>
            </a:lvl1pPr>
            <a:lvl2pPr algn="ctr">
              <a:defRPr sz="2800" b="1" i="0">
                <a:solidFill>
                  <a:schemeClr val="tx2"/>
                </a:solidFill>
                <a:latin typeface="Montserrat" pitchFamily="2" charset="0"/>
              </a:defRPr>
            </a:lvl2pPr>
            <a:lvl3pPr algn="ctr">
              <a:defRPr sz="2400" b="1" i="0">
                <a:solidFill>
                  <a:schemeClr val="tx2"/>
                </a:solidFill>
                <a:latin typeface="Montserrat" pitchFamily="2" charset="0"/>
              </a:defRPr>
            </a:lvl3pPr>
            <a:lvl4pPr algn="ctr">
              <a:defRPr sz="2000" b="1" i="0">
                <a:solidFill>
                  <a:schemeClr val="tx2"/>
                </a:solidFill>
                <a:latin typeface="Montserrat" pitchFamily="2" charset="0"/>
              </a:defRPr>
            </a:lvl4pPr>
            <a:lvl5pPr algn="ctr">
              <a:defRPr sz="2000" b="1" i="0">
                <a:solidFill>
                  <a:schemeClr val="tx2"/>
                </a:solidFill>
                <a:latin typeface="Montserrat" pitchFamily="2" charset="0"/>
              </a:defRPr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59C5146-5825-3B7B-060A-373B1CD3D0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870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64703"/>
            <a:ext cx="4523484" cy="144016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764703"/>
            <a:ext cx="4523484" cy="144016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180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492896"/>
            <a:ext cx="4523484" cy="3276844"/>
          </a:xfrm>
        </p:spPr>
        <p:txBody>
          <a:bodyPr>
            <a:noAutofit/>
          </a:bodyPr>
          <a:lstStyle>
            <a:lvl1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1pPr>
            <a:lvl2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2pPr>
            <a:lvl3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3pPr>
            <a:lvl4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4pPr>
            <a:lvl5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2492896"/>
            <a:ext cx="4523484" cy="3276844"/>
          </a:xfrm>
        </p:spPr>
        <p:txBody>
          <a:bodyPr>
            <a:noAutofit/>
          </a:bodyPr>
          <a:lstStyle>
            <a:lvl1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  <a:lvl2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</a:defRPr>
            </a:lvl2pPr>
            <a:lvl3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</a:defRPr>
            </a:lvl3pPr>
            <a:lvl4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</a:defRPr>
            </a:lvl4pPr>
            <a:lvl5pPr>
              <a:lnSpc>
                <a:spcPts val="1780"/>
              </a:lnSpc>
              <a:spcBef>
                <a:spcPts val="60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A93CA616-8403-0247-B9D0-04921B5285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25" t="4905" r="15531"/>
          <a:stretch/>
        </p:blipFill>
        <p:spPr>
          <a:xfrm>
            <a:off x="-24680" y="5604767"/>
            <a:ext cx="12216680" cy="141820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8F4E47F-2219-9337-6A6B-66991328DE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88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30506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712"/>
            <a:ext cx="4961797" cy="165618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63937"/>
            <a:ext cx="4961798" cy="22413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6" name="Shape 614">
            <a:extLst>
              <a:ext uri="{FF2B5EF4-FFF2-40B4-BE49-F238E27FC236}">
                <a16:creationId xmlns:a16="http://schemas.microsoft.com/office/drawing/2014/main" id="{FF14EB92-1F38-A64F-8FA2-B8116D822EA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638196" y="894555"/>
            <a:ext cx="4715603" cy="5068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 dirty="0"/>
              <a:t>Kliknij ikonę, aby dodać obraz</a:t>
            </a:r>
            <a:endParaRPr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6A04AE33-6D3F-964A-B571-73A4185C3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910" t="14583" r="388" b="63452"/>
          <a:stretch/>
        </p:blipFill>
        <p:spPr>
          <a:xfrm flipV="1">
            <a:off x="6096000" y="4985336"/>
            <a:ext cx="5976664" cy="187266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5E87ADC-F438-B220-DE6C-3687A4A936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587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9840416" y="0"/>
            <a:ext cx="235158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835414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835414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807" t="13601" r="10903" b="7066"/>
          <a:stretch/>
        </p:blipFill>
        <p:spPr>
          <a:xfrm>
            <a:off x="9840416" y="960120"/>
            <a:ext cx="2351584" cy="54406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77F605-6252-80EB-7982-5D572F3120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5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sp>
        <p:nvSpPr>
          <p:cNvPr id="13" name="Tytuł 1">
            <a:extLst>
              <a:ext uri="{FF2B5EF4-FFF2-40B4-BE49-F238E27FC236}">
                <a16:creationId xmlns:a16="http://schemas.microsoft.com/office/drawing/2014/main" id="{F3791520-1557-E443-9BBA-161C2D2965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18" name="Podtytuł 2">
            <a:extLst>
              <a:ext uri="{FF2B5EF4-FFF2-40B4-BE49-F238E27FC236}">
                <a16:creationId xmlns:a16="http://schemas.microsoft.com/office/drawing/2014/main" id="{59D766FC-0B20-6343-9DA4-6B33AE816E3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0E7FAEE-6144-F08A-094F-4598DB8712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5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F14D44F0-4599-CB40-9472-F00AC6D17B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B5ABB115-4770-F349-9DC6-AEDB63E69B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9106" y="1557337"/>
            <a:ext cx="8713787" cy="3743325"/>
          </a:xfrm>
        </p:spPr>
        <p:txBody>
          <a:bodyPr anchor="ctr">
            <a:normAutofit/>
          </a:bodyPr>
          <a:lstStyle>
            <a:lvl1pPr algn="ctr"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  <a:lvl2pPr algn="ctr">
              <a:defRPr sz="2800" b="1" i="0">
                <a:solidFill>
                  <a:schemeClr val="bg1"/>
                </a:solidFill>
                <a:latin typeface="Montserrat" pitchFamily="2" charset="0"/>
              </a:defRPr>
            </a:lvl2pPr>
            <a:lvl3pPr algn="ctr">
              <a:defRPr sz="2400" b="1" i="0">
                <a:solidFill>
                  <a:schemeClr val="bg1"/>
                </a:solidFill>
                <a:latin typeface="Montserrat" pitchFamily="2" charset="0"/>
              </a:defRPr>
            </a:lvl3pPr>
            <a:lvl4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4pPr>
            <a:lvl5pPr algn="ctr">
              <a:defRPr sz="2000" b="1" i="0">
                <a:solidFill>
                  <a:schemeClr val="bg1"/>
                </a:solidFill>
                <a:latin typeface="Montserrat" pitchFamily="2" charset="0"/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8DCF6F1-DE47-573F-756B-BEB8AEE4A0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43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79" t="30992" r="7119" b="44740"/>
          <a:stretch/>
        </p:blipFill>
        <p:spPr>
          <a:xfrm>
            <a:off x="4964435" y="-171399"/>
            <a:ext cx="4562149" cy="1935486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1400"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CDE0803-0EB8-C1F9-B514-12E13E0B76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316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C01DDC0D-BC7A-4D40-9C31-1FF91DEF6E18}"/>
              </a:ext>
            </a:extLst>
          </p:cNvPr>
          <p:cNvSpPr/>
          <p:nvPr userDrawn="1"/>
        </p:nvSpPr>
        <p:spPr>
          <a:xfrm>
            <a:off x="0" y="0"/>
            <a:ext cx="12192000" cy="30506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5522DDD-DFEF-6746-BDA0-AAD2E6676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712"/>
            <a:ext cx="10515600" cy="1656185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B1C7C8-A1C9-2D4C-A3E1-4F103A485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63937"/>
            <a:ext cx="4961798" cy="22413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7A756E2C-3BC7-C94C-94E0-0CE54EF108C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92002" y="3563937"/>
            <a:ext cx="4961798" cy="224132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11A3AC0-8C6C-891E-F43C-1CFFD745FC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67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B5120416-34F0-6C46-82CD-41819DC03A1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5BD6D243-C00D-9748-B0D9-76408DAC11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680" t="30992" r="6956" b="44740"/>
          <a:stretch/>
        </p:blipFill>
        <p:spPr>
          <a:xfrm>
            <a:off x="4752528" y="-1"/>
            <a:ext cx="5382072" cy="2276871"/>
          </a:xfrm>
          <a:prstGeom prst="rect">
            <a:avLst/>
          </a:prstGeom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A078A7-4CD4-5B4F-B969-0CD79C19B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561576D-3CDB-9A49-A8B2-9FF74194B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 sz="1400"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400"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 sz="1400"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 sz="1400">
                <a:solidFill>
                  <a:schemeClr val="tx2"/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9" name="Tytuł 1">
            <a:extLst>
              <a:ext uri="{FF2B5EF4-FFF2-40B4-BE49-F238E27FC236}">
                <a16:creationId xmlns:a16="http://schemas.microsoft.com/office/drawing/2014/main" id="{34B82B4A-8BD9-6E4E-BFC2-CDDFFC91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703"/>
            <a:ext cx="4525072" cy="1440161"/>
          </a:xfrm>
        </p:spPr>
        <p:txBody>
          <a:bodyPr anchor="b"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AACBE3AE-CF9E-884B-B7D5-CDCBC498330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828728" y="2403822"/>
            <a:ext cx="4523484" cy="641791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1" name="Symbol zastępczy zawartości 3">
            <a:extLst>
              <a:ext uri="{FF2B5EF4-FFF2-40B4-BE49-F238E27FC236}">
                <a16:creationId xmlns:a16="http://schemas.microsoft.com/office/drawing/2014/main" id="{61CE2210-925C-CA4D-A63F-306FEA3022E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828728" y="3172564"/>
            <a:ext cx="4523484" cy="259717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C61EAED-3A6D-744B-7F31-AE88BFC554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01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7D338BE-B242-5648-993E-C14D314F8DAA}"/>
              </a:ext>
            </a:extLst>
          </p:cNvPr>
          <p:cNvSpPr/>
          <p:nvPr userDrawn="1"/>
        </p:nvSpPr>
        <p:spPr>
          <a:xfrm>
            <a:off x="9840416" y="0"/>
            <a:ext cx="235158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835414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8354144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E0A2F5E-126A-0C4B-80CB-1A43826952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723" t="13601" r="10987" b="7066"/>
          <a:stretch/>
        </p:blipFill>
        <p:spPr>
          <a:xfrm>
            <a:off x="9840416" y="960120"/>
            <a:ext cx="2351584" cy="544068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C505C911-ED23-A819-B41A-C36DB87D3E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227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10370368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1037036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70D159B-65E9-5F41-89D3-96DA61CB1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1767" t="21233" r="412" b="46828"/>
          <a:stretch/>
        </p:blipFill>
        <p:spPr>
          <a:xfrm>
            <a:off x="8432968" y="1196752"/>
            <a:ext cx="3791744" cy="253243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ABA45DAA-801A-8C74-D438-9FD9E633EB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9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10370368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10370368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DC6699C-795C-51D2-7E6D-F6689FE37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79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6874"/>
            <a:ext cx="7202016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667374"/>
            <a:ext cx="7202016" cy="329607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ED44634-0678-6C45-8526-3DA8F49033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0823" t="20512" r="245" b="13070"/>
          <a:stretch/>
        </p:blipFill>
        <p:spPr>
          <a:xfrm>
            <a:off x="8328248" y="1052736"/>
            <a:ext cx="3863752" cy="524448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07B2F08-5722-D6FC-C946-C536F4D1A1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63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14">
            <a:extLst>
              <a:ext uri="{FF2B5EF4-FFF2-40B4-BE49-F238E27FC236}">
                <a16:creationId xmlns:a16="http://schemas.microsoft.com/office/drawing/2014/main" id="{4DEE3495-EA60-0D4A-99D3-C6045BB12EA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0" y="13447"/>
            <a:ext cx="5154706" cy="6844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pl-PL" dirty="0"/>
              <a:t>Kliknij ikonę, aby dodać obraz</a:t>
            </a:r>
            <a:endParaRPr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7B5280-794C-8245-A4BC-7690902E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706" y="1206874"/>
            <a:ext cx="5437094" cy="1325563"/>
          </a:xfrm>
        </p:spPr>
        <p:txBody>
          <a:bodyPr anchor="b">
            <a:normAutofit/>
          </a:bodyPr>
          <a:lstStyle>
            <a:lvl1pPr>
              <a:defRPr sz="4000" b="1" i="0">
                <a:latin typeface="Montserrat" pitchFamily="2" charset="0"/>
              </a:defRPr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67AB88D-6FAD-584F-9CB1-51D32AAD6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6706" y="2667374"/>
            <a:ext cx="5437094" cy="311420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826A2E8-BDAB-BE42-BDE6-4C0DE790B6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67" t="14583" r="35531" b="63452"/>
          <a:stretch/>
        </p:blipFill>
        <p:spPr>
          <a:xfrm>
            <a:off x="1487488" y="-315416"/>
            <a:ext cx="5976664" cy="206084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C7A1E79-F906-FFF7-3E2B-A6EAFCBCB3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10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7436" y="2774601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7436" y="5445224"/>
            <a:ext cx="4394508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315D316-715C-0B1D-91F6-892EB353EE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07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06" t="15108" r="-213" b="40647"/>
          <a:stretch/>
        </p:blipFill>
        <p:spPr>
          <a:xfrm>
            <a:off x="0" y="0"/>
            <a:ext cx="5887453" cy="394635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2774601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76812" y="4580092"/>
            <a:ext cx="6435412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873265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6664CA19-8AE1-DFF9-4726-4A0CAB3F23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46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6B737F9-00F7-E146-AA31-52920CCEA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266" t="15163" b="7769"/>
          <a:stretch/>
        </p:blipFill>
        <p:spPr>
          <a:xfrm>
            <a:off x="0" y="0"/>
            <a:ext cx="584944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97436" y="2774601"/>
            <a:ext cx="6435411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Dziękuję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7436" y="5445224"/>
            <a:ext cx="4394508" cy="653158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BD045BA4-C6A5-2D45-BF2B-C98EA8725C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0056" y="5449095"/>
            <a:ext cx="4394508" cy="649287"/>
          </a:xfrm>
        </p:spPr>
        <p:txBody>
          <a:bodyPr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EEA7F2D-23EE-47AD-5B7F-A6503D9260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320" y="620688"/>
            <a:ext cx="2638616" cy="85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8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143D589-A9D4-0DBD-307A-FA79088B8C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0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51EB985-CB2F-DA7E-8678-92AA0BA8B9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0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5381473-3267-2CDC-0286-765493323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73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65324" y="2576164"/>
            <a:ext cx="9508257" cy="1419626"/>
          </a:xfr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2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podrozdziału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00795" y="969002"/>
            <a:ext cx="9972786" cy="853614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tx2"/>
                </a:solidFill>
                <a:latin typeface="Montserrat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Rozdział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2576164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5" name="Obraz 4">
            <a:extLst>
              <a:ext uri="{FF2B5EF4-FFF2-40B4-BE49-F238E27FC236}">
                <a16:creationId xmlns:a16="http://schemas.microsoft.com/office/drawing/2014/main" id="{9088CB91-6324-6C42-94E8-624A23C1C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7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3C5C8E1-86FE-EB0B-8125-B8F5A73DBC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2" y="298160"/>
            <a:ext cx="1381869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24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1778B1E9-CBB0-3146-9E36-78D4F82D12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76813" y="1443106"/>
            <a:ext cx="9144000" cy="1518290"/>
          </a:xfrm>
        </p:spPr>
        <p:txBody>
          <a:bodyPr anchor="t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555" y="3137460"/>
            <a:ext cx="5359509" cy="15182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D998021-8E4F-4E47-8509-511FE271EEFB}"/>
              </a:ext>
            </a:extLst>
          </p:cNvPr>
          <p:cNvGrpSpPr/>
          <p:nvPr userDrawn="1"/>
        </p:nvGrpSpPr>
        <p:grpSpPr>
          <a:xfrm>
            <a:off x="1312556" y="1541770"/>
            <a:ext cx="159727" cy="453961"/>
            <a:chOff x="1312556" y="2873265"/>
            <a:chExt cx="159727" cy="453961"/>
          </a:xfrm>
        </p:grpSpPr>
        <p:sp>
          <p:nvSpPr>
            <p:cNvPr id="10" name="Prostokąt 9">
              <a:extLst>
                <a:ext uri="{FF2B5EF4-FFF2-40B4-BE49-F238E27FC236}">
                  <a16:creationId xmlns:a16="http://schemas.microsoft.com/office/drawing/2014/main" id="{B7C2A1F2-43FC-0947-BC7A-10B59E9A29B7}"/>
                </a:ext>
              </a:extLst>
            </p:cNvPr>
            <p:cNvSpPr/>
            <p:nvPr userDrawn="1"/>
          </p:nvSpPr>
          <p:spPr>
            <a:xfrm>
              <a:off x="1312556" y="3167499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636BDFCF-5F03-4F48-9D1A-77844C110AE3}"/>
                </a:ext>
              </a:extLst>
            </p:cNvPr>
            <p:cNvSpPr/>
            <p:nvPr userDrawn="1"/>
          </p:nvSpPr>
          <p:spPr>
            <a:xfrm>
              <a:off x="1312556" y="2873265"/>
              <a:ext cx="159727" cy="15972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850" r="3233"/>
          <a:stretch/>
        </p:blipFill>
        <p:spPr>
          <a:xfrm>
            <a:off x="0" y="4931521"/>
            <a:ext cx="12192000" cy="196233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C09F700-552D-B69D-C6E0-65539FC309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6203" y="298161"/>
            <a:ext cx="1381868" cy="4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9F684EC-2297-404D-8DC2-FDBE899DA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B864BAE-799A-CA45-8C80-82C44EEEF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4286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7" r:id="rId2"/>
    <p:sldLayoutId id="2147483688" r:id="rId3"/>
    <p:sldLayoutId id="2147483680" r:id="rId4"/>
    <p:sldLayoutId id="2147483681" r:id="rId5"/>
    <p:sldLayoutId id="2147483682" r:id="rId6"/>
    <p:sldLayoutId id="2147483712" r:id="rId7"/>
    <p:sldLayoutId id="2147483713" r:id="rId8"/>
    <p:sldLayoutId id="2147483683" r:id="rId9"/>
    <p:sldLayoutId id="2147483684" r:id="rId10"/>
    <p:sldLayoutId id="2147483685" r:id="rId11"/>
    <p:sldLayoutId id="2147483686" r:id="rId12"/>
    <p:sldLayoutId id="2147483692" r:id="rId13"/>
    <p:sldLayoutId id="2147483726" r:id="rId14"/>
    <p:sldLayoutId id="2147483693" r:id="rId15"/>
    <p:sldLayoutId id="2147483727" r:id="rId16"/>
    <p:sldLayoutId id="2147483722" r:id="rId17"/>
    <p:sldLayoutId id="2147483728" r:id="rId18"/>
    <p:sldLayoutId id="2147483710" r:id="rId19"/>
    <p:sldLayoutId id="2147483703" r:id="rId20"/>
    <p:sldLayoutId id="2147483723" r:id="rId21"/>
    <p:sldLayoutId id="2147483690" r:id="rId22"/>
    <p:sldLayoutId id="2147483691" r:id="rId23"/>
    <p:sldLayoutId id="2147483708" r:id="rId24"/>
    <p:sldLayoutId id="2147483694" r:id="rId25"/>
    <p:sldLayoutId id="2147483725" r:id="rId26"/>
    <p:sldLayoutId id="2147483696" r:id="rId27"/>
    <p:sldLayoutId id="2147483711" r:id="rId28"/>
    <p:sldLayoutId id="2147483715" r:id="rId29"/>
    <p:sldLayoutId id="2147483724" r:id="rId30"/>
    <p:sldLayoutId id="2147483695" r:id="rId31"/>
    <p:sldLayoutId id="2147483697" r:id="rId32"/>
    <p:sldLayoutId id="2147483709" r:id="rId33"/>
    <p:sldLayoutId id="2147483714" r:id="rId34"/>
    <p:sldLayoutId id="2147483717" r:id="rId35"/>
    <p:sldLayoutId id="2147483719" r:id="rId36"/>
    <p:sldLayoutId id="2147483718" r:id="rId37"/>
    <p:sldLayoutId id="2147483689" r:id="rId38"/>
    <p:sldLayoutId id="2147483720" r:id="rId39"/>
    <p:sldLayoutId id="2147483721" r:id="rId4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1000"/>
        </a:spcAft>
        <a:buFontTx/>
        <a:buNone/>
        <a:defRPr sz="2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hart" Target="../charts/chart7.xml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13" Type="http://schemas.openxmlformats.org/officeDocument/2006/relationships/image" Target="../media/image17.jpg"/><Relationship Id="rId3" Type="http://schemas.openxmlformats.org/officeDocument/2006/relationships/image" Target="../media/image19.jpg"/><Relationship Id="rId7" Type="http://schemas.openxmlformats.org/officeDocument/2006/relationships/image" Target="../media/image36.jpg"/><Relationship Id="rId12" Type="http://schemas.openxmlformats.org/officeDocument/2006/relationships/image" Target="../media/image41.jp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16.jpg"/><Relationship Id="rId10" Type="http://schemas.openxmlformats.org/officeDocument/2006/relationships/image" Target="../media/image39.jpeg"/><Relationship Id="rId4" Type="http://schemas.openxmlformats.org/officeDocument/2006/relationships/image" Target="../media/image34.jpg"/><Relationship Id="rId9" Type="http://schemas.openxmlformats.org/officeDocument/2006/relationships/image" Target="../media/image38.jpg"/><Relationship Id="rId1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512F1A-E61F-F545-ADA7-0D4F0E6057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4400" b="1" i="0" kern="1200" dirty="0">
                <a:latin typeface="Montserrat" pitchFamily="2" charset="0"/>
                <a:ea typeface="+mj-ea"/>
                <a:cs typeface="+mj-cs"/>
              </a:rPr>
              <a:t>Sytuacja gospodarcza Polski </a:t>
            </a:r>
            <a:br>
              <a:rPr lang="pl-PL" sz="4400" b="1" i="0" kern="1200" dirty="0">
                <a:latin typeface="Montserrat" pitchFamily="2" charset="0"/>
                <a:ea typeface="+mj-ea"/>
                <a:cs typeface="+mj-cs"/>
              </a:rPr>
            </a:br>
            <a:endParaRPr lang="pl-PL" sz="4400" b="1" i="0" kern="1200" dirty="0">
              <a:latin typeface="Montserrat" pitchFamily="2" charset="0"/>
              <a:ea typeface="+mj-ea"/>
              <a:cs typeface="+mj-cs"/>
            </a:endParaRP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75CAF48A-C326-E869-40C6-75D93F972BDA}"/>
              </a:ext>
            </a:extLst>
          </p:cNvPr>
          <p:cNvSpPr txBox="1">
            <a:spLocks/>
          </p:cNvSpPr>
          <p:nvPr/>
        </p:nvSpPr>
        <p:spPr>
          <a:xfrm>
            <a:off x="9912424" y="6280770"/>
            <a:ext cx="2448272" cy="5760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2900" b="0" dirty="0"/>
              <a:t>Lipiec 2025</a:t>
            </a:r>
            <a:br>
              <a:rPr lang="pl-PL" sz="4400" dirty="0"/>
            </a:br>
            <a:endParaRPr lang="pl-PL" sz="4400" dirty="0"/>
          </a:p>
        </p:txBody>
      </p:sp>
    </p:spTree>
    <p:extLst>
      <p:ext uri="{BB962C8B-B14F-4D97-AF65-F5344CB8AC3E}">
        <p14:creationId xmlns:p14="http://schemas.microsoft.com/office/powerpoint/2010/main" val="3657582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00220" y="5301208"/>
            <a:ext cx="4394508" cy="653158"/>
          </a:xfrm>
        </p:spPr>
        <p:txBody>
          <a:bodyPr/>
          <a:lstStyle/>
          <a:p>
            <a:r>
              <a:rPr lang="pl-PL" dirty="0"/>
              <a:t>https://www.gov.pl/web/rozwoj-technologia/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id="{41F8AB24-4F69-7AF0-1D4D-231ED6310081}"/>
              </a:ext>
            </a:extLst>
          </p:cNvPr>
          <p:cNvSpPr txBox="1">
            <a:spLocks/>
          </p:cNvSpPr>
          <p:nvPr/>
        </p:nvSpPr>
        <p:spPr>
          <a:xfrm>
            <a:off x="1349836" y="2927001"/>
            <a:ext cx="6435411" cy="15182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rgbClr val="282B5E"/>
                </a:solidFill>
              </a:rPr>
              <a:t>Dziękujemy!</a:t>
            </a:r>
          </a:p>
        </p:txBody>
      </p:sp>
      <p:sp>
        <p:nvSpPr>
          <p:cNvPr id="2" name="Podtytuł 2">
            <a:extLst>
              <a:ext uri="{FF2B5EF4-FFF2-40B4-BE49-F238E27FC236}">
                <a16:creationId xmlns:a16="http://schemas.microsoft.com/office/drawing/2014/main" id="{F297B681-5EAC-2F14-71DA-F63130E3B1AD}"/>
              </a:ext>
            </a:extLst>
          </p:cNvPr>
          <p:cNvSpPr txBox="1">
            <a:spLocks/>
          </p:cNvSpPr>
          <p:nvPr/>
        </p:nvSpPr>
        <p:spPr>
          <a:xfrm>
            <a:off x="8256240" y="6531421"/>
            <a:ext cx="3935760" cy="326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1400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000" dirty="0"/>
              <a:t>Opracowano wg danych dostępnych na 25 lipca 2025 r. </a:t>
            </a:r>
          </a:p>
        </p:txBody>
      </p:sp>
    </p:spTree>
    <p:extLst>
      <p:ext uri="{BB962C8B-B14F-4D97-AF65-F5344CB8AC3E}">
        <p14:creationId xmlns:p14="http://schemas.microsoft.com/office/powerpoint/2010/main" val="817469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>
            <a:extLst>
              <a:ext uri="{FF2B5EF4-FFF2-40B4-BE49-F238E27FC236}">
                <a16:creationId xmlns:a16="http://schemas.microsoft.com/office/drawing/2014/main" id="{3253FCC5-16E2-07A8-B330-71ECFA365A8E}"/>
              </a:ext>
            </a:extLst>
          </p:cNvPr>
          <p:cNvSpPr>
            <a:spLocks/>
          </p:cNvSpPr>
          <p:nvPr/>
        </p:nvSpPr>
        <p:spPr>
          <a:xfrm>
            <a:off x="0" y="0"/>
            <a:ext cx="99124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800" b="0" i="0" u="none" strike="noStrike" dirty="0">
                <a:effectLst/>
                <a:latin typeface="Fira Sans"/>
              </a:rPr>
              <a:t>3 067 724,7</a:t>
            </a:r>
            <a:r>
              <a:rPr lang="pl-PL" dirty="0"/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62B50A5-6F3D-4703-E0A8-FD99BC2A8A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352" y="188640"/>
            <a:ext cx="9508257" cy="564804"/>
          </a:xfrm>
        </p:spPr>
        <p:txBody>
          <a:bodyPr>
            <a:noAutofit/>
          </a:bodyPr>
          <a:lstStyle/>
          <a:p>
            <a:r>
              <a:rPr lang="pl-PL" dirty="0">
                <a:solidFill>
                  <a:srgbClr val="282C5E"/>
                </a:solidFill>
              </a:rPr>
              <a:t>Mocne strony polskiej gospodarki</a:t>
            </a:r>
            <a:endParaRPr lang="en-US" dirty="0">
              <a:solidFill>
                <a:srgbClr val="282C5E"/>
              </a:solidFill>
            </a:endParaRPr>
          </a:p>
        </p:txBody>
      </p:sp>
      <p:pic>
        <p:nvPicPr>
          <p:cNvPr id="3" name="Symbol zastępczy obrazu 6">
            <a:extLst>
              <a:ext uri="{FF2B5EF4-FFF2-40B4-BE49-F238E27FC236}">
                <a16:creationId xmlns:a16="http://schemas.microsoft.com/office/drawing/2014/main" id="{B396832B-B62F-19C3-2ECF-7CBB1752D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r="6043"/>
          <a:stretch/>
        </p:blipFill>
        <p:spPr>
          <a:xfrm>
            <a:off x="4603776" y="793170"/>
            <a:ext cx="5184576" cy="596989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E1978A4-4BC9-ACAA-81F0-EF7042D6FFC4}"/>
              </a:ext>
            </a:extLst>
          </p:cNvPr>
          <p:cNvSpPr txBox="1"/>
          <p:nvPr/>
        </p:nvSpPr>
        <p:spPr>
          <a:xfrm>
            <a:off x="63082" y="1250557"/>
            <a:ext cx="443880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282C5E"/>
                </a:solidFill>
                <a:latin typeface="Montserrat" pitchFamily="2" charset="0"/>
              </a:rPr>
              <a:t>Strategiczna lokalizacja </a:t>
            </a:r>
            <a:r>
              <a:rPr lang="pl-PL" sz="2000" dirty="0">
                <a:solidFill>
                  <a:srgbClr val="282C5E"/>
                </a:solidFill>
                <a:latin typeface="Montserrat" pitchFamily="2" charset="0"/>
              </a:rPr>
              <a:t>w sercu Europy z łatwym dostępem do rynków na wschodzie i zachodzie, oparta o rozbudowaną infrastrukturę transportową i logistyczną</a:t>
            </a:r>
          </a:p>
          <a:p>
            <a:endParaRPr lang="pl-PL" sz="2000" dirty="0">
              <a:solidFill>
                <a:srgbClr val="282C5E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82C5E"/>
                </a:solidFill>
                <a:latin typeface="Montserrat" pitchFamily="2" charset="0"/>
              </a:rPr>
              <a:t>Młoda i dobrze </a:t>
            </a:r>
            <a:r>
              <a:rPr lang="pl-PL" sz="2000" b="1" dirty="0">
                <a:solidFill>
                  <a:srgbClr val="282C5E"/>
                </a:solidFill>
                <a:latin typeface="Montserrat" pitchFamily="2" charset="0"/>
              </a:rPr>
              <a:t>wykształcona kadra</a:t>
            </a:r>
          </a:p>
          <a:p>
            <a:endParaRPr lang="pl-PL" sz="2000" b="1" dirty="0">
              <a:solidFill>
                <a:srgbClr val="282C5E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82C5E"/>
                </a:solidFill>
                <a:latin typeface="Montserrat" pitchFamily="2" charset="0"/>
              </a:rPr>
              <a:t>Duży </a:t>
            </a:r>
            <a:r>
              <a:rPr lang="pl-PL" sz="2000" b="1" dirty="0">
                <a:solidFill>
                  <a:srgbClr val="282C5E"/>
                </a:solidFill>
                <a:latin typeface="Montserrat" pitchFamily="2" charset="0"/>
              </a:rPr>
              <a:t>rynek wewnętrzny</a:t>
            </a:r>
          </a:p>
          <a:p>
            <a:endParaRPr lang="pl-PL" sz="2000" b="1" dirty="0">
              <a:solidFill>
                <a:srgbClr val="282C5E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282C5E"/>
                </a:solidFill>
                <a:latin typeface="Montserrat" pitchFamily="2" charset="0"/>
              </a:rPr>
              <a:t>Międzynarodowe standardy </a:t>
            </a:r>
            <a:r>
              <a:rPr lang="pl-PL" sz="2000" dirty="0">
                <a:solidFill>
                  <a:srgbClr val="282C5E"/>
                </a:solidFill>
                <a:latin typeface="Montserrat" pitchFamily="2" charset="0"/>
              </a:rPr>
              <a:t>prawne i biznesowe</a:t>
            </a:r>
          </a:p>
          <a:p>
            <a:endParaRPr lang="pl-PL" sz="2000" dirty="0">
              <a:solidFill>
                <a:srgbClr val="282C5E"/>
              </a:solidFill>
              <a:latin typeface="Montserrat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82C5E"/>
                </a:solidFill>
                <a:latin typeface="Montserrat" pitchFamily="2" charset="0"/>
              </a:rPr>
              <a:t>Odporność, stabilność makroekonomiczna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5F13328-51BF-6902-D9DC-383E3A35D562}"/>
              </a:ext>
            </a:extLst>
          </p:cNvPr>
          <p:cNvSpPr txBox="1"/>
          <p:nvPr/>
        </p:nvSpPr>
        <p:spPr>
          <a:xfrm>
            <a:off x="10083397" y="971856"/>
            <a:ext cx="1845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pl-PL" sz="1600" b="1" dirty="0">
                <a:solidFill>
                  <a:srgbClr val="B61928"/>
                </a:solidFill>
                <a:latin typeface="Montserrat" pitchFamily="2" charset="-18"/>
              </a:rPr>
              <a:t>6. największa gospodarka </a:t>
            </a:r>
            <a:br>
              <a:rPr lang="pl-PL" sz="1600" b="1" dirty="0">
                <a:solidFill>
                  <a:srgbClr val="B61928"/>
                </a:solidFill>
                <a:latin typeface="Montserrat" pitchFamily="2" charset="-18"/>
              </a:rPr>
            </a:br>
            <a:r>
              <a:rPr lang="pl-PL" sz="1600" b="1" dirty="0">
                <a:solidFill>
                  <a:srgbClr val="B61928"/>
                </a:solidFill>
                <a:latin typeface="Montserrat" pitchFamily="2" charset="-18"/>
              </a:rPr>
              <a:t>w UE</a:t>
            </a:r>
          </a:p>
          <a:p>
            <a:pPr algn="ctr" defTabSz="457200">
              <a:defRPr/>
            </a:pPr>
            <a:r>
              <a:rPr lang="pl-PL" b="1" dirty="0">
                <a:solidFill>
                  <a:srgbClr val="B61928"/>
                </a:solidFill>
                <a:latin typeface="Montserrat" pitchFamily="2" charset="-18"/>
              </a:rPr>
              <a:t>PKB</a:t>
            </a:r>
          </a:p>
          <a:p>
            <a:pPr algn="ctr" defTabSz="457200">
              <a:defRPr/>
            </a:pPr>
            <a:r>
              <a:rPr lang="pl-PL" sz="1400" b="1" dirty="0">
                <a:solidFill>
                  <a:srgbClr val="282C5E"/>
                </a:solidFill>
                <a:latin typeface="Lato"/>
              </a:rPr>
              <a:t>845 mld EUR</a:t>
            </a:r>
            <a:endParaRPr lang="en-GB" sz="1400" b="1" dirty="0">
              <a:solidFill>
                <a:srgbClr val="282C5E"/>
              </a:solidFill>
              <a:latin typeface="Lato"/>
            </a:endParaRPr>
          </a:p>
        </p:txBody>
      </p:sp>
      <p:sp>
        <p:nvSpPr>
          <p:cNvPr id="4" name="Sześciokąt 3" descr="Stosy złotych monet">
            <a:extLst>
              <a:ext uri="{FF2B5EF4-FFF2-40B4-BE49-F238E27FC236}">
                <a16:creationId xmlns:a16="http://schemas.microsoft.com/office/drawing/2014/main" id="{E95AC01F-1B6D-59C3-4C74-AA603A6612E9}"/>
              </a:ext>
            </a:extLst>
          </p:cNvPr>
          <p:cNvSpPr/>
          <p:nvPr/>
        </p:nvSpPr>
        <p:spPr>
          <a:xfrm>
            <a:off x="10369655" y="2374500"/>
            <a:ext cx="1253187" cy="107571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tretch>
              <a:fillRect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A90798B-4750-8AB0-B3AD-928563AAAB7F}"/>
              </a:ext>
            </a:extLst>
          </p:cNvPr>
          <p:cNvSpPr txBox="1"/>
          <p:nvPr/>
        </p:nvSpPr>
        <p:spPr>
          <a:xfrm>
            <a:off x="10014311" y="4071416"/>
            <a:ext cx="204552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dirty="0">
                <a:ln>
                  <a:noFill/>
                </a:ln>
                <a:solidFill>
                  <a:srgbClr val="B61928"/>
                </a:solidFill>
                <a:effectLst/>
                <a:uLnTx/>
                <a:uFillTx/>
                <a:latin typeface="Montserrat" pitchFamily="2" charset="-18"/>
              </a:rPr>
              <a:t>5</a:t>
            </a:r>
            <a:r>
              <a:rPr kumimoji="0" lang="pl-PL" sz="1600" b="1" i="0" u="none" strike="noStrike" kern="1200" cap="none" spc="0" normalizeH="0" baseline="0" dirty="0">
                <a:ln>
                  <a:noFill/>
                </a:ln>
                <a:solidFill>
                  <a:srgbClr val="B61928"/>
                </a:solidFill>
                <a:effectLst/>
                <a:uLnTx/>
                <a:uFillTx/>
                <a:latin typeface="Montserrat" pitchFamily="2" charset="-18"/>
              </a:rPr>
              <a:t>. kraj w UE pod względem liczby ludności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400" b="1" dirty="0">
                <a:solidFill>
                  <a:srgbClr val="282C5E"/>
                </a:solidFill>
                <a:latin typeface="Lato"/>
              </a:rPr>
              <a:t>37,4 mln mieszkańców</a:t>
            </a:r>
            <a:endParaRPr lang="en-GB" sz="1400" b="1" dirty="0">
              <a:solidFill>
                <a:srgbClr val="282C5E"/>
              </a:solidFill>
              <a:latin typeface="Lato"/>
            </a:endParaRPr>
          </a:p>
        </p:txBody>
      </p:sp>
      <p:sp>
        <p:nvSpPr>
          <p:cNvPr id="11" name="Sześciokąt 10" descr="Rodzina figur samoprzylepnych">
            <a:extLst>
              <a:ext uri="{FF2B5EF4-FFF2-40B4-BE49-F238E27FC236}">
                <a16:creationId xmlns:a16="http://schemas.microsoft.com/office/drawing/2014/main" id="{068263F2-AC58-804C-9C2A-2E16D9B05324}"/>
              </a:ext>
            </a:extLst>
          </p:cNvPr>
          <p:cNvSpPr/>
          <p:nvPr/>
        </p:nvSpPr>
        <p:spPr>
          <a:xfrm>
            <a:off x="10410480" y="5226336"/>
            <a:ext cx="1253187" cy="107571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tretch>
              <a:fillRect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2168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D4ECBC34-02A0-F582-0747-E6D7FB1C75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124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aphicFrame>
        <p:nvGraphicFramePr>
          <p:cNvPr id="2" name="Symbol zastępczy wykresu 6">
            <a:extLst>
              <a:ext uri="{FF2B5EF4-FFF2-40B4-BE49-F238E27FC236}">
                <a16:creationId xmlns:a16="http://schemas.microsoft.com/office/drawing/2014/main" id="{7FFC3D75-B2ED-822C-8974-68627A9438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8491640"/>
              </p:ext>
            </p:extLst>
          </p:nvPr>
        </p:nvGraphicFramePr>
        <p:xfrm>
          <a:off x="389880" y="1408895"/>
          <a:ext cx="6231697" cy="2627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ADD28755-7EF1-5B82-8B87-FF5B03D1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221" y="119623"/>
            <a:ext cx="9144000" cy="645081"/>
          </a:xfrm>
        </p:spPr>
        <p:txBody>
          <a:bodyPr anchor="b">
            <a:noAutofit/>
          </a:bodyPr>
          <a:lstStyle/>
          <a:p>
            <a:r>
              <a:rPr lang="pl-PL" sz="3600" dirty="0">
                <a:solidFill>
                  <a:srgbClr val="282C5E"/>
                </a:solidFill>
              </a:rPr>
              <a:t>Stabilny rozwój gospodarczy</a:t>
            </a:r>
            <a:endParaRPr lang="en-US" sz="3600" dirty="0">
              <a:solidFill>
                <a:srgbClr val="282C5E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20D6E0-DE04-0E61-271B-63A471487788}"/>
              </a:ext>
            </a:extLst>
          </p:cNvPr>
          <p:cNvSpPr txBox="1">
            <a:spLocks/>
          </p:cNvSpPr>
          <p:nvPr/>
        </p:nvSpPr>
        <p:spPr>
          <a:xfrm>
            <a:off x="479376" y="927226"/>
            <a:ext cx="1359768" cy="485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002060"/>
                </a:solidFill>
                <a:latin typeface="+mn-lt"/>
              </a:rPr>
              <a:t>PKB </a:t>
            </a:r>
            <a:r>
              <a:rPr lang="pl-PL" sz="1300" b="0" dirty="0">
                <a:solidFill>
                  <a:srgbClr val="002060"/>
                </a:solidFill>
                <a:latin typeface="+mn-lt"/>
              </a:rPr>
              <a:t>(%, r/r)</a:t>
            </a:r>
            <a:endParaRPr lang="en-US" sz="1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670A2EBD-DB51-FA4B-0320-D77D03751418}"/>
              </a:ext>
            </a:extLst>
          </p:cNvPr>
          <p:cNvSpPr txBox="1">
            <a:spLocks/>
          </p:cNvSpPr>
          <p:nvPr/>
        </p:nvSpPr>
        <p:spPr>
          <a:xfrm>
            <a:off x="389880" y="3972198"/>
            <a:ext cx="9234512" cy="28628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Polska gospodarka rozwijała się dynamicznie do wybuchu pandemii. </a:t>
            </a:r>
            <a:endParaRPr lang="pl-PL" sz="1600" dirty="0">
              <a:solidFill>
                <a:srgbClr val="282C5E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W efekcie kryzysu pandemicznego, po raz pierwszy od początku transformacji, polska gospodarka zanotowała spadek PKB (o 2% w 2020 r.).</a:t>
            </a:r>
          </a:p>
          <a:p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Rosyjska agresja na Ukrainę wywołała ponowne spowolnienie wzrostu w całej światowej gospodarce. 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Konsekwencje </a:t>
            </a:r>
            <a:r>
              <a:rPr lang="pl-PL" sz="1600" dirty="0" err="1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polikryzysu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 odczuwalne były przez kilka kolejnych kwartałów. Ostatnie kwartały pokazują stabilny i dynamiczny wzrost polskiej gospodarki na poziomie przekraczającym 3% r/r. </a:t>
            </a:r>
          </a:p>
          <a:p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PKB per capita 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(wg PPP) w Polsce w 2003 r. stanowił </a:t>
            </a:r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49,6%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 średniej unijnej, a </a:t>
            </a:r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w 2024 r. sięgał już 79%.</a:t>
            </a:r>
          </a:p>
          <a:p>
            <a:endParaRPr lang="pl-PL" sz="1600" b="1" dirty="0">
              <a:solidFill>
                <a:srgbClr val="282C5E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Sześciokąt 3" descr="konstrukcja schodów 3D">
            <a:extLst>
              <a:ext uri="{FF2B5EF4-FFF2-40B4-BE49-F238E27FC236}">
                <a16:creationId xmlns:a16="http://schemas.microsoft.com/office/drawing/2014/main" id="{44EEA4BA-E384-B75E-22D6-B4264F2C5F6C}"/>
              </a:ext>
            </a:extLst>
          </p:cNvPr>
          <p:cNvSpPr>
            <a:spLocks/>
          </p:cNvSpPr>
          <p:nvPr/>
        </p:nvSpPr>
        <p:spPr>
          <a:xfrm>
            <a:off x="10379428" y="1408895"/>
            <a:ext cx="1253187" cy="107571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tretch>
              <a:fillRect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graphicFrame>
        <p:nvGraphicFramePr>
          <p:cNvPr id="6" name="Symbol zastępczy wykresu 6">
            <a:extLst>
              <a:ext uri="{FF2B5EF4-FFF2-40B4-BE49-F238E27FC236}">
                <a16:creationId xmlns:a16="http://schemas.microsoft.com/office/drawing/2014/main" id="{5E44BE0C-EF30-8CA4-CE01-CCF1030264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9966958"/>
              </p:ext>
            </p:extLst>
          </p:nvPr>
        </p:nvGraphicFramePr>
        <p:xfrm>
          <a:off x="7230466" y="1268760"/>
          <a:ext cx="2393926" cy="2767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295D499E-F1A1-0E5B-D6B0-846A7E4A6A49}"/>
              </a:ext>
            </a:extLst>
          </p:cNvPr>
          <p:cNvSpPr txBox="1">
            <a:spLocks/>
          </p:cNvSpPr>
          <p:nvPr/>
        </p:nvSpPr>
        <p:spPr>
          <a:xfrm>
            <a:off x="7011457" y="927226"/>
            <a:ext cx="2342665" cy="485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002060"/>
                </a:solidFill>
                <a:latin typeface="+mn-lt"/>
              </a:rPr>
              <a:t>PKB kwartalnie </a:t>
            </a:r>
            <a:r>
              <a:rPr lang="pl-PL" sz="1300" b="0" dirty="0">
                <a:solidFill>
                  <a:srgbClr val="002060"/>
                </a:solidFill>
                <a:latin typeface="+mn-lt"/>
              </a:rPr>
              <a:t>(%, r/r)</a:t>
            </a:r>
            <a:endParaRPr lang="en-US" sz="13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EA569EBA-D0F1-8534-D3C5-3DFF586D5C10}"/>
              </a:ext>
            </a:extLst>
          </p:cNvPr>
          <p:cNvSpPr txBox="1">
            <a:spLocks/>
          </p:cNvSpPr>
          <p:nvPr/>
        </p:nvSpPr>
        <p:spPr>
          <a:xfrm>
            <a:off x="9912424" y="6597352"/>
            <a:ext cx="1230602" cy="2377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800" i="1" dirty="0">
                <a:solidFill>
                  <a:srgbClr val="282C5E"/>
                </a:solidFill>
              </a:rPr>
              <a:t>Źródło: dane GUS</a:t>
            </a:r>
          </a:p>
        </p:txBody>
      </p:sp>
    </p:spTree>
    <p:extLst>
      <p:ext uri="{BB962C8B-B14F-4D97-AF65-F5344CB8AC3E}">
        <p14:creationId xmlns:p14="http://schemas.microsoft.com/office/powerpoint/2010/main" val="1146443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D5086F77-1EBD-F15D-D982-3AC2CAFC39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124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D28755-7EF1-5B82-8B87-FF5B03D1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846" y="9152"/>
            <a:ext cx="9601586" cy="787598"/>
          </a:xfrm>
        </p:spPr>
        <p:txBody>
          <a:bodyPr anchor="b">
            <a:noAutofit/>
          </a:bodyPr>
          <a:lstStyle/>
          <a:p>
            <a:r>
              <a:rPr lang="pl-PL" dirty="0">
                <a:solidFill>
                  <a:srgbClr val="282C5E"/>
                </a:solidFill>
              </a:rPr>
              <a:t>Przemysł</a:t>
            </a:r>
            <a:endParaRPr lang="en-US" dirty="0">
              <a:solidFill>
                <a:srgbClr val="282C5E"/>
              </a:solidFill>
            </a:endParaRP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670A2EBD-DB51-FA4B-0320-D77D03751418}"/>
              </a:ext>
            </a:extLst>
          </p:cNvPr>
          <p:cNvSpPr txBox="1">
            <a:spLocks/>
          </p:cNvSpPr>
          <p:nvPr/>
        </p:nvSpPr>
        <p:spPr>
          <a:xfrm>
            <a:off x="382846" y="4254270"/>
            <a:ext cx="9364785" cy="26037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Dzięki </a:t>
            </a:r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zróżnicowanej strukturze i braku uzależnienia od sektorów podatnych na zaburzenia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 (np. motoryzacja) spadek produkcji przemysłowej w efekcie pandemii był ograniczony.</a:t>
            </a:r>
          </a:p>
          <a:p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Lata 2023-2024 przyniosły wyhamowanie </a:t>
            </a:r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produkcji, głównie w efekcie stosunkowo niskich zamówień eksportowych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 wynikających z przedłużającego się osłabienia koniunktury na rynkach strefy euro, w tym recesji w Niemczech. </a:t>
            </a:r>
          </a:p>
          <a:p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Wyniki z I połowy br. pokazują stopniowe przyspieszanie wzrostu produkcji 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– do 1,9% w II kwartale wobec 0,8% w I kwartale.</a:t>
            </a:r>
          </a:p>
        </p:txBody>
      </p:sp>
      <p:graphicFrame>
        <p:nvGraphicFramePr>
          <p:cNvPr id="3" name="Symbol zastępczy wykresu 6">
            <a:extLst>
              <a:ext uri="{FF2B5EF4-FFF2-40B4-BE49-F238E27FC236}">
                <a16:creationId xmlns:a16="http://schemas.microsoft.com/office/drawing/2014/main" id="{3C9823B7-6928-91A9-97C3-989C0DB9A7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962055"/>
              </p:ext>
            </p:extLst>
          </p:nvPr>
        </p:nvGraphicFramePr>
        <p:xfrm>
          <a:off x="376270" y="776140"/>
          <a:ext cx="8932739" cy="3478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Podtytuł 2">
            <a:extLst>
              <a:ext uri="{FF2B5EF4-FFF2-40B4-BE49-F238E27FC236}">
                <a16:creationId xmlns:a16="http://schemas.microsoft.com/office/drawing/2014/main" id="{37811CF0-F1A8-145E-F1E8-04B9E96B96CD}"/>
              </a:ext>
            </a:extLst>
          </p:cNvPr>
          <p:cNvSpPr txBox="1">
            <a:spLocks/>
          </p:cNvSpPr>
          <p:nvPr/>
        </p:nvSpPr>
        <p:spPr>
          <a:xfrm>
            <a:off x="9912424" y="6597352"/>
            <a:ext cx="1230602" cy="2377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800" i="1" dirty="0">
                <a:solidFill>
                  <a:srgbClr val="282C5E"/>
                </a:solidFill>
              </a:rPr>
              <a:t>Źródło: dane GUS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820210-B518-B0C9-74E7-BDE9F235A1BA}"/>
              </a:ext>
            </a:extLst>
          </p:cNvPr>
          <p:cNvSpPr txBox="1">
            <a:spLocks/>
          </p:cNvSpPr>
          <p:nvPr/>
        </p:nvSpPr>
        <p:spPr>
          <a:xfrm>
            <a:off x="359578" y="799167"/>
            <a:ext cx="3847522" cy="485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282C5E"/>
                </a:solidFill>
                <a:latin typeface="+mn-lt"/>
              </a:rPr>
              <a:t>Produkcja sprzedana przemysłu </a:t>
            </a:r>
            <a:r>
              <a:rPr lang="pl-PL" sz="1300" b="0" dirty="0">
                <a:solidFill>
                  <a:srgbClr val="282C5E"/>
                </a:solidFill>
                <a:latin typeface="+mn-lt"/>
              </a:rPr>
              <a:t>(%, r/r)</a:t>
            </a:r>
            <a:endParaRPr lang="en-US" sz="1300" dirty="0">
              <a:solidFill>
                <a:srgbClr val="282C5E"/>
              </a:solidFill>
              <a:latin typeface="+mn-lt"/>
            </a:endParaRPr>
          </a:p>
        </p:txBody>
      </p:sp>
      <p:sp>
        <p:nvSpPr>
          <p:cNvPr id="5" name="Sześciokąt 4">
            <a:extLst>
              <a:ext uri="{FF2B5EF4-FFF2-40B4-BE49-F238E27FC236}">
                <a16:creationId xmlns:a16="http://schemas.microsoft.com/office/drawing/2014/main" id="{D4FFB750-AFF8-C6C0-16EC-7C40DE97B00F}"/>
              </a:ext>
            </a:extLst>
          </p:cNvPr>
          <p:cNvSpPr/>
          <p:nvPr/>
        </p:nvSpPr>
        <p:spPr>
          <a:xfrm>
            <a:off x="9984432" y="1354361"/>
            <a:ext cx="1158594" cy="99451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tretch>
              <a:fillRect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l-PL" sz="1400" b="1" dirty="0"/>
          </a:p>
        </p:txBody>
      </p:sp>
      <p:sp>
        <p:nvSpPr>
          <p:cNvPr id="6" name="Sześciokąt 5">
            <a:extLst>
              <a:ext uri="{FF2B5EF4-FFF2-40B4-BE49-F238E27FC236}">
                <a16:creationId xmlns:a16="http://schemas.microsoft.com/office/drawing/2014/main" id="{80AFF096-2848-AD1F-9060-4EC03855B939}"/>
              </a:ext>
            </a:extLst>
          </p:cNvPr>
          <p:cNvSpPr/>
          <p:nvPr/>
        </p:nvSpPr>
        <p:spPr>
          <a:xfrm>
            <a:off x="10986078" y="1911972"/>
            <a:ext cx="1158594" cy="99451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tretch>
              <a:fillRect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l-PL" sz="1400" b="1" dirty="0"/>
          </a:p>
        </p:txBody>
      </p:sp>
      <p:sp>
        <p:nvSpPr>
          <p:cNvPr id="7" name="Sześciokąt 6">
            <a:extLst>
              <a:ext uri="{FF2B5EF4-FFF2-40B4-BE49-F238E27FC236}">
                <a16:creationId xmlns:a16="http://schemas.microsoft.com/office/drawing/2014/main" id="{A7E5242F-211E-9167-E7A7-7E2470E99FD4}"/>
              </a:ext>
            </a:extLst>
          </p:cNvPr>
          <p:cNvSpPr/>
          <p:nvPr/>
        </p:nvSpPr>
        <p:spPr>
          <a:xfrm>
            <a:off x="9984432" y="2434481"/>
            <a:ext cx="1158594" cy="99451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tretch>
              <a:fillRect/>
            </a:stretch>
          </a:blip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val="70536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D5086F77-1EBD-F15D-D982-3AC2CAFC39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6005" y="0"/>
            <a:ext cx="9912424" cy="6867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aphicFrame>
        <p:nvGraphicFramePr>
          <p:cNvPr id="6" name="Symbol zastępczy wykresu 6">
            <a:extLst>
              <a:ext uri="{FF2B5EF4-FFF2-40B4-BE49-F238E27FC236}">
                <a16:creationId xmlns:a16="http://schemas.microsoft.com/office/drawing/2014/main" id="{DF406251-57D2-0E22-D759-CD9B5385F3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7199574"/>
              </p:ext>
            </p:extLst>
          </p:nvPr>
        </p:nvGraphicFramePr>
        <p:xfrm>
          <a:off x="273819" y="1106237"/>
          <a:ext cx="9364785" cy="285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ADD28755-7EF1-5B82-8B87-FF5B03D1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8" y="9152"/>
            <a:ext cx="9912424" cy="787598"/>
          </a:xfrm>
        </p:spPr>
        <p:txBody>
          <a:bodyPr anchor="b">
            <a:noAutofit/>
          </a:bodyPr>
          <a:lstStyle/>
          <a:p>
            <a:r>
              <a:rPr lang="pl-PL" dirty="0">
                <a:solidFill>
                  <a:srgbClr val="282C5E"/>
                </a:solidFill>
              </a:rPr>
              <a:t>Handel detaliczny</a:t>
            </a:r>
            <a:endParaRPr lang="en-US" dirty="0">
              <a:solidFill>
                <a:srgbClr val="282C5E"/>
              </a:solidFill>
            </a:endParaRP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670A2EBD-DB51-FA4B-0320-D77D03751418}"/>
              </a:ext>
            </a:extLst>
          </p:cNvPr>
          <p:cNvSpPr txBox="1">
            <a:spLocks/>
          </p:cNvSpPr>
          <p:nvPr/>
        </p:nvSpPr>
        <p:spPr>
          <a:xfrm>
            <a:off x="36003" y="4437112"/>
            <a:ext cx="9840416" cy="19577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60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820210-B518-B0C9-74E7-BDE9F235A1BA}"/>
              </a:ext>
            </a:extLst>
          </p:cNvPr>
          <p:cNvSpPr txBox="1">
            <a:spLocks/>
          </p:cNvSpPr>
          <p:nvPr/>
        </p:nvSpPr>
        <p:spPr>
          <a:xfrm>
            <a:off x="389888" y="665944"/>
            <a:ext cx="3847522" cy="485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282C5E"/>
                </a:solidFill>
                <a:latin typeface="+mn-lt"/>
              </a:rPr>
              <a:t>Sprzedaż detaliczna </a:t>
            </a:r>
            <a:r>
              <a:rPr lang="pl-PL" sz="1300" b="0" dirty="0">
                <a:solidFill>
                  <a:srgbClr val="282C5E"/>
                </a:solidFill>
                <a:latin typeface="+mn-lt"/>
              </a:rPr>
              <a:t>(%, r/r)</a:t>
            </a:r>
            <a:endParaRPr lang="en-US" sz="1300" dirty="0">
              <a:solidFill>
                <a:srgbClr val="282C5E"/>
              </a:solidFill>
              <a:latin typeface="+mn-lt"/>
            </a:endParaRPr>
          </a:p>
        </p:txBody>
      </p:sp>
      <p:sp>
        <p:nvSpPr>
          <p:cNvPr id="7" name="Sześciokąt 6">
            <a:extLst>
              <a:ext uri="{FF2B5EF4-FFF2-40B4-BE49-F238E27FC236}">
                <a16:creationId xmlns:a16="http://schemas.microsoft.com/office/drawing/2014/main" id="{1CE805B0-F2E2-58C5-B122-1E8428596F64}"/>
              </a:ext>
            </a:extLst>
          </p:cNvPr>
          <p:cNvSpPr/>
          <p:nvPr/>
        </p:nvSpPr>
        <p:spPr>
          <a:xfrm>
            <a:off x="10016520" y="1271399"/>
            <a:ext cx="1087467" cy="93346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8" name="Sześciokąt 7">
            <a:extLst>
              <a:ext uri="{FF2B5EF4-FFF2-40B4-BE49-F238E27FC236}">
                <a16:creationId xmlns:a16="http://schemas.microsoft.com/office/drawing/2014/main" id="{C390F897-D425-969C-E941-61C9850407F7}"/>
              </a:ext>
            </a:extLst>
          </p:cNvPr>
          <p:cNvSpPr/>
          <p:nvPr/>
        </p:nvSpPr>
        <p:spPr>
          <a:xfrm>
            <a:off x="9984432" y="2276872"/>
            <a:ext cx="1149432" cy="98665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9" name="Sześciokąt 8">
            <a:extLst>
              <a:ext uri="{FF2B5EF4-FFF2-40B4-BE49-F238E27FC236}">
                <a16:creationId xmlns:a16="http://schemas.microsoft.com/office/drawing/2014/main" id="{96BDFF80-CB48-0D91-1E87-7BFFDDD71B2B}"/>
              </a:ext>
            </a:extLst>
          </p:cNvPr>
          <p:cNvSpPr/>
          <p:nvPr/>
        </p:nvSpPr>
        <p:spPr>
          <a:xfrm>
            <a:off x="10995240" y="2780928"/>
            <a:ext cx="1149432" cy="986654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10" name="Sześciokąt 9">
            <a:extLst>
              <a:ext uri="{FF2B5EF4-FFF2-40B4-BE49-F238E27FC236}">
                <a16:creationId xmlns:a16="http://schemas.microsoft.com/office/drawing/2014/main" id="{75B3D168-CB90-B0A1-B38E-9F4A9F57F1B6}"/>
              </a:ext>
            </a:extLst>
          </p:cNvPr>
          <p:cNvSpPr/>
          <p:nvPr/>
        </p:nvSpPr>
        <p:spPr>
          <a:xfrm>
            <a:off x="9984432" y="3345770"/>
            <a:ext cx="1187503" cy="1019334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6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1" name="Sześciokąt 10">
            <a:extLst>
              <a:ext uri="{FF2B5EF4-FFF2-40B4-BE49-F238E27FC236}">
                <a16:creationId xmlns:a16="http://schemas.microsoft.com/office/drawing/2014/main" id="{B6677564-17D1-33D4-7377-F85C8CB0B298}"/>
              </a:ext>
            </a:extLst>
          </p:cNvPr>
          <p:cNvSpPr/>
          <p:nvPr/>
        </p:nvSpPr>
        <p:spPr>
          <a:xfrm>
            <a:off x="10985196" y="1775455"/>
            <a:ext cx="1087468" cy="93346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F03369B6-21E6-1AC6-1CD9-3BF28793AD16}"/>
              </a:ext>
            </a:extLst>
          </p:cNvPr>
          <p:cNvSpPr txBox="1">
            <a:spLocks/>
          </p:cNvSpPr>
          <p:nvPr/>
        </p:nvSpPr>
        <p:spPr>
          <a:xfrm>
            <a:off x="255816" y="4133007"/>
            <a:ext cx="9602601" cy="25832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solidFill>
                  <a:srgbClr val="282C5E"/>
                </a:solidFill>
              </a:rPr>
              <a:t>Sprzedaż detaliczna pozostawała w ostatnich latach pod wpływem zaburzeń zewnętrznych.  </a:t>
            </a:r>
          </a:p>
          <a:p>
            <a:r>
              <a:rPr lang="pl-PL" sz="1600" dirty="0">
                <a:solidFill>
                  <a:srgbClr val="282C5E"/>
                </a:solidFill>
              </a:rPr>
              <a:t>Najpierw </a:t>
            </a:r>
            <a:r>
              <a:rPr lang="pl-PL" sz="1600" b="1" dirty="0">
                <a:solidFill>
                  <a:srgbClr val="282C5E"/>
                </a:solidFill>
              </a:rPr>
              <a:t>pandemia zahamowała znacząco aktywność zakupową konsumentów</a:t>
            </a:r>
            <a:r>
              <a:rPr lang="pl-PL" sz="1600" dirty="0">
                <a:solidFill>
                  <a:srgbClr val="282C5E"/>
                </a:solidFill>
              </a:rPr>
              <a:t>.</a:t>
            </a:r>
          </a:p>
          <a:p>
            <a:r>
              <a:rPr lang="pl-PL" sz="1600" dirty="0">
                <a:solidFill>
                  <a:srgbClr val="282C5E"/>
                </a:solidFill>
              </a:rPr>
              <a:t>Następnie na sprzedaż z jednej strony działała </a:t>
            </a:r>
            <a:r>
              <a:rPr lang="pl-PL" sz="1600" b="1" dirty="0">
                <a:solidFill>
                  <a:srgbClr val="282C5E"/>
                </a:solidFill>
              </a:rPr>
              <a:t>wysoka inflacja, spadek siły nabywczej dochodów, podwyższone stopy procentowe,</a:t>
            </a:r>
            <a:r>
              <a:rPr lang="pl-PL" sz="1600" dirty="0">
                <a:solidFill>
                  <a:srgbClr val="282C5E"/>
                </a:solidFill>
              </a:rPr>
              <a:t> z drugiej zaś była </a:t>
            </a:r>
            <a:r>
              <a:rPr lang="pl-PL" sz="1600" b="1" dirty="0">
                <a:solidFill>
                  <a:srgbClr val="282C5E"/>
                </a:solidFill>
              </a:rPr>
              <a:t>wspierana przez zakupy uchodźców</a:t>
            </a:r>
            <a:r>
              <a:rPr lang="pl-PL" sz="1600" dirty="0">
                <a:solidFill>
                  <a:srgbClr val="282C5E"/>
                </a:solidFill>
              </a:rPr>
              <a:t>.</a:t>
            </a:r>
          </a:p>
          <a:p>
            <a:r>
              <a:rPr lang="pl-PL" sz="1600" b="1" dirty="0">
                <a:solidFill>
                  <a:srgbClr val="282C5E"/>
                </a:solidFill>
              </a:rPr>
              <a:t>Ożywienie sprzedaży po </a:t>
            </a:r>
            <a:r>
              <a:rPr lang="pl-PL" sz="1600" b="1" dirty="0" err="1">
                <a:solidFill>
                  <a:srgbClr val="282C5E"/>
                </a:solidFill>
              </a:rPr>
              <a:t>polikryzysie</a:t>
            </a:r>
            <a:r>
              <a:rPr lang="pl-PL" sz="1600" b="1" dirty="0">
                <a:solidFill>
                  <a:srgbClr val="282C5E"/>
                </a:solidFill>
              </a:rPr>
              <a:t> pozostaje stopniowe </a:t>
            </a:r>
            <a:r>
              <a:rPr lang="pl-PL" sz="1600" dirty="0">
                <a:solidFill>
                  <a:srgbClr val="282C5E"/>
                </a:solidFill>
              </a:rPr>
              <a:t>(+3,7% r/r w I półroczu br.). </a:t>
            </a:r>
            <a:br>
              <a:rPr lang="pl-PL" sz="1600" dirty="0">
                <a:solidFill>
                  <a:srgbClr val="282C5E"/>
                </a:solidFill>
              </a:rPr>
            </a:br>
            <a:r>
              <a:rPr lang="pl-PL" sz="1600" dirty="0">
                <a:solidFill>
                  <a:srgbClr val="282C5E"/>
                </a:solidFill>
              </a:rPr>
              <a:t>Konsumpcji sprzyja niższa inflacja, dość szybki wzrost płac realnych oraz obniżki stóp procentowych, z drugiej strony wciąż utrzymuje się podwyższona niepewność.</a:t>
            </a:r>
          </a:p>
        </p:txBody>
      </p:sp>
      <p:sp>
        <p:nvSpPr>
          <p:cNvPr id="5" name="Podtytuł 2">
            <a:extLst>
              <a:ext uri="{FF2B5EF4-FFF2-40B4-BE49-F238E27FC236}">
                <a16:creationId xmlns:a16="http://schemas.microsoft.com/office/drawing/2014/main" id="{5ADA0420-D826-8526-152B-5A90D20853D8}"/>
              </a:ext>
            </a:extLst>
          </p:cNvPr>
          <p:cNvSpPr txBox="1">
            <a:spLocks/>
          </p:cNvSpPr>
          <p:nvPr/>
        </p:nvSpPr>
        <p:spPr>
          <a:xfrm>
            <a:off x="9912424" y="6597352"/>
            <a:ext cx="1230602" cy="2377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800" i="1" dirty="0">
                <a:solidFill>
                  <a:srgbClr val="282C5E"/>
                </a:solidFill>
              </a:rPr>
              <a:t>Źródło: dane GUS</a:t>
            </a:r>
          </a:p>
        </p:txBody>
      </p:sp>
    </p:spTree>
    <p:extLst>
      <p:ext uri="{BB962C8B-B14F-4D97-AF65-F5344CB8AC3E}">
        <p14:creationId xmlns:p14="http://schemas.microsoft.com/office/powerpoint/2010/main" val="1853619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D5086F77-1EBD-F15D-D982-3AC2CAFC39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36005" y="0"/>
            <a:ext cx="9912424" cy="6867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aphicFrame>
        <p:nvGraphicFramePr>
          <p:cNvPr id="3" name="Symbol zastępczy wykresu 6">
            <a:extLst>
              <a:ext uri="{FF2B5EF4-FFF2-40B4-BE49-F238E27FC236}">
                <a16:creationId xmlns:a16="http://schemas.microsoft.com/office/drawing/2014/main" id="{1E320A1B-71D4-85DA-501D-1AE6949447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4184277"/>
              </p:ext>
            </p:extLst>
          </p:nvPr>
        </p:nvGraphicFramePr>
        <p:xfrm>
          <a:off x="427074" y="1159046"/>
          <a:ext cx="8932739" cy="36328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ADD28755-7EF1-5B82-8B87-FF5B03D1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8" y="9152"/>
            <a:ext cx="9912424" cy="787598"/>
          </a:xfrm>
        </p:spPr>
        <p:txBody>
          <a:bodyPr anchor="b">
            <a:noAutofit/>
          </a:bodyPr>
          <a:lstStyle/>
          <a:p>
            <a:r>
              <a:rPr lang="pl-PL" dirty="0">
                <a:solidFill>
                  <a:srgbClr val="282C5E"/>
                </a:solidFill>
              </a:rPr>
              <a:t>Odporny rynek pracy</a:t>
            </a:r>
            <a:endParaRPr lang="en-US" dirty="0">
              <a:solidFill>
                <a:srgbClr val="282C5E"/>
              </a:solidFill>
            </a:endParaRP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670A2EBD-DB51-FA4B-0320-D77D03751418}"/>
              </a:ext>
            </a:extLst>
          </p:cNvPr>
          <p:cNvSpPr txBox="1">
            <a:spLocks/>
          </p:cNvSpPr>
          <p:nvPr/>
        </p:nvSpPr>
        <p:spPr>
          <a:xfrm>
            <a:off x="36003" y="4437112"/>
            <a:ext cx="9840416" cy="19577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l-PL" sz="1600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820210-B518-B0C9-74E7-BDE9F235A1BA}"/>
              </a:ext>
            </a:extLst>
          </p:cNvPr>
          <p:cNvSpPr txBox="1">
            <a:spLocks/>
          </p:cNvSpPr>
          <p:nvPr/>
        </p:nvSpPr>
        <p:spPr>
          <a:xfrm>
            <a:off x="389888" y="665944"/>
            <a:ext cx="6426192" cy="485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282C5E"/>
                </a:solidFill>
                <a:latin typeface="+mn-lt"/>
              </a:rPr>
              <a:t>Stopa bezrobocia rejestrowanego </a:t>
            </a:r>
            <a:r>
              <a:rPr lang="pl-PL" sz="1300" b="0" dirty="0">
                <a:solidFill>
                  <a:srgbClr val="282C5E"/>
                </a:solidFill>
                <a:latin typeface="+mn-lt"/>
              </a:rPr>
              <a:t>(%) – dane na koniec roku</a:t>
            </a:r>
            <a:endParaRPr lang="en-US" sz="1300" dirty="0">
              <a:solidFill>
                <a:srgbClr val="282C5E"/>
              </a:solidFill>
              <a:latin typeface="+mn-lt"/>
            </a:endParaRPr>
          </a:p>
        </p:txBody>
      </p:sp>
      <p:sp>
        <p:nvSpPr>
          <p:cNvPr id="5" name="Sześciokąt 4">
            <a:extLst>
              <a:ext uri="{FF2B5EF4-FFF2-40B4-BE49-F238E27FC236}">
                <a16:creationId xmlns:a16="http://schemas.microsoft.com/office/drawing/2014/main" id="{56BA2D81-7484-30FC-578E-7071F573CC00}"/>
              </a:ext>
            </a:extLst>
          </p:cNvPr>
          <p:cNvSpPr/>
          <p:nvPr/>
        </p:nvSpPr>
        <p:spPr>
          <a:xfrm>
            <a:off x="9989099" y="1903351"/>
            <a:ext cx="1075181" cy="97600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tretch>
              <a:fillRect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3" name="Sześciokąt 12">
            <a:extLst>
              <a:ext uri="{FF2B5EF4-FFF2-40B4-BE49-F238E27FC236}">
                <a16:creationId xmlns:a16="http://schemas.microsoft.com/office/drawing/2014/main" id="{FA69B81F-1C94-C0F4-D2F9-84BFDC7F3500}"/>
              </a:ext>
            </a:extLst>
          </p:cNvPr>
          <p:cNvSpPr/>
          <p:nvPr/>
        </p:nvSpPr>
        <p:spPr>
          <a:xfrm>
            <a:off x="10920536" y="1388928"/>
            <a:ext cx="1075181" cy="97600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15" name="Sześciokąt 14">
            <a:extLst>
              <a:ext uri="{FF2B5EF4-FFF2-40B4-BE49-F238E27FC236}">
                <a16:creationId xmlns:a16="http://schemas.microsoft.com/office/drawing/2014/main" id="{9176DBF0-9B1B-179B-C0E2-0EDA13892080}"/>
              </a:ext>
            </a:extLst>
          </p:cNvPr>
          <p:cNvSpPr/>
          <p:nvPr/>
        </p:nvSpPr>
        <p:spPr>
          <a:xfrm>
            <a:off x="10920536" y="2452119"/>
            <a:ext cx="1075181" cy="976006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tretch>
              <a:fillRect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E1E59BEB-35F3-8D3F-66EC-728EE559E6E2}"/>
              </a:ext>
            </a:extLst>
          </p:cNvPr>
          <p:cNvSpPr txBox="1">
            <a:spLocks/>
          </p:cNvSpPr>
          <p:nvPr/>
        </p:nvSpPr>
        <p:spPr>
          <a:xfrm>
            <a:off x="216023" y="4475826"/>
            <a:ext cx="9480376" cy="22233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Ostatnie lata przyniosły znaczącą poprawę sytuacji na rynku pracy 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z perspektywy pracownika.</a:t>
            </a:r>
          </a:p>
          <a:p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Zarówno pandemia, jak i wojna w Ukrainie wzbudziły obawy o rynek pracy. Jednak </a:t>
            </a:r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stopa bezrobocia oraz liczba bezrobotnych osiągały rekordowo niskie odczyty na przestrzeni ponad trzech dekad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. Na koniec 2024 r. bezrobocie wyniosło 5,1%, a na koniec </a:t>
            </a:r>
            <a:b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I połowy 2025 r. sięgnęło 5,2%.</a:t>
            </a:r>
          </a:p>
          <a:p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Polska od miesięcy pozostaje w gronie </a:t>
            </a:r>
            <a:r>
              <a:rPr lang="pl-PL" sz="1600" b="1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liderów najniższego bezrobocia w UE</a:t>
            </a:r>
            <a:r>
              <a:rPr lang="pl-PL" sz="1600" dirty="0">
                <a:solidFill>
                  <a:srgbClr val="282C5E"/>
                </a:solidFill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7" name="Podtytuł 2">
            <a:extLst>
              <a:ext uri="{FF2B5EF4-FFF2-40B4-BE49-F238E27FC236}">
                <a16:creationId xmlns:a16="http://schemas.microsoft.com/office/drawing/2014/main" id="{5AEC4414-51DA-C3F8-6C57-4DB5B26E0D10}"/>
              </a:ext>
            </a:extLst>
          </p:cNvPr>
          <p:cNvSpPr txBox="1">
            <a:spLocks/>
          </p:cNvSpPr>
          <p:nvPr/>
        </p:nvSpPr>
        <p:spPr>
          <a:xfrm>
            <a:off x="9912424" y="6597352"/>
            <a:ext cx="1230602" cy="2377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800" i="1" dirty="0">
                <a:solidFill>
                  <a:srgbClr val="282C5E"/>
                </a:solidFill>
              </a:rPr>
              <a:t>Źródło: dane GUS</a:t>
            </a:r>
          </a:p>
        </p:txBody>
      </p:sp>
    </p:spTree>
    <p:extLst>
      <p:ext uri="{BB962C8B-B14F-4D97-AF65-F5344CB8AC3E}">
        <p14:creationId xmlns:p14="http://schemas.microsoft.com/office/powerpoint/2010/main" val="2393089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20">
            <a:extLst>
              <a:ext uri="{FF2B5EF4-FFF2-40B4-BE49-F238E27FC236}">
                <a16:creationId xmlns:a16="http://schemas.microsoft.com/office/drawing/2014/main" id="{D5086F77-1EBD-F15D-D982-3AC2CAFC39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91242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D28755-7EF1-5B82-8B87-FF5B03D1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8" y="9152"/>
            <a:ext cx="9912424" cy="787598"/>
          </a:xfrm>
        </p:spPr>
        <p:txBody>
          <a:bodyPr anchor="b">
            <a:noAutofit/>
          </a:bodyPr>
          <a:lstStyle/>
          <a:p>
            <a:r>
              <a:rPr lang="pl-PL" dirty="0">
                <a:solidFill>
                  <a:srgbClr val="282C5E"/>
                </a:solidFill>
              </a:rPr>
              <a:t>Inflacja</a:t>
            </a:r>
            <a:endParaRPr lang="en-US" dirty="0">
              <a:solidFill>
                <a:srgbClr val="282C5E"/>
              </a:solidFill>
            </a:endParaRPr>
          </a:p>
        </p:txBody>
      </p:sp>
      <p:sp>
        <p:nvSpPr>
          <p:cNvPr id="16" name="Podtytuł 2">
            <a:extLst>
              <a:ext uri="{FF2B5EF4-FFF2-40B4-BE49-F238E27FC236}">
                <a16:creationId xmlns:a16="http://schemas.microsoft.com/office/drawing/2014/main" id="{670A2EBD-DB51-FA4B-0320-D77D03751418}"/>
              </a:ext>
            </a:extLst>
          </p:cNvPr>
          <p:cNvSpPr txBox="1">
            <a:spLocks/>
          </p:cNvSpPr>
          <p:nvPr/>
        </p:nvSpPr>
        <p:spPr>
          <a:xfrm>
            <a:off x="209346" y="4293096"/>
            <a:ext cx="9721080" cy="232906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solidFill>
                  <a:srgbClr val="282C5E"/>
                </a:solidFill>
              </a:rPr>
              <a:t>Światowe ceny energii i surowców rosły dynamicznie w efekcie </a:t>
            </a:r>
            <a:r>
              <a:rPr lang="pl-PL" sz="1600" b="1" dirty="0" err="1">
                <a:solidFill>
                  <a:srgbClr val="282C5E"/>
                </a:solidFill>
              </a:rPr>
              <a:t>postpandemicznego</a:t>
            </a:r>
            <a:r>
              <a:rPr lang="pl-PL" sz="1600" b="1" dirty="0">
                <a:solidFill>
                  <a:srgbClr val="282C5E"/>
                </a:solidFill>
              </a:rPr>
              <a:t> ożywienia</a:t>
            </a:r>
            <a:r>
              <a:rPr lang="pl-PL" sz="1600" dirty="0">
                <a:solidFill>
                  <a:srgbClr val="282C5E"/>
                </a:solidFill>
              </a:rPr>
              <a:t>. Rosyjska agresja na Ukrainę wzmocniła te tendencje. Spowodowała także </a:t>
            </a:r>
            <a:r>
              <a:rPr lang="pl-PL" sz="1600" b="1" dirty="0">
                <a:solidFill>
                  <a:srgbClr val="282C5E"/>
                </a:solidFill>
              </a:rPr>
              <a:t>szybki wzrost światowych cen żywności</a:t>
            </a:r>
            <a:r>
              <a:rPr lang="pl-PL" sz="1600" dirty="0">
                <a:solidFill>
                  <a:srgbClr val="282C5E"/>
                </a:solidFill>
              </a:rPr>
              <a:t>. Wysokie ceny energii i materiałów przekładały się na wzrost cen pozostałych dóbr i usług.</a:t>
            </a:r>
          </a:p>
          <a:p>
            <a:r>
              <a:rPr lang="pl-PL" sz="1600" b="1" dirty="0">
                <a:solidFill>
                  <a:srgbClr val="282C5E"/>
                </a:solidFill>
              </a:rPr>
              <a:t>W rezultacie w 2022 r. odnotowaliśmy najwyższą po 1997 r. inflację sięgającą 14,4%.</a:t>
            </a:r>
          </a:p>
          <a:p>
            <a:r>
              <a:rPr lang="pl-PL" sz="1600" dirty="0">
                <a:solidFill>
                  <a:srgbClr val="282C5E"/>
                </a:solidFill>
              </a:rPr>
              <a:t>Po szczytowym odczycie w lutym 2023 r. (18,4% r/r), </a:t>
            </a:r>
            <a:r>
              <a:rPr lang="pl-PL" sz="1600" b="1" dirty="0">
                <a:solidFill>
                  <a:srgbClr val="282C5E"/>
                </a:solidFill>
              </a:rPr>
              <a:t>inflacja zaczęła systematycznie hamować. </a:t>
            </a:r>
            <a:r>
              <a:rPr lang="pl-PL" sz="1600" dirty="0">
                <a:solidFill>
                  <a:srgbClr val="282C5E"/>
                </a:solidFill>
              </a:rPr>
              <a:t>W I połowie br. wyniosła 4,5% r/r, przy czym w I kw. 4,9%, a w II kw. już 4,1%.</a:t>
            </a:r>
          </a:p>
        </p:txBody>
      </p:sp>
      <p:graphicFrame>
        <p:nvGraphicFramePr>
          <p:cNvPr id="3" name="Symbol zastępczy wykresu 6">
            <a:extLst>
              <a:ext uri="{FF2B5EF4-FFF2-40B4-BE49-F238E27FC236}">
                <a16:creationId xmlns:a16="http://schemas.microsoft.com/office/drawing/2014/main" id="{3C9823B7-6928-91A9-97C3-989C0DB9A7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4453593"/>
              </p:ext>
            </p:extLst>
          </p:nvPr>
        </p:nvGraphicFramePr>
        <p:xfrm>
          <a:off x="331613" y="908720"/>
          <a:ext cx="8932739" cy="297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EE820210-B518-B0C9-74E7-BDE9F235A1BA}"/>
              </a:ext>
            </a:extLst>
          </p:cNvPr>
          <p:cNvSpPr txBox="1">
            <a:spLocks/>
          </p:cNvSpPr>
          <p:nvPr/>
        </p:nvSpPr>
        <p:spPr>
          <a:xfrm>
            <a:off x="413222" y="1608845"/>
            <a:ext cx="3847522" cy="485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rgbClr val="282C5E"/>
                </a:solidFill>
                <a:latin typeface="+mn-lt"/>
              </a:rPr>
              <a:t>Inflacja </a:t>
            </a:r>
            <a:r>
              <a:rPr lang="pl-PL" sz="1300" b="0" dirty="0">
                <a:solidFill>
                  <a:srgbClr val="282C5E"/>
                </a:solidFill>
                <a:latin typeface="+mn-lt"/>
              </a:rPr>
              <a:t>(%)</a:t>
            </a:r>
            <a:endParaRPr lang="en-US" sz="1300" dirty="0">
              <a:solidFill>
                <a:srgbClr val="282C5E"/>
              </a:solidFill>
              <a:latin typeface="+mn-lt"/>
            </a:endParaRPr>
          </a:p>
        </p:txBody>
      </p:sp>
      <p:sp>
        <p:nvSpPr>
          <p:cNvPr id="5" name="Sześciokąt 4">
            <a:extLst>
              <a:ext uri="{FF2B5EF4-FFF2-40B4-BE49-F238E27FC236}">
                <a16:creationId xmlns:a16="http://schemas.microsoft.com/office/drawing/2014/main" id="{54855001-5B9C-E001-C03A-DE51E3350540}"/>
              </a:ext>
            </a:extLst>
          </p:cNvPr>
          <p:cNvSpPr/>
          <p:nvPr/>
        </p:nvSpPr>
        <p:spPr>
          <a:xfrm>
            <a:off x="10416480" y="1201157"/>
            <a:ext cx="1253187" cy="1075715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3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6" name="Podtytuł 2">
            <a:extLst>
              <a:ext uri="{FF2B5EF4-FFF2-40B4-BE49-F238E27FC236}">
                <a16:creationId xmlns:a16="http://schemas.microsoft.com/office/drawing/2014/main" id="{DF2DF9E6-CC12-D2C9-6F91-39CBB1D1F7C8}"/>
              </a:ext>
            </a:extLst>
          </p:cNvPr>
          <p:cNvSpPr txBox="1">
            <a:spLocks/>
          </p:cNvSpPr>
          <p:nvPr/>
        </p:nvSpPr>
        <p:spPr>
          <a:xfrm>
            <a:off x="9912424" y="6597352"/>
            <a:ext cx="1230602" cy="2377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800" i="1" dirty="0">
                <a:solidFill>
                  <a:srgbClr val="282C5E"/>
                </a:solidFill>
              </a:rPr>
              <a:t>Źródło: dane GUS</a:t>
            </a:r>
          </a:p>
        </p:txBody>
      </p:sp>
    </p:spTree>
    <p:extLst>
      <p:ext uri="{BB962C8B-B14F-4D97-AF65-F5344CB8AC3E}">
        <p14:creationId xmlns:p14="http://schemas.microsoft.com/office/powerpoint/2010/main" val="300506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ześciokąt 27">
            <a:extLst>
              <a:ext uri="{FF2B5EF4-FFF2-40B4-BE49-F238E27FC236}">
                <a16:creationId xmlns:a16="http://schemas.microsoft.com/office/drawing/2014/main" id="{2F943129-A1C5-2ED9-4D0C-9C346AD45882}"/>
              </a:ext>
            </a:extLst>
          </p:cNvPr>
          <p:cNvSpPr>
            <a:spLocks noChangeAspect="1"/>
          </p:cNvSpPr>
          <p:nvPr/>
        </p:nvSpPr>
        <p:spPr>
          <a:xfrm>
            <a:off x="11141652" y="4208706"/>
            <a:ext cx="671377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2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D5086F77-1EBD-F15D-D982-3AC2CAFC39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61551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D28755-7EF1-5B82-8B87-FF5B03D1EA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56" y="-27384"/>
            <a:ext cx="9912424" cy="787598"/>
          </a:xfrm>
        </p:spPr>
        <p:txBody>
          <a:bodyPr anchor="b">
            <a:noAutofit/>
          </a:bodyPr>
          <a:lstStyle/>
          <a:p>
            <a:r>
              <a:rPr lang="pl-PL" sz="3400" dirty="0">
                <a:solidFill>
                  <a:srgbClr val="282C5E"/>
                </a:solidFill>
              </a:rPr>
              <a:t>Wymiana towarowa z zagranicą</a:t>
            </a:r>
            <a:endParaRPr lang="en-US" sz="3400" dirty="0">
              <a:solidFill>
                <a:srgbClr val="282C5E"/>
              </a:solidFill>
            </a:endParaRPr>
          </a:p>
        </p:txBody>
      </p:sp>
      <p:graphicFrame>
        <p:nvGraphicFramePr>
          <p:cNvPr id="3" name="Symbol zastępczy wykresu 6">
            <a:extLst>
              <a:ext uri="{FF2B5EF4-FFF2-40B4-BE49-F238E27FC236}">
                <a16:creationId xmlns:a16="http://schemas.microsoft.com/office/drawing/2014/main" id="{3C9823B7-6928-91A9-97C3-989C0DB9A7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286329"/>
              </p:ext>
            </p:extLst>
          </p:nvPr>
        </p:nvGraphicFramePr>
        <p:xfrm>
          <a:off x="119336" y="620688"/>
          <a:ext cx="9364785" cy="3161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EE820210-B518-B0C9-74E7-BDE9F235A1BA}"/>
              </a:ext>
            </a:extLst>
          </p:cNvPr>
          <p:cNvSpPr txBox="1">
            <a:spLocks/>
          </p:cNvSpPr>
          <p:nvPr/>
        </p:nvSpPr>
        <p:spPr>
          <a:xfrm>
            <a:off x="119336" y="1236569"/>
            <a:ext cx="3847522" cy="4855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pl-PL" sz="1800" dirty="0">
                <a:solidFill>
                  <a:schemeClr val="accent5"/>
                </a:solidFill>
                <a:latin typeface="+mn-lt"/>
              </a:rPr>
              <a:t>Eksport </a:t>
            </a:r>
            <a:r>
              <a:rPr lang="pl-PL" sz="1800" dirty="0">
                <a:solidFill>
                  <a:srgbClr val="282C5E"/>
                </a:solidFill>
                <a:latin typeface="+mn-lt"/>
              </a:rPr>
              <a:t>i </a:t>
            </a:r>
            <a:r>
              <a:rPr lang="pl-PL" sz="1800" dirty="0">
                <a:solidFill>
                  <a:schemeClr val="accent1"/>
                </a:solidFill>
                <a:latin typeface="+mn-lt"/>
              </a:rPr>
              <a:t>import</a:t>
            </a:r>
            <a:r>
              <a:rPr lang="pl-PL" sz="1800" dirty="0">
                <a:solidFill>
                  <a:srgbClr val="282C5E"/>
                </a:solidFill>
                <a:latin typeface="+mn-lt"/>
              </a:rPr>
              <a:t> towarów </a:t>
            </a:r>
            <a:r>
              <a:rPr lang="pl-PL" sz="1300" b="0" dirty="0">
                <a:solidFill>
                  <a:srgbClr val="282C5E"/>
                </a:solidFill>
                <a:latin typeface="+mn-lt"/>
              </a:rPr>
              <a:t>(w mld EUR)</a:t>
            </a:r>
            <a:endParaRPr lang="en-US" sz="1300" dirty="0">
              <a:solidFill>
                <a:srgbClr val="282C5E"/>
              </a:solidFill>
              <a:latin typeface="+mn-lt"/>
            </a:endParaRPr>
          </a:p>
        </p:txBody>
      </p:sp>
      <p:sp>
        <p:nvSpPr>
          <p:cNvPr id="33" name="Podtytuł 2">
            <a:extLst>
              <a:ext uri="{FF2B5EF4-FFF2-40B4-BE49-F238E27FC236}">
                <a16:creationId xmlns:a16="http://schemas.microsoft.com/office/drawing/2014/main" id="{3A67ED60-7EDF-975E-CB72-2DD52BAFE76A}"/>
              </a:ext>
            </a:extLst>
          </p:cNvPr>
          <p:cNvSpPr txBox="1">
            <a:spLocks/>
          </p:cNvSpPr>
          <p:nvPr/>
        </p:nvSpPr>
        <p:spPr>
          <a:xfrm>
            <a:off x="191343" y="4228360"/>
            <a:ext cx="9496523" cy="236899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>
                <a:solidFill>
                  <a:srgbClr val="282C5E"/>
                </a:solidFill>
              </a:rPr>
              <a:t>Polski eksport rósł dynamicznie w efekcie</a:t>
            </a:r>
            <a:r>
              <a:rPr lang="pl-PL" sz="1600" b="1" dirty="0">
                <a:solidFill>
                  <a:srgbClr val="282C5E"/>
                </a:solidFill>
              </a:rPr>
              <a:t> członkostwa Polski w UE oraz włączenia naszej gospodarki w globalne i regionalne łańcuchy dostaw. </a:t>
            </a:r>
            <a:endParaRPr lang="pl-PL" sz="1600" dirty="0">
              <a:solidFill>
                <a:srgbClr val="282C5E"/>
              </a:solidFill>
            </a:endParaRPr>
          </a:p>
          <a:p>
            <a:r>
              <a:rPr lang="pl-PL" sz="1600" b="1" dirty="0">
                <a:solidFill>
                  <a:srgbClr val="282C5E"/>
                </a:solidFill>
              </a:rPr>
              <a:t>Pandemia oraz rosyjska agresja na Ukrainę spowodowały spowolnienie w globalnej produkcji i handlu</a:t>
            </a:r>
            <a:r>
              <a:rPr lang="pl-PL" sz="1600" dirty="0">
                <a:solidFill>
                  <a:srgbClr val="282C5E"/>
                </a:solidFill>
              </a:rPr>
              <a:t>, w tym także w Polsce.</a:t>
            </a:r>
          </a:p>
          <a:p>
            <a:r>
              <a:rPr lang="pl-PL" sz="1600" dirty="0">
                <a:solidFill>
                  <a:srgbClr val="282C5E"/>
                </a:solidFill>
              </a:rPr>
              <a:t>Obecnie</a:t>
            </a:r>
            <a:r>
              <a:rPr lang="pl-PL" sz="1600" b="1" dirty="0">
                <a:solidFill>
                  <a:srgbClr val="282C5E"/>
                </a:solidFill>
              </a:rPr>
              <a:t> </a:t>
            </a:r>
            <a:r>
              <a:rPr lang="pl-PL" sz="1600" dirty="0">
                <a:solidFill>
                  <a:srgbClr val="282C5E"/>
                </a:solidFill>
              </a:rPr>
              <a:t>eksporterzy mierzą się z </a:t>
            </a:r>
            <a:r>
              <a:rPr lang="pl-PL" sz="1600" b="1" dirty="0">
                <a:solidFill>
                  <a:srgbClr val="282C5E"/>
                </a:solidFill>
              </a:rPr>
              <a:t>utrzymującą się podwyższoną niepewnością </a:t>
            </a:r>
            <a:r>
              <a:rPr lang="pl-PL" sz="1600" dirty="0">
                <a:solidFill>
                  <a:srgbClr val="282C5E"/>
                </a:solidFill>
              </a:rPr>
              <a:t>wynikającą głównie ze </a:t>
            </a:r>
            <a:r>
              <a:rPr lang="pl-PL" sz="1600" b="1" dirty="0">
                <a:solidFill>
                  <a:srgbClr val="282C5E"/>
                </a:solidFill>
              </a:rPr>
              <a:t>wzrostu protekcjonizmu w światowym handlu.</a:t>
            </a:r>
          </a:p>
          <a:p>
            <a:r>
              <a:rPr lang="pl-PL" sz="1600" dirty="0">
                <a:solidFill>
                  <a:srgbClr val="282C5E"/>
                </a:solidFill>
              </a:rPr>
              <a:t>W skali 5 miesięcy br. </a:t>
            </a:r>
            <a:r>
              <a:rPr lang="pl-PL" sz="1600" b="1" dirty="0">
                <a:solidFill>
                  <a:srgbClr val="282C5E"/>
                </a:solidFill>
              </a:rPr>
              <a:t>eksport towarów wzrósł o 1,7%, a import o 6,7%.</a:t>
            </a:r>
          </a:p>
        </p:txBody>
      </p:sp>
      <p:sp>
        <p:nvSpPr>
          <p:cNvPr id="5" name="Sześciokąt 4">
            <a:extLst>
              <a:ext uri="{FF2B5EF4-FFF2-40B4-BE49-F238E27FC236}">
                <a16:creationId xmlns:a16="http://schemas.microsoft.com/office/drawing/2014/main" id="{92655679-9D16-2399-CDF2-F490CE1BBA20}"/>
              </a:ext>
            </a:extLst>
          </p:cNvPr>
          <p:cNvSpPr>
            <a:spLocks noChangeAspect="1"/>
          </p:cNvSpPr>
          <p:nvPr/>
        </p:nvSpPr>
        <p:spPr>
          <a:xfrm>
            <a:off x="9961127" y="3295292"/>
            <a:ext cx="671377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4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6" name="Sześciokąt 5">
            <a:extLst>
              <a:ext uri="{FF2B5EF4-FFF2-40B4-BE49-F238E27FC236}">
                <a16:creationId xmlns:a16="http://schemas.microsoft.com/office/drawing/2014/main" id="{470EA123-EC43-A0E9-71DE-BFFA4AE134FF}"/>
              </a:ext>
            </a:extLst>
          </p:cNvPr>
          <p:cNvSpPr>
            <a:spLocks noChangeAspect="1"/>
          </p:cNvSpPr>
          <p:nvPr/>
        </p:nvSpPr>
        <p:spPr>
          <a:xfrm>
            <a:off x="9961127" y="1996177"/>
            <a:ext cx="671377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7" name="Symbol zastępczy tekstu 2">
            <a:extLst>
              <a:ext uri="{FF2B5EF4-FFF2-40B4-BE49-F238E27FC236}">
                <a16:creationId xmlns:a16="http://schemas.microsoft.com/office/drawing/2014/main" id="{12EBDE3E-0825-C4CD-30C9-9CF3D0C0573F}"/>
              </a:ext>
            </a:extLst>
          </p:cNvPr>
          <p:cNvSpPr txBox="1">
            <a:spLocks/>
          </p:cNvSpPr>
          <p:nvPr/>
        </p:nvSpPr>
        <p:spPr>
          <a:xfrm>
            <a:off x="8832304" y="941708"/>
            <a:ext cx="4120986" cy="4736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l">
              <a:lnSpc>
                <a:spcPct val="150000"/>
              </a:lnSpc>
              <a:defRPr sz="3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l-PL" sz="1600" b="1" kern="0" dirty="0">
                <a:solidFill>
                  <a:schemeClr val="bg1"/>
                </a:solidFill>
                <a:latin typeface="Montserrat" pitchFamily="2" charset="-18"/>
              </a:rPr>
              <a:t>Główni partnerzy</a:t>
            </a:r>
            <a:br>
              <a:rPr lang="pl-PL" sz="1600" b="1" kern="0" dirty="0">
                <a:solidFill>
                  <a:schemeClr val="bg1"/>
                </a:solidFill>
                <a:latin typeface="Montserrat" pitchFamily="2" charset="-18"/>
              </a:rPr>
            </a:br>
            <a:r>
              <a:rPr lang="pl-PL" sz="1600" b="1" kern="0" dirty="0">
                <a:solidFill>
                  <a:schemeClr val="bg1"/>
                </a:solidFill>
                <a:latin typeface="Montserrat" pitchFamily="2" charset="-18"/>
              </a:rPr>
              <a:t>handlowi Polski</a:t>
            </a:r>
            <a:endParaRPr lang="pl-PL" sz="1600" kern="0" dirty="0">
              <a:solidFill>
                <a:schemeClr val="bg1"/>
              </a:solidFill>
              <a:latin typeface="Montserrat" pitchFamily="2" charset="-18"/>
            </a:endParaRPr>
          </a:p>
        </p:txBody>
      </p:sp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825D2926-C676-1F49-7F48-F72B19EA13D6}"/>
              </a:ext>
            </a:extLst>
          </p:cNvPr>
          <p:cNvSpPr txBox="1">
            <a:spLocks/>
          </p:cNvSpPr>
          <p:nvPr/>
        </p:nvSpPr>
        <p:spPr>
          <a:xfrm>
            <a:off x="9768408" y="1701541"/>
            <a:ext cx="1068037" cy="4225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l">
              <a:lnSpc>
                <a:spcPct val="150000"/>
              </a:lnSpc>
              <a:defRPr sz="3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l-PL" sz="1200" b="1" kern="0" dirty="0">
                <a:solidFill>
                  <a:schemeClr val="bg1"/>
                </a:solidFill>
                <a:latin typeface="Montserrat" pitchFamily="2" charset="-18"/>
              </a:rPr>
              <a:t>eksport</a:t>
            </a:r>
            <a:endParaRPr lang="pl-PL" sz="1200" kern="0" dirty="0">
              <a:solidFill>
                <a:schemeClr val="bg1"/>
              </a:solidFill>
              <a:latin typeface="Montserrat" pitchFamily="2" charset="-18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52E4D31-894C-DC82-B744-DC4BD090F625}"/>
              </a:ext>
            </a:extLst>
          </p:cNvPr>
          <p:cNvSpPr txBox="1"/>
          <p:nvPr/>
        </p:nvSpPr>
        <p:spPr>
          <a:xfrm>
            <a:off x="9943460" y="2136358"/>
            <a:ext cx="72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27,1%</a:t>
            </a:r>
          </a:p>
        </p:txBody>
      </p:sp>
      <p:sp>
        <p:nvSpPr>
          <p:cNvPr id="10" name="Sześciokąt 9">
            <a:extLst>
              <a:ext uri="{FF2B5EF4-FFF2-40B4-BE49-F238E27FC236}">
                <a16:creationId xmlns:a16="http://schemas.microsoft.com/office/drawing/2014/main" id="{90004E40-AEC9-811D-453A-4BACDE6587DD}"/>
              </a:ext>
            </a:extLst>
          </p:cNvPr>
          <p:cNvSpPr>
            <a:spLocks noChangeAspect="1"/>
          </p:cNvSpPr>
          <p:nvPr/>
        </p:nvSpPr>
        <p:spPr>
          <a:xfrm>
            <a:off x="9961126" y="2635959"/>
            <a:ext cx="671378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6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52E919B7-A123-3AE7-303E-2E1D765F6D22}"/>
              </a:ext>
            </a:extLst>
          </p:cNvPr>
          <p:cNvSpPr txBox="1"/>
          <p:nvPr/>
        </p:nvSpPr>
        <p:spPr>
          <a:xfrm>
            <a:off x="9988177" y="2903874"/>
            <a:ext cx="751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6,1%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6247FCC-DA5B-B535-AC3E-04F3C654B69D}"/>
              </a:ext>
            </a:extLst>
          </p:cNvPr>
          <p:cNvSpPr txBox="1"/>
          <p:nvPr/>
        </p:nvSpPr>
        <p:spPr>
          <a:xfrm>
            <a:off x="9943460" y="3466642"/>
            <a:ext cx="72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282B5E"/>
                </a:solidFill>
              </a:rPr>
              <a:t>6,1%</a:t>
            </a:r>
          </a:p>
        </p:txBody>
      </p:sp>
      <p:sp>
        <p:nvSpPr>
          <p:cNvPr id="13" name="Sześciokąt 12">
            <a:extLst>
              <a:ext uri="{FF2B5EF4-FFF2-40B4-BE49-F238E27FC236}">
                <a16:creationId xmlns:a16="http://schemas.microsoft.com/office/drawing/2014/main" id="{1965730C-7B2C-0F3A-8F39-0B5C34E7D319}"/>
              </a:ext>
            </a:extLst>
          </p:cNvPr>
          <p:cNvSpPr>
            <a:spLocks noChangeAspect="1"/>
          </p:cNvSpPr>
          <p:nvPr/>
        </p:nvSpPr>
        <p:spPr>
          <a:xfrm>
            <a:off x="9961127" y="3958532"/>
            <a:ext cx="671377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7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4A9063C-CEA6-EDFA-37ED-6F545B38572F}"/>
              </a:ext>
            </a:extLst>
          </p:cNvPr>
          <p:cNvSpPr txBox="1"/>
          <p:nvPr/>
        </p:nvSpPr>
        <p:spPr>
          <a:xfrm>
            <a:off x="9961126" y="4106040"/>
            <a:ext cx="751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5,3%</a:t>
            </a:r>
          </a:p>
        </p:txBody>
      </p:sp>
      <p:sp>
        <p:nvSpPr>
          <p:cNvPr id="16" name="Sześciokąt 15">
            <a:extLst>
              <a:ext uri="{FF2B5EF4-FFF2-40B4-BE49-F238E27FC236}">
                <a16:creationId xmlns:a16="http://schemas.microsoft.com/office/drawing/2014/main" id="{825E580B-76AA-C66E-647F-D2DCCA4E8975}"/>
              </a:ext>
            </a:extLst>
          </p:cNvPr>
          <p:cNvSpPr>
            <a:spLocks noChangeAspect="1"/>
          </p:cNvSpPr>
          <p:nvPr/>
        </p:nvSpPr>
        <p:spPr>
          <a:xfrm>
            <a:off x="9961127" y="4611288"/>
            <a:ext cx="671377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8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D556D211-18C5-02BA-5383-DF149FD7623A}"/>
              </a:ext>
            </a:extLst>
          </p:cNvPr>
          <p:cNvSpPr txBox="1"/>
          <p:nvPr/>
        </p:nvSpPr>
        <p:spPr>
          <a:xfrm>
            <a:off x="9938390" y="4763949"/>
            <a:ext cx="72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282B5E"/>
                </a:solidFill>
              </a:rPr>
              <a:t>4,6%</a:t>
            </a:r>
          </a:p>
        </p:txBody>
      </p:sp>
      <p:sp>
        <p:nvSpPr>
          <p:cNvPr id="18" name="Symbol zastępczy tekstu 2">
            <a:extLst>
              <a:ext uri="{FF2B5EF4-FFF2-40B4-BE49-F238E27FC236}">
                <a16:creationId xmlns:a16="http://schemas.microsoft.com/office/drawing/2014/main" id="{BF8A2806-9D75-E1F4-722D-C2B76D264521}"/>
              </a:ext>
            </a:extLst>
          </p:cNvPr>
          <p:cNvSpPr txBox="1">
            <a:spLocks/>
          </p:cNvSpPr>
          <p:nvPr/>
        </p:nvSpPr>
        <p:spPr>
          <a:xfrm>
            <a:off x="10892797" y="1871575"/>
            <a:ext cx="1068037" cy="4225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l">
              <a:lnSpc>
                <a:spcPct val="150000"/>
              </a:lnSpc>
              <a:defRPr sz="3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pl-PL" sz="1200" b="1" kern="0" dirty="0">
                <a:solidFill>
                  <a:schemeClr val="bg1"/>
                </a:solidFill>
                <a:latin typeface="Montserrat" pitchFamily="2" charset="-18"/>
              </a:rPr>
              <a:t>import</a:t>
            </a:r>
          </a:p>
        </p:txBody>
      </p:sp>
      <p:sp>
        <p:nvSpPr>
          <p:cNvPr id="19" name="Sześciokąt 18">
            <a:extLst>
              <a:ext uri="{FF2B5EF4-FFF2-40B4-BE49-F238E27FC236}">
                <a16:creationId xmlns:a16="http://schemas.microsoft.com/office/drawing/2014/main" id="{F5F6989E-C751-C30E-9CF9-427AF0CF87B4}"/>
              </a:ext>
            </a:extLst>
          </p:cNvPr>
          <p:cNvSpPr>
            <a:spLocks noChangeAspect="1"/>
          </p:cNvSpPr>
          <p:nvPr/>
        </p:nvSpPr>
        <p:spPr>
          <a:xfrm>
            <a:off x="11136560" y="2175507"/>
            <a:ext cx="671377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5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20" name="Sześciokąt 19">
            <a:extLst>
              <a:ext uri="{FF2B5EF4-FFF2-40B4-BE49-F238E27FC236}">
                <a16:creationId xmlns:a16="http://schemas.microsoft.com/office/drawing/2014/main" id="{BFBC1AB6-3374-9615-D3DF-5B7FF31C706E}"/>
              </a:ext>
            </a:extLst>
          </p:cNvPr>
          <p:cNvSpPr>
            <a:spLocks noChangeAspect="1"/>
          </p:cNvSpPr>
          <p:nvPr/>
        </p:nvSpPr>
        <p:spPr>
          <a:xfrm>
            <a:off x="11136560" y="2852701"/>
            <a:ext cx="671377" cy="576299"/>
          </a:xfrm>
          <a:prstGeom prst="hexagon">
            <a:avLst>
              <a:gd name="adj" fmla="val 25000"/>
              <a:gd name="vf" fmla="val 115470"/>
            </a:avLst>
          </a:prstGeom>
          <a:blipFill>
            <a:blip r:embed="rId9"/>
            <a:srcRect/>
            <a:stretch>
              <a:fillRect l="-25000" r="-25000"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C6E1AEE9-21CC-C394-6C1C-1725E53990B2}"/>
              </a:ext>
            </a:extLst>
          </p:cNvPr>
          <p:cNvSpPr txBox="1"/>
          <p:nvPr/>
        </p:nvSpPr>
        <p:spPr>
          <a:xfrm>
            <a:off x="11136560" y="3110908"/>
            <a:ext cx="72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14,5%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34295616-A48F-1E68-F3E8-31F043D31BB0}"/>
              </a:ext>
            </a:extLst>
          </p:cNvPr>
          <p:cNvSpPr txBox="1"/>
          <p:nvPr/>
        </p:nvSpPr>
        <p:spPr>
          <a:xfrm>
            <a:off x="11123147" y="4326043"/>
            <a:ext cx="72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282B5E"/>
                </a:solidFill>
              </a:rPr>
              <a:t>4,7%</a:t>
            </a:r>
          </a:p>
        </p:txBody>
      </p:sp>
      <p:sp>
        <p:nvSpPr>
          <p:cNvPr id="24" name="Sześciokąt 23">
            <a:extLst>
              <a:ext uri="{FF2B5EF4-FFF2-40B4-BE49-F238E27FC236}">
                <a16:creationId xmlns:a16="http://schemas.microsoft.com/office/drawing/2014/main" id="{8478AA3F-3E45-8D20-18B0-8BFD3FD54AB2}"/>
              </a:ext>
            </a:extLst>
          </p:cNvPr>
          <p:cNvSpPr>
            <a:spLocks noChangeAspect="1"/>
          </p:cNvSpPr>
          <p:nvPr/>
        </p:nvSpPr>
        <p:spPr>
          <a:xfrm>
            <a:off x="11139667" y="4878868"/>
            <a:ext cx="671378" cy="57629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BDEDDE63-0A2F-DBEA-82C4-92EF7008DFD1}"/>
              </a:ext>
            </a:extLst>
          </p:cNvPr>
          <p:cNvSpPr txBox="1"/>
          <p:nvPr/>
        </p:nvSpPr>
        <p:spPr>
          <a:xfrm>
            <a:off x="11148129" y="5013176"/>
            <a:ext cx="72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3,9%</a:t>
            </a:r>
          </a:p>
        </p:txBody>
      </p:sp>
      <p:sp>
        <p:nvSpPr>
          <p:cNvPr id="26" name="Sześciokąt 25">
            <a:extLst>
              <a:ext uri="{FF2B5EF4-FFF2-40B4-BE49-F238E27FC236}">
                <a16:creationId xmlns:a16="http://schemas.microsoft.com/office/drawing/2014/main" id="{8B023CC4-C17A-B52D-0AC2-02247DDAD06D}"/>
              </a:ext>
            </a:extLst>
          </p:cNvPr>
          <p:cNvSpPr>
            <a:spLocks noChangeAspect="1"/>
          </p:cNvSpPr>
          <p:nvPr/>
        </p:nvSpPr>
        <p:spPr>
          <a:xfrm>
            <a:off x="11136559" y="3532473"/>
            <a:ext cx="671377" cy="576299"/>
          </a:xfrm>
          <a:prstGeom prst="hexagon">
            <a:avLst>
              <a:gd name="adj" fmla="val 25000"/>
              <a:gd name="vf" fmla="val 115470"/>
            </a:avLst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dk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pl-PL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94AC342C-0732-743A-538D-99748EDDEA99}"/>
              </a:ext>
            </a:extLst>
          </p:cNvPr>
          <p:cNvSpPr txBox="1"/>
          <p:nvPr/>
        </p:nvSpPr>
        <p:spPr>
          <a:xfrm>
            <a:off x="11204784" y="3713821"/>
            <a:ext cx="72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rgbClr val="282B5E"/>
                </a:solidFill>
              </a:rPr>
              <a:t>5,0%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F0071A4C-4D71-8479-8D5A-E2A4D3917E25}"/>
              </a:ext>
            </a:extLst>
          </p:cNvPr>
          <p:cNvSpPr txBox="1"/>
          <p:nvPr/>
        </p:nvSpPr>
        <p:spPr>
          <a:xfrm>
            <a:off x="11113323" y="2320237"/>
            <a:ext cx="724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</a:rPr>
              <a:t>19,2%</a:t>
            </a:r>
          </a:p>
        </p:txBody>
      </p:sp>
      <p:sp>
        <p:nvSpPr>
          <p:cNvPr id="30" name="Podtytuł 2">
            <a:extLst>
              <a:ext uri="{FF2B5EF4-FFF2-40B4-BE49-F238E27FC236}">
                <a16:creationId xmlns:a16="http://schemas.microsoft.com/office/drawing/2014/main" id="{00CC4FF6-902D-A0F7-9943-C7D27B17EC9B}"/>
              </a:ext>
            </a:extLst>
          </p:cNvPr>
          <p:cNvSpPr txBox="1">
            <a:spLocks/>
          </p:cNvSpPr>
          <p:nvPr/>
        </p:nvSpPr>
        <p:spPr>
          <a:xfrm>
            <a:off x="9662195" y="6597352"/>
            <a:ext cx="1230602" cy="23772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800" i="1" dirty="0">
                <a:solidFill>
                  <a:srgbClr val="282C5E"/>
                </a:solidFill>
              </a:rPr>
              <a:t>Źródło: dane GUS</a:t>
            </a:r>
          </a:p>
        </p:txBody>
      </p:sp>
    </p:spTree>
    <p:extLst>
      <p:ext uri="{BB962C8B-B14F-4D97-AF65-F5344CB8AC3E}">
        <p14:creationId xmlns:p14="http://schemas.microsoft.com/office/powerpoint/2010/main" val="852527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Symbol zastępczy wykresu 6">
            <a:extLst>
              <a:ext uri="{FF2B5EF4-FFF2-40B4-BE49-F238E27FC236}">
                <a16:creationId xmlns:a16="http://schemas.microsoft.com/office/drawing/2014/main" id="{6D2E79B8-C790-5AA1-D50A-10862BD6FD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804408"/>
              </p:ext>
            </p:extLst>
          </p:nvPr>
        </p:nvGraphicFramePr>
        <p:xfrm>
          <a:off x="529601" y="736377"/>
          <a:ext cx="4808363" cy="482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upa 3">
            <a:extLst>
              <a:ext uri="{FF2B5EF4-FFF2-40B4-BE49-F238E27FC236}">
                <a16:creationId xmlns:a16="http://schemas.microsoft.com/office/drawing/2014/main" id="{206ABA3C-03BF-329A-0996-415F701AB962}"/>
              </a:ext>
            </a:extLst>
          </p:cNvPr>
          <p:cNvGrpSpPr/>
          <p:nvPr/>
        </p:nvGrpSpPr>
        <p:grpSpPr>
          <a:xfrm>
            <a:off x="10519192" y="907630"/>
            <a:ext cx="1547227" cy="4598204"/>
            <a:chOff x="10426965" y="1124744"/>
            <a:chExt cx="1547227" cy="4598204"/>
          </a:xfrm>
        </p:grpSpPr>
        <p:sp>
          <p:nvSpPr>
            <p:cNvPr id="7" name="Sześciokąt 6">
              <a:extLst>
                <a:ext uri="{FF2B5EF4-FFF2-40B4-BE49-F238E27FC236}">
                  <a16:creationId xmlns:a16="http://schemas.microsoft.com/office/drawing/2014/main" id="{FEF60E55-DB3F-BDF0-86E3-9F5143D6E17F}"/>
                </a:ext>
              </a:extLst>
            </p:cNvPr>
            <p:cNvSpPr/>
            <p:nvPr/>
          </p:nvSpPr>
          <p:spPr>
            <a:xfrm>
              <a:off x="11134678" y="5017140"/>
              <a:ext cx="822251" cy="705808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3"/>
              <a:stretch>
                <a:fillRect l="-3000" r="-3000"/>
              </a:stretch>
            </a:blip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endParaRPr lang="pl-PL" sz="1400" b="1" dirty="0"/>
            </a:p>
          </p:txBody>
        </p:sp>
        <p:sp>
          <p:nvSpPr>
            <p:cNvPr id="14" name="Sześciokąt 13">
              <a:extLst>
                <a:ext uri="{FF2B5EF4-FFF2-40B4-BE49-F238E27FC236}">
                  <a16:creationId xmlns:a16="http://schemas.microsoft.com/office/drawing/2014/main" id="{8E57A201-C0AD-6C6F-E2B2-2E2C4902104D}"/>
                </a:ext>
              </a:extLst>
            </p:cNvPr>
            <p:cNvSpPr/>
            <p:nvPr/>
          </p:nvSpPr>
          <p:spPr>
            <a:xfrm>
              <a:off x="10426965" y="4627483"/>
              <a:ext cx="822251" cy="705808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4"/>
              <a:stretch>
                <a:fillRect l="-3000" r="-3000"/>
              </a:stretch>
            </a:blip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endParaRPr lang="pl-PL" sz="1400" b="1" dirty="0">
                <a:solidFill>
                  <a:schemeClr val="bg1"/>
                </a:solidFill>
              </a:endParaRPr>
            </a:p>
            <a:p>
              <a:pPr algn="ctr"/>
              <a:endParaRPr lang="pl-PL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5" name="Sześciokąt 14">
              <a:extLst>
                <a:ext uri="{FF2B5EF4-FFF2-40B4-BE49-F238E27FC236}">
                  <a16:creationId xmlns:a16="http://schemas.microsoft.com/office/drawing/2014/main" id="{7E0DD9CE-5EF2-F3E1-5DE6-DCA103D3F13D}"/>
                </a:ext>
              </a:extLst>
            </p:cNvPr>
            <p:cNvSpPr/>
            <p:nvPr/>
          </p:nvSpPr>
          <p:spPr>
            <a:xfrm>
              <a:off x="11140086" y="4235360"/>
              <a:ext cx="822251" cy="705808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5"/>
              <a:stretch>
                <a:fillRect l="-3000" r="-3000"/>
              </a:stretch>
            </a:blip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pl-PL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Sześciokąt 15">
              <a:extLst>
                <a:ext uri="{FF2B5EF4-FFF2-40B4-BE49-F238E27FC236}">
                  <a16:creationId xmlns:a16="http://schemas.microsoft.com/office/drawing/2014/main" id="{DE2811B9-A534-8006-654C-27C40C6A1BA7}"/>
                </a:ext>
              </a:extLst>
            </p:cNvPr>
            <p:cNvSpPr/>
            <p:nvPr/>
          </p:nvSpPr>
          <p:spPr>
            <a:xfrm>
              <a:off x="11142026" y="3480666"/>
              <a:ext cx="822253" cy="705809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6"/>
              <a:srcRect/>
              <a:stretch>
                <a:fillRect l="2000" r="-31000"/>
              </a:stretch>
            </a:blip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endParaRPr lang="pl-PL" sz="1400" b="1" dirty="0"/>
            </a:p>
          </p:txBody>
        </p:sp>
        <p:sp>
          <p:nvSpPr>
            <p:cNvPr id="17" name="Sześciokąt 16">
              <a:extLst>
                <a:ext uri="{FF2B5EF4-FFF2-40B4-BE49-F238E27FC236}">
                  <a16:creationId xmlns:a16="http://schemas.microsoft.com/office/drawing/2014/main" id="{B2EDF3B4-5020-AD8A-D72D-794C5D032BD5}"/>
                </a:ext>
              </a:extLst>
            </p:cNvPr>
            <p:cNvSpPr/>
            <p:nvPr/>
          </p:nvSpPr>
          <p:spPr>
            <a:xfrm>
              <a:off x="10432127" y="3835077"/>
              <a:ext cx="822251" cy="705808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7"/>
              <a:stretch>
                <a:fillRect l="-47000" r="-47000"/>
              </a:stretch>
            </a:blip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endParaRPr lang="pl-PL" sz="1400" b="1" dirty="0"/>
            </a:p>
          </p:txBody>
        </p:sp>
        <p:sp>
          <p:nvSpPr>
            <p:cNvPr id="18" name="Sześciokąt 17">
              <a:extLst>
                <a:ext uri="{FF2B5EF4-FFF2-40B4-BE49-F238E27FC236}">
                  <a16:creationId xmlns:a16="http://schemas.microsoft.com/office/drawing/2014/main" id="{D82D56FD-E8FD-D45B-0800-AC7ADB3B71A8}"/>
                </a:ext>
              </a:extLst>
            </p:cNvPr>
            <p:cNvSpPr/>
            <p:nvPr/>
          </p:nvSpPr>
          <p:spPr>
            <a:xfrm>
              <a:off x="11146624" y="2702921"/>
              <a:ext cx="822251" cy="705808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8"/>
              <a:stretch>
                <a:fillRect l="-100000" r="-100000"/>
              </a:stretch>
            </a:blip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endParaRPr lang="pl-PL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Sześciokąt 18">
              <a:extLst>
                <a:ext uri="{FF2B5EF4-FFF2-40B4-BE49-F238E27FC236}">
                  <a16:creationId xmlns:a16="http://schemas.microsoft.com/office/drawing/2014/main" id="{273AA05B-AB03-9F0A-A353-6F88B2CA4929}"/>
                </a:ext>
              </a:extLst>
            </p:cNvPr>
            <p:cNvSpPr/>
            <p:nvPr/>
          </p:nvSpPr>
          <p:spPr>
            <a:xfrm>
              <a:off x="10448893" y="1508290"/>
              <a:ext cx="820613" cy="704402"/>
            </a:xfrm>
            <a:prstGeom prst="hexagon">
              <a:avLst>
                <a:gd name="adj" fmla="val 25000"/>
                <a:gd name="vf" fmla="val 115470"/>
              </a:avLst>
            </a:prstGeom>
            <a:blipFill dpi="0" rotWithShape="1">
              <a:blip r:embed="rId9"/>
              <a:srcRect/>
              <a:stretch>
                <a:fillRect l="-47000" r="-30000"/>
              </a:stretch>
            </a:blip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endParaRPr lang="pl-PL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Sześciokąt 19">
              <a:extLst>
                <a:ext uri="{FF2B5EF4-FFF2-40B4-BE49-F238E27FC236}">
                  <a16:creationId xmlns:a16="http://schemas.microsoft.com/office/drawing/2014/main" id="{D49E59BC-22AB-2C27-1BDD-385BF97C6579}"/>
                </a:ext>
              </a:extLst>
            </p:cNvPr>
            <p:cNvSpPr/>
            <p:nvPr/>
          </p:nvSpPr>
          <p:spPr>
            <a:xfrm>
              <a:off x="10432127" y="3072132"/>
              <a:ext cx="811851" cy="696880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000" r="-14000"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1" name="Sześciokąt 20">
              <a:extLst>
                <a:ext uri="{FF2B5EF4-FFF2-40B4-BE49-F238E27FC236}">
                  <a16:creationId xmlns:a16="http://schemas.microsoft.com/office/drawing/2014/main" id="{F187A6B9-D803-840A-2FA9-C48BF4CF9018}"/>
                </a:ext>
              </a:extLst>
            </p:cNvPr>
            <p:cNvSpPr/>
            <p:nvPr/>
          </p:nvSpPr>
          <p:spPr>
            <a:xfrm>
              <a:off x="11151939" y="1916832"/>
              <a:ext cx="822253" cy="705809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1"/>
              <a:srcRect/>
              <a:stretch>
                <a:fillRect l="-25000" r="-25000"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l-PL"/>
            </a:p>
          </p:txBody>
        </p:sp>
        <p:sp>
          <p:nvSpPr>
            <p:cNvPr id="22" name="Sześciokąt 21">
              <a:extLst>
                <a:ext uri="{FF2B5EF4-FFF2-40B4-BE49-F238E27FC236}">
                  <a16:creationId xmlns:a16="http://schemas.microsoft.com/office/drawing/2014/main" id="{1FE2B4E1-2A84-9F92-5EA2-F2BACF1A7B24}"/>
                </a:ext>
              </a:extLst>
            </p:cNvPr>
            <p:cNvSpPr/>
            <p:nvPr/>
          </p:nvSpPr>
          <p:spPr>
            <a:xfrm>
              <a:off x="10448893" y="2308645"/>
              <a:ext cx="797603" cy="651677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2"/>
              <a:stretch>
                <a:fillRect/>
              </a:stretch>
            </a:blip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endParaRPr lang="pl-PL" sz="1400" b="1" dirty="0"/>
            </a:p>
          </p:txBody>
        </p:sp>
        <p:sp>
          <p:nvSpPr>
            <p:cNvPr id="23" name="Sześciokąt 22">
              <a:extLst>
                <a:ext uri="{FF2B5EF4-FFF2-40B4-BE49-F238E27FC236}">
                  <a16:creationId xmlns:a16="http://schemas.microsoft.com/office/drawing/2014/main" id="{42FF36E3-A393-8B5D-F368-EAD539948800}"/>
                </a:ext>
              </a:extLst>
            </p:cNvPr>
            <p:cNvSpPr/>
            <p:nvPr/>
          </p:nvSpPr>
          <p:spPr>
            <a:xfrm>
              <a:off x="11151939" y="1124744"/>
              <a:ext cx="816936" cy="709764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13"/>
              <a:stretch>
                <a:fillRect l="-14000" r="-14000"/>
              </a:stretch>
            </a:blip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endParaRPr lang="pl-PL" sz="1400" b="1" dirty="0">
                <a:solidFill>
                  <a:schemeClr val="tx1"/>
                </a:solidFill>
              </a:endParaRPr>
            </a:p>
            <a:p>
              <a:pPr algn="ctr"/>
              <a:endParaRPr lang="pl-PL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Podtytuł 2">
            <a:extLst>
              <a:ext uri="{FF2B5EF4-FFF2-40B4-BE49-F238E27FC236}">
                <a16:creationId xmlns:a16="http://schemas.microsoft.com/office/drawing/2014/main" id="{55FDD512-AA1D-0569-3799-A9D79AA89D9D}"/>
              </a:ext>
            </a:extLst>
          </p:cNvPr>
          <p:cNvSpPr txBox="1">
            <a:spLocks/>
          </p:cNvSpPr>
          <p:nvPr/>
        </p:nvSpPr>
        <p:spPr>
          <a:xfrm>
            <a:off x="10992544" y="6659189"/>
            <a:ext cx="1199456" cy="2261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800" i="1" dirty="0">
                <a:solidFill>
                  <a:srgbClr val="282C5E"/>
                </a:solidFill>
              </a:rPr>
              <a:t>Źródło: dane NBP</a:t>
            </a:r>
          </a:p>
        </p:txBody>
      </p:sp>
      <p:sp>
        <p:nvSpPr>
          <p:cNvPr id="2" name="Tytuł 2">
            <a:extLst>
              <a:ext uri="{FF2B5EF4-FFF2-40B4-BE49-F238E27FC236}">
                <a16:creationId xmlns:a16="http://schemas.microsoft.com/office/drawing/2014/main" id="{619C0042-2771-B75A-9D7B-F9076F8F2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02" y="109753"/>
            <a:ext cx="10515600" cy="823912"/>
          </a:xfrm>
        </p:spPr>
        <p:txBody>
          <a:bodyPr>
            <a:normAutofit/>
          </a:bodyPr>
          <a:lstStyle/>
          <a:p>
            <a:r>
              <a:rPr lang="pl-PL" sz="3600" dirty="0">
                <a:solidFill>
                  <a:srgbClr val="282B5E"/>
                </a:solidFill>
              </a:rPr>
              <a:t>Atrakcyjność inwestycyjna Polski</a:t>
            </a:r>
          </a:p>
        </p:txBody>
      </p:sp>
      <p:sp>
        <p:nvSpPr>
          <p:cNvPr id="3" name="Symbol zastępczy tekstu 16">
            <a:extLst>
              <a:ext uri="{FF2B5EF4-FFF2-40B4-BE49-F238E27FC236}">
                <a16:creationId xmlns:a16="http://schemas.microsoft.com/office/drawing/2014/main" id="{3078C8C5-A9CC-9FB3-9B84-529003CD1E02}"/>
              </a:ext>
            </a:extLst>
          </p:cNvPr>
          <p:cNvSpPr txBox="1">
            <a:spLocks/>
          </p:cNvSpPr>
          <p:nvPr/>
        </p:nvSpPr>
        <p:spPr>
          <a:xfrm>
            <a:off x="95302" y="5229347"/>
            <a:ext cx="10897242" cy="1665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l-PL" sz="1600" b="1" dirty="0">
                <a:solidFill>
                  <a:srgbClr val="282C5E"/>
                </a:solidFill>
              </a:rPr>
              <a:t>Polska pozostaje atrakcyjnym miejscem do lokowania kapitału. </a:t>
            </a:r>
            <a:r>
              <a:rPr lang="pl-PL" sz="1600" dirty="0">
                <a:solidFill>
                  <a:srgbClr val="282C5E"/>
                </a:solidFill>
              </a:rPr>
              <a:t>Zagraniczni inwestorzy nie stracili zaufania do naszej gospodarki pomimo wojny toczącej się na terytorium naszego sąsiada.</a:t>
            </a:r>
          </a:p>
          <a:p>
            <a:pPr>
              <a:spcAft>
                <a:spcPts val="600"/>
              </a:spcAft>
            </a:pPr>
            <a:r>
              <a:rPr lang="pl-PL" sz="1600" dirty="0">
                <a:solidFill>
                  <a:srgbClr val="282C5E"/>
                </a:solidFill>
              </a:rPr>
              <a:t>Obserwowane w 2024 r. </a:t>
            </a:r>
            <a:r>
              <a:rPr lang="pl-PL" sz="1600" b="1" dirty="0">
                <a:solidFill>
                  <a:srgbClr val="282C5E"/>
                </a:solidFill>
              </a:rPr>
              <a:t>spowolnienie aktywności inwestycyjnej w gospodarce globalnej </a:t>
            </a:r>
            <a:r>
              <a:rPr lang="pl-PL" sz="1600" dirty="0">
                <a:solidFill>
                  <a:srgbClr val="282C5E"/>
                </a:solidFill>
              </a:rPr>
              <a:t>jest wynikiem utrzymywania się wysokiej niepewności w efekcie wzrostu protekcjonizmu w handlu światowym oraz nasilenia się napięć geopolitycznych. Sytuacja ta wpłynie również na wyniki inwestycji w polskiej gospodarce.</a:t>
            </a:r>
          </a:p>
        </p:txBody>
      </p:sp>
      <p:graphicFrame>
        <p:nvGraphicFramePr>
          <p:cNvPr id="5" name="Symbol zastępczy wykresu 6">
            <a:extLst>
              <a:ext uri="{FF2B5EF4-FFF2-40B4-BE49-F238E27FC236}">
                <a16:creationId xmlns:a16="http://schemas.microsoft.com/office/drawing/2014/main" id="{3AD2A9A9-1198-5310-2E33-2BF6E0343E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1776814"/>
              </p:ext>
            </p:extLst>
          </p:nvPr>
        </p:nvGraphicFramePr>
        <p:xfrm>
          <a:off x="6359832" y="1466456"/>
          <a:ext cx="3768616" cy="3828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6" name="Symbol zastępczy tekstu 2">
            <a:extLst>
              <a:ext uri="{FF2B5EF4-FFF2-40B4-BE49-F238E27FC236}">
                <a16:creationId xmlns:a16="http://schemas.microsoft.com/office/drawing/2014/main" id="{C7950C11-43E2-36B0-9377-63648AA87D63}"/>
              </a:ext>
            </a:extLst>
          </p:cNvPr>
          <p:cNvSpPr txBox="1">
            <a:spLocks/>
          </p:cNvSpPr>
          <p:nvPr/>
        </p:nvSpPr>
        <p:spPr>
          <a:xfrm>
            <a:off x="8950349" y="4733754"/>
            <a:ext cx="620369" cy="3619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l">
              <a:lnSpc>
                <a:spcPct val="150000"/>
              </a:lnSpc>
              <a:defRPr sz="3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1200" b="1" kern="0" dirty="0">
                <a:solidFill>
                  <a:srgbClr val="282B5E"/>
                </a:solidFill>
              </a:rPr>
              <a:t>mld EUR</a:t>
            </a:r>
            <a:endParaRPr lang="pl-PL" sz="1200" kern="0" dirty="0">
              <a:solidFill>
                <a:srgbClr val="282B5E"/>
              </a:solidFill>
            </a:endParaRPr>
          </a:p>
        </p:txBody>
      </p:sp>
      <p:sp>
        <p:nvSpPr>
          <p:cNvPr id="27" name="Symbol zastępczy tekstu 7">
            <a:extLst>
              <a:ext uri="{FF2B5EF4-FFF2-40B4-BE49-F238E27FC236}">
                <a16:creationId xmlns:a16="http://schemas.microsoft.com/office/drawing/2014/main" id="{9ABB7277-8B26-F24F-0528-BB0034FDD8E1}"/>
              </a:ext>
            </a:extLst>
          </p:cNvPr>
          <p:cNvSpPr txBox="1">
            <a:spLocks/>
          </p:cNvSpPr>
          <p:nvPr/>
        </p:nvSpPr>
        <p:spPr>
          <a:xfrm>
            <a:off x="6633223" y="1008949"/>
            <a:ext cx="3384375" cy="5993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Montserra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600" b="1" dirty="0">
                <a:solidFill>
                  <a:srgbClr val="282B5E"/>
                </a:solidFill>
              </a:rPr>
              <a:t>Główne kierunki napływu BIZ</a:t>
            </a:r>
            <a:br>
              <a:rPr lang="pl-PL" dirty="0">
                <a:solidFill>
                  <a:srgbClr val="282B5E"/>
                </a:solidFill>
              </a:rPr>
            </a:br>
            <a:r>
              <a:rPr lang="pl-PL" sz="1200" b="1" dirty="0">
                <a:solidFill>
                  <a:srgbClr val="282B5E"/>
                </a:solidFill>
              </a:rPr>
              <a:t>(na koniec 2023 r.)</a:t>
            </a:r>
          </a:p>
        </p:txBody>
      </p:sp>
      <p:sp>
        <p:nvSpPr>
          <p:cNvPr id="30" name="Symbol zastępczy tekstu 2">
            <a:extLst>
              <a:ext uri="{FF2B5EF4-FFF2-40B4-BE49-F238E27FC236}">
                <a16:creationId xmlns:a16="http://schemas.microsoft.com/office/drawing/2014/main" id="{F0CA0F8F-B07C-CEE3-5AB3-FD134D2EA47E}"/>
              </a:ext>
            </a:extLst>
          </p:cNvPr>
          <p:cNvSpPr txBox="1">
            <a:spLocks/>
          </p:cNvSpPr>
          <p:nvPr/>
        </p:nvSpPr>
        <p:spPr>
          <a:xfrm>
            <a:off x="795111" y="1308600"/>
            <a:ext cx="620369" cy="3619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algn="l">
              <a:lnSpc>
                <a:spcPct val="150000"/>
              </a:lnSpc>
              <a:defRPr sz="3600"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pl-PL" sz="1200" b="1" kern="0" dirty="0">
                <a:solidFill>
                  <a:schemeClr val="bg1"/>
                </a:solidFill>
              </a:rPr>
              <a:t>mld EUR</a:t>
            </a:r>
            <a:endParaRPr lang="pl-PL" sz="12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046273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36558F">
      <a:dk1>
        <a:srgbClr val="191515"/>
      </a:dk1>
      <a:lt1>
        <a:srgbClr val="FFFFFF"/>
      </a:lt1>
      <a:dk2>
        <a:srgbClr val="282B5E"/>
      </a:dk2>
      <a:lt2>
        <a:srgbClr val="DEE8EF"/>
      </a:lt2>
      <a:accent1>
        <a:srgbClr val="628EC5"/>
      </a:accent1>
      <a:accent2>
        <a:srgbClr val="F05F57"/>
      </a:accent2>
      <a:accent3>
        <a:srgbClr val="DEE8EF"/>
      </a:accent3>
      <a:accent4>
        <a:srgbClr val="AEDABA"/>
      </a:accent4>
      <a:accent5>
        <a:srgbClr val="282B5E"/>
      </a:accent5>
      <a:accent6>
        <a:srgbClr val="36558F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 LSK" id="{184D7F73-7FEC-9244-B145-2EBBC464ABFD}" vid="{BC31432A-1D49-A94B-B6BA-6C1C7C3D03A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7631</TotalTime>
  <Words>836</Words>
  <Application>Microsoft Office PowerPoint</Application>
  <PresentationFormat>Panoramiczny</PresentationFormat>
  <Paragraphs>82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Arial</vt:lpstr>
      <vt:lpstr>Calibri</vt:lpstr>
      <vt:lpstr>Fira Sans</vt:lpstr>
      <vt:lpstr>Lato</vt:lpstr>
      <vt:lpstr>Montserrat</vt:lpstr>
      <vt:lpstr>1_Motyw pakietu Office</vt:lpstr>
      <vt:lpstr>Sytuacja gospodarcza Polski  </vt:lpstr>
      <vt:lpstr>Mocne strony polskiej gospodarki</vt:lpstr>
      <vt:lpstr>Stabilny rozwój gospodarczy</vt:lpstr>
      <vt:lpstr>Przemysł</vt:lpstr>
      <vt:lpstr>Handel detaliczny</vt:lpstr>
      <vt:lpstr>Odporny rynek pracy</vt:lpstr>
      <vt:lpstr>Inflacja</vt:lpstr>
      <vt:lpstr>Wymiana towarowa z zagranicą</vt:lpstr>
      <vt:lpstr>Atrakcyjność inwestycyjna Polski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Sytuacja gospodarcza Polski</dc:title>
  <dc:creator>Chrostowska Agnieszka</dc:creator>
  <cp:lastModifiedBy>Walczak Monika</cp:lastModifiedBy>
  <cp:revision>115</cp:revision>
  <dcterms:created xsi:type="dcterms:W3CDTF">2022-03-31T12:53:41Z</dcterms:created>
  <dcterms:modified xsi:type="dcterms:W3CDTF">2025-07-30T10:34:38Z</dcterms:modified>
</cp:coreProperties>
</file>