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70" r:id="rId5"/>
    <p:sldId id="267" r:id="rId6"/>
    <p:sldId id="269" r:id="rId7"/>
    <p:sldId id="268" r:id="rId8"/>
    <p:sldId id="259" r:id="rId9"/>
    <p:sldId id="260" r:id="rId10"/>
    <p:sldId id="262" r:id="rId11"/>
    <p:sldId id="272" r:id="rId12"/>
    <p:sldId id="273" r:id="rId13"/>
    <p:sldId id="261" r:id="rId14"/>
    <p:sldId id="274" r:id="rId15"/>
    <p:sldId id="275" r:id="rId16"/>
    <p:sldId id="276" r:id="rId17"/>
    <p:sldId id="277" r:id="rId18"/>
    <p:sldId id="266" r:id="rId19"/>
  </p:sldIdLst>
  <p:sldSz cx="12192000" cy="6858000"/>
  <p:notesSz cx="6858000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EEE2D7-CAAF-427D-B625-144A325E2787}" type="datetimeFigureOut">
              <a:rPr lang="pl-PL" smtClean="0"/>
              <a:t>09.10.2023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52438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777194"/>
            <a:ext cx="548640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3BCEC8-D1A6-4634-957C-E41FE23B726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80704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3BCEC8-D1A6-4634-957C-E41FE23B726A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839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AB046-2A15-460C-8CC0-E7A616AE7536}" type="datetime1">
              <a:rPr lang="pl-PL" smtClean="0"/>
              <a:t>09.10.2023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F981-3E04-4A1A-A32F-120B2AA655A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2204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4B79D-97B3-4815-8664-52FB7340FC84}" type="datetime1">
              <a:rPr lang="pl-PL" smtClean="0"/>
              <a:t>09.10.2023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F981-3E04-4A1A-A32F-120B2AA655A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6836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13329-525B-4564-824F-093EF2645B1E}" type="datetime1">
              <a:rPr lang="pl-PL" smtClean="0"/>
              <a:t>09.10.2023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F981-3E04-4A1A-A32F-120B2AA655A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8832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421B5-C811-423F-B766-4842C5D5F185}" type="datetime1">
              <a:rPr lang="pl-PL" smtClean="0"/>
              <a:t>09.10.2023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F981-3E04-4A1A-A32F-120B2AA655A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4662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FA011-1205-4C30-B0AD-47C1253F36EE}" type="datetime1">
              <a:rPr lang="pl-PL" smtClean="0"/>
              <a:t>09.10.2023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F981-3E04-4A1A-A32F-120B2AA655A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79618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D7E50-D425-4653-B783-26EDD6189CE8}" type="datetime1">
              <a:rPr lang="pl-PL" smtClean="0"/>
              <a:t>09.10.2023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F981-3E04-4A1A-A32F-120B2AA655A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4689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78F0-3E17-43C3-A73A-34CB9D5145E2}" type="datetime1">
              <a:rPr lang="pl-PL" smtClean="0"/>
              <a:t>09.10.2023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F981-3E04-4A1A-A32F-120B2AA655A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95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7FEC5-709D-429D-9EEF-5DD8582D69CB}" type="datetime1">
              <a:rPr lang="pl-PL" smtClean="0"/>
              <a:t>09.10.2023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F981-3E04-4A1A-A32F-120B2AA655A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80645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0D297-A034-408B-87D1-6B97584BED10}" type="datetime1">
              <a:rPr lang="pl-PL" smtClean="0"/>
              <a:t>09.10.2023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F981-3E04-4A1A-A32F-120B2AA655A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06003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D42F7-630E-4C24-90A4-3F7C0026EFFA}" type="datetime1">
              <a:rPr lang="pl-PL" smtClean="0"/>
              <a:t>09.10.2023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F981-3E04-4A1A-A32F-120B2AA655A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7603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3D762-ACF6-4DDA-B5E8-9174D6AE4A6A}" type="datetime1">
              <a:rPr lang="pl-PL" smtClean="0"/>
              <a:t>09.10.2023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F981-3E04-4A1A-A32F-120B2AA655A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21956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40231-F8A6-47A9-B1CA-5AE3064453ED}" type="datetime1">
              <a:rPr lang="pl-PL" smtClean="0"/>
              <a:t>09.10.2023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11F981-3E04-4A1A-A32F-120B2AA655A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93334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521208" y="1507844"/>
            <a:ext cx="11183112" cy="3733101"/>
          </a:xfrm>
        </p:spPr>
        <p:txBody>
          <a:bodyPr>
            <a:normAutofit/>
          </a:bodyPr>
          <a:lstStyle/>
          <a:p>
            <a:r>
              <a:rPr lang="pl-PL" sz="5300" b="1" dirty="0">
                <a:solidFill>
                  <a:schemeClr val="bg1"/>
                </a:solidFill>
              </a:rPr>
              <a:t>PROGRAM INWESTYCJI STRATEGICZNYCH „POLSKI ŁAD”</a:t>
            </a:r>
            <a:br>
              <a:rPr lang="pl-PL" sz="7300" b="1" dirty="0">
                <a:solidFill>
                  <a:schemeClr val="bg1"/>
                </a:solidFill>
              </a:rPr>
            </a:br>
            <a:br>
              <a:rPr lang="pl-PL" dirty="0">
                <a:solidFill>
                  <a:schemeClr val="bg1"/>
                </a:solidFill>
              </a:rPr>
            </a:br>
            <a:r>
              <a:rPr lang="pl-PL" sz="3600" dirty="0">
                <a:solidFill>
                  <a:schemeClr val="bg1"/>
                </a:solidFill>
              </a:rPr>
              <a:t>OGŁOSZENIE WYNIKÓW NABORU</a:t>
            </a:r>
            <a:br>
              <a:rPr lang="pl-PL" sz="3600" dirty="0">
                <a:solidFill>
                  <a:schemeClr val="bg1"/>
                </a:solidFill>
              </a:rPr>
            </a:br>
            <a:r>
              <a:rPr lang="pl-PL" sz="3600" dirty="0">
                <a:solidFill>
                  <a:schemeClr val="bg1"/>
                </a:solidFill>
              </a:rPr>
              <a:t>(EDYCJA 8)</a:t>
            </a:r>
            <a:endParaRPr lang="pl-PL" sz="4400" dirty="0">
              <a:solidFill>
                <a:schemeClr val="bg1"/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6331971"/>
            <a:ext cx="9144000" cy="3191954"/>
          </a:xfrm>
        </p:spPr>
        <p:txBody>
          <a:bodyPr>
            <a:normAutofit/>
          </a:bodyPr>
          <a:lstStyle/>
          <a:p>
            <a:r>
              <a:rPr lang="pl-PL" sz="2000" dirty="0">
                <a:solidFill>
                  <a:schemeClr val="bg1"/>
                </a:solidFill>
              </a:rPr>
              <a:t>Lublin 2023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CABB35A-8FD6-44BD-A725-A6FF25A54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F981-3E04-4A1A-A32F-120B2AA655AC}" type="slidenum">
              <a:rPr lang="pl-PL" smtClean="0"/>
              <a:pPr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809442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04568" y="1661652"/>
            <a:ext cx="3470787" cy="3814916"/>
          </a:xfrm>
        </p:spPr>
        <p:txBody>
          <a:bodyPr>
            <a:noAutofit/>
          </a:bodyPr>
          <a:lstStyle/>
          <a:p>
            <a:r>
              <a:rPr lang="pl-PL" sz="2800" b="1" dirty="0">
                <a:solidFill>
                  <a:schemeClr val="bg1"/>
                </a:solidFill>
              </a:rPr>
              <a:t>Program Inwestycji Strategicznych </a:t>
            </a:r>
            <a:br>
              <a:rPr lang="pl-PL" sz="2800" b="1" dirty="0">
                <a:solidFill>
                  <a:schemeClr val="bg1"/>
                </a:solidFill>
              </a:rPr>
            </a:br>
            <a:r>
              <a:rPr lang="pl-PL" sz="2800" b="1" dirty="0">
                <a:solidFill>
                  <a:schemeClr val="bg1"/>
                </a:solidFill>
              </a:rPr>
              <a:t>„Polski Ład”</a:t>
            </a:r>
            <a:br>
              <a:rPr lang="pl-PL" sz="2800" b="1" dirty="0">
                <a:solidFill>
                  <a:schemeClr val="bg1"/>
                </a:solidFill>
              </a:rPr>
            </a:br>
            <a:r>
              <a:rPr lang="pl-PL" sz="2400" b="1" dirty="0">
                <a:solidFill>
                  <a:schemeClr val="bg1"/>
                </a:solidFill>
              </a:rPr>
              <a:t>(wyniki naboru 8 edycji – dofinansowanie </a:t>
            </a:r>
            <a:br>
              <a:rPr lang="pl-PL" sz="2400" b="1" dirty="0">
                <a:solidFill>
                  <a:schemeClr val="bg1"/>
                </a:solidFill>
              </a:rPr>
            </a:br>
            <a:r>
              <a:rPr lang="pl-PL" sz="2400" b="1" dirty="0">
                <a:solidFill>
                  <a:schemeClr val="bg1"/>
                </a:solidFill>
              </a:rPr>
              <a:t>z podziałem na powiaty)</a:t>
            </a:r>
          </a:p>
        </p:txBody>
      </p:sp>
      <p:graphicFrame>
        <p:nvGraphicFramePr>
          <p:cNvPr id="6" name="Symbol zastępczy zawartośc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0030710"/>
              </p:ext>
            </p:extLst>
          </p:nvPr>
        </p:nvGraphicFramePr>
        <p:xfrm>
          <a:off x="4876800" y="983224"/>
          <a:ext cx="6341806" cy="577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90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2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6442"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Powiat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 Kwota dofinasowania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442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powiat bialski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170 711 103,20 zł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442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powiat zamojski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152 306 362,95 zł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442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powiat lubelski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135 180 951,72 zł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442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powiat puławski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126 727 299,00 zł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6442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powiat biłgorajski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119 679 994,84 zł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6442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powiat chełmski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118 939 204,92 zł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6442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powiat tomaszowski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114 948 085,00 zł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6442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powiat lubartowski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110 950 430,70 zł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6442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powiat świdnicki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95 880 000,00 zł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6442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powiat włodawski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91 701 000,00 zł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6442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powiat krasnostawski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90 279 020,40 zł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6442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powiat kraśnicki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77 229 350,00 zł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6442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powiat parczewski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74 128 475,00 zł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6442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powiat radzyński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71 072 125,00 zł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6442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powiat hrubieszowski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66 549 539,00 zł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6442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powiat łukowski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65 860 480,00 zł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6442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powiat opolski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58 795 582,42 zł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6442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powiat rycki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58 615 000,00 zł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6442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powiat łęczyński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57 630 200,00 zł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6442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powiat janowski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53 257 000,00 zł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6442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Miasto Chełm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40 000 000,00 zł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16442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Miasto Zamość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39 999 997,00 zł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16442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Miasto Lublin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38 462 000,00 zł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16442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Województwo lubelskie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37 740 000,00 zł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16442">
                <a:tc>
                  <a:txBody>
                    <a:bodyPr/>
                    <a:lstStyle/>
                    <a:p>
                      <a:pPr algn="l" fontAlgn="b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Miasto Biała Podlaska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8 000 000,00 zł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</a:tbl>
          </a:graphicData>
        </a:graphic>
      </p:graphicFrame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8E4D1512-D5D3-4E44-8224-D2F54D59E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F981-3E04-4A1A-A32F-120B2AA655AC}" type="slidenum">
              <a:rPr lang="pl-PL" smtClean="0"/>
              <a:pPr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947068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99438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l-PL" sz="4000" b="1" dirty="0">
                <a:solidFill>
                  <a:schemeClr val="bg1"/>
                </a:solidFill>
              </a:rPr>
              <a:t>Program Inwestycji Strategicznych „Polski Ład”</a:t>
            </a:r>
            <a:br>
              <a:rPr lang="pl-PL" sz="4000" b="1" dirty="0">
                <a:solidFill>
                  <a:schemeClr val="bg1"/>
                </a:solidFill>
              </a:rPr>
            </a:br>
            <a:r>
              <a:rPr lang="pl-PL" sz="3200" b="1" dirty="0">
                <a:solidFill>
                  <a:schemeClr val="bg1"/>
                </a:solidFill>
              </a:rPr>
              <a:t>(wyniki naboru 8 edycji – JST z największym dofinansowaniem)</a:t>
            </a:r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0885621"/>
              </p:ext>
            </p:extLst>
          </p:nvPr>
        </p:nvGraphicFramePr>
        <p:xfrm>
          <a:off x="2207341" y="2415561"/>
          <a:ext cx="7777318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175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97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Nazwa wnioskodawcy    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Kwota dofinansowania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Miasto Chełm  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40 000 000,00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Miasto Zamość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39 999 997,00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Gmina Lublin 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38 462 000,00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Województwo Lubelskie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37 740 000,00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Powiat Świdnicki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30 000 000,00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Miasto Puławy 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29 700 000,00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Gmina Miejska Świdnik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28 000 000,00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Gmina Zakrzówek    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18 000 000,00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Powiat Włodawski 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17 100 000,00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latin typeface="Czcionka tekstu podstawowego"/>
                        </a:rPr>
                        <a:t>Powiat Lubelski  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latin typeface="Czcionka tekstu podstawowego"/>
                        </a:rPr>
                        <a:t>17 000 000,00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E117FECA-D737-49F4-81FA-6F1A7B995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F981-3E04-4A1A-A32F-120B2AA655AC}" type="slidenum">
              <a:rPr lang="pl-PL" smtClean="0"/>
              <a:pPr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947068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1368015"/>
            <a:ext cx="10515600" cy="1325563"/>
          </a:xfrm>
        </p:spPr>
        <p:txBody>
          <a:bodyPr>
            <a:normAutofit/>
          </a:bodyPr>
          <a:lstStyle/>
          <a:p>
            <a:r>
              <a:rPr lang="pl-PL" b="1" dirty="0">
                <a:solidFill>
                  <a:schemeClr val="bg1"/>
                </a:solidFill>
              </a:rPr>
              <a:t>Program Inwestycji Strategicznych „Polski Ład”</a:t>
            </a:r>
            <a:br>
              <a:rPr lang="pl-PL" dirty="0">
                <a:solidFill>
                  <a:schemeClr val="bg1"/>
                </a:solidFill>
              </a:rPr>
            </a:br>
            <a:r>
              <a:rPr lang="pl-PL" sz="3600" dirty="0">
                <a:solidFill>
                  <a:schemeClr val="bg1"/>
                </a:solidFill>
              </a:rPr>
              <a:t>(wyniki naboru 8 edycji – Miasto Lublin)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415561"/>
            <a:ext cx="10515600" cy="4351338"/>
          </a:xfrm>
        </p:spPr>
        <p:txBody>
          <a:bodyPr>
            <a:normAutofit/>
          </a:bodyPr>
          <a:lstStyle/>
          <a:p>
            <a:pPr>
              <a:buNone/>
            </a:pPr>
            <a:endParaRPr lang="pl-PL" dirty="0">
              <a:solidFill>
                <a:schemeClr val="bg1"/>
              </a:solidFill>
            </a:endParaRPr>
          </a:p>
          <a:p>
            <a:r>
              <a:rPr lang="pl-PL" dirty="0">
                <a:solidFill>
                  <a:schemeClr val="bg1"/>
                </a:solidFill>
              </a:rPr>
              <a:t>Łączna wartość dofinansowania – </a:t>
            </a:r>
            <a:r>
              <a:rPr lang="pl-PL" b="1" dirty="0">
                <a:solidFill>
                  <a:schemeClr val="bg1"/>
                </a:solidFill>
              </a:rPr>
              <a:t>38 462 000 zł</a:t>
            </a:r>
          </a:p>
          <a:p>
            <a:r>
              <a:rPr lang="pl-PL" dirty="0">
                <a:solidFill>
                  <a:schemeClr val="bg1"/>
                </a:solidFill>
              </a:rPr>
              <a:t>Liczba zadań planowanych do realizacji – </a:t>
            </a:r>
            <a:r>
              <a:rPr lang="pl-PL" b="1" dirty="0">
                <a:solidFill>
                  <a:schemeClr val="bg1"/>
                </a:solidFill>
              </a:rPr>
              <a:t>3</a:t>
            </a:r>
            <a:endParaRPr lang="pl-PL" dirty="0">
              <a:solidFill>
                <a:schemeClr val="bg1"/>
              </a:solidFill>
            </a:endParaRPr>
          </a:p>
          <a:p>
            <a:r>
              <a:rPr lang="pl-PL" dirty="0">
                <a:solidFill>
                  <a:schemeClr val="bg1"/>
                </a:solidFill>
              </a:rPr>
              <a:t>Rozbudowa i przebudowa ulic w południowej części miasta Lublin – </a:t>
            </a:r>
            <a:br>
              <a:rPr lang="pl-PL" dirty="0">
                <a:solidFill>
                  <a:schemeClr val="bg1"/>
                </a:solidFill>
              </a:rPr>
            </a:br>
            <a:r>
              <a:rPr lang="pl-PL" b="1" dirty="0">
                <a:solidFill>
                  <a:schemeClr val="bg1"/>
                </a:solidFill>
              </a:rPr>
              <a:t>28 462 000 zł</a:t>
            </a:r>
          </a:p>
          <a:p>
            <a:r>
              <a:rPr lang="pl-PL" dirty="0">
                <a:solidFill>
                  <a:schemeClr val="bg1"/>
                </a:solidFill>
              </a:rPr>
              <a:t>Budowa i przebudowa ul. Kruszynowej w Lublinie – </a:t>
            </a:r>
            <a:r>
              <a:rPr lang="pl-PL" b="1" dirty="0">
                <a:solidFill>
                  <a:schemeClr val="bg1"/>
                </a:solidFill>
              </a:rPr>
              <a:t>2 000 000 zł </a:t>
            </a:r>
          </a:p>
          <a:p>
            <a:r>
              <a:rPr lang="pl-PL" dirty="0">
                <a:solidFill>
                  <a:schemeClr val="bg1"/>
                </a:solidFill>
              </a:rPr>
              <a:t>Termomodernizacja budynków użyteczności publicznej: IV i V Liceum Ogólnokształcącego w Lublinie –  </a:t>
            </a:r>
            <a:r>
              <a:rPr lang="pl-PL" b="1" dirty="0">
                <a:solidFill>
                  <a:schemeClr val="bg1"/>
                </a:solidFill>
              </a:rPr>
              <a:t>8 000 000 zł</a:t>
            </a:r>
          </a:p>
          <a:p>
            <a:pPr>
              <a:buNone/>
            </a:pP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2DDC058-2187-488D-AB9D-04973EC18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F981-3E04-4A1A-A32F-120B2AA655AC}" type="slidenum">
              <a:rPr lang="pl-PL" smtClean="0"/>
              <a:pPr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41232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120086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l-PL" sz="4000" b="1" dirty="0">
                <a:solidFill>
                  <a:schemeClr val="bg1"/>
                </a:solidFill>
              </a:rPr>
              <a:t>Fundusz Dróg Samorządowych / Rządowy Fundusz Rozwoju Dróg</a:t>
            </a:r>
            <a:endParaRPr lang="pl-PL" sz="4000" dirty="0">
              <a:solidFill>
                <a:schemeClr val="bg1"/>
              </a:solidFill>
            </a:endParaRP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8122522"/>
              </p:ext>
            </p:extLst>
          </p:nvPr>
        </p:nvGraphicFramePr>
        <p:xfrm>
          <a:off x="1077861" y="2629424"/>
          <a:ext cx="10036278" cy="38426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181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181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89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Nazwa Programu</a:t>
                      </a:r>
                      <a:endParaRPr lang="pl-PL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Kwota dofinansowania województwo lubelskie</a:t>
                      </a:r>
                      <a:endParaRPr lang="pl-PL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9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latin typeface="Calibri"/>
                          <a:ea typeface="Calibri"/>
                          <a:cs typeface="Times New Roman"/>
                        </a:rPr>
                        <a:t>Fundusz Dróg Samorządowych – 2020 r.</a:t>
                      </a:r>
                      <a:endParaRPr lang="pl-PL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latin typeface="Calibri"/>
                          <a:ea typeface="Calibri"/>
                          <a:cs typeface="Times New Roman"/>
                        </a:rPr>
                        <a:t>332,3 mln zł</a:t>
                      </a:r>
                      <a:endParaRPr lang="pl-PL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9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latin typeface="Calibri"/>
                          <a:ea typeface="Calibri"/>
                          <a:cs typeface="Times New Roman"/>
                        </a:rPr>
                        <a:t>Rządowy Fundusz Rozwoju Dróg – 2021 r.</a:t>
                      </a:r>
                      <a:endParaRPr lang="pl-PL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latin typeface="Calibri"/>
                          <a:ea typeface="Calibri"/>
                          <a:cs typeface="Times New Roman"/>
                        </a:rPr>
                        <a:t>282,1 mln zł</a:t>
                      </a:r>
                      <a:endParaRPr lang="pl-PL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9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latin typeface="Calibri"/>
                          <a:ea typeface="Calibri"/>
                          <a:cs typeface="Times New Roman"/>
                        </a:rPr>
                        <a:t>Rządowy Fundusz Rozwoju Dróg – 2022 r.</a:t>
                      </a:r>
                      <a:endParaRPr lang="pl-PL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latin typeface="Calibri"/>
                          <a:ea typeface="Calibri"/>
                          <a:cs typeface="Times New Roman"/>
                        </a:rPr>
                        <a:t>336,9 mln zł</a:t>
                      </a:r>
                      <a:endParaRPr lang="pl-PL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89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latin typeface="Calibri"/>
                          <a:ea typeface="Calibri"/>
                          <a:cs typeface="Times New Roman"/>
                        </a:rPr>
                        <a:t>Rządowy Fundusz Rozwoju Dróg – 2023 r.</a:t>
                      </a:r>
                      <a:endParaRPr lang="pl-PL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latin typeface="Calibri"/>
                          <a:ea typeface="Calibri"/>
                          <a:cs typeface="Times New Roman"/>
                        </a:rPr>
                        <a:t>543,2 mln zł</a:t>
                      </a:r>
                      <a:endParaRPr lang="pl-PL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89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>
                          <a:latin typeface="+mn-lt"/>
                          <a:ea typeface="Calibri"/>
                          <a:cs typeface="Times New Roman"/>
                        </a:rPr>
                        <a:t>Rządowy Fundusz Rozwoju Dróg – 2024 r.</a:t>
                      </a:r>
                      <a:endParaRPr lang="pl-PL" sz="14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latin typeface="+mn-lt"/>
                          <a:ea typeface="Calibri"/>
                          <a:cs typeface="Times New Roman"/>
                        </a:rPr>
                        <a:t>458 mln zł</a:t>
                      </a:r>
                      <a:endParaRPr lang="pl-PL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895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latin typeface="Calibri"/>
                          <a:ea typeface="Calibri"/>
                          <a:cs typeface="Times New Roman"/>
                        </a:rPr>
                        <a:t>RAZEM</a:t>
                      </a:r>
                      <a:endParaRPr lang="pl-PL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latin typeface="Calibri"/>
                          <a:ea typeface="Calibri"/>
                          <a:cs typeface="Times New Roman"/>
                        </a:rPr>
                        <a:t>1 925,5 mln zł</a:t>
                      </a:r>
                      <a:endParaRPr lang="pl-PL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84400812"/>
                  </a:ext>
                </a:extLst>
              </a:tr>
            </a:tbl>
          </a:graphicData>
        </a:graphic>
      </p:graphicFrame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3E80338C-0017-4154-8FCD-B021CDE08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F981-3E04-4A1A-A32F-120B2AA655AC}" type="slidenum">
              <a:rPr lang="pl-PL" smtClean="0"/>
              <a:pPr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35418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1692480"/>
            <a:ext cx="10515600" cy="1453842"/>
          </a:xfrm>
        </p:spPr>
        <p:txBody>
          <a:bodyPr>
            <a:normAutofit/>
          </a:bodyPr>
          <a:lstStyle/>
          <a:p>
            <a:pPr algn="ctr"/>
            <a:r>
              <a:rPr lang="pl-PL" sz="4000" b="1" dirty="0">
                <a:solidFill>
                  <a:schemeClr val="bg1"/>
                </a:solidFill>
              </a:rPr>
              <a:t>Rządowy Fundusz Inwestycji Lokalnych</a:t>
            </a:r>
            <a:br>
              <a:rPr lang="pl-PL" sz="4000" dirty="0">
                <a:solidFill>
                  <a:schemeClr val="bg1"/>
                </a:solidFill>
              </a:rPr>
            </a:br>
            <a:endParaRPr lang="pl-PL" sz="4000" dirty="0">
              <a:solidFill>
                <a:schemeClr val="bg1"/>
              </a:solidFill>
            </a:endParaRPr>
          </a:p>
        </p:txBody>
      </p:sp>
      <p:graphicFrame>
        <p:nvGraphicFramePr>
          <p:cNvPr id="6" name="Symbol zastępczy zawartośc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183613"/>
              </p:ext>
            </p:extLst>
          </p:nvPr>
        </p:nvGraphicFramePr>
        <p:xfrm>
          <a:off x="1063113" y="2986547"/>
          <a:ext cx="10065774" cy="24907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238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19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43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Nazwa Programu</a:t>
                      </a:r>
                      <a:endParaRPr lang="pl-PL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Kwota dofinansowania województwo lubelskie</a:t>
                      </a:r>
                      <a:endParaRPr lang="pl-PL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43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latin typeface="Calibri"/>
                          <a:ea typeface="Calibri"/>
                          <a:cs typeface="Times New Roman"/>
                        </a:rPr>
                        <a:t>Rządowy Fundusz Inwestycji Lokalnych – 2020 r.</a:t>
                      </a:r>
                      <a:endParaRPr lang="pl-PL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latin typeface="Calibri"/>
                          <a:ea typeface="Calibri"/>
                          <a:cs typeface="Times New Roman"/>
                        </a:rPr>
                        <a:t>747,7 mln zł</a:t>
                      </a:r>
                      <a:endParaRPr lang="pl-PL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43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latin typeface="Calibri"/>
                          <a:ea typeface="Calibri"/>
                          <a:cs typeface="Times New Roman"/>
                        </a:rPr>
                        <a:t>Rządowy Fundusz Inwestycji Lokalnych – 2021 r.</a:t>
                      </a:r>
                      <a:endParaRPr lang="pl-PL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latin typeface="Calibri"/>
                          <a:ea typeface="Calibri"/>
                          <a:cs typeface="Times New Roman"/>
                        </a:rPr>
                        <a:t>164,9 mln zł</a:t>
                      </a:r>
                      <a:endParaRPr lang="pl-PL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5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latin typeface="Calibri"/>
                          <a:ea typeface="Calibri"/>
                          <a:cs typeface="Times New Roman"/>
                        </a:rPr>
                        <a:t>Rządowy Fundusz Inwestycji Lokalnych  - wsparcie dla gmin popegeerowskich – 2021 r.</a:t>
                      </a:r>
                      <a:endParaRPr lang="pl-PL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latin typeface="Calibri"/>
                          <a:ea typeface="Calibri"/>
                          <a:cs typeface="Times New Roman"/>
                        </a:rPr>
                        <a:t>11,3 mln zł</a:t>
                      </a:r>
                      <a:endParaRPr lang="pl-PL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43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latin typeface="Calibri"/>
                          <a:ea typeface="Calibri"/>
                          <a:cs typeface="Times New Roman"/>
                        </a:rPr>
                        <a:t>RAZEM</a:t>
                      </a:r>
                      <a:endParaRPr lang="pl-PL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latin typeface="Calibri"/>
                          <a:ea typeface="Calibri"/>
                          <a:cs typeface="Times New Roman"/>
                        </a:rPr>
                        <a:t>923,9 mln zł</a:t>
                      </a:r>
                      <a:endParaRPr lang="pl-PL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4B723283-88D4-4A36-BEE7-4E80EF36E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F981-3E04-4A1A-A32F-120B2AA655AC}" type="slidenum">
              <a:rPr lang="pl-PL" smtClean="0"/>
              <a:pPr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35418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22106" y="2899952"/>
            <a:ext cx="9947787" cy="3402525"/>
          </a:xfrm>
        </p:spPr>
        <p:txBody>
          <a:bodyPr>
            <a:normAutofit/>
          </a:bodyPr>
          <a:lstStyle/>
          <a:p>
            <a:r>
              <a:rPr lang="pl-PL" dirty="0">
                <a:solidFill>
                  <a:schemeClr val="bg1"/>
                </a:solidFill>
              </a:rPr>
              <a:t>Program Inwestycji Strategicznych „Polski Ład” – </a:t>
            </a:r>
            <a:r>
              <a:rPr lang="pl-PL" b="1" dirty="0">
                <a:solidFill>
                  <a:schemeClr val="bg1"/>
                </a:solidFill>
                <a:ea typeface="Times New Roman"/>
                <a:cs typeface="Times New Roman"/>
              </a:rPr>
              <a:t>7 480, 7 mln zł</a:t>
            </a:r>
            <a:endParaRPr lang="pl-PL" dirty="0">
              <a:solidFill>
                <a:schemeClr val="bg1"/>
              </a:solidFill>
            </a:endParaRPr>
          </a:p>
          <a:p>
            <a:r>
              <a:rPr lang="pl-PL" dirty="0">
                <a:solidFill>
                  <a:schemeClr val="bg1"/>
                </a:solidFill>
              </a:rPr>
              <a:t>Fundusz Dróg Samorządowych/Rządowy Fundusz Rozwoju Dróg – </a:t>
            </a:r>
            <a:br>
              <a:rPr lang="pl-PL" dirty="0">
                <a:solidFill>
                  <a:schemeClr val="bg1"/>
                </a:solidFill>
              </a:rPr>
            </a:br>
            <a:r>
              <a:rPr lang="pl-PL" b="1" dirty="0">
                <a:solidFill>
                  <a:schemeClr val="bg1"/>
                </a:solidFill>
              </a:rPr>
              <a:t>1 925,5 mln zł</a:t>
            </a:r>
            <a:endParaRPr lang="pl-PL" dirty="0">
              <a:solidFill>
                <a:schemeClr val="bg1"/>
              </a:solidFill>
            </a:endParaRPr>
          </a:p>
          <a:p>
            <a:r>
              <a:rPr lang="pl-PL" dirty="0">
                <a:solidFill>
                  <a:schemeClr val="bg1"/>
                </a:solidFill>
              </a:rPr>
              <a:t>Rządowy Fundusz Inwestycji Lokalnych – </a:t>
            </a:r>
            <a:r>
              <a:rPr lang="pl-PL" b="1" dirty="0">
                <a:solidFill>
                  <a:schemeClr val="bg1"/>
                </a:solidFill>
              </a:rPr>
              <a:t>923,9 mln zł </a:t>
            </a:r>
          </a:p>
          <a:p>
            <a:pPr>
              <a:buNone/>
            </a:pP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E1649F2-E45E-410E-A2E9-7B5D7265A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F981-3E04-4A1A-A32F-120B2AA655AC}" type="slidenum">
              <a:rPr lang="pl-PL" smtClean="0"/>
              <a:pPr/>
              <a:t>15</a:t>
            </a:fld>
            <a:endParaRPr lang="pl-PL"/>
          </a:p>
        </p:txBody>
      </p:sp>
      <p:sp>
        <p:nvSpPr>
          <p:cNvPr id="5" name="Tytuł 1">
            <a:extLst>
              <a:ext uri="{FF2B5EF4-FFF2-40B4-BE49-F238E27FC236}">
                <a16:creationId xmlns:a16="http://schemas.microsoft.com/office/drawing/2014/main" id="{9688FE52-247B-4247-865D-FD155EC6B98F}"/>
              </a:ext>
            </a:extLst>
          </p:cNvPr>
          <p:cNvSpPr txBox="1">
            <a:spLocks/>
          </p:cNvSpPr>
          <p:nvPr/>
        </p:nvSpPr>
        <p:spPr>
          <a:xfrm>
            <a:off x="838200" y="145650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b="1" dirty="0">
                <a:solidFill>
                  <a:schemeClr val="bg1"/>
                </a:solidFill>
              </a:rPr>
              <a:t>Program Rządowe Dla Województwa Lubelskiego</a:t>
            </a:r>
            <a:br>
              <a:rPr lang="pl-PL" dirty="0">
                <a:solidFill>
                  <a:schemeClr val="bg1"/>
                </a:solidFill>
              </a:rPr>
            </a:br>
            <a:r>
              <a:rPr lang="pl-PL" sz="3600" dirty="0">
                <a:solidFill>
                  <a:schemeClr val="bg1"/>
                </a:solidFill>
              </a:rPr>
              <a:t>(2019 - 2024)</a:t>
            </a:r>
          </a:p>
        </p:txBody>
      </p:sp>
    </p:spTree>
    <p:extLst>
      <p:ext uri="{BB962C8B-B14F-4D97-AF65-F5344CB8AC3E}">
        <p14:creationId xmlns:p14="http://schemas.microsoft.com/office/powerpoint/2010/main" val="20841232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1456504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>
                <a:solidFill>
                  <a:schemeClr val="bg1"/>
                </a:solidFill>
              </a:rPr>
              <a:t>Program Rządowe Dla Województwa Lubelskiego</a:t>
            </a:r>
            <a:br>
              <a:rPr lang="pl-PL" dirty="0">
                <a:solidFill>
                  <a:schemeClr val="bg1"/>
                </a:solidFill>
              </a:rPr>
            </a:br>
            <a:r>
              <a:rPr lang="pl-PL" sz="3600" dirty="0">
                <a:solidFill>
                  <a:schemeClr val="bg1"/>
                </a:solidFill>
              </a:rPr>
              <a:t>(2019 - 2024)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3182477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b="1" dirty="0">
                <a:solidFill>
                  <a:schemeClr val="bg1"/>
                </a:solidFill>
              </a:rPr>
              <a:t>Łączna wartość inwestycji:</a:t>
            </a:r>
            <a:br>
              <a:rPr lang="pl-PL" b="1" dirty="0">
                <a:solidFill>
                  <a:schemeClr val="bg1"/>
                </a:solidFill>
              </a:rPr>
            </a:br>
            <a:endParaRPr lang="pl-PL" b="1" dirty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pl-PL" sz="8000" b="1" dirty="0">
                <a:solidFill>
                  <a:schemeClr val="bg1"/>
                </a:solidFill>
              </a:rPr>
              <a:t>10 357,1 mln zł </a:t>
            </a:r>
          </a:p>
          <a:p>
            <a:pPr>
              <a:buNone/>
            </a:pPr>
            <a:endParaRPr lang="pl-PL" b="1" dirty="0">
              <a:solidFill>
                <a:schemeClr val="bg1"/>
              </a:solidFill>
            </a:endParaRPr>
          </a:p>
          <a:p>
            <a:pPr>
              <a:buNone/>
            </a:pP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61E32D5-AB7F-46E9-A50A-AD0D489AC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F981-3E04-4A1A-A32F-120B2AA655AC}" type="slidenum">
              <a:rPr lang="pl-PL" smtClean="0"/>
              <a:pPr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41232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>
                <a:solidFill>
                  <a:schemeClr val="bg1"/>
                </a:solidFill>
              </a:rPr>
              <a:t>Programy drogowe </a:t>
            </a:r>
            <a:r>
              <a:rPr lang="pl-PL" sz="3200" b="1">
                <a:solidFill>
                  <a:schemeClr val="bg1"/>
                </a:solidFill>
              </a:rPr>
              <a:t>(2009-2024)</a:t>
            </a:r>
            <a:endParaRPr lang="pl-PL" sz="3200" b="1" dirty="0">
              <a:solidFill>
                <a:schemeClr val="bg1"/>
              </a:solidFill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61E32D5-AB7F-46E9-A50A-AD0D489AC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F981-3E04-4A1A-A32F-120B2AA655AC}" type="slidenum">
              <a:rPr lang="pl-PL" smtClean="0"/>
              <a:pPr/>
              <a:t>17</a:t>
            </a:fld>
            <a:endParaRPr lang="pl-PL"/>
          </a:p>
        </p:txBody>
      </p:sp>
      <p:graphicFrame>
        <p:nvGraphicFramePr>
          <p:cNvPr id="6" name="Symbol zastępczy zawartości 5">
            <a:extLst>
              <a:ext uri="{FF2B5EF4-FFF2-40B4-BE49-F238E27FC236}">
                <a16:creationId xmlns:a16="http://schemas.microsoft.com/office/drawing/2014/main" id="{202E589A-8EE9-47FC-B754-98095869BE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5128313"/>
              </p:ext>
            </p:extLst>
          </p:nvPr>
        </p:nvGraphicFramePr>
        <p:xfrm>
          <a:off x="1063113" y="1216742"/>
          <a:ext cx="10065774" cy="54443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859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798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Rok – Nazwa programu</a:t>
                      </a:r>
                      <a:endParaRPr lang="pl-PL" sz="16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Kwota dofinansowania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2009 – Narodowy Program Przebudowy Dróg Lokalnych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62,5 mln zł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2010 – Narodowy Program Przebudowy Dróg Lokalnych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67,6 mln zł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2011 – Narodowy Program Przebudowy Dróg Lokalnych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66,2 mln zł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2012 – Narodowy Program Przebudowy Dróg Lokalnych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14,8 mln zł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1929312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2013 – Narodowy Program Przebudowy Dróg Lokalnych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37,2 mln zł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586531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2014 – Narodowy Program Przebudowy Dróg Lokalnych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52,4 mln zł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2474583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2015 – Narodowy Program Przebudowy Dróg Lokalnych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74,5 mln zł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1058727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2016 – Program Rozwoju Gminnej i Powiatowej Infrastruktury Drogowej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59,5 mln zł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5338146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2017 – Program Rozwoju Gminnej i Powiatowej Infrastruktury Drogowej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60,3 mln zł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7969969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 – Program Rozwoju Gminnej i Powiatowej Infrastruktury Drogowej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59,7 mln zł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7488485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 – Rządowy Program na rzecz rozwoju konkurencyjności regionów poprzez wsparcie lokalnej infrastruktury drogowej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37,7 mln zł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0314834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2019 – Fundusz Dróg Samorządowych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280,7 mln zł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7799341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 – Fundusz Dróg Samorządowych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332,3 mln zł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2518714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 – Rządowy Fundusz Rozwoju Dróg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282,1 mln zł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0433114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 – Rządowy Fundusz Rozwoju Dróg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336,9 mln zł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86369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 – Rządowy Fundusz Rozwoju Dróg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543,2 mln zł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7415030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2024 – Rządowy Fundusz Rozwoju Dróg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458 mln zł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818227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09502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21564" y="2863644"/>
            <a:ext cx="11548872" cy="1130711"/>
          </a:xfrm>
        </p:spPr>
        <p:txBody>
          <a:bodyPr>
            <a:norm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Dziękujemy za uwagę </a:t>
            </a:r>
            <a:endParaRPr lang="pl-PL" sz="4800" dirty="0">
              <a:solidFill>
                <a:schemeClr val="bg1"/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6125782"/>
            <a:ext cx="9144000" cy="3191954"/>
          </a:xfrm>
        </p:spPr>
        <p:txBody>
          <a:bodyPr/>
          <a:lstStyle/>
          <a:p>
            <a:r>
              <a:rPr lang="pl-PL" dirty="0"/>
              <a:t>  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316660D-29EF-4435-B3E0-8027D4AEC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F981-3E04-4A1A-A32F-120B2AA655AC}" type="slidenum">
              <a:rPr lang="pl-PL" smtClean="0"/>
              <a:pPr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18006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0798"/>
            <a:ext cx="10515600" cy="35768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b="1" dirty="0">
                <a:solidFill>
                  <a:schemeClr val="bg1"/>
                </a:solidFill>
              </a:rPr>
              <a:t>Rządowy Fundusz Polski Ład: Program Inwestycji Strategicznych </a:t>
            </a:r>
          </a:p>
          <a:p>
            <a:pPr marL="0" indent="0">
              <a:buNone/>
            </a:pPr>
            <a:r>
              <a:rPr lang="pl-PL" b="1" dirty="0">
                <a:solidFill>
                  <a:schemeClr val="bg1"/>
                </a:solidFill>
              </a:rPr>
              <a:t>ma na celu dofinansowanie projektów inwestycyjnych </a:t>
            </a:r>
          </a:p>
          <a:p>
            <a:pPr marL="0" indent="0">
              <a:buNone/>
            </a:pPr>
            <a:r>
              <a:rPr lang="pl-PL" b="1" dirty="0">
                <a:solidFill>
                  <a:schemeClr val="bg1"/>
                </a:solidFill>
              </a:rPr>
              <a:t>realizowanych przez województwa, gminy, powiaty, miasta </a:t>
            </a:r>
          </a:p>
          <a:p>
            <a:pPr marL="0" indent="0">
              <a:buNone/>
            </a:pPr>
            <a:r>
              <a:rPr lang="pl-PL" b="1" dirty="0">
                <a:solidFill>
                  <a:schemeClr val="bg1"/>
                </a:solidFill>
              </a:rPr>
              <a:t>lub ich związki w całej Polsce.</a:t>
            </a:r>
          </a:p>
          <a:p>
            <a:pPr marL="0" indent="0">
              <a:buNone/>
            </a:pPr>
            <a:endParaRPr lang="pl-PL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pl-PL" dirty="0">
                <a:solidFill>
                  <a:schemeClr val="bg1"/>
                </a:solidFill>
              </a:rPr>
              <a:t>W ósmym naborze wniosków wysokość dofinansowania zależy od obszaru inwestycji.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B248AAFD-F0C9-424A-9C42-5CB5C5F6B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F981-3E04-4A1A-A32F-120B2AA655AC}" type="slidenum">
              <a:rPr lang="pl-PL" smtClean="0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84730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284517"/>
            <a:ext cx="10515600" cy="5116284"/>
          </a:xfrm>
        </p:spPr>
        <p:txBody>
          <a:bodyPr>
            <a:normAutofit/>
          </a:bodyPr>
          <a:lstStyle/>
          <a:p>
            <a:pPr lvl="0"/>
            <a:r>
              <a:rPr lang="pl-PL" b="1" dirty="0">
                <a:solidFill>
                  <a:schemeClr val="bg1"/>
                </a:solidFill>
              </a:rPr>
              <a:t>95%</a:t>
            </a:r>
            <a:r>
              <a:rPr lang="pl-PL" dirty="0">
                <a:solidFill>
                  <a:schemeClr val="bg1"/>
                </a:solidFill>
              </a:rPr>
              <a:t> wartości inwestycji (minimum 5% udziału własnego) dla inwestycji realizowanych w obszarach: </a:t>
            </a:r>
          </a:p>
          <a:p>
            <a:pPr lvl="1"/>
            <a:r>
              <a:rPr lang="pl-PL" sz="2800" dirty="0">
                <a:solidFill>
                  <a:schemeClr val="bg1"/>
                </a:solidFill>
              </a:rPr>
              <a:t>budowa lub modernizacja infrastruktury drogowej;</a:t>
            </a:r>
          </a:p>
          <a:p>
            <a:pPr lvl="1"/>
            <a:r>
              <a:rPr lang="pl-PL" sz="2800" dirty="0">
                <a:solidFill>
                  <a:schemeClr val="bg1"/>
                </a:solidFill>
              </a:rPr>
              <a:t>budowa lub modernizacja infrastruktury wodno-kanalizacyjnej, </a:t>
            </a:r>
            <a:br>
              <a:rPr lang="pl-PL" sz="2800" dirty="0">
                <a:solidFill>
                  <a:schemeClr val="bg1"/>
                </a:solidFill>
              </a:rPr>
            </a:br>
            <a:r>
              <a:rPr lang="pl-PL" sz="2800" dirty="0">
                <a:solidFill>
                  <a:schemeClr val="bg1"/>
                </a:solidFill>
              </a:rPr>
              <a:t>w tym oczyszczalni;</a:t>
            </a:r>
          </a:p>
          <a:p>
            <a:pPr lvl="1"/>
            <a:r>
              <a:rPr lang="pl-PL" sz="2800" dirty="0">
                <a:solidFill>
                  <a:schemeClr val="bg1"/>
                </a:solidFill>
              </a:rPr>
              <a:t>budowa lub modernizacja źródeł ciepła sieciowego </a:t>
            </a:r>
            <a:r>
              <a:rPr lang="pl-PL" sz="2800" dirty="0" err="1">
                <a:solidFill>
                  <a:schemeClr val="bg1"/>
                </a:solidFill>
              </a:rPr>
              <a:t>zeroemisyjnego</a:t>
            </a:r>
            <a:r>
              <a:rPr lang="pl-PL" sz="2800" dirty="0">
                <a:solidFill>
                  <a:schemeClr val="bg1"/>
                </a:solidFill>
              </a:rPr>
              <a:t>;</a:t>
            </a:r>
          </a:p>
          <a:p>
            <a:pPr lvl="1"/>
            <a:r>
              <a:rPr lang="pl-PL" sz="2800" dirty="0">
                <a:solidFill>
                  <a:schemeClr val="bg1"/>
                </a:solidFill>
              </a:rPr>
              <a:t>budowa lub modernizacja indywidualnych źródeł ciepła </a:t>
            </a:r>
            <a:r>
              <a:rPr lang="pl-PL" sz="2800" dirty="0" err="1">
                <a:solidFill>
                  <a:schemeClr val="bg1"/>
                </a:solidFill>
              </a:rPr>
              <a:t>zeroemisyjnego</a:t>
            </a:r>
            <a:r>
              <a:rPr lang="pl-PL" sz="2800" dirty="0">
                <a:solidFill>
                  <a:schemeClr val="bg1"/>
                </a:solidFill>
              </a:rPr>
              <a:t>;</a:t>
            </a:r>
          </a:p>
          <a:p>
            <a:pPr lvl="1"/>
            <a:r>
              <a:rPr lang="pl-PL" sz="2800" dirty="0">
                <a:solidFill>
                  <a:schemeClr val="bg1"/>
                </a:solidFill>
              </a:rPr>
              <a:t>budowa lub modernizacja infrastruktury gospodarki odpadami, </a:t>
            </a:r>
            <a:br>
              <a:rPr lang="pl-PL" sz="2800" dirty="0">
                <a:solidFill>
                  <a:schemeClr val="bg1"/>
                </a:solidFill>
              </a:rPr>
            </a:br>
            <a:r>
              <a:rPr lang="pl-PL" sz="2800" dirty="0">
                <a:solidFill>
                  <a:schemeClr val="bg1"/>
                </a:solidFill>
              </a:rPr>
              <a:t>w tym spalarnie, przetwarzanie biologiczne, segregacja;</a:t>
            </a:r>
          </a:p>
          <a:p>
            <a:pPr lvl="1"/>
            <a:r>
              <a:rPr lang="pl-PL" sz="2800" dirty="0">
                <a:solidFill>
                  <a:schemeClr val="bg1"/>
                </a:solidFill>
              </a:rPr>
              <a:t>odnawialne źródła energii;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00F8A617-53E0-4D6F-B20D-FDB79D343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F981-3E04-4A1A-A32F-120B2AA655AC}" type="slidenum">
              <a:rPr lang="pl-PL" smtClean="0"/>
              <a:pPr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717408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184890"/>
            <a:ext cx="10515600" cy="5673110"/>
          </a:xfrm>
        </p:spPr>
        <p:txBody>
          <a:bodyPr>
            <a:noAutofit/>
          </a:bodyPr>
          <a:lstStyle/>
          <a:p>
            <a:pPr lvl="0"/>
            <a:r>
              <a:rPr lang="pl-PL" sz="2400" b="1" dirty="0">
                <a:solidFill>
                  <a:schemeClr val="bg1"/>
                </a:solidFill>
              </a:rPr>
              <a:t>90%</a:t>
            </a:r>
            <a:r>
              <a:rPr lang="pl-PL" sz="2400" dirty="0">
                <a:solidFill>
                  <a:schemeClr val="bg1"/>
                </a:solidFill>
              </a:rPr>
              <a:t> wartości inwestycji (minimum 10% udziału własnego) dla inwestycji realizowanych w obszarach: 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tabor z napędem </a:t>
            </a:r>
            <a:r>
              <a:rPr lang="pl-PL" dirty="0" err="1">
                <a:solidFill>
                  <a:schemeClr val="bg1"/>
                </a:solidFill>
              </a:rPr>
              <a:t>zeroemisyjnym</a:t>
            </a:r>
            <a:r>
              <a:rPr lang="pl-PL" dirty="0">
                <a:solidFill>
                  <a:schemeClr val="bg1"/>
                </a:solidFill>
              </a:rPr>
              <a:t>;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budowa lub modernizacja źródeł ciepła sieciowego niskoemisyjnego;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budowa lub modernizacja sieci ciepłowniczej;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budowa lub modernizacja infrastruktury elektroenergetycznej, </a:t>
            </a:r>
            <a:br>
              <a:rPr lang="pl-PL" dirty="0">
                <a:solidFill>
                  <a:schemeClr val="bg1"/>
                </a:solidFill>
              </a:rPr>
            </a:br>
            <a:r>
              <a:rPr lang="pl-PL" dirty="0">
                <a:solidFill>
                  <a:schemeClr val="bg1"/>
                </a:solidFill>
              </a:rPr>
              <a:t>z wyłączeniem oświetleniowej;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cyfryzacja usług publicznych i komunalnych;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poprawa efektywności energetycznej budynków i instalacji publicznych;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innowacyjne rozwiązania w elektroenergetyce;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rewitalizacja obszarów miejskich;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budowa lub modernizacja infrastruktury kulturalnej;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budowa lub modernizacja infrastruktury turystycznej;</a:t>
            </a:r>
          </a:p>
          <a:p>
            <a:pPr lvl="1"/>
            <a:r>
              <a:rPr lang="pl-PL" dirty="0">
                <a:solidFill>
                  <a:schemeClr val="bg1"/>
                </a:solidFill>
              </a:rPr>
              <a:t>budowa lub modernizacja infrastruktury sportowej;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B5CF41EF-0F9D-4792-A621-2845E606D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F981-3E04-4A1A-A32F-120B2AA655AC}" type="slidenum">
              <a:rPr lang="pl-PL" smtClean="0"/>
              <a:pPr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84730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199" y="1184890"/>
            <a:ext cx="10946363" cy="5673110"/>
          </a:xfrm>
        </p:spPr>
        <p:txBody>
          <a:bodyPr>
            <a:noAutofit/>
          </a:bodyPr>
          <a:lstStyle/>
          <a:p>
            <a:pPr lvl="0"/>
            <a:r>
              <a:rPr lang="pl-PL" sz="2100" b="1" dirty="0">
                <a:solidFill>
                  <a:schemeClr val="bg1"/>
                </a:solidFill>
              </a:rPr>
              <a:t>85%</a:t>
            </a:r>
            <a:r>
              <a:rPr lang="pl-PL" sz="2100" dirty="0">
                <a:solidFill>
                  <a:schemeClr val="bg1"/>
                </a:solidFill>
              </a:rPr>
              <a:t> wartości inwestycji (minimum 15% udziału własnego) dla inwestycji realizowanych </a:t>
            </a:r>
            <a:br>
              <a:rPr lang="pl-PL" sz="2100" dirty="0">
                <a:solidFill>
                  <a:schemeClr val="bg1"/>
                </a:solidFill>
              </a:rPr>
            </a:br>
            <a:r>
              <a:rPr lang="pl-PL" sz="2100" dirty="0">
                <a:solidFill>
                  <a:schemeClr val="bg1"/>
                </a:solidFill>
              </a:rPr>
              <a:t>w obszarach: </a:t>
            </a:r>
          </a:p>
          <a:p>
            <a:pPr lvl="1"/>
            <a:r>
              <a:rPr lang="pl-PL" sz="2100" dirty="0">
                <a:solidFill>
                  <a:schemeClr val="bg1"/>
                </a:solidFill>
              </a:rPr>
              <a:t>budowa lub modernizacja infrastruktury technicznej drogowej;</a:t>
            </a:r>
          </a:p>
          <a:p>
            <a:pPr lvl="1"/>
            <a:r>
              <a:rPr lang="pl-PL" sz="2100" dirty="0">
                <a:solidFill>
                  <a:schemeClr val="bg1"/>
                </a:solidFill>
              </a:rPr>
              <a:t>budowa lub modernizacja infrastruktury tramwajowej, w tym zajezdni;</a:t>
            </a:r>
          </a:p>
          <a:p>
            <a:pPr lvl="1"/>
            <a:r>
              <a:rPr lang="pl-PL" sz="2100" dirty="0">
                <a:solidFill>
                  <a:schemeClr val="bg1"/>
                </a:solidFill>
              </a:rPr>
              <a:t>budowa lub modernizacja infrastruktury kolejowej, w tym stacji utrzymaniowo-naprawczej;</a:t>
            </a:r>
          </a:p>
          <a:p>
            <a:pPr lvl="1"/>
            <a:r>
              <a:rPr lang="pl-PL" sz="2100" dirty="0">
                <a:solidFill>
                  <a:schemeClr val="bg1"/>
                </a:solidFill>
              </a:rPr>
              <a:t>budowa lub modernizacja infrastruktury transportu wodnego;</a:t>
            </a:r>
          </a:p>
          <a:p>
            <a:pPr lvl="1"/>
            <a:r>
              <a:rPr lang="pl-PL" sz="2100" dirty="0">
                <a:solidFill>
                  <a:schemeClr val="bg1"/>
                </a:solidFill>
              </a:rPr>
              <a:t>tabor transportu kolejowego;</a:t>
            </a:r>
          </a:p>
          <a:p>
            <a:pPr lvl="1"/>
            <a:r>
              <a:rPr lang="pl-PL" sz="2100" dirty="0">
                <a:solidFill>
                  <a:schemeClr val="bg1"/>
                </a:solidFill>
              </a:rPr>
              <a:t>tabor transportu tramwajowego;</a:t>
            </a:r>
          </a:p>
          <a:p>
            <a:pPr lvl="1"/>
            <a:r>
              <a:rPr lang="pl-PL" sz="2100" dirty="0">
                <a:solidFill>
                  <a:schemeClr val="bg1"/>
                </a:solidFill>
              </a:rPr>
              <a:t>tabor z napędem niskoemisyjnym;</a:t>
            </a:r>
          </a:p>
          <a:p>
            <a:pPr lvl="1"/>
            <a:r>
              <a:rPr lang="pl-PL" sz="2100" dirty="0">
                <a:solidFill>
                  <a:schemeClr val="bg1"/>
                </a:solidFill>
              </a:rPr>
              <a:t>budowa lub modernizacja kanalizacji deszczowej;</a:t>
            </a:r>
          </a:p>
          <a:p>
            <a:pPr lvl="1"/>
            <a:r>
              <a:rPr lang="pl-PL" sz="2100" dirty="0">
                <a:solidFill>
                  <a:schemeClr val="bg1"/>
                </a:solidFill>
              </a:rPr>
              <a:t>gospodarka wodna, w tym melioracja, retencja, osuszanie;</a:t>
            </a:r>
          </a:p>
          <a:p>
            <a:pPr lvl="1"/>
            <a:r>
              <a:rPr lang="pl-PL" sz="2100" dirty="0">
                <a:solidFill>
                  <a:schemeClr val="bg1"/>
                </a:solidFill>
              </a:rPr>
              <a:t>budowa lub modernizacja indywidualnych źródeł ciepła niskoemisyjnego;</a:t>
            </a:r>
          </a:p>
          <a:p>
            <a:pPr lvl="1"/>
            <a:r>
              <a:rPr lang="pl-PL" sz="2100" dirty="0">
                <a:solidFill>
                  <a:schemeClr val="bg1"/>
                </a:solidFill>
              </a:rPr>
              <a:t>budowa i modernizacja infrastruktury społecznej;</a:t>
            </a:r>
          </a:p>
          <a:p>
            <a:pPr lvl="1"/>
            <a:r>
              <a:rPr lang="pl-PL" sz="2100" dirty="0">
                <a:solidFill>
                  <a:schemeClr val="bg1"/>
                </a:solidFill>
              </a:rPr>
              <a:t>budowa lub modernizacja infrastruktury edukacyjnej;</a:t>
            </a:r>
          </a:p>
          <a:p>
            <a:pPr lvl="1"/>
            <a:r>
              <a:rPr lang="pl-PL" sz="2100" dirty="0">
                <a:solidFill>
                  <a:schemeClr val="bg1"/>
                </a:solidFill>
              </a:rPr>
              <a:t>rewitalizacja obszarów i/lub budynków zdegradowanych i/lub poprzemysłowych;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832AB827-E933-438F-83A3-923BD1C6E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F981-3E04-4A1A-A32F-120B2AA655AC}" type="slidenum">
              <a:rPr lang="pl-PL" smtClean="0"/>
              <a:pPr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847305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478501"/>
            <a:ext cx="10515600" cy="3900998"/>
          </a:xfrm>
        </p:spPr>
        <p:txBody>
          <a:bodyPr>
            <a:noAutofit/>
          </a:bodyPr>
          <a:lstStyle/>
          <a:p>
            <a:pPr lvl="0"/>
            <a:r>
              <a:rPr lang="pl-PL" b="1" dirty="0">
                <a:solidFill>
                  <a:schemeClr val="bg1"/>
                </a:solidFill>
              </a:rPr>
              <a:t>80%</a:t>
            </a:r>
            <a:r>
              <a:rPr lang="pl-PL" dirty="0">
                <a:solidFill>
                  <a:schemeClr val="bg1"/>
                </a:solidFill>
              </a:rPr>
              <a:t> wartości inwestycji (minimum 20% udziału własnego) </a:t>
            </a:r>
          </a:p>
          <a:p>
            <a:pPr marL="0" lvl="0" indent="0">
              <a:buNone/>
            </a:pPr>
            <a:r>
              <a:rPr lang="pl-PL" dirty="0">
                <a:solidFill>
                  <a:schemeClr val="bg1"/>
                </a:solidFill>
              </a:rPr>
              <a:t>dla inwestycji realizowanych w obszarach: </a:t>
            </a:r>
          </a:p>
          <a:p>
            <a:pPr lvl="1"/>
            <a:r>
              <a:rPr lang="pl-PL" sz="2800" dirty="0">
                <a:solidFill>
                  <a:schemeClr val="bg1"/>
                </a:solidFill>
              </a:rPr>
              <a:t>tabor zbiorowego transportu drogowego;</a:t>
            </a:r>
          </a:p>
          <a:p>
            <a:pPr lvl="1"/>
            <a:r>
              <a:rPr lang="pl-PL" sz="2800" dirty="0">
                <a:solidFill>
                  <a:schemeClr val="bg1"/>
                </a:solidFill>
              </a:rPr>
              <a:t>tabor zbiorowego transportu wodnego;</a:t>
            </a:r>
          </a:p>
          <a:p>
            <a:pPr lvl="1"/>
            <a:r>
              <a:rPr lang="pl-PL" sz="2800" dirty="0">
                <a:solidFill>
                  <a:schemeClr val="bg1"/>
                </a:solidFill>
              </a:rPr>
              <a:t>budowa lub modernizacja infrastruktury telekomunikacyjnej;</a:t>
            </a:r>
          </a:p>
          <a:p>
            <a:pPr lvl="1"/>
            <a:r>
              <a:rPr lang="pl-PL" sz="2800" dirty="0">
                <a:solidFill>
                  <a:schemeClr val="bg1"/>
                </a:solidFill>
              </a:rPr>
              <a:t>budowa i organizacja inkubatorów przedsiębiorczości;</a:t>
            </a:r>
          </a:p>
          <a:p>
            <a:pPr lvl="1"/>
            <a:r>
              <a:rPr lang="pl-PL" sz="2800" dirty="0">
                <a:solidFill>
                  <a:schemeClr val="bg1"/>
                </a:solidFill>
              </a:rPr>
              <a:t>budowa i organizacja parków naukowo-technologicznych;</a:t>
            </a:r>
          </a:p>
          <a:p>
            <a:pPr lvl="1"/>
            <a:r>
              <a:rPr lang="pl-PL" sz="2800" dirty="0">
                <a:solidFill>
                  <a:schemeClr val="bg1"/>
                </a:solidFill>
              </a:rPr>
              <a:t>rozbiórka obiektów i urządzeń budowlanych.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12DA1DD4-2D2F-4BEB-9397-C795B3983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F981-3E04-4A1A-A32F-120B2AA655AC}" type="slidenum">
              <a:rPr lang="pl-PL" smtClean="0"/>
              <a:pPr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84730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66875"/>
            <a:ext cx="10515600" cy="31242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dirty="0">
                <a:solidFill>
                  <a:schemeClr val="bg1"/>
                </a:solidFill>
              </a:rPr>
              <a:t>W czasie ósmego naboru każda JST czy związek JST mogła zgłosić </a:t>
            </a:r>
            <a:r>
              <a:rPr lang="pl-PL" b="1" dirty="0">
                <a:solidFill>
                  <a:schemeClr val="bg1"/>
                </a:solidFill>
              </a:rPr>
              <a:t>maksymalnie trzy wnioski </a:t>
            </a:r>
            <a:r>
              <a:rPr lang="pl-PL" dirty="0">
                <a:solidFill>
                  <a:schemeClr val="bg1"/>
                </a:solidFill>
              </a:rPr>
              <a:t>o dofinansowanie, w tym:</a:t>
            </a:r>
          </a:p>
          <a:p>
            <a:pPr>
              <a:buNone/>
            </a:pPr>
            <a:endParaRPr lang="pl-PL" dirty="0">
              <a:solidFill>
                <a:schemeClr val="bg1"/>
              </a:solidFill>
            </a:endParaRPr>
          </a:p>
          <a:p>
            <a:pPr lvl="1"/>
            <a:r>
              <a:rPr lang="pl-PL" b="1" dirty="0">
                <a:solidFill>
                  <a:schemeClr val="bg1"/>
                </a:solidFill>
              </a:rPr>
              <a:t>1</a:t>
            </a:r>
            <a:r>
              <a:rPr lang="pl-PL" dirty="0">
                <a:solidFill>
                  <a:schemeClr val="bg1"/>
                </a:solidFill>
              </a:rPr>
              <a:t> wniosek, którego wartość dofinansowania nie może przekroczyć </a:t>
            </a:r>
            <a:r>
              <a:rPr lang="pl-PL" b="1" dirty="0">
                <a:solidFill>
                  <a:schemeClr val="bg1"/>
                </a:solidFill>
              </a:rPr>
              <a:t>2 mln zł</a:t>
            </a:r>
          </a:p>
          <a:p>
            <a:pPr lvl="1"/>
            <a:r>
              <a:rPr lang="pl-PL" b="1" dirty="0">
                <a:solidFill>
                  <a:schemeClr val="bg1"/>
                </a:solidFill>
              </a:rPr>
              <a:t>1</a:t>
            </a:r>
            <a:r>
              <a:rPr lang="pl-PL" dirty="0">
                <a:solidFill>
                  <a:schemeClr val="bg1"/>
                </a:solidFill>
              </a:rPr>
              <a:t> wniosek, którego wartość dofinansowania nie może przekroczyć </a:t>
            </a:r>
            <a:r>
              <a:rPr lang="pl-PL" b="1" dirty="0">
                <a:solidFill>
                  <a:schemeClr val="bg1"/>
                </a:solidFill>
              </a:rPr>
              <a:t>8 mln zł</a:t>
            </a:r>
          </a:p>
          <a:p>
            <a:pPr lvl="1"/>
            <a:r>
              <a:rPr lang="pl-PL" b="1" dirty="0">
                <a:solidFill>
                  <a:schemeClr val="bg1"/>
                </a:solidFill>
              </a:rPr>
              <a:t>1</a:t>
            </a:r>
            <a:r>
              <a:rPr lang="pl-PL" dirty="0">
                <a:solidFill>
                  <a:schemeClr val="bg1"/>
                </a:solidFill>
              </a:rPr>
              <a:t> wniosek, którego wartość dofinansowania nie może przekroczyć </a:t>
            </a:r>
            <a:r>
              <a:rPr lang="pl-PL" b="1" dirty="0">
                <a:solidFill>
                  <a:schemeClr val="bg1"/>
                </a:solidFill>
              </a:rPr>
              <a:t>30 mln zł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DFC2F18D-3CB8-4508-8AE0-91BEBFFCD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F981-3E04-4A1A-A32F-120B2AA655AC}" type="slidenum">
              <a:rPr lang="pl-PL" smtClean="0"/>
              <a:pPr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847305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51587" y="335628"/>
            <a:ext cx="7688825" cy="1325563"/>
          </a:xfrm>
        </p:spPr>
        <p:txBody>
          <a:bodyPr>
            <a:normAutofit/>
          </a:bodyPr>
          <a:lstStyle/>
          <a:p>
            <a:pPr algn="ctr"/>
            <a:r>
              <a:rPr lang="pl-PL" sz="2400" b="1" dirty="0">
                <a:solidFill>
                  <a:schemeClr val="bg1"/>
                </a:solidFill>
                <a:latin typeface="+mn-lt"/>
              </a:rPr>
              <a:t>Podsumowanie dotychczasowych edycji Programu Inwestycji Strategicznych „Polski Ład”</a:t>
            </a:r>
          </a:p>
        </p:txBody>
      </p:sp>
      <p:graphicFrame>
        <p:nvGraphicFramePr>
          <p:cNvPr id="7" name="Symbol zastępczy zawartości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7780236"/>
              </p:ext>
            </p:extLst>
          </p:nvPr>
        </p:nvGraphicFramePr>
        <p:xfrm>
          <a:off x="816077" y="1496285"/>
          <a:ext cx="10559845" cy="51017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748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973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875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31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Nazwa programu </a:t>
                      </a:r>
                      <a:endParaRPr lang="pl-PL" sz="14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9111" marR="9111" marT="9111" marB="91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Dofinansowanie – w skali kraju</a:t>
                      </a:r>
                      <a:endParaRPr lang="pl-PL" sz="14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9111" marR="9111" marT="9111" marB="91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Dofinansowanie – woj. lubelskie</a:t>
                      </a:r>
                      <a:endParaRPr lang="pl-PL" sz="14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9111" marR="9111" marT="9111" marB="9111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92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200" b="1" dirty="0">
                          <a:latin typeface="+mn-lt"/>
                          <a:ea typeface="Times New Roman"/>
                          <a:cs typeface="Times New Roman"/>
                        </a:rPr>
                        <a:t>Rządowy Fundusz „Polski Ład” – Program Inwestycji Strategicznych – edycja pierwsza</a:t>
                      </a:r>
                      <a:br>
                        <a:rPr lang="pl-PL" sz="1200" b="1" dirty="0">
                          <a:latin typeface="+mn-lt"/>
                          <a:ea typeface="Times New Roman"/>
                          <a:cs typeface="Times New Roman"/>
                        </a:rPr>
                      </a:br>
                      <a:r>
                        <a:rPr lang="pl-PL" sz="1200" dirty="0">
                          <a:latin typeface="+mn-lt"/>
                          <a:ea typeface="Times New Roman"/>
                          <a:cs typeface="Times New Roman"/>
                        </a:rPr>
                        <a:t>(dofinansowanie dla JST – nabór i rozstrzygnięcie 2021)</a:t>
                      </a:r>
                    </a:p>
                  </a:txBody>
                  <a:tcPr marL="9111" marR="9111" marT="9111" marB="91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200" b="1" dirty="0">
                          <a:latin typeface="+mn-lt"/>
                          <a:ea typeface="Times New Roman"/>
                          <a:cs typeface="Times New Roman"/>
                        </a:rPr>
                        <a:t>23,8 mld zł</a:t>
                      </a:r>
                      <a:endParaRPr lang="pl-PL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9111" marR="9111" marT="9111" marB="91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200" b="1" dirty="0">
                          <a:latin typeface="+mn-lt"/>
                          <a:ea typeface="Times New Roman"/>
                          <a:cs typeface="Times New Roman"/>
                        </a:rPr>
                        <a:t>1 866 558 230, 42 zł</a:t>
                      </a:r>
                      <a:endParaRPr lang="pl-PL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9111" marR="9111" marT="9111" marB="911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92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200" b="1" dirty="0">
                          <a:latin typeface="+mn-lt"/>
                          <a:ea typeface="Times New Roman"/>
                          <a:cs typeface="Times New Roman"/>
                        </a:rPr>
                        <a:t>Rządowy Fundusz „Polski Ład” – Program Inwestycji Strategicznych – edycja druga</a:t>
                      </a:r>
                      <a:br>
                        <a:rPr lang="pl-PL" sz="1200" b="1" dirty="0">
                          <a:latin typeface="+mn-lt"/>
                          <a:ea typeface="Times New Roman"/>
                          <a:cs typeface="Times New Roman"/>
                        </a:rPr>
                      </a:br>
                      <a:r>
                        <a:rPr lang="pl-PL" sz="1200" dirty="0">
                          <a:latin typeface="+mn-lt"/>
                          <a:ea typeface="Times New Roman"/>
                          <a:cs typeface="Times New Roman"/>
                        </a:rPr>
                        <a:t>(dofinansowanie dla JST – nabór 2021, rozstrzygnięcie 2022)</a:t>
                      </a:r>
                    </a:p>
                  </a:txBody>
                  <a:tcPr marL="9111" marR="9111" marT="9111" marB="91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200" b="1">
                          <a:latin typeface="+mn-lt"/>
                          <a:ea typeface="Times New Roman"/>
                          <a:cs typeface="Times New Roman"/>
                        </a:rPr>
                        <a:t>30 mld zł</a:t>
                      </a:r>
                      <a:endParaRPr lang="pl-PL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9111" marR="9111" marT="9111" marB="91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200" b="1" dirty="0">
                          <a:latin typeface="+mn-lt"/>
                          <a:ea typeface="Times New Roman"/>
                          <a:cs typeface="Times New Roman"/>
                        </a:rPr>
                        <a:t>2 526 916 347,05 zł</a:t>
                      </a:r>
                      <a:endParaRPr lang="pl-PL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9111" marR="9111" marT="9111" marB="911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923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pl-PL" sz="1200" b="1" dirty="0">
                          <a:latin typeface="+mn-lt"/>
                          <a:ea typeface="Times New Roman"/>
                          <a:cs typeface="Times New Roman"/>
                        </a:rPr>
                        <a:t>Rządowy Fundusz „Polski Ład” – Program Inwestycji Strategicznych – edycja trzecia</a:t>
                      </a:r>
                      <a:br>
                        <a:rPr lang="pl-PL" sz="1200" b="1" dirty="0">
                          <a:latin typeface="+mn-lt"/>
                          <a:ea typeface="Times New Roman"/>
                          <a:cs typeface="Times New Roman"/>
                        </a:rPr>
                      </a:br>
                      <a:r>
                        <a:rPr lang="pl-PL" sz="1200" dirty="0">
                          <a:latin typeface="+mn-lt"/>
                          <a:ea typeface="Times New Roman"/>
                          <a:cs typeface="Times New Roman"/>
                        </a:rPr>
                        <a:t>(PGR – nabór 2021, rozstrzygnięcie 2022)</a:t>
                      </a:r>
                    </a:p>
                  </a:txBody>
                  <a:tcPr marL="9111" marR="9111" marT="9111" marB="91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200" b="1">
                          <a:latin typeface="+mn-lt"/>
                          <a:ea typeface="Times New Roman"/>
                          <a:cs typeface="Times New Roman"/>
                        </a:rPr>
                        <a:t>4,07 mld zł</a:t>
                      </a:r>
                      <a:endParaRPr lang="pl-PL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9111" marR="9111" marT="9111" marB="91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200" b="1" dirty="0">
                          <a:latin typeface="+mn-lt"/>
                          <a:ea typeface="Times New Roman"/>
                          <a:cs typeface="Times New Roman"/>
                        </a:rPr>
                        <a:t>257 713 294,64 zł</a:t>
                      </a:r>
                      <a:endParaRPr lang="pl-PL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9111" marR="9111" marT="9111" marB="9111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92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200" b="1" dirty="0">
                          <a:latin typeface="+mn-lt"/>
                          <a:ea typeface="Times New Roman"/>
                          <a:cs typeface="Times New Roman"/>
                        </a:rPr>
                        <a:t>Rządowy Fundusz „Polski Ład” – Program Inwestycji Strategicznych – edycja czwarta</a:t>
                      </a:r>
                      <a:br>
                        <a:rPr lang="pl-PL" sz="1200" b="1" dirty="0">
                          <a:latin typeface="+mn-lt"/>
                          <a:ea typeface="Times New Roman"/>
                          <a:cs typeface="Times New Roman"/>
                        </a:rPr>
                      </a:br>
                      <a:r>
                        <a:rPr lang="pl-PL" sz="1200" dirty="0">
                          <a:latin typeface="+mn-lt"/>
                          <a:ea typeface="Times New Roman"/>
                          <a:cs typeface="Times New Roman"/>
                        </a:rPr>
                        <a:t>(Polskie Uzdrowiska – nabór i rozstrzygnięcie 2022)</a:t>
                      </a:r>
                    </a:p>
                  </a:txBody>
                  <a:tcPr marL="9111" marR="9111" marT="9111" marB="91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200" b="1">
                          <a:latin typeface="+mn-lt"/>
                          <a:ea typeface="Times New Roman"/>
                          <a:cs typeface="Times New Roman"/>
                        </a:rPr>
                        <a:t>240 mln zł</a:t>
                      </a:r>
                      <a:endParaRPr lang="pl-PL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9111" marR="9111" marT="9111" marB="91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200" b="1" dirty="0">
                          <a:latin typeface="+mn-lt"/>
                          <a:ea typeface="Times New Roman"/>
                          <a:cs typeface="Times New Roman"/>
                        </a:rPr>
                        <a:t>9 999 900 zł</a:t>
                      </a:r>
                      <a:endParaRPr lang="pl-PL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9111" marR="9111" marT="9111" marB="9111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92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200" b="1" dirty="0">
                          <a:latin typeface="+mn-lt"/>
                          <a:ea typeface="Times New Roman"/>
                          <a:cs typeface="Times New Roman"/>
                        </a:rPr>
                        <a:t>Rządowy Fundusz „Polski Ład” – Program Inwestycji Strategicznych – edycja piąta </a:t>
                      </a:r>
                      <a:br>
                        <a:rPr lang="pl-PL" sz="1200" b="1" dirty="0">
                          <a:latin typeface="+mn-lt"/>
                          <a:ea typeface="Times New Roman"/>
                          <a:cs typeface="Times New Roman"/>
                        </a:rPr>
                      </a:br>
                      <a:r>
                        <a:rPr lang="pl-PL" sz="1200" dirty="0">
                          <a:latin typeface="+mn-lt"/>
                          <a:ea typeface="Times New Roman"/>
                          <a:cs typeface="Times New Roman"/>
                        </a:rPr>
                        <a:t>(Rozwój Stref Przemysłowych – nabór i rozstrzygnięcie 2022)</a:t>
                      </a:r>
                    </a:p>
                  </a:txBody>
                  <a:tcPr marL="9111" marR="9111" marT="9111" marB="91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200" b="1">
                          <a:latin typeface="+mn-lt"/>
                          <a:ea typeface="Times New Roman"/>
                          <a:cs typeface="Times New Roman"/>
                        </a:rPr>
                        <a:t>5 mld zł</a:t>
                      </a:r>
                      <a:endParaRPr lang="pl-PL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9111" marR="9111" marT="9111" marB="91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200" b="1" dirty="0">
                          <a:latin typeface="+mn-lt"/>
                          <a:ea typeface="Times New Roman"/>
                          <a:cs typeface="Times New Roman"/>
                        </a:rPr>
                        <a:t>293 804 000 zł</a:t>
                      </a:r>
                      <a:endParaRPr lang="pl-PL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9111" marR="9111" marT="9111" marB="9111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92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200" b="1" dirty="0">
                          <a:latin typeface="+mn-lt"/>
                          <a:ea typeface="Times New Roman"/>
                          <a:cs typeface="Times New Roman"/>
                        </a:rPr>
                        <a:t>Rządowy Fundusz „Polski Ład” – Program Inwestycji Strategicznych – edycja szósta</a:t>
                      </a:r>
                      <a:br>
                        <a:rPr lang="pl-PL" sz="1200" b="1" dirty="0">
                          <a:latin typeface="+mn-lt"/>
                          <a:ea typeface="Times New Roman"/>
                          <a:cs typeface="Times New Roman"/>
                        </a:rPr>
                      </a:br>
                      <a:r>
                        <a:rPr lang="pl-PL" sz="1200" dirty="0">
                          <a:latin typeface="+mn-lt"/>
                          <a:ea typeface="Times New Roman"/>
                          <a:cs typeface="Times New Roman"/>
                        </a:rPr>
                        <a:t>(PGR – nabór i rozstrzygnięcie 2023)</a:t>
                      </a:r>
                    </a:p>
                  </a:txBody>
                  <a:tcPr marL="9111" marR="9111" marT="9111" marB="91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200" b="1" dirty="0">
                          <a:latin typeface="+mn-lt"/>
                          <a:ea typeface="Times New Roman"/>
                          <a:cs typeface="Times New Roman"/>
                        </a:rPr>
                        <a:t>4,5 mld zł</a:t>
                      </a:r>
                      <a:endParaRPr lang="pl-PL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9111" marR="9111" marT="9111" marB="91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200" b="1" dirty="0">
                          <a:latin typeface="+mn-lt"/>
                          <a:ea typeface="Times New Roman"/>
                          <a:cs typeface="Times New Roman"/>
                        </a:rPr>
                        <a:t>271 918 645,41 zł</a:t>
                      </a:r>
                      <a:endParaRPr lang="pl-PL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9111" marR="9111" marT="9111" marB="9111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92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200" b="1" dirty="0">
                          <a:latin typeface="+mn-lt"/>
                          <a:ea typeface="Times New Roman"/>
                          <a:cs typeface="Times New Roman"/>
                        </a:rPr>
                        <a:t>Rządowy Fundusz „Polski Ład” – Program Inwestycji Strategicznych – edycja siódma</a:t>
                      </a:r>
                      <a:br>
                        <a:rPr lang="pl-PL" sz="1200" b="1" dirty="0">
                          <a:latin typeface="+mn-lt"/>
                          <a:ea typeface="Times New Roman"/>
                          <a:cs typeface="Times New Roman"/>
                        </a:rPr>
                      </a:br>
                      <a:r>
                        <a:rPr lang="pl-PL" sz="1200" dirty="0">
                          <a:latin typeface="+mn-lt"/>
                          <a:ea typeface="Times New Roman"/>
                          <a:cs typeface="Times New Roman"/>
                        </a:rPr>
                        <a:t>(Rozwój stref przemysłowych – nabór i rozstrzygnięcie 2023)</a:t>
                      </a:r>
                    </a:p>
                  </a:txBody>
                  <a:tcPr marL="9111" marR="9111" marT="9111" marB="91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200" b="1" dirty="0">
                          <a:latin typeface="+mn-lt"/>
                          <a:ea typeface="Times New Roman"/>
                          <a:cs typeface="Times New Roman"/>
                        </a:rPr>
                        <a:t>4,3 mld zł</a:t>
                      </a:r>
                      <a:endParaRPr lang="pl-PL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9111" marR="9111" marT="9111" marB="91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200" b="1" dirty="0">
                          <a:latin typeface="+mn-lt"/>
                          <a:ea typeface="Times New Roman"/>
                          <a:cs typeface="Times New Roman"/>
                        </a:rPr>
                        <a:t>89 570 000,00 zł</a:t>
                      </a:r>
                      <a:endParaRPr lang="pl-PL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9111" marR="9111" marT="9111" marB="9111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92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200" b="1" dirty="0">
                          <a:latin typeface="+mn-lt"/>
                          <a:ea typeface="Times New Roman"/>
                          <a:cs typeface="Times New Roman"/>
                        </a:rPr>
                        <a:t>Rządowy Fundusz „Polski Ład” – Program Inwestycji Strategicznych – edycja ósma</a:t>
                      </a:r>
                      <a:br>
                        <a:rPr lang="pl-PL" sz="1200" b="1" dirty="0">
                          <a:latin typeface="+mn-lt"/>
                          <a:ea typeface="Times New Roman"/>
                          <a:cs typeface="Times New Roman"/>
                        </a:rPr>
                      </a:br>
                      <a:r>
                        <a:rPr lang="pl-PL" sz="1200" dirty="0">
                          <a:latin typeface="+mn-lt"/>
                          <a:ea typeface="Times New Roman"/>
                          <a:cs typeface="Times New Roman"/>
                        </a:rPr>
                        <a:t>(dofinansowanie dla JST – nabór i rozstrzygnięcie 2023)</a:t>
                      </a:r>
                    </a:p>
                  </a:txBody>
                  <a:tcPr marL="9111" marR="9111" marT="9111" marB="91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200" b="1" dirty="0">
                          <a:latin typeface="+mn-lt"/>
                          <a:ea typeface="Times New Roman"/>
                          <a:cs typeface="Times New Roman"/>
                        </a:rPr>
                        <a:t>26 mld zł</a:t>
                      </a:r>
                      <a:endParaRPr lang="pl-PL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9111" marR="9111" marT="9111" marB="91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200" b="1" dirty="0">
                          <a:latin typeface="+mn-lt"/>
                          <a:ea typeface="Times New Roman"/>
                          <a:cs typeface="Times New Roman"/>
                        </a:rPr>
                        <a:t>2 074 643 201,15 zł</a:t>
                      </a:r>
                      <a:endParaRPr lang="pl-PL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9111" marR="9111" marT="9111" marB="9111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47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200" b="1" dirty="0">
                          <a:latin typeface="+mn-lt"/>
                          <a:ea typeface="Times New Roman"/>
                          <a:cs typeface="Times New Roman"/>
                        </a:rPr>
                        <a:t>Łącznie </a:t>
                      </a:r>
                      <a:endParaRPr lang="pl-PL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9111" marR="9111" marT="9111" marB="91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200" b="1" dirty="0">
                          <a:latin typeface="+mn-lt"/>
                          <a:ea typeface="Times New Roman"/>
                          <a:cs typeface="Times New Roman"/>
                        </a:rPr>
                        <a:t>98,1 mld zł </a:t>
                      </a:r>
                      <a:endParaRPr lang="pl-PL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9111" marR="9111" marT="9111" marB="9111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200" b="1" dirty="0">
                          <a:latin typeface="+mn-lt"/>
                          <a:ea typeface="Times New Roman"/>
                          <a:cs typeface="Times New Roman"/>
                        </a:rPr>
                        <a:t>7 480 693 618,67 zł</a:t>
                      </a:r>
                      <a:endParaRPr lang="pl-PL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9111" marR="9111" marT="9111" marB="9111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13E4E698-169F-4234-819C-1B7FAC9A0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F981-3E04-4A1A-A32F-120B2AA655AC}" type="slidenum">
              <a:rPr lang="pl-PL" smtClean="0"/>
              <a:pPr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825838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1938287"/>
            <a:ext cx="10515600" cy="1325563"/>
          </a:xfrm>
        </p:spPr>
        <p:txBody>
          <a:bodyPr>
            <a:normAutofit/>
          </a:bodyPr>
          <a:lstStyle/>
          <a:p>
            <a:r>
              <a:rPr lang="pl-PL" sz="4000" b="1" dirty="0">
                <a:solidFill>
                  <a:schemeClr val="bg1"/>
                </a:solidFill>
              </a:rPr>
              <a:t>Program Inwestycji Strategicznych „Polski Ład”</a:t>
            </a:r>
            <a:br>
              <a:rPr lang="pl-PL" sz="4000" dirty="0">
                <a:solidFill>
                  <a:schemeClr val="bg1"/>
                </a:solidFill>
              </a:rPr>
            </a:br>
            <a:r>
              <a:rPr lang="pl-PL" sz="3200" dirty="0">
                <a:solidFill>
                  <a:schemeClr val="bg1"/>
                </a:solidFill>
              </a:rPr>
              <a:t>(wyniki naboru 8 edycji)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3467612"/>
            <a:ext cx="10515600" cy="1232207"/>
          </a:xfrm>
        </p:spPr>
        <p:txBody>
          <a:bodyPr>
            <a:normAutofit/>
          </a:bodyPr>
          <a:lstStyle/>
          <a:p>
            <a:r>
              <a:rPr lang="pl-PL" dirty="0">
                <a:solidFill>
                  <a:schemeClr val="bg1"/>
                </a:solidFill>
              </a:rPr>
              <a:t>Łączna wartość dofinansowania -  </a:t>
            </a:r>
            <a:r>
              <a:rPr lang="pl-PL" b="1" dirty="0">
                <a:solidFill>
                  <a:schemeClr val="bg1"/>
                </a:solidFill>
              </a:rPr>
              <a:t>2 074 643 201,15 zł</a:t>
            </a:r>
            <a:endParaRPr lang="pl-PL" dirty="0">
              <a:solidFill>
                <a:schemeClr val="bg1"/>
              </a:solidFill>
            </a:endParaRPr>
          </a:p>
          <a:p>
            <a:r>
              <a:rPr lang="pl-PL" dirty="0">
                <a:solidFill>
                  <a:schemeClr val="bg1"/>
                </a:solidFill>
              </a:rPr>
              <a:t>Liczba zadań planowanych do realizacji </a:t>
            </a:r>
            <a:r>
              <a:rPr lang="pl-PL" b="1" dirty="0">
                <a:solidFill>
                  <a:schemeClr val="bg1"/>
                </a:solidFill>
              </a:rPr>
              <a:t>418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4C7FE42-9893-4C9F-AF93-4D6AB55DB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1F981-3E04-4A1A-A32F-120B2AA655AC}" type="slidenum">
              <a:rPr lang="pl-PL" smtClean="0"/>
              <a:pPr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412321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1510</Words>
  <Application>Microsoft Office PowerPoint</Application>
  <PresentationFormat>Panoramiczny</PresentationFormat>
  <Paragraphs>262</Paragraphs>
  <Slides>18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Czcionka tekstu podstawowego</vt:lpstr>
      <vt:lpstr>Times New Roman</vt:lpstr>
      <vt:lpstr>Motyw pakietu Office</vt:lpstr>
      <vt:lpstr>PROGRAM INWESTYCJI STRATEGICZNYCH „POLSKI ŁAD”  OGŁOSZENIE WYNIKÓW NABORU (EDYCJA 8)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Podsumowanie dotychczasowych edycji Programu Inwestycji Strategicznych „Polski Ład”</vt:lpstr>
      <vt:lpstr>Program Inwestycji Strategicznych „Polski Ład” (wyniki naboru 8 edycji)</vt:lpstr>
      <vt:lpstr>Program Inwestycji Strategicznych  „Polski Ład” (wyniki naboru 8 edycji – dofinansowanie  z podziałem na powiaty)</vt:lpstr>
      <vt:lpstr>Program Inwestycji Strategicznych „Polski Ład” (wyniki naboru 8 edycji – JST z największym dofinansowaniem)</vt:lpstr>
      <vt:lpstr>Program Inwestycji Strategicznych „Polski Ład” (wyniki naboru 8 edycji – Miasto Lublin)</vt:lpstr>
      <vt:lpstr>Fundusz Dróg Samorządowych / Rządowy Fundusz Rozwoju Dróg</vt:lpstr>
      <vt:lpstr>Rządowy Fundusz Inwestycji Lokalnych </vt:lpstr>
      <vt:lpstr>Prezentacja programu PowerPoint</vt:lpstr>
      <vt:lpstr>Program Rządowe Dla Województwa Lubelskiego (2019 - 2024)</vt:lpstr>
      <vt:lpstr>Programy drogowe (2009-2024)</vt:lpstr>
      <vt:lpstr>Dziękujemy za uwagę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Rządowy Fundusz Rozwoju Dróg  ogłoszenie wyników naboru  (edycja 2023)</dc:title>
  <dc:creator>ppaszko</dc:creator>
  <cp:lastModifiedBy>Agnieszka Strzępka</cp:lastModifiedBy>
  <cp:revision>31</cp:revision>
  <cp:lastPrinted>2023-10-09T07:21:19Z</cp:lastPrinted>
  <dcterms:created xsi:type="dcterms:W3CDTF">2023-02-06T20:58:45Z</dcterms:created>
  <dcterms:modified xsi:type="dcterms:W3CDTF">2023-10-09T09:11:48Z</dcterms:modified>
</cp:coreProperties>
</file>