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36"/>
  </p:notesMasterIdLst>
  <p:handoutMasterIdLst>
    <p:handoutMasterId r:id="rId37"/>
  </p:handoutMasterIdLst>
  <p:sldIdLst>
    <p:sldId id="1520" r:id="rId5"/>
    <p:sldId id="1569" r:id="rId6"/>
    <p:sldId id="1578" r:id="rId7"/>
    <p:sldId id="1572" r:id="rId8"/>
    <p:sldId id="1602" r:id="rId9"/>
    <p:sldId id="1586" r:id="rId10"/>
    <p:sldId id="1587" r:id="rId11"/>
    <p:sldId id="1588" r:id="rId12"/>
    <p:sldId id="1608" r:id="rId13"/>
    <p:sldId id="1581" r:id="rId14"/>
    <p:sldId id="1576" r:id="rId15"/>
    <p:sldId id="1541" r:id="rId16"/>
    <p:sldId id="1582" r:id="rId17"/>
    <p:sldId id="1526" r:id="rId18"/>
    <p:sldId id="1584" r:id="rId19"/>
    <p:sldId id="1592" r:id="rId20"/>
    <p:sldId id="1604" r:id="rId21"/>
    <p:sldId id="1535" r:id="rId22"/>
    <p:sldId id="1610" r:id="rId23"/>
    <p:sldId id="1590" r:id="rId24"/>
    <p:sldId id="1611" r:id="rId25"/>
    <p:sldId id="1607" r:id="rId26"/>
    <p:sldId id="1622" r:id="rId27"/>
    <p:sldId id="1623" r:id="rId28"/>
    <p:sldId id="1629" r:id="rId29"/>
    <p:sldId id="1630" r:id="rId30"/>
    <p:sldId id="1631" r:id="rId31"/>
    <p:sldId id="1632" r:id="rId32"/>
    <p:sldId id="1633" r:id="rId33"/>
    <p:sldId id="1627" r:id="rId34"/>
    <p:sldId id="155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DDC8CF7B-CB27-4999-BF66-7907918AC058}">
          <p14:sldIdLst>
            <p14:sldId id="1520"/>
            <p14:sldId id="1569"/>
            <p14:sldId id="1578"/>
            <p14:sldId id="1572"/>
            <p14:sldId id="1602"/>
            <p14:sldId id="1586"/>
            <p14:sldId id="1587"/>
            <p14:sldId id="1588"/>
            <p14:sldId id="1608"/>
            <p14:sldId id="1581"/>
            <p14:sldId id="1576"/>
            <p14:sldId id="1541"/>
            <p14:sldId id="1582"/>
            <p14:sldId id="1526"/>
            <p14:sldId id="1584"/>
            <p14:sldId id="1592"/>
            <p14:sldId id="1604"/>
            <p14:sldId id="1535"/>
            <p14:sldId id="1610"/>
            <p14:sldId id="1590"/>
            <p14:sldId id="1611"/>
            <p14:sldId id="1607"/>
            <p14:sldId id="1622"/>
            <p14:sldId id="1623"/>
            <p14:sldId id="1629"/>
            <p14:sldId id="1630"/>
            <p14:sldId id="1631"/>
            <p14:sldId id="1632"/>
            <p14:sldId id="1633"/>
            <p14:sldId id="1627"/>
            <p14:sldId id="1556"/>
          </p14:sldIdLst>
        </p14:section>
        <p14:section name="Sekcja bez tytułu" id="{A8E6F70B-6647-4158-B7D6-BD39FC4B0A00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DAF3D6-9F45-4850-A2C3-60BB082B2C7E}" v="3" dt="2026-06-23T08:37:58.410"/>
  </p1510:revLst>
</p1510:revInfo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chańska Marta" userId="29fb9eaa-f11d-4ab9-b31e-8abda5055e18" providerId="ADAL" clId="{0BEF8C59-F54F-480B-80D3-7219639D4D11}"/>
    <pc:docChg chg="delSld modSld modSection">
      <pc:chgData name="Sochańska Marta" userId="29fb9eaa-f11d-4ab9-b31e-8abda5055e18" providerId="ADAL" clId="{0BEF8C59-F54F-480B-80D3-7219639D4D11}" dt="2026-06-23T08:41:57.924" v="167" actId="20577"/>
      <pc:docMkLst>
        <pc:docMk/>
      </pc:docMkLst>
      <pc:sldChg chg="modSp mod">
        <pc:chgData name="Sochańska Marta" userId="29fb9eaa-f11d-4ab9-b31e-8abda5055e18" providerId="ADAL" clId="{0BEF8C59-F54F-480B-80D3-7219639D4D11}" dt="2026-06-22T06:00:43.478" v="89" actId="20577"/>
        <pc:sldMkLst>
          <pc:docMk/>
          <pc:sldMk cId="3342914869" sldId="1520"/>
        </pc:sldMkLst>
        <pc:spChg chg="mod">
          <ac:chgData name="Sochańska Marta" userId="29fb9eaa-f11d-4ab9-b31e-8abda5055e18" providerId="ADAL" clId="{0BEF8C59-F54F-480B-80D3-7219639D4D11}" dt="2026-06-22T06:00:43.478" v="89" actId="20577"/>
          <ac:spMkLst>
            <pc:docMk/>
            <pc:sldMk cId="3342914869" sldId="1520"/>
            <ac:spMk id="10" creationId="{EFBEB139-49D2-8D04-86D2-09C06D00D17B}"/>
          </ac:spMkLst>
        </pc:spChg>
      </pc:sldChg>
      <pc:sldChg chg="modSp mod">
        <pc:chgData name="Sochańska Marta" userId="29fb9eaa-f11d-4ab9-b31e-8abda5055e18" providerId="ADAL" clId="{0BEF8C59-F54F-480B-80D3-7219639D4D11}" dt="2026-06-23T08:41:57.924" v="167" actId="20577"/>
        <pc:sldMkLst>
          <pc:docMk/>
          <pc:sldMk cId="1044852942" sldId="1535"/>
        </pc:sldMkLst>
        <pc:spChg chg="mod">
          <ac:chgData name="Sochańska Marta" userId="29fb9eaa-f11d-4ab9-b31e-8abda5055e18" providerId="ADAL" clId="{0BEF8C59-F54F-480B-80D3-7219639D4D11}" dt="2026-06-23T08:41:57.924" v="167" actId="20577"/>
          <ac:spMkLst>
            <pc:docMk/>
            <pc:sldMk cId="1044852942" sldId="1535"/>
            <ac:spMk id="7" creationId="{C7AAC818-849C-76C1-7578-10341A64F397}"/>
          </ac:spMkLst>
        </pc:spChg>
      </pc:sldChg>
      <pc:sldChg chg="modSp mod">
        <pc:chgData name="Sochańska Marta" userId="29fb9eaa-f11d-4ab9-b31e-8abda5055e18" providerId="ADAL" clId="{0BEF8C59-F54F-480B-80D3-7219639D4D11}" dt="2026-06-22T11:16:57.312" v="136" actId="20577"/>
        <pc:sldMkLst>
          <pc:docMk/>
          <pc:sldMk cId="1644988486" sldId="1572"/>
        </pc:sldMkLst>
        <pc:spChg chg="mod">
          <ac:chgData name="Sochańska Marta" userId="29fb9eaa-f11d-4ab9-b31e-8abda5055e18" providerId="ADAL" clId="{0BEF8C59-F54F-480B-80D3-7219639D4D11}" dt="2026-06-22T11:16:57.312" v="136" actId="20577"/>
          <ac:spMkLst>
            <pc:docMk/>
            <pc:sldMk cId="1644988486" sldId="1572"/>
            <ac:spMk id="3" creationId="{55C9EFAE-E825-E6EF-2AAD-BB3970E0D9E2}"/>
          </ac:spMkLst>
        </pc:spChg>
      </pc:sldChg>
      <pc:sldChg chg="modSp mod">
        <pc:chgData name="Sochańska Marta" userId="29fb9eaa-f11d-4ab9-b31e-8abda5055e18" providerId="ADAL" clId="{0BEF8C59-F54F-480B-80D3-7219639D4D11}" dt="2026-06-23T07:53:22.414" v="137" actId="20577"/>
        <pc:sldMkLst>
          <pc:docMk/>
          <pc:sldMk cId="1149563441" sldId="1578"/>
        </pc:sldMkLst>
        <pc:spChg chg="mod">
          <ac:chgData name="Sochańska Marta" userId="29fb9eaa-f11d-4ab9-b31e-8abda5055e18" providerId="ADAL" clId="{0BEF8C59-F54F-480B-80D3-7219639D4D11}" dt="2026-06-23T07:53:22.414" v="137" actId="20577"/>
          <ac:spMkLst>
            <pc:docMk/>
            <pc:sldMk cId="1149563441" sldId="1578"/>
            <ac:spMk id="5" creationId="{F3A9BACC-4384-5BA4-E31C-3C230FED0885}"/>
          </ac:spMkLst>
        </pc:spChg>
      </pc:sldChg>
      <pc:sldChg chg="modSp mod">
        <pc:chgData name="Sochańska Marta" userId="29fb9eaa-f11d-4ab9-b31e-8abda5055e18" providerId="ADAL" clId="{0BEF8C59-F54F-480B-80D3-7219639D4D11}" dt="2026-06-09T11:04:10.883" v="8" actId="20577"/>
        <pc:sldMkLst>
          <pc:docMk/>
          <pc:sldMk cId="564915614" sldId="1588"/>
        </pc:sldMkLst>
        <pc:spChg chg="mod">
          <ac:chgData name="Sochańska Marta" userId="29fb9eaa-f11d-4ab9-b31e-8abda5055e18" providerId="ADAL" clId="{0BEF8C59-F54F-480B-80D3-7219639D4D11}" dt="2026-06-09T11:04:10.883" v="8" actId="20577"/>
          <ac:spMkLst>
            <pc:docMk/>
            <pc:sldMk cId="564915614" sldId="1588"/>
            <ac:spMk id="5" creationId="{88C1E5EC-11D9-D3E6-EB1A-43051CF1FA74}"/>
          </ac:spMkLst>
        </pc:spChg>
      </pc:sldChg>
      <pc:sldChg chg="modSp mod">
        <pc:chgData name="Sochańska Marta" userId="29fb9eaa-f11d-4ab9-b31e-8abda5055e18" providerId="ADAL" clId="{0BEF8C59-F54F-480B-80D3-7219639D4D11}" dt="2026-06-05T10:51:18.332" v="6" actId="20577"/>
        <pc:sldMkLst>
          <pc:docMk/>
          <pc:sldMk cId="630106173" sldId="1602"/>
        </pc:sldMkLst>
        <pc:spChg chg="mod">
          <ac:chgData name="Sochańska Marta" userId="29fb9eaa-f11d-4ab9-b31e-8abda5055e18" providerId="ADAL" clId="{0BEF8C59-F54F-480B-80D3-7219639D4D11}" dt="2026-06-05T10:51:18.332" v="6" actId="20577"/>
          <ac:spMkLst>
            <pc:docMk/>
            <pc:sldMk cId="630106173" sldId="1602"/>
            <ac:spMk id="4" creationId="{E77278B0-676F-2C87-30A3-47051F699A40}"/>
          </ac:spMkLst>
        </pc:spChg>
      </pc:sldChg>
      <pc:sldChg chg="modSp mod">
        <pc:chgData name="Sochańska Marta" userId="29fb9eaa-f11d-4ab9-b31e-8abda5055e18" providerId="ADAL" clId="{0BEF8C59-F54F-480B-80D3-7219639D4D11}" dt="2026-06-23T08:37:52.046" v="153" actId="20577"/>
        <pc:sldMkLst>
          <pc:docMk/>
          <pc:sldMk cId="2959631961" sldId="1604"/>
        </pc:sldMkLst>
        <pc:spChg chg="mod">
          <ac:chgData name="Sochańska Marta" userId="29fb9eaa-f11d-4ab9-b31e-8abda5055e18" providerId="ADAL" clId="{0BEF8C59-F54F-480B-80D3-7219639D4D11}" dt="2026-06-23T08:37:52.046" v="153" actId="20577"/>
          <ac:spMkLst>
            <pc:docMk/>
            <pc:sldMk cId="2959631961" sldId="1604"/>
            <ac:spMk id="5" creationId="{365F0FD4-C5AA-2B1C-79AE-91E585A80E42}"/>
          </ac:spMkLst>
        </pc:spChg>
      </pc:sldChg>
      <pc:sldChg chg="del">
        <pc:chgData name="Sochańska Marta" userId="29fb9eaa-f11d-4ab9-b31e-8abda5055e18" providerId="ADAL" clId="{0BEF8C59-F54F-480B-80D3-7219639D4D11}" dt="2026-06-22T11:16:03.938" v="123" actId="2696"/>
        <pc:sldMkLst>
          <pc:docMk/>
          <pc:sldMk cId="3096701982" sldId="163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CE49F5C-A5C2-D242-8D52-740EDA0C7D2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309633C-4073-444C-3C9D-6534B6574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5563F-232C-2635-C4B9-CBC56B3F9C8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86EE302-3E0B-49C1-1765-F1D5192EB2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051688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633600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59BF474-0648-42DE-65A1-19DE76460C0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4347605-E848-BB0F-9FFD-45B453E84B9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9410534-6B46-788C-CBEF-C5E218A2C8A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6B027D0-3EAB-59C3-FD4C-17204BC27CC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41163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57860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453B979-61B6-269F-2AB2-0B036271515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87B01DC-B616-4BEB-E4F8-AB8CD66E99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8EF15D-1601-4D87-A180-ADBEFD4715D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9183414F-EC7B-5F97-4C83-0481FCF4D8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68ABABF-0A27-8C1E-8792-B8299120AB88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46FE19BF-1A11-8AE2-899C-D8B6311973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51D7016D-C08B-7B3B-5259-77586F691DA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2170998-162D-43DE-102D-19D4B19D875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AE5D3C3-7028-9022-5292-7C7F5B8FF0F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0B2CF4F5-9622-7352-4159-FEEFBA23490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E43DE62-5946-44C1-E51D-FBBE5FA92FE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FD5AA3D2-EEDE-B264-FA96-69F85CC43E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A692BD7-ECEF-D5EA-E216-98B514C8432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DBDB61F-5B7A-55DF-FBD4-50A8E8D7E2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254051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6652687-90E6-844C-8F24-1ABDDB5EC30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539220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1453372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1FD2634-9F3A-30FE-C10F-A6D771122AB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C104405-0316-34F5-91C0-86258241E40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D76D40A-7E9D-CC48-8896-6570A4E7D2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E03D360-6A82-FAA7-90D3-39121E038267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B5B796C-FF92-2306-94B7-434CD5F42A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0BF898C-74B1-460D-C48F-AF3E0628AF7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5A3C07E-7CA0-7201-B3C9-CD7A6BD5DE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3832180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C1EE7F5-8A4C-5BBF-FE63-142E1205CD2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6901F3C1-6AFD-C304-D76C-45F7626A5D1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5573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AF5AE9A-9030-DC0B-0318-AD81E4EA3D1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8BEE9291-70F9-ED22-B0E7-5760676201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4151D0E-D472-2838-4642-33F6D086FD2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CCD5D70-97FE-97B2-50FC-69CADB298D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79F8AF00-E5F2-48D2-FB33-23EF035240F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F554977C-C14E-9413-C17E-25C8C59117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9834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BA282D3-422D-DD2C-77F8-3615D2CCDB9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4786F25-E418-F390-1746-7A87152C92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EAAEF1A-1C72-D1B5-02E2-1CB9C2F2890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2153D81-1DD4-D410-1C82-A96EA1A3A6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4095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8EA6ECE-A15F-6912-D7D2-5068334FB12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FEF7B74-7DA0-66C7-34CD-2107AF95C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54B0559-51E5-322E-E61A-85E35AAB21A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5C03AD97-6732-3DBC-5F7F-1D565F68661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5D60F6D-7FF3-C9D1-CB12-403BEB12409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EAB4119-7351-DFD5-EC01-9586DB2524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136739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136738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29F458F-C7D5-DC33-3092-68F26AA1125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20A3F5A0-BC86-6AE5-B924-213EEBC133A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610091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610091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04CE6B2-DB89-5D15-2F98-896B6A2AD8D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3013462-CB05-ABD2-F343-65E05EBCC6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9022279-744A-C7A3-BD3D-E2832EF3AB8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B141B128-604F-DC32-B32C-C8A5D13E57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1"/>
            <a:ext cx="4251960" cy="40882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AD1240C-3A3E-4C5A-E62C-1052C5963FAA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5BC81448-5DCB-7580-2A6F-27D6B7AB09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2555C7B-D069-3CB5-1FEC-E27843C9B8C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6E26BED-C9BC-E3F6-E826-E478B772F7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EBA338FD-0577-0BFF-1166-54C91E1F0D2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8DAA2CF-F307-6B48-8473-9BCBEAD2B9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DC2EE25-80F9-44F1-9317-B7009BFD55F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92C2DE1B-8B51-BEC7-660D-D838103FD9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2CC69D9-40F7-A854-9B42-002AE75E5D2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E5B726F5-A71D-4145-66C4-10E4ACBB5F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474741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5CB5F9D-A91D-EF42-BE25-ABCCF697A04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0F799FF-AC3B-A784-0C06-F18768BE61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2059770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553176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-1"/>
            <a:ext cx="4206240" cy="6870263"/>
          </a:xfrm>
          <a:prstGeom prst="rect">
            <a:avLst/>
          </a:prstGeom>
          <a:blipFill dpi="0"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b="179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6D5C045-B359-9D72-A788-FB8E4472A0D3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3DA85DD0-9645-098E-812C-0DFF836B76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9ADCC69-FA92-2778-31E3-076D08D6D35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28011C2-1180-0E36-EC95-F160158928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846AB2C5-E440-3347-2CFA-12FB267C839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F6C1D2A-27A2-49FA-F0FE-A19AB5E843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533385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45E90BD-858F-C043-9EFC-57110FBF237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94E8E9A-DAAB-9B7D-1C43-F2B75F168ED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239295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BF5EEF3-EE20-F313-B546-5BDE92570AF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8E8AF3-93B1-99C6-38CB-D4BF82EC5D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367060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2343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F1F0230-A3EF-AA33-1608-054329B6E06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D90A1A9-8BF3-146C-4855-FC74FA0700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474776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367060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234383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err="1"/>
              <a:t>Cytat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7F1F0230-A3EF-AA33-1608-054329B6E06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B228B89-483C-D005-6625-38938B31EC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135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055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055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E256C25-6661-5052-378F-54DEC69E4F0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C08773C6-47F2-212B-D40E-EB3C0BDBFD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30572DE-B324-F93B-2999-CDA3AC635CF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2E28120-1CDF-1CE6-B85C-525A963F46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92935E78-B026-8EBB-A147-9892DF30AEB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8D443E91-5C70-6EC9-3C28-9CB3CCD99A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E45ED87-5130-BEDD-6EE0-0C30ADB78720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B2498759-59BC-3545-3FB5-863E268760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74904B2-F7EB-AF34-EEEB-D62E3868EF1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9174D36-0A87-1C54-9CDA-64F15B843A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32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3267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88758AD-CE0D-0C41-E4E6-40F245560AF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052629D-130D-FECE-BCC9-FAA97962DD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0BD54DF-FDFE-5578-824C-DB83C29EA99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800CC8E8-C4D9-8CC8-0E34-C1A9B343384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id="{BE3724F5-BEC4-6D3F-3BD6-058EFAE5487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62AD346-4519-89DF-A3C5-560FBDA00B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39057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2"/>
            <a:ext cx="6440258" cy="50573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EB08D515-513B-C56C-49D1-0DB83015779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FED3A6BA-FF12-7EDB-D14A-98894ADA17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28003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2CBB4743-45DF-3343-305C-7B969C958290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204EC018-74B4-A37C-D127-F36016D2E0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28047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6323"/>
            <a:ext cx="12192000" cy="972457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2C3B66EE-2183-80CD-170E-743C9C9A0754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E82F01D3-ED15-4671-FACF-8CDE489C85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6D1AD8F-E6C8-025F-4DB7-D254F18C99A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804FF54-8F1C-D7DE-A464-2365DD50FD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6E899E3-4B39-99AE-E132-28638BF452D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354AF03E-1024-2DAB-CB1F-620B8FD8F9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bg1"/>
                </a:solidFill>
              </a:rPr>
              <a:t>Podtytuł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B2690864-201E-A7B0-4147-644E35094FE2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00D9092D-9209-3A38-B0C4-1485DD7C04B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182A970-BE2A-A18E-4E88-C87BD99B9A3E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6D6708FE-14F8-7B82-233E-6BEAA665C3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5D914E6-8049-9561-C97E-2ED8FCDB89E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 rot="16200000">
            <a:off x="1154030" y="676656"/>
            <a:ext cx="36576" cy="521208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2FDC7677-B255-2E46-B8DE-D1DA3E85428B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7AB7F20-6F42-6DCD-0B43-0C7B9146E3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err="1">
                <a:solidFill>
                  <a:schemeClr val="accent6"/>
                </a:solidFill>
              </a:rPr>
              <a:t>Podtytuł</a:t>
            </a:r>
            <a:endParaRPr lang="en-US" sz="200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D213C4B8-3F90-429E-A1E6-66522803F70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90CF57D0-3F63-E03B-E9CD-FEC010D890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368C37B0-E933-FEF8-27CE-8B4B96318B61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43DB6859-8413-10BD-BC76-7F82ABD5F5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587743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588372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08321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083218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24127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241278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F5C18355-D30E-B2AF-3AA2-E911C5EDCAB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288F1E35-4DBC-E387-9A76-16239153E34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C409BF53-A006-D555-0DE2-BD8133955965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1E99E112-FF05-4EE8-268B-CB48A658EC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276393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292153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276393"/>
            <a:ext cx="512484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369270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647745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275820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3749020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3689625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653644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2896657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2933528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F67E2843-1AED-AC13-8233-A3AC6179227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Grafika 11">
            <a:extLst>
              <a:ext uri="{FF2B5EF4-FFF2-40B4-BE49-F238E27FC236}">
                <a16:creationId xmlns:a16="http://schemas.microsoft.com/office/drawing/2014/main" id="{CAA3E1A0-8F0E-7964-0888-7C4C2E41B8F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351737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208420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362314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362314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362314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52859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73440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17485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25131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err="1">
                <a:solidFill>
                  <a:schemeClr val="accent6"/>
                </a:solidFill>
              </a:rPr>
              <a:t>Podtytuł</a:t>
            </a:r>
            <a:endParaRPr lang="en-US" sz="2400" b="0">
              <a:solidFill>
                <a:schemeClr val="accent6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C7E17FE-0FA9-B25C-57F8-C5A0F0B3B02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63D0AEE-51C4-8333-5DE5-14F984B28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F8408C5-C864-C6B6-5634-00F5C1E17186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9DD2540D-DBFA-0025-E093-B277913512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212664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53761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537618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566356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277419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277419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277419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277419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487388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487388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487388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487388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487388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2CEEB00E-8FED-2005-9F55-DA1E2E3F12A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9BBA607-F044-537D-C85B-346D80B1D7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3663390" y="6409826"/>
            <a:ext cx="4865220" cy="3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5F43983-8462-4563-B8F0-490CA8F9F3DC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5B540FF0-DAF4-147C-4A44-BF69FAE138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85800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199EFCD7-46BB-E19B-F7ED-7B791DFDEA29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2BA1E69D-D752-D7FC-B8CE-3462C2FFC8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Tytuł</a:t>
            </a:r>
            <a:r>
              <a:rPr lang="en-US"/>
              <a:t> </a:t>
            </a:r>
            <a:r>
              <a:rPr lang="en-US" err="1"/>
              <a:t>Slajdu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43" r:id="rId45"/>
    <p:sldLayoutId id="2147483816" r:id="rId46"/>
    <p:sldLayoutId id="2147483817" r:id="rId47"/>
    <p:sldLayoutId id="2147483830" r:id="rId48"/>
    <p:sldLayoutId id="2147483831" r:id="rId49"/>
    <p:sldLayoutId id="2147483818" r:id="rId50"/>
    <p:sldLayoutId id="2147483819" r:id="rId51"/>
    <p:sldLayoutId id="2147483820" r:id="rId52"/>
    <p:sldLayoutId id="2147483821" r:id="rId53"/>
    <p:sldLayoutId id="2147483822" r:id="rId54"/>
    <p:sldLayoutId id="2147483823" r:id="rId55"/>
    <p:sldLayoutId id="2147483825" r:id="rId56"/>
    <p:sldLayoutId id="2147483824" r:id="rId57"/>
    <p:sldLayoutId id="2147483833" r:id="rId58"/>
    <p:sldLayoutId id="2147483838" r:id="rId59"/>
    <p:sldLayoutId id="2147483835" r:id="rId60"/>
    <p:sldLayoutId id="2147483839" r:id="rId61"/>
    <p:sldLayoutId id="2147483834" r:id="rId62"/>
    <p:sldLayoutId id="2147483840" r:id="rId63"/>
    <p:sldLayoutId id="2147483837" r:id="rId64"/>
    <p:sldLayoutId id="2147483836" r:id="rId65"/>
    <p:sldLayoutId id="2147483841" r:id="rId66"/>
    <p:sldLayoutId id="2147483828" r:id="rId6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NarodowyFunduszOchronySrodowiskaiGospodarkiWodnej" TargetMode="External"/><Relationship Id="rId3" Type="http://schemas.openxmlformats.org/officeDocument/2006/relationships/hyperlink" Target="NULL" TargetMode="External"/><Relationship Id="rId7" Type="http://schemas.openxmlformats.org/officeDocument/2006/relationships/image" Target="../media/image45.svg"/><Relationship Id="rId2" Type="http://schemas.openxmlformats.org/officeDocument/2006/relationships/hyperlink" Target="http://www.gov.pl/web/nfosigw/fundusze-europejskie-na-infrastrukture-klimat-i-srodowisko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x.com/NFOSiGW" TargetMode="External"/><Relationship Id="rId11" Type="http://schemas.openxmlformats.org/officeDocument/2006/relationships/image" Target="../media/image47.svg"/><Relationship Id="rId5" Type="http://schemas.openxmlformats.org/officeDocument/2006/relationships/image" Target="../media/image40.jpeg"/><Relationship Id="rId10" Type="http://schemas.openxmlformats.org/officeDocument/2006/relationships/hyperlink" Target="https://www.linkedin.com/company/18824772/admin/page-posts/published/" TargetMode="External"/><Relationship Id="rId4" Type="http://schemas.openxmlformats.org/officeDocument/2006/relationships/hyperlink" Target="https://www.gov.pl/web/nfosigw/spotkanie-z-wykonawcami-podsumowujace-pierwszy-kwartal-wdrazania-nowej-odslony-programu-czyste-powietrze" TargetMode="External"/><Relationship Id="rId9" Type="http://schemas.openxmlformats.org/officeDocument/2006/relationships/image" Target="../media/image46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333" y="1283677"/>
            <a:ext cx="6857998" cy="3428589"/>
          </a:xfrm>
        </p:spPr>
        <p:txBody>
          <a:bodyPr anchor="t">
            <a:normAutofit fontScale="90000"/>
          </a:bodyPr>
          <a:lstStyle/>
          <a:p>
            <a:pPr algn="ctr" defTabSz="1006475" eaLnBrk="0" fontAlgn="base" hangingPunct="0">
              <a:lnSpc>
                <a:spcPct val="100000"/>
              </a:lnSpc>
              <a:spcAft>
                <a:spcPct val="0"/>
              </a:spcAft>
              <a:defRPr/>
            </a:pPr>
            <a:r>
              <a:rPr lang="pl-PL" sz="2200" cap="none" spc="0" dirty="0">
                <a:latin typeface="Calibri" panose="020F0502020204030204"/>
                <a:ea typeface="Open Sans"/>
                <a:cs typeface="Open Sans"/>
              </a:rPr>
              <a:t/>
            </a:r>
            <a:br>
              <a:rPr lang="pl-PL" sz="2200" cap="none" spc="0" dirty="0">
                <a:latin typeface="Calibri" panose="020F0502020204030204"/>
                <a:ea typeface="Open Sans"/>
                <a:cs typeface="Open Sans"/>
              </a:rPr>
            </a:br>
            <a:r>
              <a:rPr lang="pl-PL" sz="2200" dirty="0"/>
              <a:t>Zamówienia Publiczne w Feniks 2021-2027: </a:t>
            </a:r>
            <a:r>
              <a:rPr lang="pl-PL" sz="2200" dirty="0" smtClean="0"/>
              <a:t/>
            </a:r>
            <a:br>
              <a:rPr lang="pl-PL" sz="2200" dirty="0" smtClean="0"/>
            </a:br>
            <a:r>
              <a:rPr lang="pl-PL" sz="2200" dirty="0"/>
              <a:t/>
            </a:r>
            <a:br>
              <a:rPr lang="pl-PL" sz="2200" dirty="0"/>
            </a:br>
            <a:r>
              <a:rPr lang="pl-PL" sz="2200" dirty="0" smtClean="0"/>
              <a:t>Wybrane </a:t>
            </a:r>
            <a:r>
              <a:rPr lang="pl-PL" sz="2200" dirty="0"/>
              <a:t>zagadnienia z zakresu kontroli projektu, procedur zawierania Umów oraz postępowania z nieprawidłowościami</a:t>
            </a:r>
            <a:r>
              <a:rPr lang="pl-PL" sz="22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22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 smtClean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  <a:t/>
            </a:r>
            <a:br>
              <a:rPr lang="pl-PL" sz="1600" cap="none" spc="0" dirty="0">
                <a:latin typeface="Calibri" panose="020F0502020204030204"/>
                <a:ea typeface="Open Sans" pitchFamily="2" charset="0"/>
                <a:cs typeface="Open Sans" pitchFamily="2" charset="0"/>
              </a:rPr>
            </a:br>
            <a:r>
              <a:rPr lang="pl-PL" sz="1600" cap="none" spc="0" dirty="0">
                <a:latin typeface="Calibri" panose="020F0502020204030204"/>
                <a:ea typeface="Open Sans"/>
                <a:cs typeface="Open Sans"/>
              </a:rPr>
              <a:t>Warszawa, </a:t>
            </a:r>
            <a:r>
              <a:rPr lang="pl-PL" sz="1600" cap="none" spc="0" dirty="0" smtClean="0">
                <a:latin typeface="Calibri" panose="020F0502020204030204"/>
                <a:ea typeface="Open Sans"/>
                <a:cs typeface="Open Sans"/>
              </a:rPr>
              <a:t>24.06.2026 </a:t>
            </a:r>
            <a:r>
              <a:rPr lang="pl-PL" sz="1600" cap="none" spc="0" dirty="0">
                <a:latin typeface="Calibri" panose="020F0502020204030204"/>
                <a:ea typeface="Open Sans"/>
                <a:cs typeface="Open Sans"/>
              </a:rPr>
              <a:t>r.</a:t>
            </a:r>
            <a:br>
              <a:rPr lang="pl-PL" sz="1600" cap="none" spc="0" dirty="0">
                <a:latin typeface="Calibri" panose="020F0502020204030204"/>
                <a:ea typeface="Open Sans"/>
                <a:cs typeface="Open Sans"/>
              </a:rPr>
            </a:br>
            <a:r>
              <a:rPr lang="pl-PL" sz="1600" cap="none" spc="0" dirty="0">
                <a:latin typeface="Calibri" panose="020F0502020204030204"/>
                <a:ea typeface="Open Sans"/>
                <a:cs typeface="Open Sans"/>
              </a:rPr>
              <a:t>Marta Sochańska, Piotr Zajączkowski</a:t>
            </a:r>
            <a:endParaRPr lang="pl-PL" sz="1600" cap="none" spc="0" dirty="0">
              <a:latin typeface="Calibri" panose="020F0502020204030204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89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7C03DECE-52CB-4CEA-23C0-ACA354634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412243"/>
            <a:ext cx="9358884" cy="733703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Calibri"/>
                <a:ea typeface="Calibri"/>
                <a:cs typeface="Poppins"/>
              </a:rPr>
              <a:t>BAZA KONKURENCYJNOŚCI </a:t>
            </a:r>
            <a:r>
              <a:rPr lang="en-US" sz="3600" dirty="0">
                <a:latin typeface="Calibri"/>
                <a:ea typeface="Calibri"/>
              </a:rPr>
              <a:t/>
            </a:r>
            <a:br>
              <a:rPr lang="en-US" sz="3600" dirty="0">
                <a:latin typeface="Calibri"/>
                <a:ea typeface="Calibri"/>
              </a:rPr>
            </a:br>
            <a:r>
              <a:rPr lang="en-US" sz="3600" dirty="0">
                <a:latin typeface="Calibri"/>
                <a:ea typeface="Calibri"/>
                <a:cs typeface="Poppins"/>
              </a:rPr>
              <a:t/>
            </a:r>
            <a:br>
              <a:rPr lang="en-US" sz="3600" dirty="0">
                <a:latin typeface="Calibri"/>
                <a:ea typeface="Calibri"/>
                <a:cs typeface="Poppins"/>
              </a:rPr>
            </a:br>
            <a:endParaRPr lang="pl-P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4A8A36-D7DF-9A0A-A569-BD2E6F22D1F9}"/>
              </a:ext>
            </a:extLst>
          </p:cNvPr>
          <p:cNvSpPr txBox="1"/>
          <p:nvPr/>
        </p:nvSpPr>
        <p:spPr>
          <a:xfrm>
            <a:off x="816429" y="2598057"/>
            <a:ext cx="11094356" cy="13696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l-PL" dirty="0">
                <a:solidFill>
                  <a:schemeClr val="bg1"/>
                </a:solidFill>
                <a:latin typeface="Calibri"/>
              </a:rPr>
              <a:t>D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la zamówień udzielanych w projektach perspektywy 2021-2027, upublicznienie zapytania ofertowego polega na jego umieszczeniu w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B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azie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K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onkurencyjności (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https://bazakonkurencyjnosci.funduszeeuropejskie.gov.pl/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), 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/>
            </a:r>
            <a:br>
              <a:rPr lang="pl-PL" dirty="0">
                <a:solidFill>
                  <a:schemeClr val="bg1"/>
                </a:solidFill>
                <a:latin typeface="Calibri"/>
              </a:rPr>
            </a:br>
            <a:r>
              <a:rPr lang="en-US" dirty="0">
                <a:solidFill>
                  <a:schemeClr val="bg1"/>
                </a:solidFill>
                <a:latin typeface="Calibri"/>
              </a:rPr>
              <a:t>w przypadku prowadzenia postępowania zgodnie z zasadą konkure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n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cyjności (</a:t>
            </a:r>
            <a:r>
              <a:rPr lang="pl-PL" dirty="0">
                <a:solidFill>
                  <a:schemeClr val="bg1"/>
                </a:solidFill>
                <a:latin typeface="Calibri"/>
              </a:rPr>
              <a:t>P</a:t>
            </a:r>
            <a:r>
              <a:rPr lang="en-US" dirty="0">
                <a:solidFill>
                  <a:schemeClr val="bg1"/>
                </a:solidFill>
                <a:latin typeface="Calibri"/>
              </a:rPr>
              <a:t>odrozdział 3.2 wytycznych) i braku obowiązku stosowania ustawy prawo zamówień publicznych 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sz="1100" b="1" dirty="0">
              <a:solidFill>
                <a:schemeClr val="accent6"/>
              </a:solidFill>
              <a:latin typeface=""/>
            </a:endParaRPr>
          </a:p>
        </p:txBody>
      </p:sp>
      <p:pic>
        <p:nvPicPr>
          <p:cNvPr id="2" name="Symbol zastępczy obrazu 1">
            <a:extLst>
              <a:ext uri="{FF2B5EF4-FFF2-40B4-BE49-F238E27FC236}">
                <a16:creationId xmlns:a16="http://schemas.microsoft.com/office/drawing/2014/main" id="{74FB5E80-EC7C-13B5-02FD-FDBB1EC8717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C4A78F2-5ED2-4FB3-978D-B6C0491D9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816" y="4508416"/>
            <a:ext cx="3033023" cy="9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69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07E1CD70-FC3D-DC40-666C-6203A8DF37F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B974CF-8B3F-12B9-A21F-9E25113BC78C}"/>
              </a:ext>
            </a:extLst>
          </p:cNvPr>
          <p:cNvSpPr txBox="1">
            <a:spLocks/>
          </p:cNvSpPr>
          <p:nvPr/>
        </p:nvSpPr>
        <p:spPr>
          <a:xfrm>
            <a:off x="9316350" y="2234936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4F767EE-59B9-B8A3-EBB3-0CFCEF091C70}"/>
              </a:ext>
            </a:extLst>
          </p:cNvPr>
          <p:cNvSpPr txBox="1">
            <a:spLocks/>
          </p:cNvSpPr>
          <p:nvPr/>
        </p:nvSpPr>
        <p:spPr>
          <a:xfrm>
            <a:off x="9316350" y="2617707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3DF5775B-A14B-106A-42AC-ADC640273F26}"/>
              </a:ext>
            </a:extLst>
          </p:cNvPr>
          <p:cNvSpPr txBox="1">
            <a:spLocks/>
          </p:cNvSpPr>
          <p:nvPr/>
        </p:nvSpPr>
        <p:spPr>
          <a:xfrm>
            <a:off x="9315786" y="5172672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2E0ACA7D-8F74-BF37-AE8A-9FCE724AEAF0}"/>
              </a:ext>
            </a:extLst>
          </p:cNvPr>
          <p:cNvSpPr txBox="1">
            <a:spLocks/>
          </p:cNvSpPr>
          <p:nvPr/>
        </p:nvSpPr>
        <p:spPr>
          <a:xfrm>
            <a:off x="6707265" y="5172672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100" b="0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04A44DE8-C01A-61FB-9B40-22EFB7978804}"/>
              </a:ext>
            </a:extLst>
          </p:cNvPr>
          <p:cNvSpPr txBox="1">
            <a:spLocks/>
          </p:cNvSpPr>
          <p:nvPr/>
        </p:nvSpPr>
        <p:spPr>
          <a:xfrm>
            <a:off x="9272999" y="1876262"/>
            <a:ext cx="2278062" cy="260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16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"/>
              <a:ea typeface="+mn-ea"/>
              <a:cs typeface="Poppins Light" pitchFamily="2" charset="77"/>
            </a:endParaRPr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B33166DF-79E9-E645-6A49-9CD0404A6D1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95507" y="4235069"/>
            <a:ext cx="438150" cy="39052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19A9C97-8165-B1E3-6E39-8AFE2C134C74}"/>
              </a:ext>
            </a:extLst>
          </p:cNvPr>
          <p:cNvSpPr txBox="1"/>
          <p:nvPr/>
        </p:nvSpPr>
        <p:spPr>
          <a:xfrm>
            <a:off x="46553" y="1470627"/>
            <a:ext cx="11914946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ROZPOCZĘCIE PROJEKTU PRZED PODPISANIEM UMOWY O  DOFINANSOWANIE</a:t>
            </a:r>
            <a:endParaRPr lang="pl-PL" sz="28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7607AB79-DB13-BF40-C94D-41F8C0EC819A}"/>
              </a:ext>
            </a:extLst>
          </p:cNvPr>
          <p:cNvSpPr txBox="1"/>
          <p:nvPr/>
        </p:nvSpPr>
        <p:spPr>
          <a:xfrm>
            <a:off x="488887" y="2375113"/>
            <a:ext cx="10807403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/>
              <a:buChar char="v"/>
            </a:pP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przypadku</a:t>
            </a:r>
            <a: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,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gdy wnioskodawca rozpoczyna realizację projektu na własne ryzyko przed podpisaniem umowy </a:t>
            </a:r>
            <a: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  <a:b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 dofinansowanie projektu, upublicznia zapytanie ofertowe w Bazie Konkurencyjności</a:t>
            </a:r>
            <a:endParaRPr lang="en-US" sz="18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b="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/>
              <a:buChar char="v"/>
            </a:pP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Zgodnie z</a:t>
            </a:r>
            <a: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e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stanowiskiem MKiŚ z dnia 06.05.2021 r. 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DFE-WN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.322.8.4.2021.JK,</a:t>
            </a:r>
            <a:r>
              <a:rPr lang="en-US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1583991.5224924.4177465 (istnieje możliwość zamieszczania w Bazie Konkurencyjności ogłoszeń </a:t>
            </a:r>
            <a: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/>
            </a:r>
            <a:br>
              <a:rPr lang="pl-PL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en-US" sz="18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 zamówieniu przez podmioty, które mogą być w przyszłości zainteresowane pozyskaniem dofinansowania w ramach perspektywy finansowej 2021-2027 (potencjalni beneficjenci) </a:t>
            </a:r>
            <a:r>
              <a:rPr lang="en-US" sz="1800" b="1" u="sng" dirty="0">
                <a:solidFill>
                  <a:schemeClr val="accent4"/>
                </a:solidFill>
                <a:latin typeface="Calibri"/>
                <a:ea typeface="Calibri"/>
                <a:cs typeface="Calibri"/>
              </a:rPr>
              <a:t>pod wspólnym numerem naboru: POPT.21.27.00-IZ.00-00-001/21</a:t>
            </a:r>
          </a:p>
          <a:p>
            <a:pPr algn="just"/>
            <a:endParaRPr lang="en-US" b="1" dirty="0">
              <a:solidFill>
                <a:schemeClr val="bg1"/>
              </a:solidFill>
            </a:endParaRPr>
          </a:p>
          <a:p>
            <a:pPr algn="just"/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213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1E61352-1920-1A62-43A4-937BFCA57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872" y="267228"/>
            <a:ext cx="7289558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BAZA KONKURENCYJNOŚCI </a:t>
            </a:r>
            <a:r>
              <a:rPr lang="pl-PL" sz="2800" dirty="0">
                <a:latin typeface="Calibri"/>
                <a:ea typeface="Calibri"/>
                <a:cs typeface="Calibri"/>
              </a:rPr>
              <a:t>/ KOMUNIKACJA</a:t>
            </a:r>
            <a:endParaRPr lang="en-US" sz="28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09D4A155-4F5F-8E73-B7F3-7E5077C56D6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3809999" cy="6314739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00047" y="1201711"/>
            <a:ext cx="7787126" cy="41158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Calibri"/>
                <a:cs typeface="Poppins Light"/>
              </a:rPr>
              <a:t>Komunikacja w postępowaniu o udzielenie zamówienia, w tym ogłoszenie zapytania ofertowego, składanie ofert, wymiana informacji między zamawiającym a wykonawcą oraz przekazywanie dokumentów i oświadczeń odbywa się pisemnie za pomocą BK2021, z zastrzeżeniem wyj</a:t>
            </a:r>
            <a:r>
              <a:rPr lang="pl-PL" dirty="0">
                <a:latin typeface="Calibri"/>
                <a:ea typeface="Calibri"/>
                <a:cs typeface="Poppins Light"/>
              </a:rPr>
              <a:t>ą</a:t>
            </a:r>
            <a:r>
              <a:rPr lang="en-US" dirty="0">
                <a:latin typeface="Calibri"/>
                <a:ea typeface="Calibri"/>
                <a:cs typeface="Poppins Light"/>
              </a:rPr>
              <a:t>tków opisanych w wytycznych </a:t>
            </a:r>
            <a:endParaRPr lang="pl-PL" dirty="0">
              <a:latin typeface="Calibri"/>
              <a:ea typeface="Calibri"/>
              <a:cs typeface="Poppins Light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Open Sans"/>
                <a:cs typeface="Calibri"/>
              </a:rPr>
              <a:t>Komunikacja zamawiającego z wykonawcami poprzez BK jest możliwa w okresie od publikacji ogłoszenia </a:t>
            </a:r>
            <a:r>
              <a:rPr lang="en-US" b="1" u="sng" dirty="0">
                <a:latin typeface="Calibri"/>
                <a:ea typeface="Open Sans"/>
                <a:cs typeface="Calibri"/>
              </a:rPr>
              <a:t>do upływu terminu składania ofert</a:t>
            </a:r>
            <a:r>
              <a:rPr lang="en-US" dirty="0">
                <a:latin typeface="Calibri"/>
                <a:ea typeface="Open Sans"/>
                <a:cs typeface="Calibri"/>
              </a:rPr>
              <a:t>. Po upływie terminu składania ofert kontakt z wykonawcami jest możliwy np. za pomocą danych kontaktowych dostępnych w sekcji „Osoby do kontaktu”. Zamawiający powinien jednak pamiętać, że kontaktując się z wykonawcami powinien czynić</a:t>
            </a:r>
            <a:r>
              <a:rPr lang="pl-PL" dirty="0">
                <a:latin typeface="Calibri"/>
                <a:ea typeface="Open Sans"/>
                <a:cs typeface="Calibri"/>
              </a:rPr>
              <a:t> </a:t>
            </a:r>
            <a:r>
              <a:rPr lang="en-US" dirty="0">
                <a:latin typeface="Calibri"/>
                <a:ea typeface="Open Sans"/>
                <a:cs typeface="Calibri"/>
              </a:rPr>
              <a:t> to z poszanowaniem zasady uczciwej konkurencji i równego traktowania wykonawców. Uzupełnienie lub doprecyzowanie przesłanej oferty nie może prowadzić do zmiany merytorycznej treści oferty </a:t>
            </a:r>
          </a:p>
          <a:p>
            <a:endParaRPr lang="en-US" dirty="0">
              <a:latin typeface="Calibri"/>
              <a:ea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E55957-F365-2DD3-06DE-25ADA6EDFD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6682" y="4922207"/>
            <a:ext cx="1428750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970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6F6385-47A2-9843-A06D-FEBB70C42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289" y="267228"/>
            <a:ext cx="7441949" cy="932688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BAZA KONKURENCYJNOŚCI </a:t>
            </a:r>
            <a:r>
              <a:rPr lang="pl-PL" sz="2800" dirty="0">
                <a:latin typeface="Calibri"/>
                <a:ea typeface="Calibri"/>
                <a:cs typeface="Calibri"/>
              </a:rPr>
              <a:t>/ KOMUNIKACJA</a:t>
            </a: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7E34F72E-6C4A-B0A6-D0C4-D373E02444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332" b="7332"/>
          <a:stretch>
            <a:fillRect/>
          </a:stretch>
        </p:blipFill>
        <p:spPr>
          <a:xfrm>
            <a:off x="1" y="0"/>
            <a:ext cx="3820561" cy="6313591"/>
          </a:xfrm>
          <a:prstGeom prst="rect">
            <a:avLst/>
          </a:prstGeom>
        </p:spPr>
      </p:pic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BF14C0A-AB21-ED73-8DFC-30EAC6A2E9C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83588" y="822337"/>
            <a:ext cx="7803612" cy="50714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600" dirty="0">
                <a:latin typeface="Calibri"/>
                <a:ea typeface="Open Sans"/>
                <a:cs typeface="Calibri"/>
              </a:rPr>
              <a:t>Stanowisko IK UP z dnia 16 lutego 2023 r. znak: DPI-XI.6920.1.2023.EŚ (brak możliwości, aby Zasada konkurencyjności była realizowana na platformie zakupowej innej niż Baza konkurencyjności)</a:t>
            </a:r>
            <a:endParaRPr lang="pl-PL" sz="1600" dirty="0">
              <a:latin typeface="Calibri"/>
              <a:ea typeface="Open Sans"/>
              <a:cs typeface="Calibri"/>
            </a:endParaRPr>
          </a:p>
          <a:p>
            <a:pPr algn="just">
              <a:spcBef>
                <a:spcPts val="0"/>
              </a:spcBef>
            </a:pPr>
            <a:endParaRPr lang="en-US" sz="1600" dirty="0">
              <a:latin typeface="Calibri"/>
              <a:ea typeface="Open Sans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600" dirty="0">
                <a:latin typeface="Calibri"/>
                <a:ea typeface="Open Sans"/>
                <a:cs typeface="Calibri"/>
              </a:rPr>
              <a:t>Stanowisko IK UP z dnia 24 kwietnia 2023 r. znak: DKF-IV.6817.7.2023.PW  (składanie ofert oraz zadawanie pytań (oraz udzielanie odpowiedzi) do ogłoszeń publikowanych w kontekście Programów perspektywy 2021-27,  powinno mieć miejsce bezpośrednio przez aplikację BK2021)</a:t>
            </a:r>
          </a:p>
          <a:p>
            <a:pPr algn="just">
              <a:spcBef>
                <a:spcPts val="0"/>
              </a:spcBef>
            </a:pPr>
            <a:endParaRPr lang="en-US" sz="1600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sz="1600" dirty="0">
                <a:latin typeface="Calibri"/>
                <a:ea typeface="Open Sans"/>
                <a:cs typeface="Calibri"/>
              </a:rPr>
              <a:t>Stanowisko MFiPR z dnia </a:t>
            </a:r>
            <a:r>
              <a:rPr lang="en-US" sz="1600" dirty="0">
                <a:latin typeface="Calibri"/>
                <a:ea typeface="Open Sans"/>
                <a:cs typeface="Open Sans"/>
              </a:rPr>
              <a:t>25 lipca 2024 r. znak sprawy: DPI-XI.6910.4.2024.EK w sprawie pisemności, o której mowa w Sekcji 3.2.3 Wytycznych w kontekście komunikacji pomiędzy beneficjentem a wykonawcą (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"To wykonawca decyduje o sposobie podpisania dokumentów/oświadczeń, o których mowa w Wytycznych w kontekście komunikacji poprzez BK2021, </a:t>
            </a:r>
            <a:r>
              <a:rPr lang="en-US" sz="1600" b="1" i="1" dirty="0">
                <a:latin typeface="Calibri"/>
                <a:ea typeface="Open Sans"/>
                <a:cs typeface="Open Sans"/>
              </a:rPr>
              <a:t>np. w postaci skanu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 dokumentu zawierającego własnoręczny podpis, </a:t>
            </a:r>
            <a:r>
              <a:rPr lang="en-US" sz="1600" b="1" i="1" dirty="0">
                <a:latin typeface="Calibri"/>
                <a:ea typeface="Open Sans"/>
                <a:cs typeface="Open Sans"/>
              </a:rPr>
              <a:t>w postaci elektronicznej opatrzonej podpisem zaufanym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600" b="1" i="1" dirty="0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600" b="1" i="1" dirty="0">
                <a:latin typeface="Calibri"/>
                <a:ea typeface="Open Sans"/>
                <a:cs typeface="Open Sans"/>
              </a:rPr>
              <a:t>podpisem osobistym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 </a:t>
            </a:r>
            <a:r>
              <a:rPr lang="en-US" sz="1600" b="1" i="1" dirty="0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 innym rodzajem podpisu cyfrowego potwierdzonego stosownym certyfikatem umożliwiającym identyfikację wykonawcy </a:t>
            </a:r>
            <a:r>
              <a:rPr lang="en-US" sz="1600" b="1" i="1" dirty="0">
                <a:solidFill>
                  <a:srgbClr val="FF0000"/>
                </a:solidFill>
                <a:latin typeface="Calibri"/>
                <a:ea typeface="Open Sans"/>
                <a:cs typeface="Open Sans"/>
              </a:rPr>
              <a:t>lub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 w formie elektronicznej, o ile </a:t>
            </a:r>
            <a:r>
              <a:rPr lang="en-US" sz="1600" i="1" dirty="0" err="1">
                <a:latin typeface="Calibri"/>
                <a:ea typeface="Open Sans"/>
                <a:cs typeface="Open Sans"/>
              </a:rPr>
              <a:t>osoba</a:t>
            </a:r>
            <a:r>
              <a:rPr lang="en-US" sz="1600" i="1" dirty="0">
                <a:latin typeface="Calibri"/>
                <a:ea typeface="Open Sans"/>
                <a:cs typeface="Open Sans"/>
              </a:rPr>
              <a:t> uprawniona do podpisania dokumentu/oświadczenia załączanego poprzez BK2021 posiada kwalifikowany podpis elektroniczny (przy czym kwalifikowany podpis elektroniczny nie jest obligatoryjny do złożenia oferty w BK2021"</a:t>
            </a:r>
            <a:r>
              <a:rPr lang="en-US" sz="1600" dirty="0">
                <a:latin typeface="Calibri"/>
                <a:ea typeface="Open Sans"/>
                <a:cs typeface="Open Sans"/>
              </a:rPr>
              <a:t>)</a:t>
            </a:r>
            <a:endParaRPr lang="en-US" sz="1600" dirty="0">
              <a:latin typeface="Calibri"/>
              <a:ea typeface="Calibri"/>
              <a:cs typeface="Open San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3224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60B546-A3C2-9374-B0C2-E79D26B38E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343" y="972457"/>
            <a:ext cx="6249412" cy="1267279"/>
          </a:xfrm>
        </p:spPr>
        <p:txBody>
          <a:bodyPr anchor="ctr">
            <a:norm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OFERTA POZA BAZĄ 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7F07D-BD30-1254-77E8-09638AC7AC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9343" y="2239736"/>
            <a:ext cx="11030508" cy="3693886"/>
          </a:xfrm>
        </p:spPr>
        <p:txBody>
          <a:bodyPr anchor="ctr">
            <a:norm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Calibri"/>
                <a:cs typeface="Calibri"/>
              </a:rPr>
              <a:t>Wytyczne dotyczące kwalifikowalności wydatków na lata 2021-2027 nie dopuszczają innej formy i sposobu składania ofert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Calibri"/>
                <a:cs typeface="Calibri"/>
              </a:rPr>
              <a:t>Zamawiający powinien odrzucić ofertę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Open Sans"/>
                <a:cs typeface="Calibri"/>
              </a:rPr>
              <a:t>Jeśli zamawiający dopuści taką ofertę do oceny, </a:t>
            </a:r>
            <a:r>
              <a:rPr lang="en-US" u="sng" dirty="0">
                <a:latin typeface="Calibri"/>
                <a:ea typeface="Open Sans"/>
                <a:cs typeface="Calibri"/>
              </a:rPr>
              <a:t>postępuje niezgodnie z Wytycznymi</a:t>
            </a:r>
            <a:r>
              <a:rPr lang="en-US" dirty="0">
                <a:latin typeface="Calibri"/>
                <a:ea typeface="Open Sans"/>
                <a:cs typeface="Calibri"/>
              </a:rPr>
              <a:t>, czyli procedurami, o których mowa w art. 184 UFP</a:t>
            </a:r>
          </a:p>
          <a:p>
            <a:pPr algn="just"/>
            <a:endParaRPr lang="en-US" sz="1400" dirty="0">
              <a:latin typeface="Calibri"/>
              <a:ea typeface="Open Sans"/>
              <a:cs typeface="Calibri"/>
            </a:endParaRPr>
          </a:p>
          <a:p>
            <a:pPr algn="just"/>
            <a:r>
              <a:rPr lang="en-US" dirty="0">
                <a:latin typeface="Calibri"/>
                <a:ea typeface="Open Sans"/>
                <a:cs typeface="Calibri"/>
              </a:rPr>
              <a:t>Stanowisko MFiPR z dnia 25 lipca 2024 r. znak sprawy: DPI-XI.6910.4.2024.EK w sprawie pisemności, o której mowa w Sekcji 3.2.3 Wytycznych w kontekście komunikacji pomiędzy beneficjentem a wykonawcą:</a:t>
            </a:r>
            <a:endParaRPr lang="pl-PL" i="1" dirty="0">
              <a:latin typeface="Calibri"/>
              <a:ea typeface="Open Sans"/>
              <a:cs typeface="Calibri"/>
            </a:endParaRPr>
          </a:p>
          <a:p>
            <a:pPr algn="just"/>
            <a:r>
              <a:rPr lang="en-US" dirty="0">
                <a:latin typeface="Calibri"/>
                <a:ea typeface="Open Sans"/>
                <a:cs typeface="Calibri"/>
              </a:rPr>
              <a:t>"</a:t>
            </a:r>
            <a:r>
              <a:rPr lang="en-US" i="1" dirty="0">
                <a:latin typeface="Calibri"/>
                <a:ea typeface="Open Sans"/>
                <a:cs typeface="Calibri"/>
              </a:rPr>
              <a:t>Przyjmowanie ofert </a:t>
            </a:r>
            <a:r>
              <a:rPr lang="en-US" b="1" i="1" dirty="0">
                <a:latin typeface="Calibri"/>
                <a:ea typeface="Open Sans"/>
                <a:cs typeface="Calibri"/>
              </a:rPr>
              <a:t>innymi kanałami</a:t>
            </a:r>
            <a:r>
              <a:rPr lang="en-US" i="1" dirty="0">
                <a:latin typeface="Calibri"/>
                <a:ea typeface="Open Sans"/>
                <a:cs typeface="Calibri"/>
              </a:rPr>
              <a:t> jest niedopuszczalne, oferty takie nie mogą być brane pod uwagę przy wyborze najkorzystniejszej oferty, </a:t>
            </a:r>
            <a:r>
              <a:rPr lang="en-US" i="1" u="sng" dirty="0">
                <a:latin typeface="Calibri"/>
                <a:ea typeface="Open Sans"/>
                <a:cs typeface="Calibri"/>
              </a:rPr>
              <a:t>i należy je odrzucić</a:t>
            </a:r>
            <a:r>
              <a:rPr lang="pl-PL" i="1" dirty="0">
                <a:latin typeface="Calibri"/>
                <a:ea typeface="Open Sans"/>
                <a:cs typeface="Calibri"/>
              </a:rPr>
              <a:t>”</a:t>
            </a:r>
            <a:endParaRPr lang="en-US" dirty="0">
              <a:latin typeface="Calibri"/>
              <a:cs typeface="Calibri"/>
            </a:endParaRPr>
          </a:p>
        </p:txBody>
      </p:sp>
      <p:pic>
        <p:nvPicPr>
          <p:cNvPr id="11" name="Symbol zastępczy obrazu 10">
            <a:extLst>
              <a:ext uri="{FF2B5EF4-FFF2-40B4-BE49-F238E27FC236}">
                <a16:creationId xmlns:a16="http://schemas.microsoft.com/office/drawing/2014/main" id="{A158C157-A4A7-03C8-BFB4-869CD7654FC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972457"/>
          </a:xfr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5E6AD999-B8AF-C351-2630-EF5B8C9F3C02}"/>
              </a:ext>
            </a:extLst>
          </p:cNvPr>
          <p:cNvSpPr/>
          <p:nvPr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D27F57F-5A47-8B12-D4C7-A63E889233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6DDCB301-F485-1D55-7385-D1463A48D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5938" y="1083905"/>
            <a:ext cx="1090572" cy="104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832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55B4A164-3F5E-0289-2A9A-CDA01177533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9059C36C-6879-6CEF-35F9-8BA33BE25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298920"/>
            <a:ext cx="10454824" cy="1642107"/>
          </a:xfrm>
        </p:spPr>
        <p:txBody>
          <a:bodyPr/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Open Sans"/>
                <a:cs typeface="Open Sans"/>
              </a:rPr>
              <a:t>ZA DUŻE ZAŁĄCZNIKI – OD STRONY OFERENTA</a:t>
            </a:r>
            <a:endParaRPr lang="pl-PL">
              <a:ea typeface="Open Sans"/>
              <a:cs typeface="Open Sa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44F495B-1B8E-099F-480D-7E30DB18F3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3816" y="2014769"/>
            <a:ext cx="10454825" cy="38044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>
                <a:latin typeface="Calibri"/>
                <a:ea typeface="Open Sans"/>
                <a:cs typeface="Open Sans"/>
              </a:rPr>
              <a:t>Pliki, które przekraczają techniczne możliwości BK2021, w pierwszej kolejności należy przesłać przez pocztę elektroniczną (np. na adres ogłoszeniodawcy wskazany w sekcji "Osoby do kontaktu" na ogłoszeniu)</a:t>
            </a:r>
            <a:endParaRPr lang="en-US" dirty="0"/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>
                <a:latin typeface="Calibri"/>
                <a:ea typeface="Open Sans"/>
                <a:cs typeface="Open Sans"/>
              </a:rPr>
              <a:t>Korzystanie przez oferentów z zewnętrznych linków rekomendowane jest jako możliwość, z której należałoby korzystać po wyczerpaniu się innych możliwości przesłania załączników do swojej oferty do ogłoszenia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Open Sans"/>
              <a:cs typeface="Open Sans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>
                <a:latin typeface="Calibri"/>
                <a:ea typeface="Open Sans"/>
                <a:cs typeface="Open Sans"/>
              </a:rPr>
              <a:t>Pamiętać należy o konieczności zachowania śladu audytowego, co w przypadku wielu linków (od wielu oferentów) może być utrudnione – niemniej jednak rozwiązanie to może być zastosowane po wyczerpaniu innych możliwości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dirty="0">
                <a:latin typeface="Calibri"/>
                <a:ea typeface="Open Sans"/>
                <a:cs typeface="Open Sans"/>
              </a:rPr>
              <a:t>Sposób komunikacji wynikający z zakresu odstąpienia od komunikacji w BK2021 powinien być określony </a:t>
            </a:r>
            <a:r>
              <a:rPr lang="pl-PL" dirty="0">
                <a:latin typeface="Calibri"/>
                <a:ea typeface="Open Sans"/>
                <a:cs typeface="Open Sans"/>
              </a:rPr>
              <a:t/>
            </a:r>
            <a:br>
              <a:rPr lang="pl-PL" dirty="0">
                <a:latin typeface="Calibri"/>
                <a:ea typeface="Open Sans"/>
                <a:cs typeface="Open Sans"/>
              </a:rPr>
            </a:br>
            <a:r>
              <a:rPr lang="en-US" dirty="0">
                <a:latin typeface="Calibri"/>
                <a:ea typeface="Open Sans"/>
                <a:cs typeface="Open Sans"/>
              </a:rPr>
              <a:t>w zapytaniu ofertowym</a:t>
            </a:r>
          </a:p>
          <a:p>
            <a:pPr marL="285750" indent="-285750">
              <a:buFont typeface="Wingdings" panose="020B0604020202020204" pitchFamily="34" charset="0"/>
              <a:buChar char="v"/>
            </a:pPr>
            <a:endParaRPr lang="pl-PL" dirty="0"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8832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A15D-51BE-34BD-63E6-5DBF663A4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2DD4400D-2259-0B08-EE4F-A07330A0907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63067C72-8A5E-96D4-CBA2-F4185711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337" y="1095469"/>
            <a:ext cx="11073384" cy="579422"/>
          </a:xfrm>
        </p:spPr>
        <p:txBody>
          <a:bodyPr>
            <a:normAutofit/>
          </a:bodyPr>
          <a:lstStyle/>
          <a:p>
            <a:r>
              <a:rPr lang="en-US" dirty="0">
                <a:latin typeface="Calibri"/>
                <a:ea typeface="Calibri"/>
                <a:cs typeface="Poppins"/>
              </a:rPr>
              <a:t>Przygotowanie zapytania ofertowego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F7A67A-2F2C-B391-E49F-00F49E1DB0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2338" y="1674891"/>
            <a:ext cx="11592604" cy="454484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Wingdings" panose="020B0604020202020204" pitchFamily="34" charset="0"/>
              <a:buChar char="v"/>
            </a:pPr>
            <a:r>
              <a:rPr lang="en-US" b="1" dirty="0">
                <a:latin typeface="Calibri"/>
                <a:ea typeface="Calibri"/>
                <a:cs typeface="Calibri"/>
              </a:rPr>
              <a:t>W zapytaniu ofertowym należy zamieścić następujące informacje</a:t>
            </a:r>
            <a:r>
              <a:rPr lang="en-US" b="1" cap="all" dirty="0">
                <a:latin typeface="Calibri"/>
                <a:ea typeface="Calibri"/>
                <a:cs typeface="Calibri"/>
              </a:rPr>
              <a:t>:</a:t>
            </a:r>
            <a:endParaRPr lang="pl-PL" b="1" cap="all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opis przedmiotu zamówienia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warunki udziału w postępowaniu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kryteria oceny ofert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termin i sposób składania ofert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termin wykonania zamówienia</a:t>
            </a: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informację na temat zakazu konfliktu interesów</a:t>
            </a: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określenie warunków istotnych zmian umowy</a:t>
            </a:r>
            <a:endParaRPr lang="pl-PL" sz="1800" dirty="0">
              <a:latin typeface="Calibri"/>
              <a:ea typeface="Calibri"/>
              <a:cs typeface="Calibri"/>
            </a:endParaRP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opis części zamówienia, jeżeli zamawiający dopuszcza składanie ofert częściowych</a:t>
            </a:r>
          </a:p>
          <a:p>
            <a:pPr marL="514350" lvl="1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AutoNum type="alphaLcParenR"/>
            </a:pPr>
            <a:r>
              <a:rPr lang="en-US" sz="1800" dirty="0">
                <a:latin typeface="Calibri"/>
                <a:ea typeface="Calibri"/>
                <a:cs typeface="Calibri"/>
              </a:rPr>
              <a:t>informacje dotyczące ofert wariantowych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Calibri"/>
                <a:cs typeface="Calibri"/>
              </a:rPr>
              <a:t>Zapytanie ofertowe może zostać zmienione przed upływem terminu składania ofert. Zamawiający informuje w zapytaniu ofertowym o zakresie zmian. </a:t>
            </a:r>
            <a:r>
              <a:rPr lang="en-US" u="sng" dirty="0">
                <a:latin typeface="Calibri"/>
                <a:ea typeface="Calibri"/>
                <a:cs typeface="Calibri"/>
              </a:rPr>
              <a:t>Zamawiający przedłuża termin </a:t>
            </a:r>
            <a:r>
              <a:rPr lang="en-US" dirty="0">
                <a:latin typeface="Calibri"/>
                <a:ea typeface="Calibri"/>
                <a:cs typeface="Calibri"/>
              </a:rPr>
              <a:t>składania ofert o czas niezbędny do wprowadzenia zmian w ofertach, jeżeli jest to konieczne z uwagi na zakres wprowadzonych zmian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Calibri"/>
                <a:cs typeface="Calibri"/>
              </a:rPr>
              <a:t>Informację o wyniku postępowania ogłasza się w taki sposób, w jaki zostało upublicznione zapytanie ofertowe. Informacja ta zawiera imię i nazwisko albo nazwę wybranego wykonawcy, jego siedzibę (miejscowość) oraz cenę najkorzystniejszej oferty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6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43790D9E-1914-239B-1A06-59D6B0B6859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6284934-0426-22CD-3C67-E6B4A6002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339218"/>
            <a:ext cx="10213521" cy="758126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/>
                <a:ea typeface="+mj-lt"/>
                <a:cs typeface="+mj-lt"/>
              </a:rPr>
              <a:t>WYBÓR NAJKORZYSTNIEJSZEJ OFERTY</a:t>
            </a:r>
            <a:endParaRPr lang="en-US" sz="2800" dirty="0">
              <a:latin typeface="Calibri"/>
              <a:ea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1C33C9-B95D-08E6-E7B4-9BE7B0253D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3816" y="1924328"/>
            <a:ext cx="10564368" cy="13892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dirty="0">
                <a:latin typeface="Calibri"/>
                <a:ea typeface="+mn-lt"/>
                <a:cs typeface="+mn-lt"/>
              </a:rPr>
              <a:t>Zamawiający wybiera najkorzystniejszą ofertę zgodną z opisem przedmiotu zamówienia, złożoną przez wykonawcę spełniającego warunki udziału w postępowaniu (o ile zamawiający postawił takie warunki), </a:t>
            </a:r>
            <a:r>
              <a:rPr lang="pl-PL" dirty="0">
                <a:latin typeface="Calibri"/>
                <a:ea typeface="+mn-lt"/>
                <a:cs typeface="+mn-lt"/>
              </a:rPr>
              <a:t/>
            </a:r>
            <a:br>
              <a:rPr lang="pl-PL" dirty="0">
                <a:latin typeface="Calibri"/>
                <a:ea typeface="+mn-lt"/>
                <a:cs typeface="+mn-lt"/>
              </a:rPr>
            </a:br>
            <a:r>
              <a:rPr lang="en-US" dirty="0">
                <a:latin typeface="Calibri"/>
                <a:ea typeface="+mn-lt"/>
                <a:cs typeface="+mn-lt"/>
              </a:rPr>
              <a:t>w oparciu o ustalone w zapytaniu ofertowym kryteria oceny, spośród ofert złożonych w sposób, o którym mowa w sekcji 3.2.3. Zamawiający analizuje treść ofert po upływie terminu wyznaczonego na ich składanie</a:t>
            </a:r>
            <a:endParaRPr lang="en-US" dirty="0">
              <a:latin typeface="Calibri"/>
              <a:ea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F0FD4-C5AA-2B1C-79AE-91E585A80E42}"/>
              </a:ext>
            </a:extLst>
          </p:cNvPr>
          <p:cNvSpPr txBox="1"/>
          <p:nvPr/>
        </p:nvSpPr>
        <p:spPr>
          <a:xfrm>
            <a:off x="912182" y="4105275"/>
            <a:ext cx="10564368" cy="19236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Wingdings"/>
              <a:buChar char="v"/>
            </a:pPr>
            <a:r>
              <a:rPr lang="en-US" sz="1800" baseline="0" dirty="0">
                <a:solidFill>
                  <a:srgbClr val="FFFFFF"/>
                </a:solidFill>
                <a:latin typeface="Calibri"/>
              </a:rPr>
              <a:t>Zawarcie umowy w sprawie zamówienia następuje w formie pisemnej lub w formie elektronicznej, o których mowa w art. 78 i art. 78¹ Kodeksu cywilnego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en-US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/>
              <a:buChar char="v"/>
            </a:pP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Dokonywanie istotnych zmian postanowień zawartej umowy w stosunku do treści oferty, na podstawie której dokonano wyboru </a:t>
            </a:r>
            <a:r>
              <a:rPr lang="en-US" dirty="0" err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wykonawcy</a:t>
            </a:r>
            <a:r>
              <a:rPr lang="pl-P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, jest możliwe 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w przypadkach określonych w pkt 4</a:t>
            </a:r>
            <a:r>
              <a:rPr lang="pl-P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)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 sekcji 3.2.4 </a:t>
            </a:r>
            <a:endParaRPr lang="en-US" dirty="0"/>
          </a:p>
          <a:p>
            <a:endParaRPr lang="en-US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US" sz="1100" b="1" dirty="0">
              <a:solidFill>
                <a:schemeClr val="accent6"/>
              </a:solidFill>
              <a:latin typeface="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DE099378-B4DC-EFD3-512A-70F5F0B358BE}"/>
              </a:ext>
            </a:extLst>
          </p:cNvPr>
          <p:cNvSpPr txBox="1">
            <a:spLocks/>
          </p:cNvSpPr>
          <p:nvPr/>
        </p:nvSpPr>
        <p:spPr>
          <a:xfrm>
            <a:off x="728091" y="3425193"/>
            <a:ext cx="10213521" cy="5492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en-US" sz="2800" dirty="0">
                <a:latin typeface="Calibri"/>
                <a:ea typeface="+mj-lt"/>
                <a:cs typeface="+mj-lt"/>
              </a:rPr>
              <a:t>UMOWA Z WYKONAWCĄ</a:t>
            </a:r>
            <a:endParaRPr lang="en-US" sz="2800" dirty="0"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9631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E34F1-7C98-C1DA-D26C-8FB7C8603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77" y="172017"/>
            <a:ext cx="7139648" cy="479833"/>
          </a:xfrm>
        </p:spPr>
        <p:txBody>
          <a:bodyPr anchor="t">
            <a:normAutofit/>
          </a:bodyPr>
          <a:lstStyle/>
          <a:p>
            <a:r>
              <a:rPr lang="en-US" sz="2800" dirty="0">
                <a:latin typeface="Calibri"/>
                <a:ea typeface="Calibri"/>
                <a:cs typeface="Poppins"/>
              </a:rPr>
              <a:t>PROTOKÓŁ POSTĘPOWANIA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4E2680E-1A83-E66B-7A7D-2972395D46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4282288" cy="6301212"/>
          </a:xfr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7AAC818-849C-76C1-7578-10341A64F397}"/>
              </a:ext>
            </a:extLst>
          </p:cNvPr>
          <p:cNvSpPr txBox="1"/>
          <p:nvPr/>
        </p:nvSpPr>
        <p:spPr>
          <a:xfrm>
            <a:off x="4481465" y="749949"/>
            <a:ext cx="7538002" cy="52475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en-US" sz="1700" b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Wybór najkorzystniejszej oferty jest dokumentowany pisemnie za pomocą </a:t>
            </a:r>
            <a:r>
              <a:rPr lang="en-US" sz="17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protokołu postępowania o udzielenie zamówienia, </a:t>
            </a:r>
            <a:r>
              <a:rPr lang="en-US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zawierającego m.in:</a:t>
            </a:r>
            <a:endParaRPr lang="en-US" sz="17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en-US" sz="12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wykaz wszystkich ofert</a:t>
            </a: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,</a:t>
            </a:r>
          </a:p>
          <a:p>
            <a:pPr marL="285750" indent="-285750" algn="just">
              <a:buFont typeface="Arial"/>
              <a:buChar char="•"/>
            </a:pP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wykryte przypadki konfliktu interesów i podjęte w związku z tym środki lub informację o braku konfliktu interesów,</a:t>
            </a:r>
          </a:p>
          <a:p>
            <a:pPr marL="285750" indent="-285750" algn="just">
              <a:buFont typeface="Arial"/>
              <a:buChar char="•"/>
            </a:pP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Informację o spełnieniu warunków udziału w postępowaniu przez wykonawców, o ile takie warunki były stawiane,</a:t>
            </a:r>
          </a:p>
          <a:p>
            <a:pPr marL="285750" indent="-285750" algn="just">
              <a:buFont typeface="Arial"/>
              <a:buChar char="•"/>
            </a:pP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informację o wagach punktowych lub procentowych przypisanych do poszczególnych kryteriów oceny i przyznanej punktacji poszczególnym wykonawcom za spełnienie danego kryterium,</a:t>
            </a:r>
            <a:endParaRPr lang="en-US" sz="1700" dirty="0">
              <a:solidFill>
                <a:schemeClr val="bg1"/>
              </a:solidFill>
              <a:latin typeface="Calibri"/>
              <a:ea typeface="+mn-lt"/>
              <a:cs typeface="+mn-lt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uzasadnienie rezygnacji z dopuszczenia możliwości składania ofert częściowych (jeśli dotyczy)</a:t>
            </a: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,</a:t>
            </a:r>
            <a:endParaRPr lang="en-US" sz="17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powody odrzucenia ofert, w tym ofert uznanych za rażąco niskie (o ile dotyczy)</a:t>
            </a: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,</a:t>
            </a:r>
          </a:p>
          <a:p>
            <a:pPr marL="285750" indent="-285750" algn="just">
              <a:buFont typeface="Arial"/>
              <a:buChar char="•"/>
            </a:pP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wskazanie wybranej oferty wraz z uzasadnieniem wyboru albo powodów dla których zamawiający postanowił zrezygnować z udzielenia zamówienia,</a:t>
            </a:r>
          </a:p>
          <a:p>
            <a:pPr marL="285750" indent="-285750" algn="just">
              <a:buFont typeface="Arial"/>
              <a:buChar char="•"/>
            </a:pP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imiona i nazwiska osób wykonujących czynności w postępowaniu,</a:t>
            </a:r>
          </a:p>
          <a:p>
            <a:pPr marL="285750" indent="-285750" algn="just">
              <a:buFont typeface="Arial"/>
              <a:buChar char="•"/>
            </a:pP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datę sporządzenia protokołu,</a:t>
            </a:r>
          </a:p>
          <a:p>
            <a:pPr marL="285750" indent="-285750" algn="just">
              <a:buFont typeface="Arial"/>
              <a:buChar char="•"/>
            </a:pPr>
            <a:r>
              <a:rPr lang="pl-PL" sz="1700" dirty="0">
                <a:solidFill>
                  <a:schemeClr val="bg1"/>
                </a:solidFill>
                <a:latin typeface="Calibri"/>
                <a:ea typeface="+mn-lt"/>
                <a:cs typeface="+mn-lt"/>
              </a:rPr>
              <a:t>ZAŁĄCZNIKI (dokument z szacowania, dowód zamieszczenia ogłoszenia w BK2021, oświadczenia)</a:t>
            </a:r>
            <a:endParaRPr lang="en-US" sz="17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48529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C65AA-DBCB-D1FF-AAE4-91E528D5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797" y="265107"/>
            <a:ext cx="7566847" cy="1900107"/>
          </a:xfrm>
        </p:spPr>
        <p:txBody>
          <a:bodyPr>
            <a:normAutofit/>
          </a:bodyPr>
          <a:lstStyle/>
          <a:p>
            <a:pPr algn="just"/>
            <a:r>
              <a:rPr lang="pl-PL" sz="1600" dirty="0">
                <a:latin typeface="Calibri"/>
                <a:ea typeface="Calibri"/>
                <a:cs typeface="Calibri"/>
              </a:rPr>
              <a:t>Zalecenia w zakresie przeciwdziałania nadużyciom w ramach programu Fundusze Europejskie na Infrastrukturę, Klimat, Środowisko 2021-2027</a:t>
            </a:r>
            <a:endParaRPr lang="en-US" sz="1600" dirty="0">
              <a:latin typeface="Calibri"/>
              <a:ea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2EE920-6679-78DC-01D3-712F2D94C9E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45540" y="1104355"/>
            <a:ext cx="7455073" cy="512413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pl-PL" sz="1600" b="1" dirty="0" smtClean="0">
                <a:latin typeface="Calibri"/>
                <a:ea typeface="Calibri"/>
                <a:cs typeface="Poppins Light"/>
              </a:rPr>
              <a:t>Nadużycie / Nieprawidłowość</a:t>
            </a:r>
          </a:p>
          <a:p>
            <a:pPr algn="just"/>
            <a:r>
              <a:rPr lang="pl-PL" sz="1600" b="1" dirty="0">
                <a:latin typeface="Calibri"/>
                <a:ea typeface="Calibri"/>
                <a:cs typeface="Poppins Light"/>
              </a:rPr>
              <a:t>P</a:t>
            </a:r>
            <a:r>
              <a:rPr lang="en-US" sz="1600" b="1" dirty="0" err="1" smtClean="0">
                <a:latin typeface="Calibri"/>
                <a:ea typeface="Calibri"/>
                <a:cs typeface="Poppins Light"/>
              </a:rPr>
              <a:t>odejrzenie</a:t>
            </a:r>
            <a:r>
              <a:rPr lang="en-US" sz="1600" b="1" dirty="0" smtClean="0">
                <a:latin typeface="Calibri"/>
                <a:ea typeface="Calibri"/>
                <a:cs typeface="Poppins Light"/>
              </a:rPr>
              <a:t> </a:t>
            </a:r>
            <a:r>
              <a:rPr lang="en-US" sz="1600" b="1" dirty="0">
                <a:latin typeface="Calibri"/>
                <a:ea typeface="Calibri"/>
                <a:cs typeface="Poppins Light"/>
              </a:rPr>
              <a:t>nadużycia finansowego</a:t>
            </a:r>
            <a:r>
              <a:rPr lang="en-US" sz="1600" dirty="0">
                <a:latin typeface="Calibri"/>
                <a:ea typeface="Calibri"/>
                <a:cs typeface="Poppins Light"/>
              </a:rPr>
              <a:t> - zgodnie z Wytycznymi do korygowania nieprawidłowości na lata 2021-2027, jest to nieprawidłowość, która prowadzi do wszczęcia postępowania administracyjnego lub sądowego na poziomie krajowym w celu stwierdzenia zamierzonego działania, w szczególności nadużycia finansowego</a:t>
            </a:r>
          </a:p>
          <a:p>
            <a:pPr algn="just"/>
            <a:endParaRPr lang="en-US" sz="800" b="1" dirty="0">
              <a:latin typeface="Calibri"/>
              <a:ea typeface="+mn-lt"/>
              <a:cs typeface="+mn-lt"/>
            </a:endParaRPr>
          </a:p>
          <a:p>
            <a:pPr algn="just">
              <a:spcBef>
                <a:spcPts val="0"/>
              </a:spcBef>
            </a:pPr>
            <a:r>
              <a:rPr lang="en-US" sz="1600" b="1" dirty="0">
                <a:latin typeface="Calibri"/>
                <a:ea typeface="+mn-lt"/>
                <a:cs typeface="+mn-lt"/>
              </a:rPr>
              <a:t>GŁÓWNE RYZYKA NADUŻYĆ ZIDENTYFIKOWANE W FENIKS:</a:t>
            </a:r>
            <a:endParaRPr lang="en-US" sz="1600" b="1" dirty="0">
              <a:latin typeface="Calibri"/>
              <a:ea typeface="Calibri"/>
            </a:endParaRPr>
          </a:p>
          <a:p>
            <a:pPr algn="just">
              <a:spcBef>
                <a:spcPts val="600"/>
              </a:spcBef>
            </a:pPr>
            <a:r>
              <a:rPr lang="en-US" sz="1600" dirty="0">
                <a:latin typeface="Calibri"/>
                <a:ea typeface="+mn-lt"/>
                <a:cs typeface="+mn-lt"/>
              </a:rPr>
              <a:t>Najczęściej identyfikowane podejrzenia nadużyć:</a:t>
            </a:r>
          </a:p>
          <a:p>
            <a:pPr marL="285750" indent="-285750" algn="just">
              <a:spcBef>
                <a:spcPts val="600"/>
              </a:spcBef>
              <a:buChar char="•"/>
            </a:pPr>
            <a:r>
              <a:rPr lang="pl-PL" sz="1600" dirty="0">
                <a:latin typeface="Calibri"/>
                <a:ea typeface="+mn-lt"/>
                <a:cs typeface="+mn-lt"/>
              </a:rPr>
              <a:t>f</a:t>
            </a:r>
            <a:r>
              <a:rPr lang="en-US" sz="1600" dirty="0">
                <a:latin typeface="Calibri"/>
                <a:ea typeface="+mn-lt"/>
                <a:cs typeface="+mn-lt"/>
              </a:rPr>
              <a:t>ałszerstwo dokumentów/poświadczenie nieprawdy w dokumentach</a:t>
            </a:r>
          </a:p>
          <a:p>
            <a:pPr marL="285750" indent="-285750" algn="just">
              <a:spcBef>
                <a:spcPts val="600"/>
              </a:spcBef>
              <a:buChar char="•"/>
            </a:pPr>
            <a:r>
              <a:rPr lang="pl-PL" sz="1600" dirty="0">
                <a:latin typeface="Calibri"/>
                <a:ea typeface="+mn-lt"/>
                <a:cs typeface="+mn-lt"/>
              </a:rPr>
              <a:t>s</a:t>
            </a:r>
            <a:r>
              <a:rPr lang="en-US" sz="1600" dirty="0">
                <a:latin typeface="Calibri"/>
                <a:ea typeface="+mn-lt"/>
                <a:cs typeface="+mn-lt"/>
              </a:rPr>
              <a:t>tosowanie innych niż zadeklarowane lub gorszej </a:t>
            </a:r>
            <a:r>
              <a:rPr lang="en-US" sz="1600" dirty="0" err="1">
                <a:latin typeface="Calibri"/>
                <a:ea typeface="+mn-lt"/>
                <a:cs typeface="+mn-lt"/>
              </a:rPr>
              <a:t>jakości</a:t>
            </a:r>
            <a:r>
              <a:rPr lang="en-US" sz="1600" dirty="0">
                <a:latin typeface="Calibri"/>
                <a:ea typeface="+mn-lt"/>
                <a:cs typeface="+mn-lt"/>
              </a:rPr>
              <a:t> </a:t>
            </a:r>
            <a:r>
              <a:rPr lang="en-US" sz="1600" dirty="0" err="1" smtClean="0">
                <a:latin typeface="Calibri"/>
                <a:ea typeface="+mn-lt"/>
                <a:cs typeface="+mn-lt"/>
              </a:rPr>
              <a:t>wyrobów</a:t>
            </a:r>
            <a:r>
              <a:rPr lang="pl-PL" sz="1600" dirty="0" smtClean="0">
                <a:latin typeface="Calibri"/>
                <a:ea typeface="+mn-lt"/>
                <a:cs typeface="+mn-lt"/>
              </a:rPr>
              <a:t> / produktów</a:t>
            </a:r>
            <a:endParaRPr lang="en-US" sz="1600" dirty="0">
              <a:latin typeface="Calibri"/>
              <a:ea typeface="+mn-lt"/>
              <a:cs typeface="+mn-lt"/>
            </a:endParaRPr>
          </a:p>
          <a:p>
            <a:pPr marL="285750" indent="-285750" algn="just">
              <a:spcBef>
                <a:spcPts val="600"/>
              </a:spcBef>
              <a:buChar char="•"/>
            </a:pPr>
            <a:r>
              <a:rPr lang="pl-PL" sz="1600" dirty="0">
                <a:latin typeface="Calibri"/>
                <a:ea typeface="+mn-lt"/>
                <a:cs typeface="+mn-lt"/>
              </a:rPr>
              <a:t>z</a:t>
            </a:r>
            <a:r>
              <a:rPr lang="en-US" sz="1600" dirty="0">
                <a:latin typeface="Calibri"/>
                <a:ea typeface="+mn-lt"/>
                <a:cs typeface="+mn-lt"/>
              </a:rPr>
              <a:t>mowy przetargowe </a:t>
            </a:r>
            <a:endParaRPr lang="pl-PL" sz="1600" dirty="0" smtClean="0">
              <a:latin typeface="Calibri"/>
              <a:ea typeface="+mn-lt"/>
              <a:cs typeface="+mn-lt"/>
            </a:endParaRPr>
          </a:p>
          <a:p>
            <a:pPr marL="285750" indent="-285750" algn="just">
              <a:spcBef>
                <a:spcPts val="600"/>
              </a:spcBef>
              <a:buChar char="•"/>
            </a:pPr>
            <a:r>
              <a:rPr lang="pl-PL" sz="1600" dirty="0" smtClean="0">
                <a:latin typeface="Calibri"/>
                <a:ea typeface="+mn-lt"/>
                <a:cs typeface="+mn-lt"/>
              </a:rPr>
              <a:t>o</a:t>
            </a:r>
            <a:r>
              <a:rPr lang="en-US" sz="1600" dirty="0">
                <a:latin typeface="Calibri"/>
                <a:ea typeface="+mn-lt"/>
                <a:cs typeface="+mn-lt"/>
              </a:rPr>
              <a:t>graniczanie konkurencji</a:t>
            </a:r>
          </a:p>
          <a:p>
            <a:pPr marL="285750" indent="-285750" algn="just">
              <a:spcBef>
                <a:spcPts val="600"/>
              </a:spcBef>
              <a:buChar char="•"/>
            </a:pPr>
            <a:r>
              <a:rPr lang="pl-PL" sz="1600" b="1" dirty="0">
                <a:latin typeface="Calibri"/>
                <a:ea typeface="+mn-lt"/>
                <a:cs typeface="+mn-lt"/>
              </a:rPr>
              <a:t>k</a:t>
            </a:r>
            <a:r>
              <a:rPr lang="en-US" sz="1600" b="1" dirty="0">
                <a:latin typeface="Calibri"/>
                <a:ea typeface="+mn-lt"/>
                <a:cs typeface="+mn-lt"/>
              </a:rPr>
              <a:t>onflikt interesów</a:t>
            </a:r>
          </a:p>
          <a:p>
            <a:pPr marL="285750" indent="-285750" algn="just">
              <a:spcBef>
                <a:spcPts val="600"/>
              </a:spcBef>
              <a:buChar char="•"/>
            </a:pPr>
            <a:r>
              <a:rPr lang="pl-PL" sz="1600" dirty="0">
                <a:latin typeface="Calibri"/>
                <a:ea typeface="+mn-lt"/>
                <a:cs typeface="+mn-lt"/>
              </a:rPr>
              <a:t>r</a:t>
            </a:r>
            <a:r>
              <a:rPr lang="en-US" sz="1600" dirty="0">
                <a:latin typeface="Calibri"/>
                <a:ea typeface="+mn-lt"/>
                <a:cs typeface="+mn-lt"/>
              </a:rPr>
              <a:t>ealizacja projektu w celu wyłudzenia lub zawyżenia kwoty dotacji</a:t>
            </a:r>
          </a:p>
          <a:p>
            <a:pPr algn="just"/>
            <a:endParaRPr lang="en-US" sz="1400" dirty="0">
              <a:latin typeface="Calibri"/>
              <a:ea typeface="Calibri"/>
              <a:cs typeface="Poppins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9A9A95-C10E-F2FB-1264-AD6135282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700" y="4844374"/>
            <a:ext cx="1592654" cy="1261218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3C895BEF-0284-D40D-B0C8-DDF59C4A9C0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97" r="22597"/>
          <a:stretch>
            <a:fillRect/>
          </a:stretch>
        </p:blipFill>
        <p:spPr>
          <a:xfrm>
            <a:off x="1" y="0"/>
            <a:ext cx="4333766" cy="6333211"/>
          </a:xfrm>
          <a:noFill/>
        </p:spPr>
      </p:pic>
    </p:spTree>
    <p:extLst>
      <p:ext uri="{BB962C8B-B14F-4D97-AF65-F5344CB8AC3E}">
        <p14:creationId xmlns:p14="http://schemas.microsoft.com/office/powerpoint/2010/main" val="65033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3E0032C-5802-C759-D99B-1FA266FBA9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87" r="6330" b="14801"/>
          <a:stretch>
            <a:fillRect/>
          </a:stretch>
        </p:blipFill>
        <p:spPr>
          <a:xfrm>
            <a:off x="0" y="0"/>
            <a:ext cx="3806034" cy="6304548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C69A948E-5CD2-28A9-777B-D1CE4A66CCC4}"/>
              </a:ext>
            </a:extLst>
          </p:cNvPr>
          <p:cNvSpPr txBox="1">
            <a:spLocks/>
          </p:cNvSpPr>
          <p:nvPr/>
        </p:nvSpPr>
        <p:spPr bwMode="auto">
          <a:xfrm>
            <a:off x="4535224" y="555463"/>
            <a:ext cx="7016998" cy="543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pl-PL" altLang="pl-PL" sz="2400" dirty="0">
                <a:solidFill>
                  <a:srgbClr val="0070C0"/>
                </a:solidFill>
                <a:latin typeface="Calibri"/>
                <a:ea typeface="Open Sans"/>
                <a:cs typeface="Calibri"/>
              </a:rPr>
              <a:t>ZAGADNIENIA PRZEDSTAWIONE W PREZENTACJI:</a:t>
            </a:r>
          </a:p>
          <a:p>
            <a:pPr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2400" b="1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PODSTAWY PRAWNE</a:t>
            </a:r>
          </a:p>
          <a:p>
            <a:pPr marL="400050" indent="-400050">
              <a:lnSpc>
                <a:spcPct val="100000"/>
              </a:lnSpc>
              <a:buFont typeface="+mj-lt"/>
              <a:buAutoNum type="romanUcPeriod"/>
            </a:pPr>
            <a:endParaRPr 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>
              <a:lnSpc>
                <a:spcPct val="100000"/>
              </a:lnSpc>
              <a:buFont typeface="+mj-lt"/>
              <a:buAutoNum type="romanUcPeriod"/>
            </a:pPr>
            <a:r>
              <a:rPr lang="pl-PL" alt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ZASADY</a:t>
            </a:r>
            <a:r>
              <a:rPr lang="pl-PL" altLang="pl-PL" sz="2400" b="1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 ZAWIERANIA UMÓW W RAMACH </a:t>
            </a:r>
            <a:r>
              <a:rPr lang="pl-PL" altLang="pl-PL" sz="2400" dirty="0" err="1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FEnIKS</a:t>
            </a:r>
            <a:r>
              <a:rPr lang="pl-PL" altLang="pl-PL" sz="2400" b="1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 2021 – </a:t>
            </a:r>
            <a:r>
              <a:rPr lang="pl-PL" alt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2027</a:t>
            </a:r>
          </a:p>
          <a:p>
            <a:pPr marL="400050" indent="-400050">
              <a:lnSpc>
                <a:spcPct val="100000"/>
              </a:lnSpc>
              <a:buAutoNum type="romanUcPeriod"/>
            </a:pPr>
            <a:endParaRPr lang="pl-PL" altLang="pl-P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indent="-400050">
              <a:lnSpc>
                <a:spcPct val="100000"/>
              </a:lnSpc>
              <a:buFont typeface="Source Sans 3"/>
              <a:buAutoNum type="romanUcPeriod"/>
            </a:pPr>
            <a:r>
              <a:rPr 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NADUŻYCIA </a:t>
            </a:r>
            <a:r>
              <a:rPr lang="pl-PL" sz="2400" dirty="0" smtClean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FINANSOWE i NIEPRAWIDŁOWOŚCI</a:t>
            </a:r>
            <a:endParaRPr 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pPr marL="400050" indent="-400050">
              <a:lnSpc>
                <a:spcPct val="100000"/>
              </a:lnSpc>
              <a:buAutoNum type="romanUcPeriod"/>
            </a:pPr>
            <a:endParaRPr 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pPr marL="400050" indent="-400050">
              <a:lnSpc>
                <a:spcPct val="100000"/>
              </a:lnSpc>
              <a:buAutoNum type="romanUcPeriod"/>
            </a:pPr>
            <a:r>
              <a:rPr lang="pl-PL" sz="2400" dirty="0">
                <a:solidFill>
                  <a:schemeClr val="tx1"/>
                </a:solidFill>
                <a:latin typeface="Calibri"/>
                <a:ea typeface="Open Sans"/>
                <a:cs typeface="Calibri"/>
              </a:rPr>
              <a:t>PRZYKŁADY NARUSZEŃ </a:t>
            </a:r>
            <a:endParaRPr lang="pl-PL" altLang="pl-PL" sz="2400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0097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EA75D-D15C-9745-E9EF-4804A559D3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C06005F5-C30D-C511-25B2-AFABE8C5ED7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FF3E6B16-859F-EB75-15BF-E44B0F57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322366"/>
            <a:ext cx="11073384" cy="582279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Poppins"/>
              </a:rPr>
              <a:t>KONFLIKT INTERESÓW</a:t>
            </a:r>
            <a:endParaRPr lang="pl-PL" sz="2800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26897C94-D4C4-3D72-0F5F-37B594C2B4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3817" y="1857858"/>
            <a:ext cx="10454824" cy="40992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latin typeface="Calibri"/>
              <a:ea typeface="Open Sans" panose="020B0606030504020204" pitchFamily="34" charset="0"/>
              <a:cs typeface="Arial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en-US" dirty="0">
                <a:latin typeface="Calibri"/>
                <a:ea typeface="Calibri"/>
                <a:cs typeface="Calibri"/>
              </a:rPr>
              <a:t>Należy podjąć odpowiednie środki, aby skutecznie zapobiegać </a:t>
            </a:r>
            <a:r>
              <a:rPr lang="en-US" b="1" dirty="0">
                <a:latin typeface="Calibri"/>
                <a:ea typeface="Calibri"/>
                <a:cs typeface="Calibri"/>
              </a:rPr>
              <a:t>konfliktom interesów</a:t>
            </a:r>
            <a:r>
              <a:rPr lang="en-US" dirty="0">
                <a:latin typeface="Calibri"/>
                <a:ea typeface="Calibri"/>
                <a:cs typeface="Calibri"/>
              </a:rPr>
              <a:t>, a także rozpoznawać </a:t>
            </a:r>
            <a:r>
              <a:rPr lang="pl-PL" dirty="0">
                <a:latin typeface="Calibri"/>
                <a:ea typeface="Calibri"/>
                <a:cs typeface="Calibri"/>
              </a:rPr>
              <a:t/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en-US" dirty="0">
                <a:latin typeface="Calibri"/>
                <a:ea typeface="Calibri"/>
                <a:cs typeface="Calibri"/>
              </a:rPr>
              <a:t>i likwidować je, gdy powstają w związku z prowadzeniem postępowania o udzielenie zamówienia lub na etapie wykonywania zamówienia – by nie dopuścić do zakłócenia konkurencji oraz zapewnić równe traktowanie wykonawców. Konflikt interesów oznacza każdą sytuację, w której osoby biorące udział w przygotowaniu lub prowadzeniu postępowania o udzielenie zamówienia lub mogące wpłynąć na wynik tego postępowania mają, bezpośrednio lub pośrednio, interes finansowy, ekonomiczny lub inny interes osobisty, który postrzegać można jako zagrażający ich bezstronności i niezależności w związku </a:t>
            </a:r>
            <a:r>
              <a:rPr lang="pl-PL" dirty="0">
                <a:latin typeface="Calibri"/>
                <a:ea typeface="Calibri"/>
                <a:cs typeface="Calibri"/>
              </a:rPr>
              <a:t/>
            </a:r>
            <a:br>
              <a:rPr lang="pl-PL" dirty="0">
                <a:latin typeface="Calibri"/>
                <a:ea typeface="Calibri"/>
                <a:cs typeface="Calibri"/>
              </a:rPr>
            </a:br>
            <a:r>
              <a:rPr lang="en-US" dirty="0">
                <a:latin typeface="Calibri"/>
                <a:ea typeface="Calibri"/>
                <a:cs typeface="Calibri"/>
              </a:rPr>
              <a:t>z postępowaniem o udzielenie zamówienia</a:t>
            </a:r>
            <a:endParaRPr lang="pl-PL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dirty="0">
              <a:latin typeface="Calibri"/>
              <a:ea typeface="Calibri"/>
              <a:cs typeface="Calibri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dirty="0" smtClean="0"/>
              <a:t>Jednoznaczne przepisy lecz najczęściej ukryty charakter nadużycia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519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7EC1C-E331-B5A3-E07C-1D88DA148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92EB9A35-B42A-DB93-6BAE-7A9FC9BDFC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F67D00F1-37CD-6A83-AE96-CB1B53984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816" y="1322366"/>
            <a:ext cx="11073384" cy="582279"/>
          </a:xfrm>
        </p:spPr>
        <p:txBody>
          <a:bodyPr>
            <a:normAutofit/>
          </a:bodyPr>
          <a:lstStyle/>
          <a:p>
            <a:r>
              <a:rPr lang="en-US" sz="2800">
                <a:latin typeface="Calibri"/>
                <a:ea typeface="Calibri"/>
                <a:cs typeface="Poppins"/>
              </a:rPr>
              <a:t>KONFLIKT INTERESÓW</a:t>
            </a:r>
            <a:endParaRPr lang="pl-PL" sz="2800">
              <a:latin typeface="Calibri"/>
              <a:ea typeface="Calibri"/>
              <a:cs typeface="Poppins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BFF160B-2039-5BD5-F775-F7EC2990E0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855" y="2040376"/>
            <a:ext cx="10454824" cy="21535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en-US" dirty="0" err="1" smtClean="0">
                <a:latin typeface="Calibri"/>
                <a:ea typeface="Calibri"/>
                <a:cs typeface="Calibri"/>
              </a:rPr>
              <a:t>Czynności</a:t>
            </a:r>
            <a:r>
              <a:rPr lang="en-US" dirty="0" smtClean="0">
                <a:latin typeface="Calibri"/>
                <a:ea typeface="Calibri"/>
                <a:cs typeface="Calibri"/>
              </a:rPr>
              <a:t> </a:t>
            </a:r>
            <a:r>
              <a:rPr lang="en-US" dirty="0">
                <a:latin typeface="Calibri"/>
                <a:ea typeface="Calibri"/>
                <a:cs typeface="Calibri"/>
              </a:rPr>
              <a:t>związane z przygotowaniem oraz przeprowadzeniem postępowania o udzielenie zamówienia wykonują osoby zapewniające bezstronność i obiektywizm. Osoby te składają oświadczenie w formie pisemnej lub w formie elektronicznej (w rozumieniu odpowiednio art. 78 i art. 78¹ Kodeksu cywilnego) o braku istnienia albo braku wpływu powiązań osobowych lub kapitałowych z </a:t>
            </a:r>
            <a:r>
              <a:rPr lang="en-US" dirty="0" err="1" smtClean="0">
                <a:latin typeface="Calibri"/>
                <a:ea typeface="Calibri"/>
                <a:cs typeface="Calibri"/>
              </a:rPr>
              <a:t>wykonawcami</a:t>
            </a:r>
            <a:r>
              <a:rPr lang="pl-PL" dirty="0" smtClean="0">
                <a:latin typeface="Calibri"/>
                <a:ea typeface="Calibri"/>
                <a:cs typeface="Calibri"/>
              </a:rPr>
              <a:t>. </a:t>
            </a:r>
          </a:p>
          <a:p>
            <a:r>
              <a:rPr lang="pl-PL" dirty="0" smtClean="0"/>
              <a:t>Jak weryfikować powiązania?</a:t>
            </a:r>
          </a:p>
          <a:p>
            <a:r>
              <a:rPr lang="pl-PL" dirty="0" smtClean="0"/>
              <a:t>Kontrolujący / Zamawiający</a:t>
            </a:r>
            <a:endParaRPr lang="pl-PL" dirty="0"/>
          </a:p>
        </p:txBody>
      </p:sp>
      <p:pic>
        <p:nvPicPr>
          <p:cNvPr id="2" name="Picture Placeholder 3" descr="Obraz zawierający tekst, Czcionka, logo, projekt graficzny&#10;&#10;Opis wygenerowany automatycznie">
            <a:extLst>
              <a:ext uri="{FF2B5EF4-FFF2-40B4-BE49-F238E27FC236}">
                <a16:creationId xmlns:a16="http://schemas.microsoft.com/office/drawing/2014/main" id="{8658B7F0-1683-6794-87DC-DE8F442145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4003" b="44003"/>
          <a:stretch/>
        </p:blipFill>
        <p:spPr>
          <a:xfrm>
            <a:off x="8577322" y="4298624"/>
            <a:ext cx="2384808" cy="1593780"/>
          </a:xfrm>
          <a:prstGeom prst="rect">
            <a:avLst/>
          </a:prstGeom>
          <a:blipFill dpi="0" rotWithShape="1">
            <a:blip r:embed="rId4" cstate="email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" t="1"/>
            </a:stretch>
          </a:blipFill>
        </p:spPr>
      </p:pic>
    </p:spTree>
    <p:extLst>
      <p:ext uri="{BB962C8B-B14F-4D97-AF65-F5344CB8AC3E}">
        <p14:creationId xmlns:p14="http://schemas.microsoft.com/office/powerpoint/2010/main" val="4091244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EA7DE-6866-A514-E9A1-336827B83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9EB8D5CF-1B91-BC5B-68A9-DBE2B49D69D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6573F60-02A7-D8ED-406C-9C0BD5037C39}"/>
              </a:ext>
            </a:extLst>
          </p:cNvPr>
          <p:cNvSpPr txBox="1"/>
          <p:nvPr/>
        </p:nvSpPr>
        <p:spPr>
          <a:xfrm>
            <a:off x="320715" y="1880241"/>
            <a:ext cx="11559425" cy="35394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Wytyczne dotyczące sposobu korygowania nieprawidłowości na lata 2021-2027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(zawierają: </a:t>
            </a:r>
            <a:r>
              <a:rPr lang="pl-PL" sz="1600" u="sng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Załącznik - Stawki procentowe korekt finansowych i pomniejszeń dla poszczególnych kategorii nieprawidłowości indywidualnych stosowane w zamówieniach)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</a:p>
          <a:p>
            <a:pPr algn="just"/>
            <a:endParaRPr lang="pl-P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 orzecznictwie przyjmuje się, że </a:t>
            </a:r>
            <a:r>
              <a:rPr lang="pl-PL" sz="16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dokumenty tworzące system realizacji programu operacyjnego (umowa o dofinansowanie, wytyczne, komunikaty opracowane przez instytucje zarządzające) stanowią wprawdzie specyficzne, ale prawne uregulowania i przyznaje się im walor źródła prawa. Projekty realizowane są przez beneficjentów na podstawie umowy o dofinansowanie, która stanowi podstawowe źródło uprawnień i obowiązków jej stron, w tym beneficjenta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– wyrok WSA w Olsztynie z 24.02.2022 r., I SA/Ol 618/21</a:t>
            </a:r>
            <a:endParaRPr lang="pl-PL" sz="1600" dirty="0">
              <a:solidFill>
                <a:schemeClr val="bg1"/>
              </a:solidFill>
              <a:latin typeface="Open Sans"/>
              <a:ea typeface="Open Sans"/>
              <a:cs typeface="Calibri"/>
            </a:endParaRPr>
          </a:p>
          <a:p>
            <a:pPr algn="just"/>
            <a:endParaRPr lang="pl-P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„</a:t>
            </a:r>
            <a:r>
              <a:rPr lang="pl-PL" sz="16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Podkreślenia wymaga również, że </a:t>
            </a:r>
            <a:r>
              <a:rPr lang="pl-PL" sz="1600" b="1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przyjęcie wniosku o dofinansowanie i podpisanie z beneficjentem umowy nie oznacza, że wszystkie wydatki, które beneficjent przedstawił we wniosku o płatność zostaną uznane za kwalifikowalne</a:t>
            </a:r>
            <a:r>
              <a:rPr lang="pl-PL" sz="1600" i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 Ocena kwalifikowalności wydatków jest bowiem przeprowadzana na każdym etapie realizacji projektu. O uznaniu wydatku za kwalifikowalny decyduje nie tylko umieszczenie go we wniosku o dofinansowanie. Musi on być również poniesiony zgodnie z obowiązującymi przepisami prawa i zapisami umowy o dofinansowanie projektu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.” – wyrok WSA w Lublinie z dnia 16 maja 2019 r., sygn. akt III SA/Lu 51/19</a:t>
            </a:r>
            <a:endParaRPr lang="pl-PL" sz="1600" dirty="0">
              <a:solidFill>
                <a:schemeClr val="bg1"/>
              </a:solidFill>
              <a:latin typeface="Open Sans"/>
              <a:ea typeface="Open Sans"/>
              <a:cs typeface="Calibri"/>
            </a:endParaRP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12000B5E-2C26-964C-92A0-269D1D366E7A}"/>
              </a:ext>
            </a:extLst>
          </p:cNvPr>
          <p:cNvSpPr txBox="1">
            <a:spLocks/>
          </p:cNvSpPr>
          <p:nvPr/>
        </p:nvSpPr>
        <p:spPr>
          <a:xfrm>
            <a:off x="246097" y="1167117"/>
            <a:ext cx="10546274" cy="56209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r>
              <a:rPr lang="pl-PL" sz="2800" dirty="0">
                <a:latin typeface="Calibri"/>
                <a:ea typeface="Calibri"/>
                <a:cs typeface="Calibri"/>
              </a:rPr>
              <a:t>KONSEKWENCJE NADUŻYĆ/NIEPRAWIDŁOWOŚCI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574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09D6D-1293-A32E-4AFF-4248863F6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BF8FE510-9E25-CC7E-18C5-69EF8F7F2C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2BCE435-6FE4-6FFE-5758-4E61A9AAFAEE}"/>
              </a:ext>
            </a:extLst>
          </p:cNvPr>
          <p:cNvSpPr txBox="1"/>
          <p:nvPr/>
        </p:nvSpPr>
        <p:spPr>
          <a:xfrm>
            <a:off x="316287" y="1453071"/>
            <a:ext cx="11559425" cy="39805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endParaRPr lang="pl-PL" sz="1200" b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Opis naruszenia:</a:t>
            </a:r>
          </a:p>
          <a:p>
            <a:pPr algn="just">
              <a:spcBef>
                <a:spcPts val="0"/>
              </a:spcBef>
            </a:pPr>
            <a:r>
              <a:rPr lang="pl-PL" sz="16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Opis przedmiotu zamówienia nie zawiera dokumentacji projektowej, specyfikacji technicznych wykonania i odbioru robót budowlanych lub programu funkcjonalno-użytkowego.</a:t>
            </a:r>
          </a:p>
          <a:p>
            <a:pPr algn="just">
              <a:spcBef>
                <a:spcPts val="0"/>
              </a:spcBef>
            </a:pPr>
            <a:endParaRPr lang="pl-PL" sz="1600" dirty="0">
              <a:solidFill>
                <a:schemeClr val="tx2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Naruszenie art. 103 ustawy Pzp: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„1. Zamówienia na roboty budowlane opisuje się za pomocą dokumentacji projektowej oraz specyfikacji technicznych wykonania i odbioru robót budowlanych.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2. Jeżeli przedmiotem zamówienia jest zaprojektowanie i wykonanie robót budowlanych w rozumieniu ustawy z dnia 7 lipca 1994 r. – Prawo budowlane, zamawiający opisuje przedmiot zamówienia za pomocą programu funkcjonalno-użytkowego.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Calibri"/>
              </a:rPr>
              <a:t>3. Program funkcjonalno-użytkowy obejmuje opis zadania budowlanego, w którym podaje się przeznaczenie ukończonych robót budowlanych oraz stawiane im wymagania techniczne, ekonomiczne, architektoniczne, materiałowe i funkcjonalne.”</a:t>
            </a:r>
          </a:p>
          <a:p>
            <a:pPr algn="just">
              <a:spcBef>
                <a:spcPts val="0"/>
              </a:spcBef>
            </a:pPr>
            <a:endParaRPr lang="pl-PL" sz="1600" b="1" i="1" dirty="0">
              <a:solidFill>
                <a:schemeClr val="tx2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Calibri"/>
              </a:rPr>
              <a:t>Ustalenia: skutek finansowy w postaci przypisania do przedmiotowego naruszenia wskaźnika pomniejszającego wartość kwalifikowaną kontraktu w wysokości 10% (zapewniono minimalny poziom konkurencji).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05BD0EA8-41C5-0193-D6F3-B9E1B5D845DC}"/>
              </a:ext>
            </a:extLst>
          </p:cNvPr>
          <p:cNvSpPr txBox="1">
            <a:spLocks/>
          </p:cNvSpPr>
          <p:nvPr/>
        </p:nvSpPr>
        <p:spPr>
          <a:xfrm>
            <a:off x="173670" y="1081098"/>
            <a:ext cx="10546274" cy="48061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r>
              <a:rPr lang="pl-PL" sz="2800" dirty="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PRZYKŁADY NARUSZEŃ: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719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F7481-D9EF-9EE6-1D1F-725400F6C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7C081E73-6654-4466-6741-912D846550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86DE244-3CC0-6DCB-44DD-E16B162122A1}"/>
              </a:ext>
            </a:extLst>
          </p:cNvPr>
          <p:cNvSpPr txBox="1"/>
          <p:nvPr/>
        </p:nvSpPr>
        <p:spPr>
          <a:xfrm>
            <a:off x="316287" y="1227245"/>
            <a:ext cx="11559425" cy="41062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endParaRPr lang="pl-PL" sz="1600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Opis naruszenia:</a:t>
            </a:r>
          </a:p>
          <a:p>
            <a:pPr algn="just">
              <a:spcBef>
                <a:spcPts val="0"/>
              </a:spcBef>
            </a:pPr>
            <a:r>
              <a:rPr lang="pl-PL" sz="1600" b="1" dirty="0">
                <a:solidFill>
                  <a:schemeClr val="bg1"/>
                </a:solidFill>
                <a:latin typeface="Calibri"/>
                <a:ea typeface="Calibri"/>
                <a:cs typeface="Poppins Light"/>
              </a:rPr>
              <a:t>Obowiązkowa wizja lokalna bez wyznaczenia terminu składania ofert dłuższego od ustawowych terminów minimalnych.</a:t>
            </a:r>
          </a:p>
          <a:p>
            <a:pPr algn="just">
              <a:spcBef>
                <a:spcPts val="0"/>
              </a:spcBef>
            </a:pPr>
            <a:endParaRPr lang="pl-PL" sz="160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Naruszenie art. 131 ust. 2 ustawy Pzp: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„W przypadku gdy Zamawiający przewiduje możliwość albo, jeżeli jest to konieczne ze względu na specyfikę przedmiotu zamówienia, wymaga złożenia oferty po: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1) odbyciu przez wykonawcę wizji lokalnej lub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2) sprawdzeniu przez wykonawcę dokumentów niezbędnych do realizacji zamówienia dostępnych na miejscu u zamawiającego 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- wyznacza terminy składania ofert z uwzględnieniem czasu niezbędnego do zapoznania się przez wykonawców z informacjami koniecznymi do przygotowania oferty, z tym że terminy te muszą być dłuższe od ustawowych terminów minimalnych, o ile są one określone”</a:t>
            </a:r>
            <a:r>
              <a:rPr lang="pl-PL" sz="1600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.</a:t>
            </a:r>
          </a:p>
          <a:p>
            <a:pPr algn="just">
              <a:spcBef>
                <a:spcPts val="0"/>
              </a:spcBef>
            </a:pPr>
            <a:endParaRPr lang="pl-PL" sz="1600" b="1" i="1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Poppins Light"/>
              </a:rPr>
              <a:t>Ustalenia: skutek finansowy w postaci przypisania do przedmiotowego naruszenia wskaźnika pomniejszającego wartość kwalifikowaną kontraktu w wysokości 5% (termin  skrócono o mniej niż 30%).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879941EE-42BB-EF71-2231-2AE9AA240FDD}"/>
              </a:ext>
            </a:extLst>
          </p:cNvPr>
          <p:cNvSpPr txBox="1">
            <a:spLocks/>
          </p:cNvSpPr>
          <p:nvPr/>
        </p:nvSpPr>
        <p:spPr>
          <a:xfrm>
            <a:off x="218937" y="972457"/>
            <a:ext cx="10546274" cy="48061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454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544D0-1AC7-C250-2BC6-E627DF9FD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0991ACB7-7489-A82E-DE3C-DCBB49F8F1F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A222DCC-8B5C-B0C5-57EB-9CD3F7413D54}"/>
              </a:ext>
            </a:extLst>
          </p:cNvPr>
          <p:cNvSpPr txBox="1"/>
          <p:nvPr/>
        </p:nvSpPr>
        <p:spPr>
          <a:xfrm>
            <a:off x="316287" y="1227245"/>
            <a:ext cx="11559425" cy="348557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endParaRPr lang="pl-PL" sz="1600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Opis naruszenia:</a:t>
            </a:r>
          </a:p>
          <a:p>
            <a:pPr algn="just">
              <a:spcBef>
                <a:spcPts val="0"/>
              </a:spcBef>
            </a:pPr>
            <a:r>
              <a:rPr lang="pl-PL" sz="1600" b="1" dirty="0">
                <a:solidFill>
                  <a:srgbClr val="FFFFFF"/>
                </a:solidFill>
              </a:rPr>
              <a:t>Brak publikacji zapytania ofertowego w Bazie Konkurencyjności</a:t>
            </a:r>
            <a:r>
              <a:rPr lang="pl-PL" sz="1600" b="1" dirty="0">
                <a:solidFill>
                  <a:srgbClr val="FFFFFF"/>
                </a:solidFill>
                <a:latin typeface="Calibri"/>
                <a:ea typeface="Calibri"/>
                <a:cs typeface="Poppins Light"/>
              </a:rPr>
              <a:t>.</a:t>
            </a:r>
          </a:p>
          <a:p>
            <a:pPr algn="just">
              <a:spcBef>
                <a:spcPts val="0"/>
              </a:spcBef>
            </a:pPr>
            <a:endParaRPr lang="pl-PL" sz="160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>
              <a:spcBef>
                <a:spcPts val="0"/>
              </a:spcBef>
              <a:spcAft>
                <a:spcPts val="544"/>
              </a:spcAft>
            </a:pPr>
            <a:endParaRPr lang="pl-PL" sz="1600" b="1" u="sng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  <a:cs typeface="Poppins Light"/>
            </a:endParaRPr>
          </a:p>
          <a:p>
            <a:pPr>
              <a:spcBef>
                <a:spcPts val="0"/>
              </a:spcBef>
              <a:spcAft>
                <a:spcPts val="544"/>
              </a:spcAft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Naruszenie pkt 4) sekcji 3.2.3 Wytycznych z dnia 18.11.2022 r.:</a:t>
            </a:r>
          </a:p>
          <a:p>
            <a:pPr algn="just"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„W przypadku gdy wnioskodawca rozpoczyna realizację projektu na własne ryzyko przed podpisaniem umowy o dofinansowanie projektu, upublicznia zapytanie ofertowe w sposób określony </a:t>
            </a:r>
            <a:r>
              <a:rPr lang="pl-PL" sz="1600" i="1" dirty="0">
                <a:solidFill>
                  <a:schemeClr val="bg2">
                    <a:lumMod val="10000"/>
                  </a:schemeClr>
                </a:solidFill>
                <a:latin typeface="Calibri"/>
                <a:ea typeface="Calibri"/>
                <a:cs typeface="Poppins Light"/>
              </a:rPr>
              <a:t>w pkt 1, </a:t>
            </a: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do czego instytucja ogłaszająca nabór wniosków o dofinansowanie projektu zobowiązuje wnioskodawców w regulaminie wyboru projektów”. </a:t>
            </a:r>
          </a:p>
          <a:p>
            <a:pPr algn="just">
              <a:spcBef>
                <a:spcPts val="0"/>
              </a:spcBef>
            </a:pPr>
            <a:endParaRPr lang="pl-PL" sz="1600" i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endParaRPr lang="pl-PL" sz="1600" b="1" i="1" dirty="0">
              <a:solidFill>
                <a:schemeClr val="tx2"/>
              </a:solidFill>
              <a:latin typeface="Calibri"/>
              <a:ea typeface="Calibri"/>
              <a:cs typeface="Poppins Light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Poppins Light"/>
              </a:rPr>
              <a:t>Ustalenia: skutek finansowy w postaci przypisania do przedmiotowego naruszenia wskaźnika pomniejszającego wartość kwalifikowaną kontraktu oraz korekty finansowej w wysokości 25% (ogłoszenie opublikowano za pomocą innych środków).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F80C4908-702B-0F88-447D-A3EB60E33D9D}"/>
              </a:ext>
            </a:extLst>
          </p:cNvPr>
          <p:cNvSpPr txBox="1">
            <a:spLocks/>
          </p:cNvSpPr>
          <p:nvPr/>
        </p:nvSpPr>
        <p:spPr>
          <a:xfrm>
            <a:off x="218937" y="972457"/>
            <a:ext cx="10546274" cy="480614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4950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2B5F3-C715-1129-DCF8-5300DF90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98D6EB47-081C-9489-5164-D3BE50332D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1FBD9BD3-84F9-3866-3751-055B273EC7A4}"/>
              </a:ext>
            </a:extLst>
          </p:cNvPr>
          <p:cNvSpPr txBox="1"/>
          <p:nvPr/>
        </p:nvSpPr>
        <p:spPr>
          <a:xfrm>
            <a:off x="218938" y="1213164"/>
            <a:ext cx="11641102" cy="429604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endParaRPr lang="pl-PL" sz="1600" b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Opis naruszenia:</a:t>
            </a:r>
          </a:p>
          <a:p>
            <a:pPr algn="just">
              <a:spcBef>
                <a:spcPts val="0"/>
              </a:spcBef>
            </a:pPr>
            <a:r>
              <a:rPr lang="pl-PL" sz="1600" b="1" dirty="0">
                <a:solidFill>
                  <a:srgbClr val="FFFFFF"/>
                </a:solidFill>
              </a:rPr>
              <a:t>Skrócenie terminu składania ofert o 2 dni</a:t>
            </a:r>
            <a:r>
              <a:rPr lang="pl-PL" sz="1600" b="1" dirty="0">
                <a:solidFill>
                  <a:srgbClr val="FFFFFF"/>
                </a:solidFill>
                <a:latin typeface="Calibri"/>
                <a:cs typeface="Poppins Light"/>
              </a:rPr>
              <a:t>.</a:t>
            </a:r>
            <a:endParaRPr lang="pl-PL" sz="1600" b="1" dirty="0">
              <a:solidFill>
                <a:srgbClr val="FFFFFF"/>
              </a:solidFill>
              <a:latin typeface="Calibri"/>
              <a:ea typeface="Calibri"/>
              <a:cs typeface="Poppins Light"/>
            </a:endParaRPr>
          </a:p>
          <a:p>
            <a:pPr algn="just">
              <a:spcBef>
                <a:spcPts val="0"/>
              </a:spcBef>
            </a:pPr>
            <a:endParaRPr lang="pl-PL" sz="1200" b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endParaRPr lang="pl-PL" sz="1200" b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>
              <a:spcBef>
                <a:spcPts val="0"/>
              </a:spcBef>
              <a:spcAft>
                <a:spcPts val="544"/>
              </a:spcAft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Naruszenie pkt 19) sekcji 3.2.2 Wytycznych z dnia 18.11.2022 r.:</a:t>
            </a:r>
          </a:p>
          <a:p>
            <a:pPr algn="just"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„Minimalny termin składania ofert wynosi:</a:t>
            </a:r>
          </a:p>
          <a:p>
            <a:pPr algn="just"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a) 7 dni – w przypadku dostaw i usług,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b) 14 dni – w przypadku robót budowlanych,</a:t>
            </a:r>
          </a:p>
          <a:p>
            <a:pPr algn="just"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z tym, że wyznaczony termin składania ofert powinien uwzględniać złożoność zamówienia oraz czas potrzebny na sporządzenie ofert. </a:t>
            </a:r>
            <a:b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</a:b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W przypadku zamówień, których szacunkowa wartość jest równa lub przekracza 5 538 000 EUR w przypadku robót budowlanych, a 750 000 EUR w przypadku dostaw i usług minimalny termin składania ofert wynosi 30 dni. Bieg terminu składania ofert rozpoczyna się dnia następującego po dniu upublicznienia zapytania ofertowego, a kończy się z upływem ostatniego dnia (zastosowanie ma art. 115 Kodeksu</a:t>
            </a:r>
          </a:p>
          <a:p>
            <a:pPr algn="just"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cywilnego). O terminowym złożeniu oferty decyduje data złożenia oferty za pośrednictwem BK2021.” </a:t>
            </a:r>
          </a:p>
          <a:p>
            <a:pPr algn="just">
              <a:spcBef>
                <a:spcPts val="0"/>
              </a:spcBef>
            </a:pPr>
            <a:endParaRPr lang="pl-PL" sz="1600" i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Poppins Light"/>
              </a:rPr>
              <a:t>Ustalenia: skutek finansowy w postaci przypisania do przedmiotowego naruszenia wskaźnika pomniejszającego wartość kwalifikowaną kontraktu oraz korekty finansowej w wysokości 5% (termin  skrócono o mniej niż 30%).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4AAA5F2A-5F7A-CE76-C282-BD75B5D7409E}"/>
              </a:ext>
            </a:extLst>
          </p:cNvPr>
          <p:cNvSpPr txBox="1">
            <a:spLocks/>
          </p:cNvSpPr>
          <p:nvPr/>
        </p:nvSpPr>
        <p:spPr>
          <a:xfrm>
            <a:off x="218937" y="972457"/>
            <a:ext cx="10546274" cy="24070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720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E48EC-538E-1A99-51A0-3733FBF54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162E9249-595E-3734-4CD9-A737F414B2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8FF5A31-9CF6-5333-73C7-1A09181E2798}"/>
              </a:ext>
            </a:extLst>
          </p:cNvPr>
          <p:cNvSpPr txBox="1"/>
          <p:nvPr/>
        </p:nvSpPr>
        <p:spPr>
          <a:xfrm>
            <a:off x="298180" y="1158844"/>
            <a:ext cx="11570913" cy="354969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endParaRPr lang="pl-PL" sz="1600" b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Opis naruszenia: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Poppins Light"/>
              </a:rPr>
              <a:t>Brak przedłużenia terminu składania ofert w następstwie dokonania istotnej zmiany treści ogłoszenia o zamówieniu, dotyczącej kryterium oceny ofert.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endParaRPr lang="pl-PL" sz="1600" b="1" u="sng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Naruszenie </a:t>
            </a: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Poppins Light"/>
              </a:rPr>
              <a:t>art. 271 ust. 3 ustawy Pzp</a:t>
            </a: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„Jeżeli zmiana, o której mowa w ust. 2, jest istotna, w szczególności dotyczy określenia przedmiotu, wielkości lub zakresu zamówienia, kryteriów oceny ofert, warunków udziału w postępowaniu lub sposobu oceny ich spełniania, zamawiający przedłuża termin składania wniosków o dopuszczenie do udziału w postępowaniu albo termin składania ofert o czas niezbędny na ich przygotowanie lub wprowadzenie zmian we wnioskach albo ofertach.”</a:t>
            </a:r>
          </a:p>
          <a:p>
            <a:pPr algn="just">
              <a:spcBef>
                <a:spcPts val="0"/>
              </a:spcBef>
            </a:pPr>
            <a:endParaRPr lang="pl-PL" sz="1600" b="1" i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Poppins Light"/>
              </a:rPr>
              <a:t>Ustalenia: skutek finansowy w postaci przypisania do przedmiotowego naruszenia wskaźnika pomniejszającego wartość kwalifikowaną kontraktu oraz korekty finansowej w wysokości 10%.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A3A79CCF-1944-C279-9661-89152EA7D4FD}"/>
              </a:ext>
            </a:extLst>
          </p:cNvPr>
          <p:cNvSpPr txBox="1">
            <a:spLocks/>
          </p:cNvSpPr>
          <p:nvPr/>
        </p:nvSpPr>
        <p:spPr>
          <a:xfrm>
            <a:off x="218937" y="972457"/>
            <a:ext cx="10546274" cy="18638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1758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3D169-19E0-4D9C-E664-B715F09D1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85EBF27E-48B7-DE98-C46F-A07DFF21FB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9C4AA9BE-CFF5-A354-6A9E-A125B384F1A0}"/>
              </a:ext>
            </a:extLst>
          </p:cNvPr>
          <p:cNvSpPr txBox="1"/>
          <p:nvPr/>
        </p:nvSpPr>
        <p:spPr>
          <a:xfrm>
            <a:off x="298180" y="1158844"/>
            <a:ext cx="11570913" cy="417037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endParaRPr lang="pl-PL" sz="1600" b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Opis naruszenia: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Poppins Light"/>
              </a:rPr>
              <a:t>Brak dokonania modyfikacji SWZ w zakresie zapisów dotyczących wagi kryterium pn.: „Wydłużenie okresu gwarancji i rękojmi na wykonane roboty”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endParaRPr lang="pl-PL" sz="1600" b="1" u="sng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Naruszenie </a:t>
            </a: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Poppins Light"/>
              </a:rPr>
              <a:t>art. 286 ust. 1 w zw. z art. 286 ust. 3 ustawy Pzp</a:t>
            </a: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„1. W uzasadnionych przypadkach zamawiający może przed upływem terminu składania ofert zmienić treść SWZ.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…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3. W przypadku gdy zmiana treści SWZ jest istotna dla sporządzenia oferty lub wymaga od wykonawców dodatkowego czasu na zapoznanie się ze zmianą treści SWZ i przygotowanie ofert, zamawiający przedłuża termin składania ofert o czas niezbędny na ich przygotowanie.”</a:t>
            </a:r>
          </a:p>
          <a:p>
            <a:pPr algn="just">
              <a:spcBef>
                <a:spcPts val="0"/>
              </a:spcBef>
            </a:pPr>
            <a:endParaRPr lang="pl-PL" sz="1600" b="1" i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endParaRPr lang="pl-PL" sz="1600" b="1" i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</a:endParaRPr>
          </a:p>
          <a:p>
            <a:pPr algn="just">
              <a:spcBef>
                <a:spcPts val="0"/>
              </a:spcBef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Poppins Light"/>
              </a:rPr>
              <a:t>Ustalenia: skutek finansowy w postaci przypisania do przedmiotowego naruszenia wskaźnika pomniejszającego wartość kwalifikowaną kontraktu oraz korekty finansowej w wysokości 10%.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ED99957F-05AC-4C66-CBAB-56DA157A0406}"/>
              </a:ext>
            </a:extLst>
          </p:cNvPr>
          <p:cNvSpPr txBox="1">
            <a:spLocks/>
          </p:cNvSpPr>
          <p:nvPr/>
        </p:nvSpPr>
        <p:spPr>
          <a:xfrm>
            <a:off x="218937" y="972457"/>
            <a:ext cx="10546274" cy="18638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751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1866E-A31D-369C-DE00-1B541C30B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A4B3CB84-1213-7EB5-DAD8-45C02F0AD6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1B335B3-40FE-BFB7-14A8-D4CD90D5AD50}"/>
              </a:ext>
            </a:extLst>
          </p:cNvPr>
          <p:cNvSpPr txBox="1"/>
          <p:nvPr/>
        </p:nvSpPr>
        <p:spPr>
          <a:xfrm>
            <a:off x="218937" y="1065650"/>
            <a:ext cx="11770089" cy="490134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Opis naruszenia</a:t>
            </a:r>
            <a:r>
              <a:rPr lang="pl-PL" sz="1600" b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:</a:t>
            </a:r>
          </a:p>
          <a:p>
            <a:pPr algn="just">
              <a:spcBef>
                <a:spcPts val="0"/>
              </a:spcBef>
              <a:spcAft>
                <a:spcPts val="544"/>
              </a:spcAft>
            </a:pPr>
            <a:r>
              <a:rPr lang="pl-PL" sz="1600" b="1" dirty="0">
                <a:solidFill>
                  <a:schemeClr val="bg1"/>
                </a:solidFill>
                <a:latin typeface="Calibri"/>
                <a:ea typeface="Calibri"/>
                <a:cs typeface="Poppins Light"/>
              </a:rPr>
              <a:t>Określenie warunku udziału w postępowaniu dotyczącego sytuacji ekonomicznej i finansowej w sposób nieproporcjonalny do przedmiotu zamówienia poprzez wymaganie </a:t>
            </a:r>
            <a:r>
              <a:rPr lang="pl-PL" sz="1600" b="1" dirty="0">
                <a:solidFill>
                  <a:srgbClr val="FFFFFF"/>
                </a:solidFill>
                <a:latin typeface="Calibri"/>
                <a:ea typeface="Calibri"/>
                <a:cs typeface="Poppins Light"/>
              </a:rPr>
              <a:t>od Wykonawcy posiadania ubezpieczenia od odpowiedzialności cywilnej w zakresie prowadzonej działalności związanej z przedmiotem zamówienia na sumę ubezpieczenia równą co najmniej kwocie brutto wskazanej w ofercie wraz </a:t>
            </a:r>
            <a:br>
              <a:rPr lang="pl-PL" sz="1600" b="1" dirty="0">
                <a:solidFill>
                  <a:srgbClr val="FFFFFF"/>
                </a:solidFill>
                <a:latin typeface="Calibri"/>
                <a:ea typeface="Calibri"/>
                <a:cs typeface="Poppins Light"/>
              </a:rPr>
            </a:br>
            <a:r>
              <a:rPr lang="pl-PL" sz="1600" b="1" dirty="0">
                <a:solidFill>
                  <a:srgbClr val="FFFFFF"/>
                </a:solidFill>
                <a:latin typeface="Calibri"/>
                <a:ea typeface="Calibri"/>
                <a:cs typeface="Poppins Light"/>
              </a:rPr>
              <a:t>z potwierdzeniem opłaty składki, a w konsekwencji naruszenie zasady zachowania uczciwej konkurencji oraz równego traktowania wykonawców w postępowania.</a:t>
            </a:r>
          </a:p>
          <a:p>
            <a:pPr algn="just">
              <a:spcBef>
                <a:spcPts val="0"/>
              </a:spcBef>
            </a:pPr>
            <a:endParaRPr lang="pl-PL" sz="1600" b="1" dirty="0">
              <a:solidFill>
                <a:schemeClr val="bg1"/>
              </a:solidFill>
              <a:latin typeface="Calibri"/>
              <a:ea typeface="Times New Roman" panose="02020603050405020304" pitchFamily="18" charset="0"/>
              <a:cs typeface="Poppins Light"/>
            </a:endParaRPr>
          </a:p>
          <a:p>
            <a:pPr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Naruszenie art. 112 ust. 1 w zw. z art. 16 pkt 1) i 3) ustawy Pzp:</a:t>
            </a:r>
          </a:p>
          <a:p>
            <a:pPr algn="just"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Art. 112:</a:t>
            </a:r>
          </a:p>
          <a:p>
            <a:pPr algn="just"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„Zamawiający określa warunki udziału w postępowaniu w sposób proporcjonalny do przedmiotu zamówienia oraz umożliwiający ocenę zdolności wykonawcy do należytego wykonania zamówienia, w szczególności wyrażając je jako minimalne poziomy zdolności.”</a:t>
            </a:r>
            <a:endParaRPr lang="pl-PL" sz="1600" b="1" i="1" u="sng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  <a:cs typeface="Poppins Light"/>
            </a:endParaRPr>
          </a:p>
          <a:p>
            <a:pPr>
              <a:spcBef>
                <a:spcPts val="0"/>
              </a:spcBef>
            </a:pPr>
            <a:endParaRPr lang="pl-PL" sz="1200" b="1" i="1" dirty="0">
              <a:solidFill>
                <a:schemeClr val="tx2"/>
              </a:solidFill>
              <a:latin typeface="Calibri"/>
              <a:ea typeface="Calibri"/>
            </a:endParaRPr>
          </a:p>
          <a:p>
            <a:pPr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cs typeface="Poppins Light"/>
              </a:rPr>
              <a:t>Art. 16: </a:t>
            </a:r>
          </a:p>
          <a:p>
            <a:pPr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cs typeface="Poppins Light"/>
              </a:rPr>
              <a:t>„Zamawiający przygotowuje i przeprowadza postępowanie o udzielenie zamówienia w sposób:</a:t>
            </a:r>
          </a:p>
          <a:p>
            <a:pPr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cs typeface="Poppins Light"/>
              </a:rPr>
              <a:t>1) zapewniający zachowanie uczciwej konkurencji oraz równe traktowanie wykonawców;</a:t>
            </a:r>
          </a:p>
          <a:p>
            <a:pPr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cs typeface="Poppins Light"/>
              </a:rPr>
              <a:t>2) …;</a:t>
            </a:r>
          </a:p>
          <a:p>
            <a:pPr>
              <a:spcBef>
                <a:spcPts val="0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cs typeface="Poppins Light"/>
              </a:rPr>
              <a:t>3) proporcjonalny.”</a:t>
            </a:r>
          </a:p>
          <a:p>
            <a:pPr>
              <a:spcBef>
                <a:spcPts val="0"/>
              </a:spcBef>
            </a:pPr>
            <a:endParaRPr lang="pl-PL" sz="1600" b="1" i="1" dirty="0">
              <a:solidFill>
                <a:schemeClr val="tx2"/>
              </a:solidFill>
              <a:latin typeface="Calibri"/>
              <a:ea typeface="Calibri"/>
            </a:endParaRPr>
          </a:p>
          <a:p>
            <a:pPr>
              <a:spcBef>
                <a:spcPts val="0"/>
              </a:spcBef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Poppins Light"/>
              </a:rPr>
              <a:t>Ustalenia: skutek finansowy w postaci przypisania do przedmiotowego naruszenia korekty finansowej w wysokości 5%.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69D2B00F-9A6E-045E-F344-A787BC63291A}"/>
              </a:ext>
            </a:extLst>
          </p:cNvPr>
          <p:cNvSpPr txBox="1">
            <a:spLocks/>
          </p:cNvSpPr>
          <p:nvPr/>
        </p:nvSpPr>
        <p:spPr>
          <a:xfrm>
            <a:off x="218937" y="972457"/>
            <a:ext cx="10546274" cy="18638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257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F3A9BACC-4384-5BA4-E31C-3C230FED08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1963" y="2289062"/>
            <a:ext cx="10885487" cy="21902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2000" b="1" dirty="0">
                <a:latin typeface="Calibri"/>
                <a:ea typeface="Calibri"/>
                <a:cs typeface="Calibri"/>
              </a:rPr>
              <a:t>Ustawa z dnia 11 września 2019 r. – Prawo zamówień publicznych </a:t>
            </a:r>
            <a:endParaRPr lang="en-US" sz="2000" b="1" dirty="0">
              <a:latin typeface="Calibri"/>
              <a:ea typeface="Calibri"/>
              <a:cs typeface="Calibr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20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000" b="1" dirty="0">
              <a:latin typeface="Calibri"/>
              <a:ea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2000" b="1" dirty="0">
                <a:latin typeface="Calibri"/>
                <a:ea typeface="Calibri"/>
                <a:cs typeface="Calibri"/>
              </a:rPr>
              <a:t>Wytyczne dotyczące kwalifikowalności wydatków na lata 2021-2027 (</a:t>
            </a:r>
            <a:r>
              <a:rPr lang="pl-PL" sz="2000" b="1">
                <a:latin typeface="Calibri"/>
                <a:ea typeface="Calibri"/>
                <a:cs typeface="Calibri"/>
              </a:rPr>
              <a:t>aktualna wersja </a:t>
            </a:r>
            <a:r>
              <a:rPr lang="pl-PL" sz="2000" b="1" dirty="0">
                <a:latin typeface="Calibri"/>
                <a:ea typeface="Calibri"/>
                <a:cs typeface="Calibri"/>
              </a:rPr>
              <a:t>obowiązuje od 25.05.2026 r.)</a:t>
            </a:r>
            <a:endParaRPr lang="pl-PL" sz="2000" b="1" dirty="0">
              <a:latin typeface="Calibri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b="1" dirty="0">
              <a:latin typeface="Calibri"/>
              <a:ea typeface="Calibri"/>
              <a:cs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  <a:cs typeface="Calibri"/>
            </a:endParaRPr>
          </a:p>
          <a:p>
            <a:endParaRPr lang="pl-PL" dirty="0"/>
          </a:p>
        </p:txBody>
      </p:sp>
      <p:sp>
        <p:nvSpPr>
          <p:cNvPr id="7" name="Tytuł 3">
            <a:extLst>
              <a:ext uri="{FF2B5EF4-FFF2-40B4-BE49-F238E27FC236}">
                <a16:creationId xmlns:a16="http://schemas.microsoft.com/office/drawing/2014/main" id="{C3C38108-D41C-36F8-5799-80D8C3D4F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1963" y="1430994"/>
            <a:ext cx="10809287" cy="11312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3200" b="1">
                <a:latin typeface="Calibri"/>
                <a:ea typeface="Calibri"/>
                <a:cs typeface="Calibri"/>
              </a:rPr>
              <a:t>PODSTAWY PRAWNE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6E0986-EDFA-783C-04F2-65C1A0A99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96"/>
            <a:ext cx="12192000" cy="975360"/>
          </a:xfrm>
          <a:prstGeom prst="rect">
            <a:avLst/>
          </a:prstGeom>
        </p:spPr>
      </p:pic>
      <p:pic>
        <p:nvPicPr>
          <p:cNvPr id="2" name="Symbol zastępczy obrazu 1">
            <a:extLst>
              <a:ext uri="{FF2B5EF4-FFF2-40B4-BE49-F238E27FC236}">
                <a16:creationId xmlns:a16="http://schemas.microsoft.com/office/drawing/2014/main" id="{135CFCDE-504C-B472-89AA-5A423B1A504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14" b="114"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792EE45-B42F-C471-87E7-2F30A78847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9393" y="4568938"/>
            <a:ext cx="1828958" cy="1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634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E56BE-BBCE-ADEB-07EE-70E75CE8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ymbol zastępczy obrazu 5">
            <a:extLst>
              <a:ext uri="{FF2B5EF4-FFF2-40B4-BE49-F238E27FC236}">
                <a16:creationId xmlns:a16="http://schemas.microsoft.com/office/drawing/2014/main" id="{21DE9E36-D1C6-993E-C72E-22E3CDCE90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97245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D9D5297-8144-BF57-E05E-DB92B242A3B4}"/>
              </a:ext>
            </a:extLst>
          </p:cNvPr>
          <p:cNvSpPr txBox="1"/>
          <p:nvPr/>
        </p:nvSpPr>
        <p:spPr>
          <a:xfrm>
            <a:off x="210955" y="1343814"/>
            <a:ext cx="11770089" cy="448071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spcBef>
                <a:spcPts val="0"/>
              </a:spcBef>
            </a:pPr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Opis naruszenia:</a:t>
            </a:r>
          </a:p>
          <a:p>
            <a:pPr algn="just"/>
            <a:r>
              <a:rPr lang="pl-PL" sz="1600" b="1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Beneficjent aneksem wydłużył termin realizacji umowy o 7 miesięcy. Niemniej nie wskazał na możliwość ewentualnych modyfikacji umowy w zakresie zmiany terminu zarówno w treści ogłoszenia o zamówieniu, jak i w SIWZ oraz nie określił warunków dokonania takiej zmiany.</a:t>
            </a:r>
          </a:p>
          <a:p>
            <a:pPr algn="just"/>
            <a:endParaRPr lang="pl-PL" sz="1600" b="1" u="sng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  <a:cs typeface="Poppins Light"/>
            </a:endParaRPr>
          </a:p>
          <a:p>
            <a:pPr algn="just"/>
            <a:r>
              <a:rPr lang="pl-PL" sz="1600" b="1" u="sng" dirty="0">
                <a:solidFill>
                  <a:schemeClr val="accent6">
                    <a:lumMod val="49000"/>
                  </a:schemeClr>
                </a:solidFill>
                <a:latin typeface="Calibri"/>
                <a:ea typeface="Calibri"/>
                <a:cs typeface="Poppins Light"/>
              </a:rPr>
              <a:t>Naruszenie art. 455 ust. 1 pkt 1 ustawy Pzp:</a:t>
            </a:r>
          </a:p>
          <a:p>
            <a:pPr algn="just">
              <a:spcBef>
                <a:spcPts val="544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„1. Dopuszczalna jest zmiana umowy bez przeprowadzenia nowego postępowania o udzielenie zamówienia:</a:t>
            </a:r>
          </a:p>
          <a:p>
            <a:pPr algn="just">
              <a:spcBef>
                <a:spcPts val="544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1) niezależnie od wartości tej zmiany, o ile została przewidziana w ogłoszeniu o zamówieniu lub dokumentach zamówienia, w postaci jasnych, precyzyjnych i jednoznacznych postanowień umownych, które mogą obejmować postanowienia dotyczące zasad wprowadzania zmian wysokości ceny, jeżeli spełniają one łącznie następujące warunki:</a:t>
            </a:r>
          </a:p>
          <a:p>
            <a:pPr algn="just">
              <a:spcBef>
                <a:spcPts val="544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a) określają rodzaj i zakres zmian,</a:t>
            </a:r>
          </a:p>
          <a:p>
            <a:pPr algn="just">
              <a:spcBef>
                <a:spcPts val="544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b) określają warunki wprowadzenia zmian,</a:t>
            </a:r>
          </a:p>
          <a:p>
            <a:pPr algn="just">
              <a:spcBef>
                <a:spcPts val="544"/>
              </a:spcBef>
            </a:pPr>
            <a:r>
              <a:rPr lang="pl-PL" sz="1600" i="1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c) nie przewidują takich zmian, które modyfikowałyby ogólny charakter umowy</a:t>
            </a:r>
            <a:r>
              <a:rPr lang="pl-PL" sz="1600" dirty="0">
                <a:solidFill>
                  <a:schemeClr val="accent6">
                    <a:lumMod val="49000"/>
                  </a:schemeClr>
                </a:solidFill>
                <a:latin typeface="Calibri"/>
                <a:ea typeface="Times New Roman" panose="02020603050405020304" pitchFamily="18" charset="0"/>
                <a:cs typeface="Times New Roman"/>
              </a:rPr>
              <a:t>.”</a:t>
            </a:r>
          </a:p>
          <a:p>
            <a:pPr algn="just">
              <a:spcBef>
                <a:spcPts val="544"/>
              </a:spcBef>
            </a:pPr>
            <a:endParaRPr lang="pl-PL" sz="1600" b="1" i="1" dirty="0">
              <a:solidFill>
                <a:schemeClr val="accent6">
                  <a:lumMod val="49000"/>
                </a:schemeClr>
              </a:solidFill>
              <a:latin typeface="Calibri"/>
              <a:ea typeface="Calibri"/>
              <a:cs typeface="Times New Roman" panose="02020603050405020304" pitchFamily="18" charset="0"/>
            </a:endParaRPr>
          </a:p>
          <a:p>
            <a:pPr algn="just">
              <a:spcBef>
                <a:spcPts val="544"/>
              </a:spcBef>
            </a:pPr>
            <a:r>
              <a:rPr lang="pl-PL" sz="1600" b="1" i="1" dirty="0">
                <a:solidFill>
                  <a:schemeClr val="tx2"/>
                </a:solidFill>
                <a:latin typeface="Calibri"/>
                <a:ea typeface="Calibri"/>
                <a:cs typeface="Poppins Light"/>
              </a:rPr>
              <a:t>Ustalenia: skutek finansowy w postaci przypisania do przedmiotowego naruszenia wskaźnika pomniejszającego wartość kwalifikowaną kontraktu w wysokości 25%. </a:t>
            </a:r>
          </a:p>
        </p:txBody>
      </p:sp>
      <p:sp>
        <p:nvSpPr>
          <p:cNvPr id="5" name="Tytuł 3">
            <a:extLst>
              <a:ext uri="{FF2B5EF4-FFF2-40B4-BE49-F238E27FC236}">
                <a16:creationId xmlns:a16="http://schemas.microsoft.com/office/drawing/2014/main" id="{26C4CBA9-996E-6DBA-21C2-A0BB6F42A965}"/>
              </a:ext>
            </a:extLst>
          </p:cNvPr>
          <p:cNvSpPr txBox="1">
            <a:spLocks/>
          </p:cNvSpPr>
          <p:nvPr/>
        </p:nvSpPr>
        <p:spPr>
          <a:xfrm>
            <a:off x="218937" y="972457"/>
            <a:ext cx="10546274" cy="186387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bg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562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3881889"/>
            <a:ext cx="10262223" cy="751071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Calibri"/>
                <a:ea typeface="Calibri"/>
                <a:cs typeface="Poppins"/>
              </a:rPr>
              <a:t>Dziękujemy!</a:t>
            </a:r>
            <a:r>
              <a:rPr lang="pl-PL" dirty="0"/>
              <a:t/>
            </a:r>
            <a:br>
              <a:rPr lang="pl-PL" dirty="0"/>
            </a:b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14881"/>
            <a:ext cx="10478450" cy="32800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altLang="pl-PL" sz="4800">
                <a:latin typeface="Calibri"/>
                <a:ea typeface="Calibri"/>
                <a:cs typeface="Open Sans"/>
              </a:rPr>
              <a:t>Zapraszamy na strony: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altLang="pl-PL" sz="4800">
              <a:cs typeface="Open Sans" panose="020B0806030504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4800"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www.gov.pl/web/nfosigw/fundusze-europejskie-na-infrastrukture-klimat-i-srodowisko</a:t>
            </a:r>
            <a:endParaRPr lang="pl-PL" sz="4800">
              <a:cs typeface="Open Sans"/>
            </a:endParaRPr>
          </a:p>
          <a:p>
            <a:pPr>
              <a:spcBef>
                <a:spcPts val="0"/>
              </a:spcBef>
            </a:pPr>
            <a:endParaRPr lang="pl-PL" sz="1100">
              <a:latin typeface="Calibri"/>
              <a:ea typeface="Open Sans"/>
              <a:hlinkClick r:id="rId3" invalidUrl="http://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>
              <a:spcBef>
                <a:spcPts val="0"/>
              </a:spcBef>
            </a:pPr>
            <a:r>
              <a:rPr lang="en-US" sz="5400">
                <a:latin typeface="Calibri"/>
                <a:ea typeface="Calibri"/>
                <a:cs typeface="Poppins Ligh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www.nfosigw.gov.pl</a:t>
            </a:r>
            <a:endParaRPr lang="en-US" sz="5400">
              <a:latin typeface="Calibri"/>
              <a:ea typeface="Calibri"/>
              <a:cs typeface="Poppins Light"/>
            </a:endParaRP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3" name="Grafika 2">
            <a:hlinkClick r:id="rId6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8285" y="5579110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8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361770" y="5579111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10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1805255" y="5579109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7377E703-D3D6-2CD0-8F17-4E3E8339C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8130" r="6659" b="8210"/>
          <a:stretch>
            <a:fillRect/>
          </a:stretch>
        </p:blipFill>
        <p:spPr>
          <a:xfrm>
            <a:off x="6519621" y="10"/>
            <a:ext cx="5672379" cy="6294912"/>
          </a:xfrm>
          <a:prstGeom prst="rect">
            <a:avLst/>
          </a:prstGeom>
          <a:noFill/>
        </p:spPr>
      </p:pic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B2C1781B-D2C7-A8CF-D766-5BAE5F5A6ECA}"/>
              </a:ext>
            </a:extLst>
          </p:cNvPr>
          <p:cNvSpPr txBox="1">
            <a:spLocks/>
          </p:cNvSpPr>
          <p:nvPr/>
        </p:nvSpPr>
        <p:spPr>
          <a:xfrm>
            <a:off x="562734" y="1470850"/>
            <a:ext cx="5956887" cy="14903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30479" tIns="45720" rIns="30479" bIns="45720" anchor="t">
            <a:normAutofit/>
          </a:bodyPr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1" i="0" u="none" strike="noStrike" cap="none" spc="0" baseline="0">
                <a:solidFill>
                  <a:srgbClr val="000000"/>
                </a:solidFill>
                <a:uFillTx/>
                <a:latin typeface="+mn-ea"/>
                <a:ea typeface="+mn-ea"/>
                <a:cs typeface="Calibri"/>
                <a:sym typeface="Calibri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–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»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Source Sans Pro" panose="020B0503030403020204" pitchFamily="34" charset="0"/>
                <a:ea typeface="+mn-ea"/>
                <a:cs typeface="Calibri"/>
                <a:sym typeface="Calibri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3200" b="0" i="0" u="none" strike="noStrike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 algn="ctr">
              <a:buNone/>
            </a:pPr>
            <a:endParaRPr lang="pl-PL" sz="7800" kern="100">
              <a:solidFill>
                <a:schemeClr val="tx1"/>
              </a:solidFill>
              <a:latin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5C9EFAE-E825-E6EF-2AAD-BB3970E0D9E2}"/>
              </a:ext>
            </a:extLst>
          </p:cNvPr>
          <p:cNvSpPr txBox="1"/>
          <p:nvPr/>
        </p:nvSpPr>
        <p:spPr>
          <a:xfrm>
            <a:off x="185062" y="755007"/>
            <a:ext cx="6120142" cy="550920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Dokumenty programowe w ramach projektów dofinansowanych ze środków </a:t>
            </a:r>
            <a:r>
              <a:rPr lang="pl-PL" sz="1600" dirty="0" err="1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FEnIKS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 2021-2027, np</a:t>
            </a:r>
            <a:r>
              <a:rPr lang="pl-PL" sz="1600" b="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.: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Verdana"/>
                <a:cs typeface="Calibri"/>
              </a:rPr>
              <a:t> </a:t>
            </a:r>
            <a:endParaRPr lang="pl-PL" sz="1600" b="0" dirty="0">
              <a:solidFill>
                <a:schemeClr val="bg1"/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 dotyczące kontroli realizacji programów polityki spójności na lata 2021-2027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 </a:t>
            </a:r>
            <a:r>
              <a:rPr lang="pl-PL" sz="1600" b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dotyczące realizacji </a:t>
            </a: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zasad równościowych w funduszach unijnych na lata 2021-2027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b="0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Zamówienia udzielane w ramach projektów. Podręcznik beneficjenta i wnioskodawcy programów polityki spójności 2021-2027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endParaRPr lang="pl-PL" sz="1600" dirty="0">
              <a:solidFill>
                <a:schemeClr val="bg1"/>
              </a:solidFill>
              <a:latin typeface="Calibri" panose="020F0502020204030204" pitchFamily="34" charset="0"/>
              <a:ea typeface="Open Sans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sz="1600" b="0" dirty="0">
                <a:solidFill>
                  <a:schemeClr val="bg1"/>
                </a:solidFill>
                <a:latin typeface="Calibri"/>
                <a:ea typeface="Open Sans"/>
                <a:cs typeface="Calibri"/>
              </a:rPr>
              <a:t>Wytyczne/Zalecenia/Dokumenty KE</a:t>
            </a:r>
          </a:p>
          <a:p>
            <a:pPr marL="285750" indent="-285750" algn="just">
              <a:buFont typeface="Wingdings" panose="020B0604020202020204" pitchFamily="34" charset="0"/>
              <a:buChar char="v"/>
            </a:pPr>
            <a:endParaRPr lang="pl-PL" sz="1600" dirty="0">
              <a:solidFill>
                <a:schemeClr val="bg1"/>
              </a:solidFill>
              <a:latin typeface="Calibri"/>
              <a:ea typeface="Open Sans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Zalecenia w zakresie przeciwdziałania nadużyciom w ramach programu Fundusze Europejskie na Infrastrukturę, Klimat, Środowisko 2021-2027 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Zalecenia dotyczące kontroli w ramach </a:t>
            </a:r>
            <a:r>
              <a:rPr lang="pl-PL" sz="1600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FEnIKS</a:t>
            </a: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 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/>
            <a:endParaRPr lang="pl-PL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sz="16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Wytyczne dotyczące sposobu korygowania nieprawidłowości na lata 2021-2027</a:t>
            </a:r>
            <a:endParaRPr lang="en-US" sz="16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B86C5865-05FF-AAD6-F03E-6775626C3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281" y="41881"/>
            <a:ext cx="10655131" cy="647810"/>
          </a:xfrm>
        </p:spPr>
        <p:txBody>
          <a:bodyPr>
            <a:normAutofit/>
          </a:bodyPr>
          <a:lstStyle/>
          <a:p>
            <a:r>
              <a:rPr lang="pl-PL" sz="2800">
                <a:latin typeface="Calibri"/>
                <a:ea typeface="Calibri"/>
                <a:cs typeface="Calibri"/>
              </a:rPr>
              <a:t>PODSTAWY PRAWNE</a:t>
            </a:r>
          </a:p>
        </p:txBody>
      </p:sp>
    </p:spTree>
    <p:extLst>
      <p:ext uri="{BB962C8B-B14F-4D97-AF65-F5344CB8AC3E}">
        <p14:creationId xmlns:p14="http://schemas.microsoft.com/office/powerpoint/2010/main" val="1644988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2CE5D5-B0B2-3F08-7E9B-207B8B83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182" y="635855"/>
            <a:ext cx="10806222" cy="830806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 dirty="0">
                <a:latin typeface="Calibri"/>
                <a:ea typeface="Calibri"/>
                <a:cs typeface="Calibri"/>
              </a:rPr>
              <a:t>ZASADY ZAWIERANIA UMÓW WYNIKAJĄCE Z WYTYCZNYCH </a:t>
            </a:r>
            <a:br>
              <a:rPr lang="pl-PL" sz="2800" dirty="0">
                <a:latin typeface="Calibri"/>
                <a:ea typeface="Calibri"/>
                <a:cs typeface="Calibri"/>
              </a:rPr>
            </a:br>
            <a:r>
              <a:rPr lang="pl-PL" sz="2800" dirty="0">
                <a:latin typeface="Calibri"/>
                <a:ea typeface="Calibri"/>
                <a:cs typeface="Calibri"/>
              </a:rPr>
              <a:t>– Podrozdział 3.2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278B0-676F-2C87-30A3-47051F699A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268" y="1674486"/>
            <a:ext cx="11079740" cy="3625994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Wytyczne przewidują dwa podstawowe sposoby postępowania przy zawieraniu umów </a:t>
            </a:r>
            <a:b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(w zależności od wartości zamówienia i statusu zamawiającego):</a:t>
            </a:r>
          </a:p>
          <a:p>
            <a:endParaRPr lang="pl-PL" sz="21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zgodnie z ustawą prawo zamówień publicznych</a:t>
            </a:r>
            <a:endParaRPr lang="pl-PL" sz="2100" dirty="0">
              <a:solidFill>
                <a:srgbClr val="FF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endParaRPr lang="pl-PL" sz="21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285750" indent="-285750">
              <a:buFont typeface="Wingdings" panose="020B0604020202020204" pitchFamily="34" charset="0"/>
              <a:buChar char="v"/>
            </a:pP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zgodnie z zasadą konkurencyjności</a:t>
            </a:r>
          </a:p>
          <a:p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   </a:t>
            </a:r>
          </a:p>
          <a:p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pl-PL" sz="2100" u="sng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Do stosowania zasady konkurencyjności zobowiązani są zamawiający</a:t>
            </a: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:</a:t>
            </a:r>
          </a:p>
          <a:p>
            <a:pPr marL="514350" lvl="1" indent="-285750">
              <a:buFont typeface="Wingdings" panose="020B0604020202020204" pitchFamily="34" charset="0"/>
              <a:buChar char="§"/>
            </a:pP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nie będący podmiotem zobowiązanym do stosowania ustawy Pzp w przypadku zamówień powyżej 80 000 netto;</a:t>
            </a:r>
          </a:p>
          <a:p>
            <a:pPr marL="514350" lvl="1" indent="-285750">
              <a:buFont typeface="Wingdings" panose="020B0604020202020204" pitchFamily="34" charset="0"/>
              <a:buChar char="§"/>
            </a:pP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będący podmiotem zobowiązanym do stosowania ustawy Pzp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 przypadku zamówień o wartości nie przekraczającej kwoty 170 000 zł </a:t>
            </a:r>
            <a:r>
              <a:rPr lang="pl-PL" sz="210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netto </a:t>
            </a: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/>
            </a:r>
            <a:b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 jednocześnie przekraczającej 80 000 netto;</a:t>
            </a:r>
          </a:p>
          <a:p>
            <a:pPr marL="742950" lvl="2" indent="-285750">
              <a:buFont typeface="Arial" panose="020B0604020202020204" pitchFamily="34" charset="0"/>
              <a:buChar char="•"/>
            </a:pPr>
            <a:r>
              <a:rPr lang="pl-PL" sz="210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 przypadku zamówień sektorowych - o wartości niższej niż progi unijne a jednocześnie przekraczającej 80 000 netto</a:t>
            </a:r>
            <a:endParaRPr lang="pl-PL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1600" dirty="0">
                <a:latin typeface="Calibri"/>
                <a:ea typeface="Calibri"/>
                <a:cs typeface="Calibri"/>
              </a:rPr>
              <a:t>    </a:t>
            </a:r>
          </a:p>
        </p:txBody>
      </p:sp>
      <p:pic>
        <p:nvPicPr>
          <p:cNvPr id="1026" name="Picture 2" descr="Podejmowanie Decyzji Wybór Lub Wątpliwości Pojęcie Ilustracji - Ilustracja  złożonej z arrowed, biznes: 99516611">
            <a:extLst>
              <a:ext uri="{FF2B5EF4-FFF2-40B4-BE49-F238E27FC236}">
                <a16:creationId xmlns:a16="http://schemas.microsoft.com/office/drawing/2014/main" id="{0AB017D1-DE79-712B-C0CB-9DDBD3F62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274" y="1674487"/>
            <a:ext cx="1330404" cy="133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10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89694-0F09-06DF-9647-A08000CC0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CD82356B-2E45-4C9A-1162-88ED767033E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52B3A2A4-2602-1DA7-0F54-F40481AFF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566" y="1275474"/>
            <a:ext cx="11549634" cy="1098095"/>
          </a:xfrm>
        </p:spPr>
        <p:txBody>
          <a:bodyPr>
            <a:normAutofit/>
          </a:bodyPr>
          <a:lstStyle/>
          <a:p>
            <a:r>
              <a:rPr lang="pl-PL" sz="280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715F8D4-E320-BAFA-1FA0-4B261A7675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9966" y="1644026"/>
            <a:ext cx="11001412" cy="432220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Open Sans" panose="020B0606030504020204" pitchFamily="34" charset="0"/>
              <a:cs typeface="Arial"/>
            </a:endParaRPr>
          </a:p>
          <a:p>
            <a:pPr marL="285750" indent="-285750" algn="just">
              <a:spcBef>
                <a:spcPts val="0"/>
              </a:spcBef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Podstawą obliczenia szacunkowej wartości zamówienia w ramach projektu jest całkowite szacunkowe wynagrodzenie wykonawcy, bez podatku od towarów i usług, ustalone z należytą starannością. Szacowanie jest dokumentowane w sposób zapewniający właściwą ścieżkę audytu (np. w zatwierdzonym wniosku </a:t>
            </a:r>
            <a:r>
              <a:rPr lang="pl-PL" dirty="0">
                <a:latin typeface="Calibri"/>
              </a:rPr>
              <a:t/>
            </a:r>
            <a:br>
              <a:rPr lang="pl-PL" dirty="0">
                <a:latin typeface="Calibri"/>
              </a:rPr>
            </a:br>
            <a:r>
              <a:rPr lang="pl-PL" dirty="0">
                <a:latin typeface="Calibri"/>
                <a:ea typeface="Calibri"/>
                <a:cs typeface="Poppins Light"/>
              </a:rPr>
              <a:t>o dofinansowanie projektu lub w notatce z szacowania)</a:t>
            </a: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Podmioty będące zamawiającymi w rozumieniu Pzp w pierwszej kolejności dokonują szacowania wartości zamówienia zgodnie z przepisami tej ustawy, natomiast po stwierdzeniu, że szacunkowa wartość zamówienia ustalona na podstawie Pzp nie przekracza wartości, od której istnieje obowiązek stosowania Pzp, ustalają wartość zamówienia w ramach projektu</a:t>
            </a:r>
          </a:p>
          <a:p>
            <a:pPr marL="285750" indent="-285750" algn="just">
              <a:buFont typeface="Wingdings" panose="020B0604020202020204" pitchFamily="34" charset="0"/>
              <a:buChar char="v"/>
            </a:pPr>
            <a:r>
              <a:rPr lang="pl-P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Zamawiający nie może, w celu uniknięcia stosowania przepisów ustawy Pzp / wytycznych dla zasady konkurencyjności, zaniżać wartości zamówienia lub konkursu, lub wybierać niewłaściwy sposób obliczania wartości zamówienia. Z uniknięciem stosowania właściwych przepisów mamy do czynienia zarówno wtedy, gdy zamawiający nie zastosuje ich wcale, jak i wtedy, gdy zastosuje przepisy łagodniejsze niż wynikałoby to z prawidłowo ustalonej wartości zamówienia.</a:t>
            </a:r>
            <a:endParaRPr lang="pl-PL" dirty="0">
              <a:latin typeface="Calibri"/>
              <a:ea typeface="Calibri"/>
              <a:cs typeface="Poppins Light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99085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D1B11-59AA-1E49-0891-A0911AB1E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977FBC89-2D11-D614-DE37-A7FED37F7F2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9E3EAF6F-C823-A24E-1158-ED808F919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16" y="1287197"/>
            <a:ext cx="11492484" cy="863633"/>
          </a:xfrm>
        </p:spPr>
        <p:txBody>
          <a:bodyPr>
            <a:normAutofit/>
          </a:bodyPr>
          <a:lstStyle/>
          <a:p>
            <a:r>
              <a:rPr lang="pl-PL" sz="280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59DC2D7D-4B3E-ADEA-CF9E-0AB0C7847F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99467" y="1724025"/>
            <a:ext cx="10969174" cy="384104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strike="sngStrike" dirty="0">
              <a:latin typeface="Calibri"/>
              <a:ea typeface="Open Sans"/>
              <a:cs typeface="Arial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</a:t>
            </a:r>
            <a:r>
              <a:rPr lang="pl-PL" dirty="0">
                <a:latin typeface="Calibri"/>
                <a:ea typeface="Open Sans"/>
                <a:cs typeface="Arial"/>
              </a:rPr>
              <a:t>: </a:t>
            </a:r>
            <a:endParaRPr lang="pl-PL" dirty="0">
              <a:latin typeface="Calibri"/>
              <a:ea typeface="Calibri"/>
            </a:endParaRP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v"/>
            </a:pPr>
            <a:r>
              <a:rPr lang="pl-PL" dirty="0">
                <a:latin typeface="Calibri"/>
                <a:ea typeface="Calibri"/>
                <a:cs typeface="Poppins Light"/>
              </a:rPr>
              <a:t>Obliczając szacunkową wartość zamówienia należy wziąć pod uwagę konieczność łącznego spełnienia trzech przesłanek (tożsamości): </a:t>
            </a:r>
          </a:p>
          <a:p>
            <a:pPr marL="742950" lvl="2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Poppins Light"/>
              </a:rPr>
              <a:t>usługi, dostawy oraz roboty budowlane są tożsame rodzajowo lub funkcjonalnie (tożsamość przedmiotowa), przy czym tożsamość rodzajowa dostaw obejmuje dostawy podobne, </a:t>
            </a:r>
            <a:endParaRPr lang="pl-PL" sz="1800" dirty="0">
              <a:latin typeface="Calibri"/>
              <a:ea typeface="Calibri"/>
            </a:endParaRPr>
          </a:p>
          <a:p>
            <a:pPr marL="742950" lvl="2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Poppins Light"/>
              </a:rPr>
              <a:t>możliwe jest udzielenie zamówienia w tym samym czasie (tożsamość czasowa),</a:t>
            </a:r>
          </a:p>
          <a:p>
            <a:pPr marL="742950" lvl="2" indent="-3429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20B0604020202020204" pitchFamily="34" charset="0"/>
              <a:buChar char="§"/>
            </a:pPr>
            <a:r>
              <a:rPr lang="pl-PL" sz="1800" dirty="0">
                <a:latin typeface="Calibri"/>
                <a:ea typeface="Calibri"/>
                <a:cs typeface="Poppins Light"/>
              </a:rPr>
              <a:t>możliwe jest wykonanie zamówienia przez jednego wykonawcę (tożsamość podmiotowa)</a:t>
            </a:r>
            <a:endParaRPr lang="pl-PL" sz="1800" dirty="0">
              <a:latin typeface="Calibri"/>
              <a:ea typeface="Calibri"/>
            </a:endParaRPr>
          </a:p>
          <a:p>
            <a:pPr marL="400050" lvl="2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800" dirty="0">
              <a:latin typeface="Calibri"/>
              <a:ea typeface="Calibri"/>
              <a:cs typeface="Poppins Light"/>
            </a:endParaRPr>
          </a:p>
          <a:p>
            <a:pPr marL="400050" lvl="2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800" dirty="0">
                <a:latin typeface="Calibri"/>
                <a:ea typeface="Calibri"/>
                <a:cs typeface="Poppins Light"/>
              </a:rPr>
              <a:t>Tożsamości należy rozumieć zgodnie z wykładnią przepisów Pzp dotyczących szacowania wartości zamówienia</a:t>
            </a:r>
          </a:p>
          <a:p>
            <a:pPr marL="400050" lvl="2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l-PL" sz="1800" dirty="0">
              <a:latin typeface="Source Sans 3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428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C7BADE-9923-3326-75F0-F6B18851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BA47AF65-67AA-CC28-309F-A6FE2F84D75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3D73B0C9-75CD-76C8-0062-D2CD6502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46" y="1369258"/>
            <a:ext cx="11506954" cy="613451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 dirty="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8C1E5EC-11D9-D3E6-EB1A-43051CF1FA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0246" y="1857375"/>
            <a:ext cx="11353045" cy="34996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l-PL" u="sng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u="sng" dirty="0">
                <a:latin typeface="Calibri"/>
                <a:ea typeface="Open Sans"/>
                <a:cs typeface="Arial"/>
              </a:rPr>
              <a:t>Szacunkowa wartość zamówienia: </a:t>
            </a:r>
            <a:endParaRPr lang="pl-PL" dirty="0">
              <a:latin typeface="Calibri"/>
              <a:ea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Calibri"/>
                <a:cs typeface="Poppins Light"/>
              </a:rPr>
              <a:t>W przypadku udzielania zamówienia w częściach z określonych względów ekonomicznych, organizacyjnych, celowościowych – wartość zamówienia ustala się jako łączną wartość poszczególnych jego części.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pl-PL" dirty="0">
              <a:latin typeface="Calibri"/>
              <a:ea typeface="Calibri"/>
              <a:cs typeface="Poppins Light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Calibri"/>
                <a:cs typeface="Poppins Light"/>
              </a:rPr>
              <a:t>W przypadku, gdy łączna wartość części przekracza próg 80 000 zł /170 000 zł, stosuje się do udzielenia każdej części zamówienia odpowiednio zasadę konkurencyjności / ustawę Pzp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4915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77727-CD44-D889-4C35-CA4F70427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obrazu 3">
            <a:extLst>
              <a:ext uri="{FF2B5EF4-FFF2-40B4-BE49-F238E27FC236}">
                <a16:creationId xmlns:a16="http://schemas.microsoft.com/office/drawing/2014/main" id="{9EB52D45-4AA9-8001-BB2F-A282A23AE31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4" b="11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2FE3CD5B-C498-1E20-9C42-ADC27C668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13" y="1287197"/>
            <a:ext cx="11461687" cy="655903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Calibri"/>
                <a:ea typeface="Open Sans"/>
                <a:cs typeface="Open Sans"/>
              </a:rPr>
              <a:t>ZASADY KWALIFIKOWALNOŚCI W PERSPEKTYWIE FINANSOWEJ 2021-2027</a:t>
            </a:r>
            <a:endParaRPr lang="pl-PL" sz="2800" dirty="0">
              <a:latin typeface="Calibri"/>
            </a:endParaRP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A8DA24D-AD46-A584-6E42-6EEA5B04BD9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3817" y="1943100"/>
            <a:ext cx="10454824" cy="34996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b="1" dirty="0">
              <a:solidFill>
                <a:schemeClr val="tx1"/>
              </a:solidFill>
              <a:ea typeface="Open Sans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3399"/>
              </a:buClr>
            </a:pPr>
            <a:endParaRPr lang="pl-PL" i="1" dirty="0">
              <a:solidFill>
                <a:schemeClr val="tx1"/>
              </a:solidFill>
              <a:latin typeface="Calibri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dirty="0">
                <a:latin typeface="Calibri"/>
                <a:ea typeface="Open Sans"/>
                <a:cs typeface="Open Sans"/>
              </a:rPr>
              <a:t>Właściwa instytucja zobowiązuje beneficjenta w umowie o dofinansowanie projektu, a wnioskodawców w regulaminie wyboru projektów – do przygotowania i przeprowadzenia postępowania o udzielenie zamówienia w sposób </a:t>
            </a:r>
            <a:r>
              <a:rPr lang="pl-PL" b="1" dirty="0">
                <a:latin typeface="Calibri"/>
                <a:ea typeface="Open Sans"/>
                <a:cs typeface="Open Sans"/>
              </a:rPr>
              <a:t>zapewniający zachowanie uczciwej konkurencji oraz równe traktowanie wykonawców, a także do działania w sposób przejrzysty i proporcjonalny</a:t>
            </a:r>
            <a:r>
              <a:rPr lang="pl-PL" dirty="0">
                <a:latin typeface="Calibri"/>
                <a:ea typeface="Open Sans"/>
                <a:cs typeface="Open Sans"/>
              </a:rPr>
              <a:t> – zgodnie z procedurą określoną w Podrozdziale 3.2 wytycznych (</a:t>
            </a:r>
            <a:r>
              <a:rPr lang="pl-PL" b="1" dirty="0">
                <a:latin typeface="Calibri"/>
                <a:ea typeface="Open Sans"/>
                <a:cs typeface="Open Sans"/>
              </a:rPr>
              <a:t>zasada konkurencyjności</a:t>
            </a:r>
            <a:r>
              <a:rPr lang="pl-PL" dirty="0">
                <a:latin typeface="Calibri"/>
                <a:ea typeface="Open Sans"/>
                <a:cs typeface="Open Sans"/>
              </a:rPr>
              <a:t>)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  <a:latin typeface="Calibri"/>
              <a:ea typeface="Open Sans"/>
              <a:cs typeface="Open Sans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29602563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1" ma:contentTypeDescription="Utwórz nowy dokument." ma:contentTypeScope="" ma:versionID="60222085ab35855437aff51ec5dcbd39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8edb27064aeff2463044f7809c72056a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6c8de86-e81c-4150-8e1a-489867d7f6dc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4B9AF2-5B11-48FF-A8A8-964B2D972562}">
  <ds:schemaRefs>
    <ds:schemaRef ds:uri="07042158-f47d-48be-ab93-8f6036e20404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97730884-5bf0-4adb-963c-097f91638024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F399F6-FE00-49B3-8175-CCEFB40881F2}">
  <ds:schemaRefs>
    <ds:schemaRef ds:uri="07042158-f47d-48be-ab93-8f6036e20404"/>
    <ds:schemaRef ds:uri="97730884-5bf0-4adb-963c-097f916380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3512</Words>
  <Application>Microsoft Office PowerPoint</Application>
  <PresentationFormat>Panoramiczny</PresentationFormat>
  <Paragraphs>263</Paragraphs>
  <Slides>31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43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Source Sans Pro</vt:lpstr>
      <vt:lpstr>Times New Roman</vt:lpstr>
      <vt:lpstr>Verdana</vt:lpstr>
      <vt:lpstr>Wingdings</vt:lpstr>
      <vt:lpstr>Epic Nature</vt:lpstr>
      <vt:lpstr> Zamówienia Publiczne w Feniks 2021-2027:   Wybrane zagadnienia z zakresu kontroli projektu, procedur zawierania Umów oraz postępowania z nieprawidłowościami         Warszawa, 24.06.2026 r. Marta Sochańska, Piotr Zajączkowski</vt:lpstr>
      <vt:lpstr>Prezentacja programu PowerPoint</vt:lpstr>
      <vt:lpstr>Prezentacja programu PowerPoint</vt:lpstr>
      <vt:lpstr>PODSTAWY PRAWNE</vt:lpstr>
      <vt:lpstr>ZASADY ZAWIERANIA UMÓW WYNIKAJĄCE Z WYTYCZNYCH  – Podrozdział 3.2</vt:lpstr>
      <vt:lpstr>ZASADY KWALIFIKOWALNOŚCI W PERSPEKTYWIE FINANSOWEJ 2021-2027</vt:lpstr>
      <vt:lpstr>ZASADY KWALIFIKOWALNOŚCI W PERSPEKTYWIE FINANSOWEJ 2021-2027</vt:lpstr>
      <vt:lpstr>ZASADY KWALIFIKOWALNOŚCI W PERSPEKTYWIE FINANSOWEJ 2021-2027</vt:lpstr>
      <vt:lpstr>ZASADY KWALIFIKOWALNOŚCI W PERSPEKTYWIE FINANSOWEJ 2021-2027</vt:lpstr>
      <vt:lpstr>BAZA KONKURENCYJNOŚCI   </vt:lpstr>
      <vt:lpstr>Prezentacja programu PowerPoint</vt:lpstr>
      <vt:lpstr>BAZA KONKURENCYJNOŚCI / KOMUNIKACJA</vt:lpstr>
      <vt:lpstr>BAZA KONKURENCYJNOŚCI / KOMUNIKACJA</vt:lpstr>
      <vt:lpstr>Prezentacja programu PowerPoint</vt:lpstr>
      <vt:lpstr>ZA DUŻE ZAŁĄCZNIKI – OD STRONY OFERENTA</vt:lpstr>
      <vt:lpstr>Przygotowanie zapytania ofertowego</vt:lpstr>
      <vt:lpstr>WYBÓR NAJKORZYSTNIEJSZEJ OFERTY</vt:lpstr>
      <vt:lpstr>PROTOKÓŁ POSTĘPOWANIA</vt:lpstr>
      <vt:lpstr>Zalecenia w zakresie przeciwdziałania nadużyciom w ramach programu Fundusze Europejskie na Infrastrukturę, Klimat, Środowisko 2021-2027</vt:lpstr>
      <vt:lpstr>KONFLIKT INTERESÓW</vt:lpstr>
      <vt:lpstr>KONFLIKT INTERESÓW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Zajączkowski Piotr</cp:lastModifiedBy>
  <cp:revision>21</cp:revision>
  <dcterms:created xsi:type="dcterms:W3CDTF">2024-06-26T20:20:27Z</dcterms:created>
  <dcterms:modified xsi:type="dcterms:W3CDTF">2026-06-23T11:08:02Z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