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5" r:id="rId6"/>
    <p:sldId id="337" r:id="rId7"/>
    <p:sldId id="364" r:id="rId8"/>
    <p:sldId id="363" r:id="rId9"/>
    <p:sldId id="338" r:id="rId10"/>
    <p:sldId id="339" r:id="rId11"/>
    <p:sldId id="340" r:id="rId12"/>
    <p:sldId id="341" r:id="rId13"/>
    <p:sldId id="342" r:id="rId14"/>
    <p:sldId id="365" r:id="rId15"/>
    <p:sldId id="344" r:id="rId16"/>
    <p:sldId id="299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61" r:id="rId33"/>
  </p:sldIdLst>
  <p:sldSz cx="9144000" cy="5143500" type="screen16x9"/>
  <p:notesSz cx="6794500" cy="99314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5CF848-9AC5-F589-E392-64D4048E8F5F}" name="Marta Panasiuk" initials="MP" userId="S::wojcikmarta@cppc.gov.pl::9b0a6ef9-d284-42a9-8515-d6d9fbe9c880" providerId="AD"/>
  <p188:author id="{FBE96C81-FB8E-8752-EED4-552E3F204A06}" name="Sławomir Zubiak" initials="SZ" userId="S::szubiak@cppc.gov.pl::0def3340-4e4f-460d-ba70-3720a8b384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73"/>
    <a:srgbClr val="BE4102"/>
    <a:srgbClr val="003399"/>
    <a:srgbClr val="3D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84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ierzbicka" userId="7e09aa42-72f1-4972-80d3-f5fe78bf26dc" providerId="ADAL" clId="{D5371842-1C26-4C32-9356-0EC072B424D7}"/>
    <pc:docChg chg="custSel modSld">
      <pc:chgData name="Anna Wierzbicka" userId="7e09aa42-72f1-4972-80d3-f5fe78bf26dc" providerId="ADAL" clId="{D5371842-1C26-4C32-9356-0EC072B424D7}" dt="2024-06-05T10:21:28.834" v="47" actId="208"/>
      <pc:docMkLst>
        <pc:docMk/>
      </pc:docMkLst>
      <pc:sldChg chg="modSp mod">
        <pc:chgData name="Anna Wierzbicka" userId="7e09aa42-72f1-4972-80d3-f5fe78bf26dc" providerId="ADAL" clId="{D5371842-1C26-4C32-9356-0EC072B424D7}" dt="2024-06-05T10:04:55.502" v="2" actId="313"/>
        <pc:sldMkLst>
          <pc:docMk/>
          <pc:sldMk cId="486685800" sldId="335"/>
        </pc:sldMkLst>
        <pc:spChg chg="mod">
          <ac:chgData name="Anna Wierzbicka" userId="7e09aa42-72f1-4972-80d3-f5fe78bf26dc" providerId="ADAL" clId="{D5371842-1C26-4C32-9356-0EC072B424D7}" dt="2024-06-05T10:04:55.502" v="2" actId="313"/>
          <ac:spMkLst>
            <pc:docMk/>
            <pc:sldMk cId="486685800" sldId="335"/>
            <ac:spMk id="6" creationId="{2AC9AC38-9DEA-4AE6-A16D-10E49FAEB80E}"/>
          </ac:spMkLst>
        </pc:spChg>
      </pc:sldChg>
      <pc:sldChg chg="modSp mod">
        <pc:chgData name="Anna Wierzbicka" userId="7e09aa42-72f1-4972-80d3-f5fe78bf26dc" providerId="ADAL" clId="{D5371842-1C26-4C32-9356-0EC072B424D7}" dt="2024-06-05T10:21:28.834" v="47" actId="208"/>
        <pc:sldMkLst>
          <pc:docMk/>
          <pc:sldMk cId="3987415369" sldId="341"/>
        </pc:sldMkLst>
        <pc:spChg chg="mod">
          <ac:chgData name="Anna Wierzbicka" userId="7e09aa42-72f1-4972-80d3-f5fe78bf26dc" providerId="ADAL" clId="{D5371842-1C26-4C32-9356-0EC072B424D7}" dt="2024-06-05T10:20:44.395" v="42" actId="27636"/>
          <ac:spMkLst>
            <pc:docMk/>
            <pc:sldMk cId="3987415369" sldId="341"/>
            <ac:spMk id="6" creationId="{2AC9AC38-9DEA-4AE6-A16D-10E49FAEB80E}"/>
          </ac:spMkLst>
        </pc:spChg>
        <pc:picChg chg="mod">
          <ac:chgData name="Anna Wierzbicka" userId="7e09aa42-72f1-4972-80d3-f5fe78bf26dc" providerId="ADAL" clId="{D5371842-1C26-4C32-9356-0EC072B424D7}" dt="2024-06-05T10:21:28.834" v="47" actId="208"/>
          <ac:picMkLst>
            <pc:docMk/>
            <pc:sldMk cId="3987415369" sldId="341"/>
            <ac:picMk id="2" creationId="{270C04B2-CA9A-A181-3943-CD253292994B}"/>
          </ac:picMkLst>
        </pc:picChg>
      </pc:sldChg>
      <pc:sldChg chg="addSp modSp mod">
        <pc:chgData name="Anna Wierzbicka" userId="7e09aa42-72f1-4972-80d3-f5fe78bf26dc" providerId="ADAL" clId="{D5371842-1C26-4C32-9356-0EC072B424D7}" dt="2024-06-05T10:21:18.960" v="46" actId="208"/>
        <pc:sldMkLst>
          <pc:docMk/>
          <pc:sldMk cId="983651758" sldId="362"/>
        </pc:sldMkLst>
        <pc:picChg chg="add mod">
          <ac:chgData name="Anna Wierzbicka" userId="7e09aa42-72f1-4972-80d3-f5fe78bf26dc" providerId="ADAL" clId="{D5371842-1C26-4C32-9356-0EC072B424D7}" dt="2024-06-05T10:21:18.960" v="46" actId="208"/>
          <ac:picMkLst>
            <pc:docMk/>
            <pc:sldMk cId="983651758" sldId="362"/>
            <ac:picMk id="3" creationId="{EA00B42E-55D2-42DF-ADE5-F80BD261A2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07.06.2024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60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01" y="1796988"/>
            <a:ext cx="6773550" cy="7747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700" dirty="0"/>
              <a:t>KPO i FERC </a:t>
            </a:r>
            <a:br>
              <a:rPr lang="pl-PL" sz="2700" dirty="0"/>
            </a:br>
            <a:br>
              <a:rPr lang="pl-PL" sz="2700" dirty="0"/>
            </a:br>
            <a:endParaRPr lang="pl-PL" sz="2700" dirty="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68" y="2452568"/>
            <a:ext cx="6773483" cy="894903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pl-PL" sz="1100" dirty="0"/>
              <a:t>Zapewnienie dostępu do bardzo szybkiego internetu oraz ultra-szybkiego internetu szerokopasmowego na obszarach białych plam</a:t>
            </a:r>
            <a:r>
              <a:rPr lang="pl-PL" sz="1400" dirty="0"/>
              <a:t>.</a:t>
            </a:r>
          </a:p>
        </p:txBody>
      </p:sp>
      <p:pic>
        <p:nvPicPr>
          <p:cNvPr id="2" name="Obraz 1" descr="Obraz zawierający tekst, zrzut ekranu, Czcionka">
            <a:extLst>
              <a:ext uri="{FF2B5EF4-FFF2-40B4-BE49-F238E27FC236}">
                <a16:creationId xmlns:a16="http://schemas.microsoft.com/office/drawing/2014/main" id="{6AFA9099-7A65-2B47-EAD6-4CECC92F3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7" y="4123193"/>
            <a:ext cx="7463946" cy="97134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2062FB7D-FD15-91B7-0A98-E32C41F851E7}"/>
              </a:ext>
            </a:extLst>
          </p:cNvPr>
          <p:cNvSpPr txBox="1">
            <a:spLocks/>
          </p:cNvSpPr>
          <p:nvPr/>
        </p:nvSpPr>
        <p:spPr>
          <a:xfrm>
            <a:off x="1185201" y="3175676"/>
            <a:ext cx="6773550" cy="77476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0000" lnSpcReduction="20000"/>
          </a:bodyPr>
          <a:lstStyle>
            <a:lvl1pPr algn="l" defTabSz="685804" rtl="0" eaLnBrk="1" latinLnBrk="0" hangingPunct="1">
              <a:lnSpc>
                <a:spcPts val="2722"/>
              </a:lnSpc>
              <a:spcBef>
                <a:spcPct val="0"/>
              </a:spcBef>
              <a:buNone/>
              <a:defRPr sz="2177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700" dirty="0"/>
              <a:t>BARIERY INWESTYCYJNE</a:t>
            </a:r>
            <a:br>
              <a:rPr lang="pl-PL" sz="2700" dirty="0"/>
            </a:br>
            <a:br>
              <a:rPr lang="pl-PL" sz="2700" dirty="0"/>
            </a:b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72" y="612237"/>
            <a:ext cx="5878798" cy="4793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CST2021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4469" y="1235954"/>
            <a:ext cx="6736555" cy="3364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wszystkich zgłaszanych w danym okresie punktów adresowych można złożyć jeden pisemny wniosek wraz z raportem z systemu SIMBA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leży 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uzasadnić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przyczyny zgłoszenia barier inwestycyjnych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rzeczowo opisać podjęte działania i potwierdzić, że przeanalizowano </a:t>
            </a:r>
            <a:r>
              <a:rPr lang="pl-PL" sz="1400" dirty="0">
                <a:effectLst/>
                <a:latin typeface="+mn-lt"/>
              </a:rPr>
              <a:t>możliwe alternatywne rozwiązania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dołączyć dokumentację potwierdzającą bariery</a:t>
            </a: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None/>
            </a:pPr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fika 1" descr="Kontrakt z wypełnieniem pełnym">
            <a:extLst>
              <a:ext uri="{FF2B5EF4-FFF2-40B4-BE49-F238E27FC236}">
                <a16:creationId xmlns:a16="http://schemas.microsoft.com/office/drawing/2014/main" id="{6D8908C3-ABBB-432F-DDF3-338FD428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684" y="2548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348" y="447345"/>
            <a:ext cx="6985416" cy="62371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o punktach adresowych objętych zasięgiem przez innych operatorów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na podstawie SIDUSIS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866" y="3358092"/>
            <a:ext cx="6736555" cy="13524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9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* Decyzja OOW / Beneficjenta – wymagane złożenie</a:t>
            </a:r>
            <a:r>
              <a:rPr lang="pl-PL" sz="1900" dirty="0">
                <a:latin typeface="+mn-lt"/>
              </a:rPr>
              <a:t> oświadczenia, że przed pozyskaniem informacji o wyczernieniu punktu, już rozpoczęto prace związane z budową sieci do wskazanego adresu, rozpoczął się proces inwestycyjny, poniesiono pierwsze nakłady czy też zaprojektowana/budowana sieć przebiega w pobliżu takiego punktu</a:t>
            </a:r>
            <a:endParaRPr lang="pl-PL" sz="19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None/>
            </a:pPr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D10F83B-01FD-B6CE-A050-AA080C31A618}"/>
              </a:ext>
            </a:extLst>
          </p:cNvPr>
          <p:cNvGrpSpPr/>
          <p:nvPr/>
        </p:nvGrpSpPr>
        <p:grpSpPr>
          <a:xfrm>
            <a:off x="466395" y="1353577"/>
            <a:ext cx="6731208" cy="1455129"/>
            <a:chOff x="526354" y="1418535"/>
            <a:chExt cx="6731208" cy="1455129"/>
          </a:xfrm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84A906B6-1FFB-4BB2-4AB8-F31FA6025624}"/>
                </a:ext>
              </a:extLst>
            </p:cNvPr>
            <p:cNvSpPr/>
            <p:nvPr/>
          </p:nvSpPr>
          <p:spPr>
            <a:xfrm>
              <a:off x="4881842" y="2146099"/>
              <a:ext cx="395953" cy="4256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97976" y="0"/>
                  </a:lnTo>
                  <a:lnTo>
                    <a:pt x="197976" y="425650"/>
                  </a:lnTo>
                  <a:lnTo>
                    <a:pt x="395953" y="425650"/>
                  </a:lnTo>
                </a:path>
              </a:pathLst>
            </a:cu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E4DCFF1C-46DB-C6E6-AB34-30E08FCE5D4A}"/>
                </a:ext>
              </a:extLst>
            </p:cNvPr>
            <p:cNvSpPr/>
            <p:nvPr/>
          </p:nvSpPr>
          <p:spPr>
            <a:xfrm>
              <a:off x="4881842" y="1720449"/>
              <a:ext cx="395953" cy="4256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25650"/>
                  </a:moveTo>
                  <a:lnTo>
                    <a:pt x="197976" y="425650"/>
                  </a:lnTo>
                  <a:lnTo>
                    <a:pt x="197976" y="0"/>
                  </a:lnTo>
                  <a:lnTo>
                    <a:pt x="395953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4AF2CCC4-4A9E-A073-03D4-47CFB0E72A12}"/>
                </a:ext>
              </a:extLst>
            </p:cNvPr>
            <p:cNvSpPr/>
            <p:nvPr/>
          </p:nvSpPr>
          <p:spPr>
            <a:xfrm>
              <a:off x="526354" y="1816964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>
                  <a:solidFill>
                    <a:schemeClr val="tx2"/>
                  </a:solidFill>
                </a:rPr>
                <a:t>Informacja od CPPC o punktach „wyczernionych”</a:t>
              </a:r>
              <a:r>
                <a:rPr lang="pl-PL" sz="1400" kern="1200" dirty="0"/>
                <a:t> </a:t>
              </a:r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02D7013A-E4F1-B587-A6B0-46D75CE2FFC6}"/>
                </a:ext>
              </a:extLst>
            </p:cNvPr>
            <p:cNvSpPr/>
            <p:nvPr/>
          </p:nvSpPr>
          <p:spPr>
            <a:xfrm>
              <a:off x="2881768" y="1816963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>
                  <a:solidFill>
                    <a:schemeClr val="tx2"/>
                  </a:solidFill>
                </a:rPr>
                <a:t>Analiza OOW / Beneficjenta </a:t>
              </a:r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5707835-735B-46AF-8735-4B8E105A724C}"/>
                </a:ext>
              </a:extLst>
            </p:cNvPr>
            <p:cNvSpPr/>
            <p:nvPr/>
          </p:nvSpPr>
          <p:spPr>
            <a:xfrm>
              <a:off x="5277795" y="1418535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>
                  <a:solidFill>
                    <a:schemeClr val="tx2"/>
                  </a:solidFill>
                </a:rPr>
                <a:t>Pozostawienie punktó</a:t>
              </a:r>
              <a:r>
                <a:rPr lang="pl-PL" sz="1400" dirty="0">
                  <a:solidFill>
                    <a:schemeClr val="tx2"/>
                  </a:solidFill>
                </a:rPr>
                <a:t>w adresowych w projekcie *</a:t>
              </a:r>
              <a:endParaRPr lang="pl-PL" sz="1400" kern="1200" dirty="0">
                <a:solidFill>
                  <a:schemeClr val="tx2"/>
                </a:solidFill>
              </a:endParaRPr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6A3FC207-6677-7408-E28C-7F7624312561}"/>
                </a:ext>
              </a:extLst>
            </p:cNvPr>
            <p:cNvSpPr/>
            <p:nvPr/>
          </p:nvSpPr>
          <p:spPr>
            <a:xfrm>
              <a:off x="5277795" y="2269835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solidFill>
                    <a:schemeClr val="tx2"/>
                  </a:solidFill>
                </a:rPr>
                <a:t>Wyłączenie punktów adresowych z projektu</a:t>
              </a:r>
              <a:endParaRPr lang="pl-PL" sz="1400" kern="12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DDD9DED2-45B9-76B7-E381-23AD347883BC}"/>
              </a:ext>
            </a:extLst>
          </p:cNvPr>
          <p:cNvCxnSpPr/>
          <p:nvPr/>
        </p:nvCxnSpPr>
        <p:spPr>
          <a:xfrm>
            <a:off x="2452931" y="2036870"/>
            <a:ext cx="362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a 21" descr="Użytkownicy z wypełnieniem pełnym">
            <a:extLst>
              <a:ext uri="{FF2B5EF4-FFF2-40B4-BE49-F238E27FC236}">
                <a16:creationId xmlns:a16="http://schemas.microsoft.com/office/drawing/2014/main" id="{DC355A99-76AC-1D95-4BE0-345D046F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6067" y="3984817"/>
            <a:ext cx="858275" cy="858275"/>
          </a:xfrm>
          <a:prstGeom prst="rect">
            <a:avLst/>
          </a:prstGeom>
        </p:spPr>
      </p:pic>
      <p:pic>
        <p:nvPicPr>
          <p:cNvPr id="24" name="Grafika 23" descr="Komentarz (ważny) kontur">
            <a:extLst>
              <a:ext uri="{FF2B5EF4-FFF2-40B4-BE49-F238E27FC236}">
                <a16:creationId xmlns:a16="http://schemas.microsoft.com/office/drawing/2014/main" id="{31D36177-4BA7-BB52-753B-8AB3659E3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48" y="25795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9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Bariery inwestycyjne – najczęściej zadawane pytania</a:t>
            </a: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 descr="Obraz zawierający tekst, zrzut ekranu, Czcionka">
            <a:extLst>
              <a:ext uri="{FF2B5EF4-FFF2-40B4-BE49-F238E27FC236}">
                <a16:creationId xmlns:a16="http://schemas.microsoft.com/office/drawing/2014/main" id="{3B3A8712-29D1-3B48-BEC5-8E1EE636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0" y="4120682"/>
            <a:ext cx="7463946" cy="9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6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Nie, zgłoszone po wyznaczeniu obszarów i ogłoszeniu naborów plany inwestycyjne nie stanowią bariery inwestycyjnej. Barierą inwestycyjną jest faktyczny zasięg – tj. efektywne wyczernienie.</a:t>
            </a:r>
            <a:endParaRPr lang="pl-PL" sz="1400" b="1" dirty="0">
              <a:latin typeface="+mn-lt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1900" u="sng" dirty="0">
                <a:latin typeface="+mn-lt"/>
              </a:rPr>
              <a:t>Pytanie 1</a:t>
            </a:r>
            <a:br>
              <a:rPr lang="pl-PL" sz="1300" u="sng" dirty="0">
                <a:latin typeface="+mn-lt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 w przypadku, gdy na obszarze konkursowym są punkty adresowe wytypowane do interwencji, dla których na stronie internet.gov.pl (SIDUSIS) zgłoszono plany inwestycyjne. Czy takie przypadki stanowią bariery inwestycyjne?</a:t>
            </a:r>
            <a:br>
              <a:rPr lang="pl-PL" sz="1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8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 – pustostany, działki bez zabudowań stanowią barierę inwestycyjną. Dokumentem potwierdzającym barierę będą zaświadczenia z gminy.</a:t>
            </a:r>
            <a:endParaRPr lang="pl-PL" sz="1400" b="1" dirty="0">
              <a:latin typeface="+mn-lt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1600" u="sng" dirty="0">
                <a:latin typeface="+mn-lt"/>
              </a:rPr>
              <a:t>Pytanie 2</a:t>
            </a:r>
            <a:br>
              <a:rPr lang="pl-PL" sz="1600" u="sng" dirty="0">
                <a:latin typeface="+mn-lt"/>
              </a:rPr>
            </a:br>
            <a:r>
              <a:rPr lang="pl-PL" sz="1600" dirty="0">
                <a:effectLst/>
                <a:latin typeface="+mn-lt"/>
                <a:ea typeface="Times New Roman" panose="02020603050405020304" pitchFamily="18" charset="0"/>
              </a:rPr>
              <a:t>Czy w ramach barier inwestycyjnych można zgłosić pustostan lub działkę bez zabudowań? Jeśli tak, czy muszę uwiarygodnić barierę?</a:t>
            </a:r>
            <a:br>
              <a:rPr lang="pl-PL" sz="1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Tak, jest to dopuszczalne.</a:t>
            </a:r>
            <a:endParaRPr lang="pl-PL" sz="1400" b="1" dirty="0">
              <a:latin typeface="+mn-lt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3</a:t>
            </a:r>
            <a:br>
              <a:rPr lang="pl-PL" sz="1400" u="sng" dirty="0">
                <a:latin typeface="+mn-lt"/>
              </a:rPr>
            </a:br>
            <a:r>
              <a:rPr lang="pl-PL" sz="1400" b="1" dirty="0">
                <a:solidFill>
                  <a:srgbClr val="002060"/>
                </a:solidFill>
                <a:effectLst/>
                <a:latin typeface="+mn-lt"/>
                <a:ea typeface="MS Gothic" panose="020B0609070205080204" pitchFamily="49" charset="-128"/>
                <a:cs typeface="Calibri" panose="020F0502020204030204" pitchFamily="34" charset="0"/>
              </a:rPr>
              <a:t>Czy oświadczenie gminy dot. braku budynku (pozwalające na wykazanie bariery </a:t>
            </a:r>
          </a:p>
          <a:p>
            <a:pPr>
              <a:lnSpc>
                <a:spcPct val="115000"/>
              </a:lnSpc>
            </a:pPr>
            <a:r>
              <a:rPr lang="pl-PL" sz="1400" b="1" dirty="0">
                <a:solidFill>
                  <a:srgbClr val="002060"/>
                </a:solidFill>
                <a:effectLst/>
                <a:latin typeface="+mn-lt"/>
                <a:ea typeface="MS Gothic" panose="020B0609070205080204" pitchFamily="49" charset="-128"/>
                <a:cs typeface="Calibri" panose="020F0502020204030204" pitchFamily="34" charset="0"/>
              </a:rPr>
              <a:t>inwestycyjnej) można zastąpić innym dowodem, np. informacją z ewidencji gruntów i budynków lub danymi z </a:t>
            </a:r>
            <a:r>
              <a:rPr lang="pl-PL" sz="1400" b="1" dirty="0" err="1">
                <a:solidFill>
                  <a:srgbClr val="002060"/>
                </a:solidFill>
                <a:effectLst/>
                <a:latin typeface="+mn-lt"/>
                <a:ea typeface="MS Gothic" panose="020B0609070205080204" pitchFamily="49" charset="-128"/>
                <a:cs typeface="Calibri" panose="020F0502020204030204" pitchFamily="34" charset="0"/>
              </a:rPr>
              <a:t>geoportalu</a:t>
            </a:r>
            <a:r>
              <a:rPr lang="pl-PL" sz="1400" b="1" dirty="0">
                <a:solidFill>
                  <a:srgbClr val="002060"/>
                </a:solidFill>
                <a:effectLst/>
                <a:latin typeface="+mn-lt"/>
                <a:ea typeface="MS Gothic" panose="020B0609070205080204" pitchFamily="49" charset="-128"/>
                <a:cs typeface="Calibri" panose="020F0502020204030204" pitchFamily="34" charset="0"/>
              </a:rPr>
              <a:t>?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0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Tak, prawna definicja pustostanu została określona w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Megaustawie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Pustostan to niezamieszkały lub nieużytkowany na cele prowadzenia działalności gospodarczej, rolniczej (albo działalności z zakresu działów specjalnych produkcji rolnej) lub publicznej budynek, który: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 spełnia warunków technicznych, o których mowa w art. 7 ust. 1 ustawy z dnia 7 lipca – Prawo budowlane,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został wyłączony w całości z użytkowania z uwagi na zły stan techniczny,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 przewidziany do rozbiórki.</a:t>
            </a: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4</a:t>
            </a:r>
            <a:br>
              <a:rPr lang="pl-PL" sz="1400" u="sng" dirty="0">
                <a:latin typeface="+mn-lt"/>
              </a:rPr>
            </a:br>
            <a:r>
              <a:rPr lang="pl-PL" sz="1400" dirty="0">
                <a:effectLst/>
                <a:latin typeface="+mn-lt"/>
                <a:ea typeface="Times New Roman" panose="02020603050405020304" pitchFamily="18" charset="0"/>
              </a:rPr>
              <a:t>Czy istnieje prawna definicja „pustostanu”? 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0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Nie, w zakresie inwestycji własnych, które były deklaratywne i wiązały się z dodatkową punktacją, nie obowiązują bariery inwestycyjne. Oznacza to, że należy wykonać 100% zadeklarowanej wartości inwestycji własnych.</a:t>
            </a: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5</a:t>
            </a:r>
            <a:br>
              <a:rPr lang="pl-PL" sz="1400" u="sng" dirty="0">
                <a:latin typeface="+mn-lt"/>
              </a:rPr>
            </a:br>
            <a:r>
              <a:rPr lang="pl-PL" sz="1400" dirty="0">
                <a:effectLst/>
                <a:latin typeface="+mn-lt"/>
                <a:ea typeface="Times New Roman" panose="02020603050405020304" pitchFamily="18" charset="0"/>
              </a:rPr>
              <a:t>Czy bariery inwestycyjne można zgłosić w ramach inwestycji własnych (zadanie 2)?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2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1750642"/>
            <a:ext cx="6149326" cy="208429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Nie. Punkty przewidziane na inwestycje własne zostały określone w dokumentacji konkursowej i CPPC nie będzie publikować punktów stanowiących nowy zasób na wymianę dla inwestycji własnych.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przypadku wskazania we wniosku 100% realizacji inwestycji własnych w zadaniu nr 2, nie ma możliwości wymiany punktów adresowych ani zmniejszenia tego zobowiązania.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Należy jednak pamiętać, że w zadaniu nr 2 to podmiot składający wniosek decydował o wysokości zadeklarowanej kwoty inwestycji własnych. Jeśli zadeklarowana kwota jest niższa niż 100% występuje dowolność doboru punktów do inwestycji własnych, z tym zastrzeżeniem, że wartość wykonanych punktów nie może być niższa niż zadeklarowana we wniosku kwota. </a:t>
            </a: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6</a:t>
            </a:r>
            <a:br>
              <a:rPr lang="pl-PL" sz="1400" u="sng" dirty="0">
                <a:latin typeface="+mn-lt"/>
              </a:rPr>
            </a:br>
            <a:r>
              <a:rPr lang="pl-PL" sz="1400" dirty="0">
                <a:effectLst/>
                <a:latin typeface="+mn-lt"/>
                <a:ea typeface="Times New Roman" panose="02020603050405020304" pitchFamily="18" charset="0"/>
              </a:rPr>
              <a:t>Czy w związku z brakiem możliwości zastosowania barier inwestycyjnych przy realizacji inwestycji własnych dopuszcza się możliwość wymiany tych punktów na inne, nowe punkty? 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6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Nie. </a:t>
            </a:r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7</a:t>
            </a:r>
            <a:br>
              <a:rPr lang="pl-PL" sz="1400" u="sng" dirty="0">
                <a:latin typeface="+mn-lt"/>
              </a:rPr>
            </a:br>
            <a:r>
              <a:rPr lang="pl-PL" sz="1400" dirty="0">
                <a:effectLst/>
                <a:latin typeface="+mn-lt"/>
                <a:ea typeface="Times New Roman" panose="02020603050405020304" pitchFamily="18" charset="0"/>
              </a:rPr>
              <a:t>Czy punkty adresowe w ramach Inwestycji Własnych będzie można wymienić w porozumieniu z CPPC na inne z puli punktów dodatkowych? 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8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8" y="552091"/>
            <a:ext cx="6522243" cy="734818"/>
          </a:xfrm>
        </p:spPr>
        <p:txBody>
          <a:bodyPr anchor="t">
            <a:normAutofit/>
          </a:bodyPr>
          <a:lstStyle/>
          <a:p>
            <a:b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8738" y="965734"/>
            <a:ext cx="6167997" cy="3184221"/>
          </a:xfrm>
        </p:spPr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Na obszarze projektowym należy objąć zasięgiem szerokopasmowego dostępu do internetu </a:t>
            </a: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100% wyznaczonych punktów adresowych.</a:t>
            </a: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Jedyną </a:t>
            </a:r>
            <a:r>
              <a:rPr lang="pl-PL" sz="1200" dirty="0">
                <a:latin typeface="Calibri" panose="020F0502020204030204" pitchFamily="34" charset="0"/>
              </a:rPr>
              <a:t>przesłanką, umożliwiającą zmniejszenie </a:t>
            </a: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powyższego obowiązku są bariery inwestycyjne, o których mowa w załączniku nr 7 do umowy.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Bariery inwestycyjne dotyczą jedynie Zadania 1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a 3" descr="Schowek z wypełnieniem pełnym">
            <a:extLst>
              <a:ext uri="{FF2B5EF4-FFF2-40B4-BE49-F238E27FC236}">
                <a16:creationId xmlns:a16="http://schemas.microsoft.com/office/drawing/2014/main" id="{C696A37F-314D-63F5-1732-27FF03669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691" y="257584"/>
            <a:ext cx="914400" cy="914400"/>
          </a:xfrm>
          <a:prstGeom prst="rect">
            <a:avLst/>
          </a:prstGeom>
        </p:spPr>
      </p:pic>
      <p:pic>
        <p:nvPicPr>
          <p:cNvPr id="17" name="Grafika 16" descr="Ostrzeżenie kontur">
            <a:extLst>
              <a:ext uri="{FF2B5EF4-FFF2-40B4-BE49-F238E27FC236}">
                <a16:creationId xmlns:a16="http://schemas.microsoft.com/office/drawing/2014/main" id="{65863B62-56B6-EEC0-C28B-63F8B897D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2736" y="3123800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0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Nie, CPPC udostępni listę punktów dodatkowych, z których możliwe będzie wybranie punktów na realizację zadania 1. Oznacza to, że beneficjent/ostateczny odbiorca wsparcia może włączyć do realizacji inne punkty wskazane na liście dodatkowej. Ta wymiana nie może jednak prowadzić do zwiększenie dofinansowania.  </a:t>
            </a:r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8</a:t>
            </a:r>
            <a:br>
              <a:rPr lang="pl-PL" sz="1400" u="sng" dirty="0">
                <a:latin typeface="+mn-lt"/>
              </a:rPr>
            </a:br>
            <a:r>
              <a:rPr lang="pl-PL" sz="1400" dirty="0">
                <a:effectLst/>
                <a:latin typeface="+mn-lt"/>
                <a:ea typeface="Times New Roman" panose="02020603050405020304" pitchFamily="18" charset="0"/>
              </a:rPr>
              <a:t>Czy zgłoszenie i zaakceptowanie przez CPPC barier inwestycyjnych jest równoznaczne ze zmniejszeniem dofinansowania? 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8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Nie, CPPC nie przewiduje takiej możliwości. </a:t>
            </a: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9</a:t>
            </a:r>
            <a:br>
              <a:rPr lang="pl-PL" sz="1400" u="sng" dirty="0">
                <a:latin typeface="+mn-lt"/>
              </a:rPr>
            </a:br>
            <a:r>
              <a:rPr lang="pl-PL" sz="1400" dirty="0">
                <a:effectLst/>
                <a:latin typeface="+mn-lt"/>
                <a:ea typeface="Times New Roman" panose="02020603050405020304" pitchFamily="18" charset="0"/>
              </a:rPr>
              <a:t>Czy w przypadku wystąpienia barier inwestycyjnych w ramach zadania 1 możliwa jest wymiana tych punktów nie tylko na punkty z listy dodatkowej, ale również na PA z listy Inwestycji Własnych, które nie zostaną objęte realizacją w ramach zadania 2? 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4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Nie, dopiero po podpisaniu aneksu i zmniejszeniu liczby punktów adresowych ujętych we wskaźniku zmniejsza się umowne zobowiązanie. Jeśli aneks nie jest podpisany 15% dla pierwszego kamienia należy liczyć od pełnego zobowiązania.  </a:t>
            </a:r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 dirty="0">
                <a:latin typeface="+mn-lt"/>
              </a:rPr>
              <a:t>Pytanie 10</a:t>
            </a:r>
            <a:br>
              <a:rPr lang="pl-PL" sz="1400" u="sng" dirty="0">
                <a:latin typeface="+mn-lt"/>
              </a:rPr>
            </a:br>
            <a:r>
              <a:rPr lang="pl-PL" sz="1400" dirty="0">
                <a:effectLst/>
                <a:latin typeface="+mn-lt"/>
                <a:ea typeface="Times New Roman" panose="02020603050405020304" pitchFamily="18" charset="0"/>
              </a:rPr>
              <a:t>Jak należy liczyć kamień milowy (np. pierwszy, 15% punktów adresowych) w przypadku uznania przez CPPC barier? Czy jeśli nie został podpisany aneks zmniejszający zakres rzeczowy to 15% należy liczyć od pomniejszonej liczby punktów? 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1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893586" y="2053912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pl-PL" sz="2400" u="sng" dirty="0">
                <a:latin typeface="+mn-lt"/>
              </a:rPr>
              <a:t>Pytania omawiane przez CPPC na konferencji KIKE</a:t>
            </a:r>
            <a:br>
              <a:rPr lang="pl-PL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6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72" y="2501507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3193070"/>
            <a:ext cx="6149326" cy="134713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1) W przypadku zgłoszenia bariery na podstawie SIDUSIS nie ma potrzeby przekazywania żadnych dokumentów. Weryfikację na podstawie systemu przeprowadzi CPPC.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Tak – możliwy jest wydruk z rejestru. </a:t>
            </a: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971630" cy="214576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446088" lvl="0" indent="-446088">
              <a:lnSpc>
                <a:spcPct val="107000"/>
              </a:lnSpc>
              <a:buFont typeface="+mj-lt"/>
              <a:buAutoNum type="romanUcPeriod"/>
              <a:tabLst>
                <a:tab pos="3232150" algn="l"/>
              </a:tabLst>
            </a:pPr>
            <a: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Bariery związane z wyznaczaniem białych plam </a:t>
            </a:r>
            <a:b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ustalenie, że punkty adresowe objęte obowiązkiem objęcia zasięgiem siecią szerokopasmowego Internetu nie spełniają definicji określonej w § 3 ust. 2 Rozporządzenia Min. Cyfr. z 7.12.2022 r. w sprawie udzielania pomocy na rozwój infrastruktury szerokopasmowej (…). Na przykład punkt adresowy został objęty zasięgiem przez innego operatora – dokument potwierdzający barierę: </a:t>
            </a:r>
            <a:r>
              <a:rPr lang="pl-PL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informacje dostępne w systemie SIDUSIS;</a:t>
            </a:r>
            <a: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romanUcPeriod"/>
            </a:pPr>
            <a:endParaRPr lang="pl-P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jest dowodem, że adres znajduje się w zasięgu sieci innego operatora? Czy wystarczy </a:t>
            </a:r>
            <a:r>
              <a:rPr lang="pl-PL" sz="1400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r>
              <a:rPr lang="pl-PL" sz="14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ekranu SIDUSIS?</a:t>
            </a:r>
            <a:endParaRPr lang="pl-PL" sz="14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wystąpienie istotnych zmian prawnych lub faktycznych dotyczących punktu adresowego. Na przykład połączenie działek – dokument potwierdzający barierę</a:t>
            </a:r>
            <a:r>
              <a:rPr lang="pl-PL" sz="1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księgi wieczyste;</a:t>
            </a:r>
            <a:r>
              <a:rPr lang="pl-P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911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wystarczy wydruk z rejestru nieruchomości prowadzonego przez Starostwa</a:t>
            </a:r>
            <a:r>
              <a:rPr lang="pl-PL" sz="1400" dirty="0">
                <a:solidFill>
                  <a:srgbClr val="007BB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26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72" y="2501507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3193070"/>
            <a:ext cx="6149326" cy="134713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takim przypadku możliwe jest przedstawienie oświadczenia od właściciela nieruchomości, lub zgłoszenie przez niego pustostanu w SIDUSIS. </a:t>
            </a:r>
            <a:endParaRPr lang="pl-PL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971630" cy="214576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499110" indent="0">
              <a:lnSpc>
                <a:spcPct val="107000"/>
              </a:lnSpc>
              <a:buNone/>
            </a:pP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wskazanie błędnych danych dotyczących danego punktu adresowego. Na przykład: brak budynku we wskazanym punkcie adresowym lub pustostan oznaczony jako punkt adresowy lub ten sam punkt adresowy został wskazany więcej niż raz w Obszarze projektowym– dokument potwierdzający barierę: oświadczenie z gminy. </a:t>
            </a:r>
          </a:p>
          <a:p>
            <a:pPr marL="499110" indent="0">
              <a:lnSpc>
                <a:spcPct val="107000"/>
              </a:lnSpc>
              <a:buNone/>
            </a:pP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2010" indent="-342900">
              <a:lnSpc>
                <a:spcPct val="107000"/>
              </a:lnSpc>
              <a:spcAft>
                <a:spcPts val="800"/>
              </a:spcAft>
            </a:pPr>
            <a:r>
              <a:rPr lang="pl-PL" sz="11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Gminy nie wydają oświadczeń w sprawie nieruchomości prywatnych.</a:t>
            </a:r>
            <a:endParaRPr lang="pl-PL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2010" indent="-342900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Budynek jest ruiną o nieustalonym stanie prawnym. Co w takim przypadku?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72" y="2501507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3193070"/>
            <a:ext cx="6149326" cy="134713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Należy przeanalizować przyczynę odmowy dysponenta słupów (czy odmowa nie jest związana z istniejącą siecią) i przeanalizować alternatywny sposób budowy sieci. </a:t>
            </a: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971630" cy="214576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49911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Bariery związane z utrudnionym dostępem do dróg, nieruchomości </a:t>
            </a:r>
            <a:b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odmowa dostępu do infrastruktury; </a:t>
            </a:r>
            <a:endParaRPr lang="pl-PL" sz="1100" kern="1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>
              <a:lnSpc>
                <a:spcPct val="150000"/>
              </a:lnSpc>
              <a:buNone/>
            </a:pPr>
            <a:r>
              <a:rPr lang="pl-PL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 odmowa (rozumiana jako odmówienie podpisania oferty ramowej na dostęp do słupów zatwierdzonej przez Prezesa UKE) dysponenta słupów energetycznych jest barierą? </a:t>
            </a:r>
          </a:p>
          <a:p>
            <a:pPr marL="49911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72" y="2501507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3193070"/>
            <a:ext cx="6149326" cy="134713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Przewlekłość będzie analizowana w kontekście możliwości zakończenia inwestycji. </a:t>
            </a: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971630" cy="214576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49911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kolizja, przewlekłość postępowań z podmiotami typu: Lasy Państwowe, Wody Polskie, PKP. Dokumenty potwierdzające bariery: np. decyzja, pisemna odmowa, dowód nadania przesyłki poleconej do adresata (np. wnioskiem o udostępnienie nieruchomości, infrastruktury), zwrotne potwierdzenie odbioru. </a:t>
            </a:r>
          </a:p>
          <a:p>
            <a:pPr marL="498475" indent="401638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dirty="0">
                <a:solidFill>
                  <a:srgbClr val="007BB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to znaczy przewlekłość?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6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72" y="2501507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3193070"/>
            <a:ext cx="6149326" cy="134713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Nie, CPPC nie będzie wymagać budowy 4x dłuższej i 4x droższej sieci, alternatywne rozwiązanie podłączenia powinno być zbliżone kosztowo.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pl-PL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971630" cy="214576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49911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wskazania powyższych okoliczności związanych z barierami inwestycyjnymi, Ostateczny odbiorca wsparcia powinien wykazać, że podjął działania umożliwiające skuteczną realizację Przedsięwzięcia (zgodnie z założeniami dotyczącymi objęcia zasięgiem sieci szerokopasmowego </a:t>
            </a:r>
            <a:r>
              <a:rPr lang="pl-PL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internetu</a:t>
            </a: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wskazanej we wniosku o objęcie Przedsięwzięcia wsparciem liczby punktów adresowych). Ostateczny odbiorca wsparcia powinien potwierdzić, że </a:t>
            </a:r>
            <a:r>
              <a:rPr lang="pl-PL" sz="11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przeanalizował </a:t>
            </a: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możliwe </a:t>
            </a:r>
            <a:r>
              <a:rPr lang="pl-PL" sz="11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alternatywne rozwiązania</a:t>
            </a:r>
            <a:r>
              <a: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Jednak wdrożenie alternatywnych rozwiązań wykracza poza termin realizacji Przedsięwzięcia. Każda z barier musi być dokładnie udokumentowana i przedstawiona do wglądu Jednostki wdrażającej (CPPC).</a:t>
            </a:r>
          </a:p>
          <a:p>
            <a:pPr marL="49911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 na alternatywne rozwiązanie: - trasa 4 x dłuższa i 4 x droższa? </a:t>
            </a:r>
            <a:b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 descr="Obraz zawierający tekst, zrzut ekranu, Czcionka">
            <a:extLst>
              <a:ext uri="{FF2B5EF4-FFF2-40B4-BE49-F238E27FC236}">
                <a16:creationId xmlns:a16="http://schemas.microsoft.com/office/drawing/2014/main" id="{3B3A8712-29D1-3B48-BEC5-8E1EE636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0" y="4120682"/>
            <a:ext cx="7463946" cy="9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12237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 dirty="0">
                <a:latin typeface="Calibri" panose="020F0502020204030204" pitchFamily="34" charset="0"/>
              </a:rPr>
              <a:t>Co można zrobić w przypadku wystąpienia bariery inwestycyjnej?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5029" y="1196120"/>
            <a:ext cx="3413119" cy="307096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000" b="1" dirty="0">
                <a:solidFill>
                  <a:schemeClr val="tx2"/>
                </a:solidFill>
              </a:rPr>
              <a:t>Bariera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400" b="1" dirty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DD2A29F-B6EF-C38B-FB62-C515FDA52F06}"/>
              </a:ext>
            </a:extLst>
          </p:cNvPr>
          <p:cNvSpPr txBox="1"/>
          <p:nvPr/>
        </p:nvSpPr>
        <p:spPr>
          <a:xfrm>
            <a:off x="519657" y="3188120"/>
            <a:ext cx="2993037" cy="98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Wyłączenie punktu adresowego z projektu oraz pomniejszenie zakresu rzeczowego i dofinansowania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6CB8A5E-010B-D146-78C6-79ED616C7AA5}"/>
              </a:ext>
            </a:extLst>
          </p:cNvPr>
          <p:cNvSpPr txBox="1"/>
          <p:nvPr/>
        </p:nvSpPr>
        <p:spPr>
          <a:xfrm>
            <a:off x="5408331" y="3188119"/>
            <a:ext cx="2426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400" dirty="0"/>
              <a:t>Wymiana na punkty adresowe z Listy dodatkowej</a:t>
            </a:r>
          </a:p>
        </p:txBody>
      </p:sp>
      <p:cxnSp>
        <p:nvCxnSpPr>
          <p:cNvPr id="29" name="Łącznik: łamany 28">
            <a:extLst>
              <a:ext uri="{FF2B5EF4-FFF2-40B4-BE49-F238E27FC236}">
                <a16:creationId xmlns:a16="http://schemas.microsoft.com/office/drawing/2014/main" id="{FA51E447-8E27-C91D-1E6B-92499C5A7BFC}"/>
              </a:ext>
            </a:extLst>
          </p:cNvPr>
          <p:cNvCxnSpPr>
            <a:cxnSpLocks/>
          </p:cNvCxnSpPr>
          <p:nvPr/>
        </p:nvCxnSpPr>
        <p:spPr>
          <a:xfrm rot="5400000">
            <a:off x="2216897" y="1791032"/>
            <a:ext cx="1155804" cy="1109272"/>
          </a:xfrm>
          <a:prstGeom prst="bentConnector3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: łamany 31">
            <a:extLst>
              <a:ext uri="{FF2B5EF4-FFF2-40B4-BE49-F238E27FC236}">
                <a16:creationId xmlns:a16="http://schemas.microsoft.com/office/drawing/2014/main" id="{B10FF1CF-DEE6-C63E-988D-B80B09D27D1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8876" y="1798527"/>
            <a:ext cx="1099926" cy="1094282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19" y="612237"/>
            <a:ext cx="6686549" cy="479372"/>
          </a:xfrm>
        </p:spPr>
        <p:txBody>
          <a:bodyPr anchor="t">
            <a:normAutofit/>
          </a:bodyPr>
          <a:lstStyle/>
          <a:p>
            <a:pPr algn="l"/>
            <a:r>
              <a:rPr lang="pl-PL" sz="1800" i="0" u="none" strike="noStrike" baseline="0" dirty="0">
                <a:latin typeface="Calibri" panose="020F0502020204030204" pitchFamily="34" charset="0"/>
              </a:rPr>
              <a:t>O czym należy pamiętać?</a:t>
            </a:r>
            <a:endParaRPr lang="pl-PL" sz="1800" u="sng" dirty="0">
              <a:latin typeface="Calibri" panose="020F050202020403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020" y="1235955"/>
            <a:ext cx="6686548" cy="249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 rtl="0">
              <a:buNone/>
            </a:pPr>
            <a:r>
              <a:rPr lang="pl-PL" sz="1400" dirty="0">
                <a:effectLst/>
                <a:latin typeface="+mn-lt"/>
              </a:rPr>
              <a:t>W przypadku wystąpienia bariery inwestycyjnej </a:t>
            </a:r>
            <a:r>
              <a:rPr lang="pl-PL" sz="1400" dirty="0">
                <a:latin typeface="+mn-lt"/>
              </a:rPr>
              <a:t>n</a:t>
            </a:r>
            <a:r>
              <a:rPr lang="pl-PL" sz="1400" dirty="0">
                <a:effectLst/>
                <a:latin typeface="+mn-lt"/>
              </a:rPr>
              <a:t>ależy wykazać, że podjęto działania umożlwiające skuteczną realizację Projektu.</a:t>
            </a:r>
          </a:p>
          <a:p>
            <a:pPr marL="0" indent="0" algn="ctr" rtl="0">
              <a:buNone/>
            </a:pPr>
            <a:endParaRPr lang="pl-PL" sz="1400" dirty="0">
              <a:effectLst/>
              <a:latin typeface="+mn-lt"/>
            </a:endParaRPr>
          </a:p>
          <a:p>
            <a:pPr marL="0" indent="0" algn="ctr" rtl="0">
              <a:buNone/>
            </a:pPr>
            <a:r>
              <a:rPr lang="pl-PL" sz="1400" dirty="0">
                <a:effectLst/>
                <a:latin typeface="+mn-lt"/>
              </a:rPr>
              <a:t>Należy potwierdzić, że przeanalizowano możliwe alternatywne rozwiązania. Jednak ic</a:t>
            </a:r>
            <a:r>
              <a:rPr lang="pl-PL" sz="1400" dirty="0">
                <a:latin typeface="+mn-lt"/>
              </a:rPr>
              <a:t>h </a:t>
            </a:r>
            <a:r>
              <a:rPr lang="pl-PL" sz="1400" dirty="0">
                <a:effectLst/>
                <a:latin typeface="+mn-lt"/>
              </a:rPr>
              <a:t>wdrożenie wykracza poza termin realizacji Projektu. </a:t>
            </a:r>
          </a:p>
          <a:p>
            <a:pPr marL="0" indent="0" rtl="0">
              <a:buNone/>
            </a:pPr>
            <a:endParaRPr lang="pl-PL" sz="1400" dirty="0">
              <a:latin typeface="+mn-lt"/>
            </a:endParaRPr>
          </a:p>
          <a:p>
            <a:pPr marL="0" indent="0" algn="ctr" rtl="0">
              <a:buNone/>
            </a:pPr>
            <a:r>
              <a:rPr lang="pl-PL" sz="1400" dirty="0">
                <a:effectLst/>
                <a:latin typeface="+mn-lt"/>
              </a:rPr>
              <a:t>Każda z barier musi być dokładnie udokumentowana i przedstawiona do CPPC</a:t>
            </a:r>
          </a:p>
          <a:p>
            <a:pPr marL="342902" lvl="1" indent="0">
              <a:lnSpc>
                <a:spcPct val="150000"/>
              </a:lnSpc>
              <a:buNone/>
            </a:pPr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a 9" descr="Żarówka i koło zębate z wypełnieniem pełnym">
            <a:extLst>
              <a:ext uri="{FF2B5EF4-FFF2-40B4-BE49-F238E27FC236}">
                <a16:creationId xmlns:a16="http://schemas.microsoft.com/office/drawing/2014/main" id="{D50C5A7D-5CD0-0AF2-1783-C5F4B2A6A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702" y="242156"/>
            <a:ext cx="664730" cy="6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12237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barier inwestycyjnych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800" y="1200237"/>
            <a:ext cx="3413119" cy="30709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</a:rPr>
              <a:t>I. Bariery związane z wyznaczaniem białych plam:</a:t>
            </a:r>
          </a:p>
          <a:p>
            <a:pPr marL="0" indent="0" algn="ctr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DD2A29F-B6EF-C38B-FB62-C515FDA52F06}"/>
              </a:ext>
            </a:extLst>
          </p:cNvPr>
          <p:cNvSpPr txBox="1"/>
          <p:nvPr/>
        </p:nvSpPr>
        <p:spPr>
          <a:xfrm>
            <a:off x="404734" y="2494533"/>
            <a:ext cx="2640316" cy="1725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Punkty adresowe nie spełniają definicji określonej w Rozporządzenia Ministra Cyfryzacji </a:t>
            </a:r>
          </a:p>
          <a:p>
            <a:pPr algn="ctr">
              <a:lnSpc>
                <a:spcPct val="150000"/>
              </a:lnSpc>
            </a:pP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Potwierdzenie bariery:      </a:t>
            </a:r>
          </a:p>
          <a:p>
            <a:pPr algn="ctr">
              <a:lnSpc>
                <a:spcPct val="150000"/>
              </a:lnSpc>
            </a:pPr>
            <a:r>
              <a:rPr lang="pl-PL" sz="1200" dirty="0">
                <a:solidFill>
                  <a:schemeClr val="accent1"/>
                </a:solidFill>
                <a:latin typeface="Calibri" panose="020F0502020204030204" pitchFamily="34" charset="0"/>
              </a:rPr>
              <a:t>dane w SIDUSIS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B40252-5E31-364F-72A9-D0F343AE6DFB}"/>
              </a:ext>
            </a:extLst>
          </p:cNvPr>
          <p:cNvSpPr txBox="1"/>
          <p:nvPr/>
        </p:nvSpPr>
        <p:spPr>
          <a:xfrm>
            <a:off x="3272855" y="2493171"/>
            <a:ext cx="2518343" cy="127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Istotne zmiany prawne lub faktyczne dotyczące punktu adresowego</a:t>
            </a:r>
            <a:r>
              <a:rPr lang="pl-PL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Dokumenty potwierdzające barierę:      </a:t>
            </a:r>
            <a:r>
              <a:rPr lang="pl-PL" sz="1200" dirty="0">
                <a:solidFill>
                  <a:schemeClr val="accent1"/>
                </a:solidFill>
                <a:latin typeface="Calibri" panose="020F0502020204030204" pitchFamily="34" charset="0"/>
              </a:rPr>
              <a:t>np. wyciągi z księgi wieczystej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6CB8A5E-010B-D146-78C6-79ED616C7AA5}"/>
              </a:ext>
            </a:extLst>
          </p:cNvPr>
          <p:cNvSpPr txBox="1"/>
          <p:nvPr/>
        </p:nvSpPr>
        <p:spPr>
          <a:xfrm>
            <a:off x="6132856" y="2478886"/>
            <a:ext cx="2426527" cy="89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Błędne dane adresowe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Dokument potwierdzający barierę: </a:t>
            </a:r>
            <a:r>
              <a:rPr lang="pl-PL" sz="1200" dirty="0">
                <a:solidFill>
                  <a:schemeClr val="accent1"/>
                </a:solidFill>
                <a:latin typeface="Calibri" panose="020F0502020204030204" pitchFamily="34" charset="0"/>
              </a:rPr>
              <a:t>np. oświadczenie z gminy</a:t>
            </a:r>
            <a:endParaRPr lang="pl-PL" sz="1200" dirty="0">
              <a:solidFill>
                <a:schemeClr val="accent1"/>
              </a:solidFill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FF5E76C4-904C-2F45-EC6E-85857B2B190F}"/>
              </a:ext>
            </a:extLst>
          </p:cNvPr>
          <p:cNvCxnSpPr/>
          <p:nvPr/>
        </p:nvCxnSpPr>
        <p:spPr>
          <a:xfrm>
            <a:off x="4501359" y="1507333"/>
            <a:ext cx="0" cy="842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3E42265-7617-D1B2-DB22-06A24078DDEF}"/>
              </a:ext>
            </a:extLst>
          </p:cNvPr>
          <p:cNvSpPr txBox="1"/>
          <p:nvPr/>
        </p:nvSpPr>
        <p:spPr>
          <a:xfrm>
            <a:off x="3399478" y="4072485"/>
            <a:ext cx="30962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100" b="1" dirty="0">
                <a:solidFill>
                  <a:srgbClr val="C00000"/>
                </a:solidFill>
                <a:latin typeface="Calibri" panose="020F0502020204030204" pitchFamily="34" charset="0"/>
              </a:rPr>
              <a:t>* UWAGA </a:t>
            </a:r>
            <a:r>
              <a:rPr lang="pl-PL" sz="1100" dirty="0">
                <a:solidFill>
                  <a:srgbClr val="C00000"/>
                </a:solidFill>
                <a:latin typeface="Calibri" panose="020F0502020204030204" pitchFamily="34" charset="0"/>
              </a:rPr>
              <a:t>– można zgłosić punkty znajdującej się w bliskości istniejących sieci innych operatorów </a:t>
            </a:r>
          </a:p>
        </p:txBody>
      </p:sp>
      <p:pic>
        <p:nvPicPr>
          <p:cNvPr id="16" name="Grafika 15" descr="Ostrzeżenie kontur">
            <a:extLst>
              <a:ext uri="{FF2B5EF4-FFF2-40B4-BE49-F238E27FC236}">
                <a16:creationId xmlns:a16="http://schemas.microsoft.com/office/drawing/2014/main" id="{836695CE-4ECC-48F5-9989-CEB4F500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4800" y="3943263"/>
            <a:ext cx="514070" cy="514070"/>
          </a:xfrm>
          <a:prstGeom prst="rect">
            <a:avLst/>
          </a:prstGeom>
        </p:spPr>
      </p:pic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id="{8252E6A4-DB33-E666-2029-911E73B10942}"/>
              </a:ext>
            </a:extLst>
          </p:cNvPr>
          <p:cNvCxnSpPr>
            <a:cxnSpLocks/>
          </p:cNvCxnSpPr>
          <p:nvPr/>
        </p:nvCxnSpPr>
        <p:spPr>
          <a:xfrm rot="5400000">
            <a:off x="2312534" y="1586799"/>
            <a:ext cx="950318" cy="778534"/>
          </a:xfrm>
          <a:prstGeom prst="bentConnector3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7F29FD24-D6A1-DCAD-AC8E-36EE9719ED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01022" y="1618830"/>
            <a:ext cx="864137" cy="725033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6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472" y="1235954"/>
            <a:ext cx="5878539" cy="336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400" b="1" dirty="0">
                <a:solidFill>
                  <a:schemeClr val="accent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II. Bariery związane z utrudnionym dostępem do dróg, nieruchomości:</a:t>
            </a:r>
            <a:endParaRPr lang="pl-PL" sz="1400" b="1" dirty="0">
              <a:solidFill>
                <a:schemeClr val="accent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None/>
            </a:pPr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F50079F-C9FB-E9BF-A31E-DAC873EDE32D}"/>
              </a:ext>
            </a:extLst>
          </p:cNvPr>
          <p:cNvSpPr txBox="1"/>
          <p:nvPr/>
        </p:nvSpPr>
        <p:spPr>
          <a:xfrm>
            <a:off x="357249" y="2482845"/>
            <a:ext cx="2550445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Odmowa dostępu do nieruchomości  </a:t>
            </a:r>
          </a:p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endParaRPr lang="pl-PL" sz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8AE8693-B47B-201C-AD65-361E188521C7}"/>
              </a:ext>
            </a:extLst>
          </p:cNvPr>
          <p:cNvSpPr txBox="1"/>
          <p:nvPr/>
        </p:nvSpPr>
        <p:spPr>
          <a:xfrm>
            <a:off x="3089827" y="2482845"/>
            <a:ext cx="2718134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Odmowa dostępu do </a:t>
            </a: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infrastruktury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B77C03C-1BD9-45BE-64FC-D00716C50904}"/>
              </a:ext>
            </a:extLst>
          </p:cNvPr>
          <p:cNvSpPr txBox="1"/>
          <p:nvPr/>
        </p:nvSpPr>
        <p:spPr>
          <a:xfrm>
            <a:off x="5990095" y="2478465"/>
            <a:ext cx="2718135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Kolizja, przewlekłość postępowań  </a:t>
            </a:r>
            <a:endParaRPr lang="pl-PL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BC069F18-382B-611A-8A79-0D72EB71979A}"/>
              </a:ext>
            </a:extLst>
          </p:cNvPr>
          <p:cNvCxnSpPr/>
          <p:nvPr/>
        </p:nvCxnSpPr>
        <p:spPr>
          <a:xfrm>
            <a:off x="4448894" y="1538849"/>
            <a:ext cx="0" cy="842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2">
            <a:extLst>
              <a:ext uri="{FF2B5EF4-FFF2-40B4-BE49-F238E27FC236}">
                <a16:creationId xmlns:a16="http://schemas.microsoft.com/office/drawing/2014/main" id="{75B0F788-4667-FF25-B64E-699D4E17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3392774"/>
            <a:ext cx="7389546" cy="1459041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</a:pPr>
            <a:r>
              <a:rPr lang="pl-PL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Dokumenty potwierdzające bariery: </a:t>
            </a:r>
            <a:br>
              <a:rPr lang="pl-PL" sz="1200" b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pl-PL" sz="1200" b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200" b="0" dirty="0">
                <a:solidFill>
                  <a:schemeClr val="accent1"/>
                </a:solidFill>
                <a:latin typeface="Calibri" panose="020F0502020204030204" pitchFamily="34" charset="0"/>
              </a:rPr>
              <a:t>np</a:t>
            </a:r>
            <a:r>
              <a:rPr lang="pl-PL" sz="1200" b="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2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decyzja, pisemna odmowa, dowód nadania przesyłki poleconej do adresata (np. wnioskiem o udostępnienie nieruchomości, infrastruktury), zwrotne potwierdzenie odbioru.</a:t>
            </a:r>
            <a:br>
              <a:rPr lang="pl-PL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id="{49A5847B-E843-D4D6-44D3-6CB9A47D0846}"/>
              </a:ext>
            </a:extLst>
          </p:cNvPr>
          <p:cNvCxnSpPr>
            <a:cxnSpLocks/>
          </p:cNvCxnSpPr>
          <p:nvPr/>
        </p:nvCxnSpPr>
        <p:spPr>
          <a:xfrm rot="5400000">
            <a:off x="1859165" y="1614039"/>
            <a:ext cx="950318" cy="778534"/>
          </a:xfrm>
          <a:prstGeom prst="bentConnector3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6E67DC13-6140-23A3-B880-7E763D6471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04646" y="1597353"/>
            <a:ext cx="864137" cy="725033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56631D94-B889-8444-77DF-9665C250762D}"/>
              </a:ext>
            </a:extLst>
          </p:cNvPr>
          <p:cNvSpPr txBox="1">
            <a:spLocks/>
          </p:cNvSpPr>
          <p:nvPr/>
        </p:nvSpPr>
        <p:spPr>
          <a:xfrm>
            <a:off x="1271588" y="612237"/>
            <a:ext cx="6239682" cy="4793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180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barier inwestycyjnych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Zgłaszanie barier inwestycyjnych</a:t>
            </a: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 descr="Obraz zawierający tekst, zrzut ekranu, Czcionka">
            <a:extLst>
              <a:ext uri="{FF2B5EF4-FFF2-40B4-BE49-F238E27FC236}">
                <a16:creationId xmlns:a16="http://schemas.microsoft.com/office/drawing/2014/main" id="{3B3A8712-29D1-3B48-BEC5-8E1EE636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0" y="4120682"/>
            <a:ext cx="7463946" cy="9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35" y="612237"/>
            <a:ext cx="6671559" cy="4793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Bariery inwestycyjne powinny zostać zgłoszone dwutorowo poprzez: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9" y="2644946"/>
            <a:ext cx="3108756" cy="180929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Oznaczenie w </a:t>
            </a:r>
            <a:r>
              <a:rPr lang="pl-P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systemie SIMBA </a:t>
            </a: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punktów adresowych, dla których zgłaszana jest bariera inwestycyjna.</a:t>
            </a:r>
          </a:p>
          <a:p>
            <a:pPr marL="0" lv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Rekomendujemy zgłoszenie wraz z raportem do 10 dnia każdego miesiąca</a:t>
            </a:r>
            <a:endParaRPr lang="pl-PL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None/>
            </a:pPr>
            <a:endParaRPr lang="pl-PL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9C93258-060E-867F-F1E0-9DE73F90F443}"/>
              </a:ext>
            </a:extLst>
          </p:cNvPr>
          <p:cNvSpPr txBox="1"/>
          <p:nvPr/>
        </p:nvSpPr>
        <p:spPr>
          <a:xfrm>
            <a:off x="5046690" y="2600325"/>
            <a:ext cx="3297209" cy="89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800"/>
              </a:spcAft>
            </a:pP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Oficjalny </a:t>
            </a: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wniosek składany przez </a:t>
            </a:r>
            <a:r>
              <a:rPr lang="pl-PL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CST2021 </a:t>
            </a: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 module korespondencja) wraz</a:t>
            </a:r>
            <a:r>
              <a:rPr lang="pl-PL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załączonym raportem z systemu SIMBA. 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13CB2E5C-6E37-1D55-0A70-18DFD991E97E}"/>
              </a:ext>
            </a:extLst>
          </p:cNvPr>
          <p:cNvCxnSpPr>
            <a:cxnSpLocks/>
          </p:cNvCxnSpPr>
          <p:nvPr/>
        </p:nvCxnSpPr>
        <p:spPr>
          <a:xfrm flipH="1">
            <a:off x="3025714" y="1032164"/>
            <a:ext cx="671861" cy="499579"/>
          </a:xfrm>
          <a:prstGeom prst="straightConnector1">
            <a:avLst/>
          </a:prstGeom>
          <a:ln>
            <a:solidFill>
              <a:srgbClr val="002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86FC165F-F8E5-064E-A03C-826D0F189088}"/>
              </a:ext>
            </a:extLst>
          </p:cNvPr>
          <p:cNvCxnSpPr>
            <a:cxnSpLocks/>
          </p:cNvCxnSpPr>
          <p:nvPr/>
        </p:nvCxnSpPr>
        <p:spPr>
          <a:xfrm>
            <a:off x="5376472" y="1032164"/>
            <a:ext cx="618512" cy="462444"/>
          </a:xfrm>
          <a:prstGeom prst="straightConnector1">
            <a:avLst/>
          </a:prstGeom>
          <a:ln>
            <a:solidFill>
              <a:srgbClr val="0020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a 8" descr="Przekazywanie z wypełnieniem pełnym">
            <a:extLst>
              <a:ext uri="{FF2B5EF4-FFF2-40B4-BE49-F238E27FC236}">
                <a16:creationId xmlns:a16="http://schemas.microsoft.com/office/drawing/2014/main" id="{ECF056C8-4155-A30F-D66A-E2DE865B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4695" y="1349857"/>
            <a:ext cx="914400" cy="914400"/>
          </a:xfrm>
          <a:prstGeom prst="rect">
            <a:avLst/>
          </a:prstGeom>
        </p:spPr>
      </p:pic>
      <p:pic>
        <p:nvPicPr>
          <p:cNvPr id="12" name="Grafika 11" descr="Kontrakt z wypełnieniem pełnym">
            <a:extLst>
              <a:ext uri="{FF2B5EF4-FFF2-40B4-BE49-F238E27FC236}">
                <a16:creationId xmlns:a16="http://schemas.microsoft.com/office/drawing/2014/main" id="{DE8125C1-6479-4DB3-1293-CD91E0CD4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7393" y="13573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812" y="612237"/>
            <a:ext cx="5976458" cy="4793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SIMBA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1091" y="1163782"/>
            <a:ext cx="5597236" cy="34365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barierę inwestycyjną należy zgłosić dla każdego punkt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oddzielnie,</a:t>
            </a:r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przyczynę bariery wybiera się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listy rozwijanej,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wskazać krótkie uzasadnienie (w polu opis) zł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ożenia wniosku o 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uznanie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bariery. 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400" b="1" dirty="0">
                <a:solidFill>
                  <a:srgbClr val="00207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Ważne: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Przygotowując dane monitoringowe/raport do SIMBA punkty adresowe zgłaszane w ramach barier inwestycyjnych powinny mieć przypisany status realizacji „</a:t>
            </a:r>
            <a:r>
              <a:rPr lang="pl-PL" sz="14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weryfikacji</a:t>
            </a: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a 2" descr="Ostrzeżenie kontur">
            <a:extLst>
              <a:ext uri="{FF2B5EF4-FFF2-40B4-BE49-F238E27FC236}">
                <a16:creationId xmlns:a16="http://schemas.microsoft.com/office/drawing/2014/main" id="{CDE81772-FFE2-28DC-2877-A6A09F746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016" y="2625032"/>
            <a:ext cx="514070" cy="514070"/>
          </a:xfrm>
          <a:prstGeom prst="rect">
            <a:avLst/>
          </a:prstGeom>
        </p:spPr>
      </p:pic>
      <p:pic>
        <p:nvPicPr>
          <p:cNvPr id="4" name="Grafika 3" descr="Przekazywanie z wypełnieniem pełnym">
            <a:extLst>
              <a:ext uri="{FF2B5EF4-FFF2-40B4-BE49-F238E27FC236}">
                <a16:creationId xmlns:a16="http://schemas.microsoft.com/office/drawing/2014/main" id="{D42F5517-2DD2-0C6A-AAEF-66DCE9BBC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851" y="249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5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9D17E4-20AD-4E6B-B623-D94F36DEE2E0}">
  <ds:schemaRefs>
    <ds:schemaRef ds:uri="3361ad4d-7ab5-4428-8e8f-a55a688db929"/>
    <ds:schemaRef ds:uri="83783693-ef60-425a-b273-585e3fe453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519063-2441-4738-8881-9E1858317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CBCB4-F2C6-4E87-B3D9-F82C82D8AAD7}">
  <ds:schemaRefs>
    <ds:schemaRef ds:uri="3361ad4d-7ab5-4428-8e8f-a55a688db929"/>
    <ds:schemaRef ds:uri="83783693-ef60-425a-b273-585e3fe453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1753</Words>
  <Application>Microsoft Office PowerPoint</Application>
  <PresentationFormat>Pokaz na ekranie (16:9)</PresentationFormat>
  <Paragraphs>139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Open Sans</vt:lpstr>
      <vt:lpstr>Symbol</vt:lpstr>
      <vt:lpstr>Motyw pakietu Office</vt:lpstr>
      <vt:lpstr> KPO i FERC   </vt:lpstr>
      <vt:lpstr> </vt:lpstr>
      <vt:lpstr>Co można zrobić w przypadku wystąpienia bariery inwestycyjnej?</vt:lpstr>
      <vt:lpstr>O czym należy pamiętać?</vt:lpstr>
      <vt:lpstr>Rodzaje barier inwestycyjnych</vt:lpstr>
      <vt:lpstr>Dokumenty potwierdzające bariery:   np. decyzja, pisemna odmowa, dowód nadania przesyłki poleconej do adresata (np. wnioskiem o udostępnienie nieruchomości, infrastruktury), zwrotne potwierdzenie odbioru. </vt:lpstr>
      <vt:lpstr>Zgłaszanie barier inwestycyjnych </vt:lpstr>
      <vt:lpstr> Bariery inwestycyjne powinny zostać zgłoszone dwutorowo poprzez: </vt:lpstr>
      <vt:lpstr>SYSTEM SIMBA  </vt:lpstr>
      <vt:lpstr>CST2021   </vt:lpstr>
      <vt:lpstr>Informacje o punktach adresowych objętych zasięgiem przez innych operatorów - na podstawie SIDUSIS   </vt:lpstr>
      <vt:lpstr>Bariery inwestycyjne – najczęściej zadawane pytania 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Prezentacja programu PowerPoint</vt:lpstr>
      <vt:lpstr>Odpowiedź:</vt:lpstr>
      <vt:lpstr>Odpowiedź:</vt:lpstr>
      <vt:lpstr>Odpowiedź:</vt:lpstr>
      <vt:lpstr>Odpowiedź:</vt:lpstr>
      <vt:lpstr>Odpowiedź: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Sowiński Piotr</dc:creator>
  <cp:lastModifiedBy>Marta Panasiuk</cp:lastModifiedBy>
  <cp:revision>33</cp:revision>
  <cp:lastPrinted>2024-05-08T07:47:21Z</cp:lastPrinted>
  <dcterms:created xsi:type="dcterms:W3CDTF">2022-06-22T09:40:44Z</dcterms:created>
  <dcterms:modified xsi:type="dcterms:W3CDTF">2024-06-07T15:00:08Z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