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  <p:sldMasterId id="2147483809" r:id="rId2"/>
    <p:sldMasterId id="2147483915" r:id="rId3"/>
  </p:sldMasterIdLst>
  <p:sldIdLst>
    <p:sldId id="256" r:id="rId4"/>
    <p:sldId id="257" r:id="rId5"/>
    <p:sldId id="258" r:id="rId6"/>
    <p:sldId id="265" r:id="rId7"/>
    <p:sldId id="259" r:id="rId8"/>
    <p:sldId id="260" r:id="rId9"/>
    <p:sldId id="262" r:id="rId10"/>
    <p:sldId id="263" r:id="rId11"/>
    <p:sldId id="264" r:id="rId12"/>
    <p:sldId id="266" r:id="rId13"/>
    <p:sldId id="282" r:id="rId14"/>
    <p:sldId id="292" r:id="rId15"/>
    <p:sldId id="293" r:id="rId16"/>
    <p:sldId id="267" r:id="rId17"/>
    <p:sldId id="268" r:id="rId18"/>
    <p:sldId id="285" r:id="rId19"/>
    <p:sldId id="287" r:id="rId20"/>
    <p:sldId id="286" r:id="rId21"/>
    <p:sldId id="288" r:id="rId22"/>
    <p:sldId id="289" r:id="rId23"/>
    <p:sldId id="291" r:id="rId24"/>
    <p:sldId id="290" r:id="rId25"/>
    <p:sldId id="269" r:id="rId26"/>
    <p:sldId id="270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271" r:id="rId36"/>
    <p:sldId id="272" r:id="rId37"/>
    <p:sldId id="302" r:id="rId38"/>
    <p:sldId id="303" r:id="rId39"/>
    <p:sldId id="304" r:id="rId40"/>
    <p:sldId id="305" r:id="rId41"/>
    <p:sldId id="273" r:id="rId42"/>
    <p:sldId id="274" r:id="rId43"/>
    <p:sldId id="307" r:id="rId44"/>
    <p:sldId id="306" r:id="rId45"/>
    <p:sldId id="275" r:id="rId46"/>
    <p:sldId id="276" r:id="rId47"/>
    <p:sldId id="277" r:id="rId48"/>
    <p:sldId id="278" r:id="rId49"/>
    <p:sldId id="308" r:id="rId50"/>
    <p:sldId id="279" r:id="rId51"/>
    <p:sldId id="280" r:id="rId52"/>
    <p:sldId id="309" r:id="rId53"/>
    <p:sldId id="281" r:id="rId54"/>
    <p:sldId id="284" r:id="rId55"/>
    <p:sldId id="283" r:id="rId5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8756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2638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613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418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7874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0739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0302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75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15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934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015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207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3468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8084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5455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3708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489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338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0857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284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0011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6549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78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83931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9532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508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251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362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1832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254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98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5307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1781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40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19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7983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3510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178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8285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66867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FE88C-BD1B-4156-9E63-0338977B5FD0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C6F66BE-8F24-480C-9136-9E766C505D6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3808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  <p:sldLayoutId id="2147483927" r:id="rId12"/>
    <p:sldLayoutId id="2147483928" r:id="rId13"/>
    <p:sldLayoutId id="2147483929" r:id="rId14"/>
    <p:sldLayoutId id="2147483930" r:id="rId15"/>
    <p:sldLayoutId id="2147483931" r:id="rId16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677548" y="1475033"/>
            <a:ext cx="7766936" cy="1646302"/>
          </a:xfrm>
        </p:spPr>
        <p:txBody>
          <a:bodyPr/>
          <a:lstStyle/>
          <a:p>
            <a:r>
              <a:rPr lang="pl-PL" sz="7200" dirty="0"/>
              <a:t>Bieg po zdrowie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2049507" y="3275918"/>
            <a:ext cx="7766936" cy="1096899"/>
          </a:xfrm>
        </p:spPr>
        <p:txBody>
          <a:bodyPr>
            <a:normAutofit/>
          </a:bodyPr>
          <a:lstStyle/>
          <a:p>
            <a:r>
              <a:rPr lang="pl-PL" sz="2800" dirty="0"/>
              <a:t>Program profilaktyki tytoniowej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618978" y="5360426"/>
            <a:ext cx="51773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mgr Patrycja </a:t>
            </a:r>
            <a:r>
              <a:rPr lang="pl-PL" dirty="0" err="1"/>
              <a:t>Krumpolc</a:t>
            </a:r>
            <a:endParaRPr lang="pl-PL" dirty="0"/>
          </a:p>
          <a:p>
            <a:r>
              <a:rPr lang="pl-PL" dirty="0"/>
              <a:t>Sekcja Profilaktyki Zdrowotnej</a:t>
            </a:r>
          </a:p>
          <a:p>
            <a:r>
              <a:rPr lang="pl-PL" dirty="0"/>
              <a:t>PSSE Toruń</a:t>
            </a:r>
          </a:p>
        </p:txBody>
      </p:sp>
    </p:spTree>
    <p:extLst>
      <p:ext uri="{BB962C8B-B14F-4D97-AF65-F5344CB8AC3E}">
        <p14:creationId xmlns:p14="http://schemas.microsoft.com/office/powerpoint/2010/main" val="377725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400" dirty="0"/>
              <a:t>Założenia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3895" y="1561515"/>
            <a:ext cx="9115865" cy="4811150"/>
          </a:xfrm>
        </p:spPr>
        <p:txBody>
          <a:bodyPr>
            <a:noAutofit/>
          </a:bodyPr>
          <a:lstStyle/>
          <a:p>
            <a:r>
              <a:rPr lang="pl-PL" sz="2800" dirty="0"/>
              <a:t>Zajęcia są prowadzone metodami aktywizującymi </a:t>
            </a:r>
            <a:br>
              <a:rPr lang="pl-PL" sz="2800" dirty="0"/>
            </a:br>
            <a:r>
              <a:rPr lang="pl-PL" sz="2800" dirty="0"/>
              <a:t>i zróżnicowanymi, dostosowanymi odpowiednio do wieku.</a:t>
            </a:r>
          </a:p>
          <a:p>
            <a:r>
              <a:rPr lang="pl-PL" sz="2800" dirty="0"/>
              <a:t>Obserwacje i doświadczenia prowadzone przez dzieci muszą dotyczyć bezpośredniego otoczenia.</a:t>
            </a:r>
          </a:p>
          <a:p>
            <a:r>
              <a:rPr lang="pl-PL" sz="2800" dirty="0"/>
              <a:t>Uczniowie powinni mieć realny wpływ na przebieg zajęć oraz powinni być ich aktywnymi uczestnikami.</a:t>
            </a:r>
          </a:p>
          <a:p>
            <a:r>
              <a:rPr lang="pl-PL" sz="2800" dirty="0"/>
              <a:t>Zajęcia powinny angażować uczniów i wymagać od nich kreatywności. Ciekawość, kreatywność, radość powinny stanowić główny motor procesu edukacji.</a:t>
            </a:r>
          </a:p>
        </p:txBody>
      </p:sp>
    </p:spTree>
    <p:extLst>
      <p:ext uri="{BB962C8B-B14F-4D97-AF65-F5344CB8AC3E}">
        <p14:creationId xmlns:p14="http://schemas.microsoft.com/office/powerpoint/2010/main" val="84221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400" dirty="0">
                <a:solidFill>
                  <a:srgbClr val="90C226"/>
                </a:solidFill>
              </a:rPr>
              <a:t>Założenia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800" dirty="0"/>
              <a:t>Podczas zajęć dzieci powinny dyskutować, argumentować, wymieniać spostrzeżenia i wyniki, co pozwoli im na poszerzenie wiedzy.</a:t>
            </a:r>
          </a:p>
          <a:p>
            <a:r>
              <a:rPr lang="pl-PL" sz="2800" dirty="0"/>
              <a:t>Program powinien angażować nie tylko środowisko szkolne, ale i domowe uczniów oraz całe społeczności lokalne.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0471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1AF31FB3-CC1C-4192-8FB5-5493718A5E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035" y="95598"/>
            <a:ext cx="12099235" cy="6802499"/>
          </a:xfrm>
        </p:spPr>
      </p:pic>
    </p:spTree>
    <p:extLst>
      <p:ext uri="{BB962C8B-B14F-4D97-AF65-F5344CB8AC3E}">
        <p14:creationId xmlns:p14="http://schemas.microsoft.com/office/powerpoint/2010/main" val="305961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535E3D1C-743B-40BA-9C07-892FFE70E6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8" y="156058"/>
            <a:ext cx="11887200" cy="6683288"/>
          </a:xfrm>
        </p:spPr>
      </p:pic>
    </p:spTree>
    <p:extLst>
      <p:ext uri="{BB962C8B-B14F-4D97-AF65-F5344CB8AC3E}">
        <p14:creationId xmlns:p14="http://schemas.microsoft.com/office/powerpoint/2010/main" val="428913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3894666" cy="5326966"/>
          </a:xfrm>
        </p:spPr>
        <p:txBody>
          <a:bodyPr>
            <a:normAutofit/>
          </a:bodyPr>
          <a:lstStyle/>
          <a:p>
            <a:pPr algn="ctr"/>
            <a:r>
              <a:rPr lang="pl-PL" sz="4400" dirty="0"/>
              <a:t>Lekcja 1</a:t>
            </a:r>
            <a:br>
              <a:rPr lang="pl-PL" sz="4400" dirty="0"/>
            </a:br>
            <a:br>
              <a:rPr lang="pl-PL" sz="4400" dirty="0"/>
            </a:br>
            <a:r>
              <a:rPr lang="pl-PL" sz="4400" dirty="0"/>
              <a:t>Wprowadzenie</a:t>
            </a:r>
            <a:br>
              <a:rPr lang="pl-PL" sz="4400" dirty="0"/>
            </a:br>
            <a:br>
              <a:rPr lang="pl-PL" sz="4400" dirty="0"/>
            </a:br>
            <a:r>
              <a:rPr lang="pl-PL" sz="4400" dirty="0"/>
              <a:t>Palenie jest niezdrowe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41942" y="609600"/>
            <a:ext cx="4284938" cy="602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32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1692" y="436099"/>
            <a:ext cx="9791114" cy="5605264"/>
          </a:xfrm>
        </p:spPr>
        <p:txBody>
          <a:bodyPr numCol="2">
            <a:normAutofit lnSpcReduction="10000"/>
          </a:bodyPr>
          <a:lstStyle/>
          <a:p>
            <a:pPr marL="0" indent="0">
              <a:buNone/>
            </a:pPr>
            <a:r>
              <a:rPr lang="pl-PL" sz="2200" dirty="0">
                <a:solidFill>
                  <a:schemeClr val="accent2">
                    <a:lumMod val="75000"/>
                  </a:schemeClr>
                </a:solidFill>
              </a:rPr>
              <a:t>CEL LEKCJI </a:t>
            </a:r>
          </a:p>
          <a:p>
            <a:r>
              <a:rPr lang="pl-PL" dirty="0"/>
              <a:t>Przedstawienie celu całego</a:t>
            </a:r>
            <a:br>
              <a:rPr lang="pl-PL" dirty="0"/>
            </a:br>
            <a:r>
              <a:rPr lang="pl-PL" dirty="0"/>
              <a:t>programu.</a:t>
            </a:r>
          </a:p>
          <a:p>
            <a:r>
              <a:rPr lang="pl-PL" dirty="0"/>
              <a:t>Zebranie od uczniów informacji </a:t>
            </a:r>
            <a:br>
              <a:rPr lang="pl-PL" dirty="0"/>
            </a:br>
            <a:r>
              <a:rPr lang="pl-PL" dirty="0"/>
              <a:t>dotyczących wiedzy na temat </a:t>
            </a:r>
            <a:br>
              <a:rPr lang="pl-PL" dirty="0"/>
            </a:br>
            <a:r>
              <a:rPr lang="pl-PL" dirty="0"/>
              <a:t>palenia papierosów.</a:t>
            </a:r>
          </a:p>
          <a:p>
            <a:r>
              <a:rPr lang="pl-PL" dirty="0"/>
              <a:t>Uzyskanie przez uczniów wiedzy </a:t>
            </a:r>
            <a:br>
              <a:rPr lang="pl-PL" dirty="0"/>
            </a:br>
            <a:r>
              <a:rPr lang="pl-PL" dirty="0"/>
              <a:t>dotyczącej </a:t>
            </a:r>
            <a:r>
              <a:rPr lang="pl-PL" dirty="0" err="1"/>
              <a:t>zachowań</a:t>
            </a:r>
            <a:r>
              <a:rPr lang="pl-PL" dirty="0"/>
              <a:t> </a:t>
            </a:r>
            <a:br>
              <a:rPr lang="pl-PL" dirty="0"/>
            </a:br>
            <a:r>
              <a:rPr lang="pl-PL" dirty="0"/>
              <a:t>prozdrowotnych.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 marL="0" indent="0">
              <a:buNone/>
            </a:pPr>
            <a:r>
              <a:rPr lang="pl-PL" sz="2200" dirty="0">
                <a:solidFill>
                  <a:schemeClr val="accent2">
                    <a:lumMod val="75000"/>
                  </a:schemeClr>
                </a:solidFill>
              </a:rPr>
              <a:t>MATERIAŁY</a:t>
            </a:r>
          </a:p>
          <a:p>
            <a:r>
              <a:rPr lang="pl-PL" dirty="0"/>
              <a:t>Papieros</a:t>
            </a:r>
          </a:p>
          <a:p>
            <a:r>
              <a:rPr lang="pl-PL" dirty="0"/>
              <a:t>Słoik z niedopałkami</a:t>
            </a:r>
          </a:p>
          <a:p>
            <a:r>
              <a:rPr lang="pl-PL" dirty="0"/>
              <a:t>Podstawowe informacje dotyczące skutków palenia i składu chemicznego dymu papierosowego (zał. 1_2 DYM (dla nauczycieli))</a:t>
            </a:r>
          </a:p>
          <a:p>
            <a:r>
              <a:rPr lang="pl-PL" dirty="0"/>
              <a:t>zał. 1_3 KOSZTY PALACZ</a:t>
            </a:r>
          </a:p>
          <a:p>
            <a:r>
              <a:rPr lang="pl-PL" dirty="0"/>
              <a:t>zał. 1_4 KOSZTY POLSKA</a:t>
            </a:r>
          </a:p>
          <a:p>
            <a:r>
              <a:rPr lang="pl-PL" dirty="0"/>
              <a:t>Karteczki ze sformułowaniami opisującymi zachowania zdrowe i niezdrowe (zał. 1_5 ZDROWIE)</a:t>
            </a:r>
          </a:p>
          <a:p>
            <a:r>
              <a:rPr lang="pl-PL" dirty="0"/>
              <a:t>Podsumowanie, dlaczego papierosy są niezdrowe (zał. 1_6 PODSUMOWANIE)</a:t>
            </a:r>
          </a:p>
        </p:txBody>
      </p:sp>
    </p:spTree>
    <p:extLst>
      <p:ext uri="{BB962C8B-B14F-4D97-AF65-F5344CB8AC3E}">
        <p14:creationId xmlns:p14="http://schemas.microsoft.com/office/powerpoint/2010/main" val="67648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5D474D1E-0104-4C85-A496-9B5E4A1A31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461" y="24773"/>
            <a:ext cx="5261113" cy="6930593"/>
          </a:xfrm>
        </p:spPr>
      </p:pic>
    </p:spTree>
    <p:extLst>
      <p:ext uri="{BB962C8B-B14F-4D97-AF65-F5344CB8AC3E}">
        <p14:creationId xmlns:p14="http://schemas.microsoft.com/office/powerpoint/2010/main" val="313850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0267CD88-ECD6-4955-93E8-16B17365EC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922" y="-9128"/>
            <a:ext cx="5605669" cy="7199255"/>
          </a:xfrm>
        </p:spPr>
      </p:pic>
    </p:spTree>
    <p:extLst>
      <p:ext uri="{BB962C8B-B14F-4D97-AF65-F5344CB8AC3E}">
        <p14:creationId xmlns:p14="http://schemas.microsoft.com/office/powerpoint/2010/main" val="181185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E5EB5359-50EB-40B4-A98C-F6FA6FCC27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2" y="225287"/>
            <a:ext cx="11737562" cy="6599157"/>
          </a:xfrm>
        </p:spPr>
      </p:pic>
    </p:spTree>
    <p:extLst>
      <p:ext uri="{BB962C8B-B14F-4D97-AF65-F5344CB8AC3E}">
        <p14:creationId xmlns:p14="http://schemas.microsoft.com/office/powerpoint/2010/main" val="80031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CE0D96E5-96F3-40E1-B989-09723D0036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948" y="-21196"/>
            <a:ext cx="5552661" cy="6922800"/>
          </a:xfrm>
        </p:spPr>
      </p:pic>
    </p:spTree>
    <p:extLst>
      <p:ext uri="{BB962C8B-B14F-4D97-AF65-F5344CB8AC3E}">
        <p14:creationId xmlns:p14="http://schemas.microsoft.com/office/powerpoint/2010/main" val="121986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63471" y="542441"/>
            <a:ext cx="9010531" cy="5858359"/>
          </a:xfrm>
        </p:spPr>
        <p:txBody>
          <a:bodyPr>
            <a:normAutofit lnSpcReduction="10000"/>
          </a:bodyPr>
          <a:lstStyle/>
          <a:p>
            <a:r>
              <a:rPr lang="pl-PL" sz="2800" dirty="0"/>
              <a:t>Edukacja zdrowotna dzieci i młodzieży jest istotnym elementem ogólnych oddziaływań edukacyjno-wychowawczych. </a:t>
            </a:r>
          </a:p>
          <a:p>
            <a:endParaRPr lang="pl-PL" sz="2800" dirty="0"/>
          </a:p>
          <a:p>
            <a:r>
              <a:rPr lang="pl-PL" sz="2800" dirty="0"/>
              <a:t>Odpowiedzialność za przebieg rozwoju najmłodszych spoczywa na osobach dorosłych, tworzących najbliższe środowisko społeczne dzieci. </a:t>
            </a:r>
          </a:p>
          <a:p>
            <a:endParaRPr lang="pl-PL" sz="2800" dirty="0"/>
          </a:p>
          <a:p>
            <a:r>
              <a:rPr lang="pl-PL" sz="2800" dirty="0"/>
              <a:t>Profilaktyka palenia tytoniu to jedno z ważnych zadań, które w ramach szeroko pojętej odpowiedzialności za przyszłość młodego pokolenia powinno być na stałe wpisane w oddziaływania edukacyjno-wychowawcze.</a:t>
            </a:r>
          </a:p>
        </p:txBody>
      </p:sp>
    </p:spTree>
    <p:extLst>
      <p:ext uri="{BB962C8B-B14F-4D97-AF65-F5344CB8AC3E}">
        <p14:creationId xmlns:p14="http://schemas.microsoft.com/office/powerpoint/2010/main" val="134859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C33A4FC6-2E73-4494-B5BB-5A1B3AE4AD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226" y="0"/>
            <a:ext cx="5299299" cy="6738183"/>
          </a:xfrm>
        </p:spPr>
      </p:pic>
    </p:spTree>
    <p:extLst>
      <p:ext uri="{BB962C8B-B14F-4D97-AF65-F5344CB8AC3E}">
        <p14:creationId xmlns:p14="http://schemas.microsoft.com/office/powerpoint/2010/main" val="214054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F9B2B481-A077-4A5A-A303-1BE18B2F8D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74" y="106018"/>
            <a:ext cx="11936449" cy="6710976"/>
          </a:xfrm>
        </p:spPr>
      </p:pic>
    </p:spTree>
    <p:extLst>
      <p:ext uri="{BB962C8B-B14F-4D97-AF65-F5344CB8AC3E}">
        <p14:creationId xmlns:p14="http://schemas.microsoft.com/office/powerpoint/2010/main" val="62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5195F3F3-A9BC-4E50-9249-643C204123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6018"/>
            <a:ext cx="11777423" cy="6621568"/>
          </a:xfrm>
        </p:spPr>
      </p:pic>
    </p:spTree>
    <p:extLst>
      <p:ext uri="{BB962C8B-B14F-4D97-AF65-F5344CB8AC3E}">
        <p14:creationId xmlns:p14="http://schemas.microsoft.com/office/powerpoint/2010/main" val="122750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02417" y="1053952"/>
            <a:ext cx="3135011" cy="4567311"/>
          </a:xfrm>
        </p:spPr>
        <p:txBody>
          <a:bodyPr>
            <a:noAutofit/>
          </a:bodyPr>
          <a:lstStyle/>
          <a:p>
            <a:pPr algn="ctr"/>
            <a:r>
              <a:rPr lang="pl-PL" sz="4400" dirty="0"/>
              <a:t>Lekcja 2</a:t>
            </a:r>
            <a:br>
              <a:rPr lang="pl-PL" sz="4400" dirty="0"/>
            </a:br>
            <a:br>
              <a:rPr lang="pl-PL" sz="4400" dirty="0"/>
            </a:br>
            <a:r>
              <a:rPr lang="pl-PL" sz="4400" dirty="0"/>
              <a:t>Jak się </a:t>
            </a:r>
            <a:br>
              <a:rPr lang="pl-PL" sz="4400" dirty="0"/>
            </a:br>
            <a:r>
              <a:rPr lang="pl-PL" sz="4400" dirty="0"/>
              <a:t>nie dać złowić nałogowi?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15445" y="379974"/>
            <a:ext cx="4172285" cy="5915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57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5083" y="323557"/>
            <a:ext cx="9537895" cy="5717805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pl-PL" sz="2000" dirty="0">
                <a:solidFill>
                  <a:schemeClr val="accent2">
                    <a:lumMod val="75000"/>
                  </a:schemeClr>
                </a:solidFill>
              </a:rPr>
              <a:t>CEL LEKCJI </a:t>
            </a:r>
          </a:p>
          <a:p>
            <a:r>
              <a:rPr lang="pl-PL" dirty="0"/>
              <a:t>Uzyskanie przez uczniów wiedzy </a:t>
            </a:r>
            <a:br>
              <a:rPr lang="pl-PL" dirty="0"/>
            </a:br>
            <a:r>
              <a:rPr lang="pl-PL" dirty="0"/>
              <a:t>oraz nabycie podstawowych </a:t>
            </a:r>
            <a:br>
              <a:rPr lang="pl-PL" dirty="0"/>
            </a:br>
            <a:r>
              <a:rPr lang="pl-PL" dirty="0"/>
              <a:t>umiejętności w zakresie </a:t>
            </a:r>
            <a:br>
              <a:rPr lang="pl-PL" dirty="0"/>
            </a:br>
            <a:r>
              <a:rPr lang="pl-PL" dirty="0"/>
              <a:t>asertywnego zachowania. </a:t>
            </a:r>
          </a:p>
          <a:p>
            <a:r>
              <a:rPr lang="pl-PL" dirty="0"/>
              <a:t>Uzyskanie przez uczniów </a:t>
            </a:r>
            <a:br>
              <a:rPr lang="pl-PL" dirty="0"/>
            </a:br>
            <a:r>
              <a:rPr lang="pl-PL" dirty="0"/>
              <a:t>wiedzy potrzebnej </a:t>
            </a:r>
            <a:br>
              <a:rPr lang="pl-PL" dirty="0"/>
            </a:br>
            <a:r>
              <a:rPr lang="pl-PL" dirty="0"/>
              <a:t>do wykonania pierwszego </a:t>
            </a:r>
            <a:br>
              <a:rPr lang="pl-PL" dirty="0"/>
            </a:br>
            <a:r>
              <a:rPr lang="pl-PL" dirty="0"/>
              <a:t>zadania domowego.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 marL="0" indent="0">
              <a:buNone/>
            </a:pPr>
            <a:r>
              <a:rPr lang="pl-PL" sz="2000" dirty="0">
                <a:solidFill>
                  <a:schemeClr val="accent2">
                    <a:lumMod val="75000"/>
                  </a:schemeClr>
                </a:solidFill>
              </a:rPr>
              <a:t>MATERIAŁY</a:t>
            </a:r>
          </a:p>
          <a:p>
            <a:r>
              <a:rPr lang="pl-PL" dirty="0"/>
              <a:t>Lista </a:t>
            </a:r>
            <a:r>
              <a:rPr lang="pl-PL" dirty="0" err="1"/>
              <a:t>zachowań</a:t>
            </a:r>
            <a:r>
              <a:rPr lang="pl-PL" dirty="0"/>
              <a:t>, o których uczniowie mogą decydować (zał. 2_1 ZACHOWANIA)</a:t>
            </a:r>
          </a:p>
          <a:p>
            <a:r>
              <a:rPr lang="pl-PL" dirty="0"/>
              <a:t>Definicja asertywności (zał. 2_2 ASERTYWNOŚĆ)</a:t>
            </a:r>
          </a:p>
          <a:p>
            <a:r>
              <a:rPr lang="pl-PL" dirty="0"/>
              <a:t>Zachowania asertywne (zał. 2_3 OBRONA PRAW)</a:t>
            </a:r>
          </a:p>
          <a:p>
            <a:r>
              <a:rPr lang="pl-PL" dirty="0"/>
              <a:t>Przykłady zdań asertywnych (zał. 2_4 SŁOWA)</a:t>
            </a:r>
          </a:p>
          <a:p>
            <a:r>
              <a:rPr lang="pl-PL" dirty="0"/>
              <a:t>Lista odmownych odpowiedzi (zał. 2_5 ODPOWIEDZI)</a:t>
            </a:r>
          </a:p>
          <a:p>
            <a:r>
              <a:rPr lang="pl-PL" dirty="0"/>
              <a:t>Dlaczego nie palę papierosów (zał. 2_6 WYWIAD)</a:t>
            </a:r>
          </a:p>
          <a:p>
            <a:r>
              <a:rPr lang="pl-PL" dirty="0"/>
              <a:t>Pięć praw </a:t>
            </a:r>
            <a:r>
              <a:rPr lang="pl-PL" dirty="0" err="1"/>
              <a:t>Feusterkeima</a:t>
            </a:r>
            <a:r>
              <a:rPr lang="pl-PL" dirty="0"/>
              <a:t> (zał. 2_7 PRAWA ASERTYWNE)</a:t>
            </a:r>
          </a:p>
        </p:txBody>
      </p:sp>
    </p:spTree>
    <p:extLst>
      <p:ext uri="{BB962C8B-B14F-4D97-AF65-F5344CB8AC3E}">
        <p14:creationId xmlns:p14="http://schemas.microsoft.com/office/powerpoint/2010/main" val="374461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3226CEF8-FB3E-47AA-ACC5-7AC5B4E780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71" y="66650"/>
            <a:ext cx="12072729" cy="6787597"/>
          </a:xfrm>
        </p:spPr>
      </p:pic>
    </p:spTree>
    <p:extLst>
      <p:ext uri="{BB962C8B-B14F-4D97-AF65-F5344CB8AC3E}">
        <p14:creationId xmlns:p14="http://schemas.microsoft.com/office/powerpoint/2010/main" val="90266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AE0C7D7E-649F-49F6-9BE4-1F8953C459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705" y="-70471"/>
            <a:ext cx="5671930" cy="6827655"/>
          </a:xfrm>
        </p:spPr>
      </p:pic>
    </p:spTree>
    <p:extLst>
      <p:ext uri="{BB962C8B-B14F-4D97-AF65-F5344CB8AC3E}">
        <p14:creationId xmlns:p14="http://schemas.microsoft.com/office/powerpoint/2010/main" val="313264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5C9AF8B5-038A-446C-B010-6ED2362DBD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427" y="0"/>
            <a:ext cx="6129788" cy="6701901"/>
          </a:xfrm>
        </p:spPr>
      </p:pic>
    </p:spTree>
    <p:extLst>
      <p:ext uri="{BB962C8B-B14F-4D97-AF65-F5344CB8AC3E}">
        <p14:creationId xmlns:p14="http://schemas.microsoft.com/office/powerpoint/2010/main" val="81935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9F1825C7-7822-473B-A571-2F34D9CB9C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70" y="172278"/>
            <a:ext cx="11540298" cy="6488250"/>
          </a:xfrm>
        </p:spPr>
      </p:pic>
    </p:spTree>
    <p:extLst>
      <p:ext uri="{BB962C8B-B14F-4D97-AF65-F5344CB8AC3E}">
        <p14:creationId xmlns:p14="http://schemas.microsoft.com/office/powerpoint/2010/main" val="341912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54128C3B-599D-43BD-94E7-E14E044E80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6697" y="0"/>
            <a:ext cx="5522210" cy="6941175"/>
          </a:xfrm>
        </p:spPr>
      </p:pic>
    </p:spTree>
    <p:extLst>
      <p:ext uri="{BB962C8B-B14F-4D97-AF65-F5344CB8AC3E}">
        <p14:creationId xmlns:p14="http://schemas.microsoft.com/office/powerpoint/2010/main" val="173022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2031" y="604911"/>
            <a:ext cx="9186203" cy="5436451"/>
          </a:xfrm>
        </p:spPr>
        <p:txBody>
          <a:bodyPr>
            <a:normAutofit/>
          </a:bodyPr>
          <a:lstStyle/>
          <a:p>
            <a:r>
              <a:rPr lang="pl-PL" sz="2800" dirty="0"/>
              <a:t>Istotnym celem realizowanej edukacji prozdrowotnej jest zwiększanie wiedzy i umiejętności uczniów na temat zdrowia w kontekście szkodliwości palenia papierosów.</a:t>
            </a:r>
          </a:p>
          <a:p>
            <a:endParaRPr lang="pl-PL" sz="2800" dirty="0"/>
          </a:p>
          <a:p>
            <a:r>
              <a:rPr lang="pl-PL" sz="2800" dirty="0"/>
              <a:t>Przekazywanie dzieciom wiedzy na temat </a:t>
            </a:r>
            <a:r>
              <a:rPr lang="pl-PL" sz="2800" dirty="0" err="1"/>
              <a:t>zachowań</a:t>
            </a:r>
            <a:r>
              <a:rPr lang="pl-PL" sz="2800" dirty="0"/>
              <a:t> prozdrowotnych oraz kształtowanie odpowiednich umiejętności i postaw związanych z tym obszarem przyczynia się do zdrowego stylu życia, który uważany jest za główny czynnik wpływający na zdrowie człowieka.</a:t>
            </a:r>
          </a:p>
        </p:txBody>
      </p:sp>
    </p:spTree>
    <p:extLst>
      <p:ext uri="{BB962C8B-B14F-4D97-AF65-F5344CB8AC3E}">
        <p14:creationId xmlns:p14="http://schemas.microsoft.com/office/powerpoint/2010/main" val="231005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AEC82D43-188E-4377-8CD3-3C46613082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722" y="0"/>
            <a:ext cx="5186956" cy="6892013"/>
          </a:xfrm>
        </p:spPr>
      </p:pic>
    </p:spTree>
    <p:extLst>
      <p:ext uri="{BB962C8B-B14F-4D97-AF65-F5344CB8AC3E}">
        <p14:creationId xmlns:p14="http://schemas.microsoft.com/office/powerpoint/2010/main" val="303554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06C7DA05-F7AE-4AC1-B158-6AD3C1B768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75" y="0"/>
            <a:ext cx="5420139" cy="7079366"/>
          </a:xfrm>
        </p:spPr>
      </p:pic>
    </p:spTree>
    <p:extLst>
      <p:ext uri="{BB962C8B-B14F-4D97-AF65-F5344CB8AC3E}">
        <p14:creationId xmlns:p14="http://schemas.microsoft.com/office/powerpoint/2010/main" val="312788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F92D80D8-9BC9-40DE-88FB-CC526F2C9E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35" y="0"/>
            <a:ext cx="5470986" cy="7133647"/>
          </a:xfrm>
        </p:spPr>
      </p:pic>
    </p:spTree>
    <p:extLst>
      <p:ext uri="{BB962C8B-B14F-4D97-AF65-F5344CB8AC3E}">
        <p14:creationId xmlns:p14="http://schemas.microsoft.com/office/powerpoint/2010/main" val="16587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3303823" cy="4764258"/>
          </a:xfrm>
        </p:spPr>
        <p:txBody>
          <a:bodyPr>
            <a:noAutofit/>
          </a:bodyPr>
          <a:lstStyle/>
          <a:p>
            <a:pPr algn="ctr"/>
            <a:r>
              <a:rPr lang="pl-PL" sz="4400" dirty="0"/>
              <a:t>Lekcja 3</a:t>
            </a:r>
            <a:br>
              <a:rPr lang="pl-PL" sz="4400" dirty="0"/>
            </a:br>
            <a:br>
              <a:rPr lang="pl-PL" sz="4400" dirty="0"/>
            </a:br>
            <a:r>
              <a:rPr lang="pl-PL" sz="4400" dirty="0"/>
              <a:t>Dlaczego jest coraz więcej osób, które nie palą papierosów?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50237" y="459554"/>
            <a:ext cx="4218846" cy="5962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7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64234" y="351693"/>
            <a:ext cx="8809768" cy="5689670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pl-PL" sz="2000" dirty="0">
                <a:solidFill>
                  <a:schemeClr val="accent2">
                    <a:lumMod val="75000"/>
                  </a:schemeClr>
                </a:solidFill>
              </a:rPr>
              <a:t>CEL LEKCJI</a:t>
            </a:r>
          </a:p>
          <a:p>
            <a:r>
              <a:rPr lang="pl-PL" dirty="0"/>
              <a:t>Uzyskanie przez uczniów wiedzy </a:t>
            </a:r>
            <a:br>
              <a:rPr lang="pl-PL" dirty="0"/>
            </a:br>
            <a:r>
              <a:rPr lang="pl-PL" dirty="0"/>
              <a:t>na temat liczebności osób </a:t>
            </a:r>
            <a:br>
              <a:rPr lang="pl-PL" dirty="0"/>
            </a:br>
            <a:r>
              <a:rPr lang="pl-PL" dirty="0"/>
              <a:t>niepalących i palących </a:t>
            </a:r>
            <a:br>
              <a:rPr lang="pl-PL" dirty="0"/>
            </a:br>
            <a:r>
              <a:rPr lang="pl-PL" dirty="0"/>
              <a:t>w naszym kraju oraz na temat motywów niepalenia papierosów.</a:t>
            </a:r>
          </a:p>
          <a:p>
            <a:r>
              <a:rPr lang="pl-PL" dirty="0"/>
              <a:t>Uzyskanie przez uczniów </a:t>
            </a:r>
            <a:br>
              <a:rPr lang="pl-PL" dirty="0"/>
            </a:br>
            <a:r>
              <a:rPr lang="pl-PL" dirty="0"/>
              <a:t>wiedzy na temat skutków </a:t>
            </a:r>
            <a:br>
              <a:rPr lang="pl-PL" dirty="0"/>
            </a:br>
            <a:r>
              <a:rPr lang="pl-PL" dirty="0"/>
              <a:t>palenia (medycznych, </a:t>
            </a:r>
            <a:br>
              <a:rPr lang="pl-PL" dirty="0"/>
            </a:br>
            <a:r>
              <a:rPr lang="pl-PL" dirty="0"/>
              <a:t>społecznych, psychologicznych).</a:t>
            </a:r>
          </a:p>
          <a:p>
            <a:r>
              <a:rPr lang="pl-PL" dirty="0"/>
              <a:t>Uzyskanie przez uczniów wiedzy potrzebnej do wykonania drugiego zadania domowego.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 marL="0" indent="0">
              <a:buNone/>
            </a:pPr>
            <a:r>
              <a:rPr lang="pl-PL" sz="2000" dirty="0">
                <a:solidFill>
                  <a:schemeClr val="accent2">
                    <a:lumMod val="75000"/>
                  </a:schemeClr>
                </a:solidFill>
              </a:rPr>
              <a:t>MATERIAŁY</a:t>
            </a:r>
          </a:p>
          <a:p>
            <a:r>
              <a:rPr lang="pl-PL" dirty="0"/>
              <a:t>Powody niepalenia (zał. 3_1 OPRACOWANIE WYWIADU)</a:t>
            </a:r>
          </a:p>
          <a:p>
            <a:r>
              <a:rPr lang="pl-PL" dirty="0"/>
              <a:t>Zał. 3_2 ANALIZA WYWIADU</a:t>
            </a:r>
          </a:p>
          <a:p>
            <a:r>
              <a:rPr lang="pl-PL" dirty="0"/>
              <a:t>Osoby palące i niepalące w Polsce (zał. 3_3 DANE)</a:t>
            </a:r>
          </a:p>
          <a:p>
            <a:r>
              <a:rPr lang="pl-PL" dirty="0"/>
              <a:t>Przykłady odpowiedzi asertywnych (zał. 3_4 ODPOWIEDZI ASERTYWNE)</a:t>
            </a:r>
          </a:p>
          <a:p>
            <a:r>
              <a:rPr lang="pl-PL" dirty="0"/>
              <a:t>Wybrane choroby </a:t>
            </a:r>
            <a:r>
              <a:rPr lang="pl-PL" dirty="0" err="1"/>
              <a:t>odpapierosowe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8734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A258DA08-B5C8-4168-9680-7E87FEDD2A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96" y="172278"/>
            <a:ext cx="11686072" cy="6570208"/>
          </a:xfrm>
        </p:spPr>
      </p:pic>
    </p:spTree>
    <p:extLst>
      <p:ext uri="{BB962C8B-B14F-4D97-AF65-F5344CB8AC3E}">
        <p14:creationId xmlns:p14="http://schemas.microsoft.com/office/powerpoint/2010/main" val="7377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0F8EC6B3-F1B0-4A61-9EB6-EE03FC74DC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35" y="119270"/>
            <a:ext cx="11541815" cy="6489103"/>
          </a:xfrm>
        </p:spPr>
      </p:pic>
    </p:spTree>
    <p:extLst>
      <p:ext uri="{BB962C8B-B14F-4D97-AF65-F5344CB8AC3E}">
        <p14:creationId xmlns:p14="http://schemas.microsoft.com/office/powerpoint/2010/main" val="293502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2AF41EE9-35D3-4A8C-9827-3C94E61097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687" y="0"/>
            <a:ext cx="5575219" cy="7007805"/>
          </a:xfrm>
        </p:spPr>
      </p:pic>
    </p:spTree>
    <p:extLst>
      <p:ext uri="{BB962C8B-B14F-4D97-AF65-F5344CB8AC3E}">
        <p14:creationId xmlns:p14="http://schemas.microsoft.com/office/powerpoint/2010/main" val="350359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49853A2B-8D16-44E2-B00D-33B865E063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958" y="0"/>
            <a:ext cx="5315938" cy="6943266"/>
          </a:xfrm>
        </p:spPr>
      </p:pic>
    </p:spTree>
    <p:extLst>
      <p:ext uri="{BB962C8B-B14F-4D97-AF65-F5344CB8AC3E}">
        <p14:creationId xmlns:p14="http://schemas.microsoft.com/office/powerpoint/2010/main" val="402819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99364" y="1130105"/>
            <a:ext cx="2919255" cy="5242560"/>
          </a:xfrm>
        </p:spPr>
        <p:txBody>
          <a:bodyPr>
            <a:noAutofit/>
          </a:bodyPr>
          <a:lstStyle/>
          <a:p>
            <a:pPr algn="ctr"/>
            <a:r>
              <a:rPr lang="pl-PL" sz="4400" dirty="0"/>
              <a:t>Lekcja 4</a:t>
            </a:r>
            <a:br>
              <a:rPr lang="pl-PL" sz="4400" dirty="0"/>
            </a:br>
            <a:br>
              <a:rPr lang="pl-PL" sz="4400" dirty="0"/>
            </a:br>
            <a:r>
              <a:rPr lang="pl-PL" sz="4400" dirty="0"/>
              <a:t>Palenie szkodzi!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33020" y="219187"/>
            <a:ext cx="4281319" cy="602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57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6437" y="520505"/>
            <a:ext cx="8932985" cy="5520857"/>
          </a:xfrm>
        </p:spPr>
        <p:txBody>
          <a:bodyPr>
            <a:normAutofit/>
          </a:bodyPr>
          <a:lstStyle/>
          <a:p>
            <a:r>
              <a:rPr lang="pl-PL" sz="2800" dirty="0"/>
              <a:t>Używanie wyrobów tytoniowych nie jest normą </a:t>
            </a:r>
            <a:br>
              <a:rPr lang="pl-PL" sz="2800" dirty="0"/>
            </a:br>
            <a:r>
              <a:rPr lang="pl-PL" sz="2800" dirty="0"/>
              <a:t>i większość ludzi zarówno w Polsce, jak i na świecie nie pali. </a:t>
            </a:r>
          </a:p>
          <a:p>
            <a:endParaRPr lang="pl-PL" sz="2800" dirty="0"/>
          </a:p>
          <a:p>
            <a:r>
              <a:rPr lang="pl-PL" sz="2800" dirty="0"/>
              <a:t>Program powinien powodować zmianę postrzegania,  co jest normą w społeczeństwie. Zmiana norm społecznych, może wpłynąć na obecnych </a:t>
            </a:r>
            <a:br>
              <a:rPr lang="pl-PL" sz="2800" dirty="0"/>
            </a:br>
            <a:r>
              <a:rPr lang="pl-PL" sz="2800" dirty="0"/>
              <a:t>i potencjalnych przyszłych palaczy, poprzez sprawienie, że wyroby tytoniowe będą mniej pożądane, mniej akceptowalne i mniej dostępne.</a:t>
            </a:r>
          </a:p>
        </p:txBody>
      </p:sp>
    </p:spTree>
    <p:extLst>
      <p:ext uri="{BB962C8B-B14F-4D97-AF65-F5344CB8AC3E}">
        <p14:creationId xmlns:p14="http://schemas.microsoft.com/office/powerpoint/2010/main" val="98089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33046" y="703385"/>
            <a:ext cx="8640956" cy="5337977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pl-PL" sz="2000" dirty="0">
                <a:solidFill>
                  <a:schemeClr val="accent2">
                    <a:lumMod val="75000"/>
                  </a:schemeClr>
                </a:solidFill>
              </a:rPr>
              <a:t>CEL LEKCJI</a:t>
            </a:r>
          </a:p>
          <a:p>
            <a:r>
              <a:rPr lang="pl-PL" dirty="0"/>
              <a:t>Celem spotkania jest </a:t>
            </a:r>
            <a:br>
              <a:rPr lang="pl-PL" dirty="0"/>
            </a:br>
            <a:r>
              <a:rPr lang="pl-PL" dirty="0"/>
              <a:t>utrwalenie najważniejszych wiadomości na temat </a:t>
            </a:r>
            <a:br>
              <a:rPr lang="pl-PL" dirty="0"/>
            </a:br>
            <a:r>
              <a:rPr lang="pl-PL" dirty="0"/>
              <a:t>szkodliwości palenia </a:t>
            </a:r>
            <a:br>
              <a:rPr lang="pl-PL" dirty="0"/>
            </a:br>
            <a:r>
              <a:rPr lang="pl-PL" dirty="0"/>
              <a:t>papierosów i pokazanie zalet niepalenia poprzez </a:t>
            </a:r>
            <a:br>
              <a:rPr lang="pl-PL" dirty="0"/>
            </a:br>
            <a:r>
              <a:rPr lang="pl-PL" dirty="0"/>
              <a:t>przedstawienie przez </a:t>
            </a:r>
            <a:br>
              <a:rPr lang="pl-PL" dirty="0"/>
            </a:br>
            <a:r>
              <a:rPr lang="pl-PL" dirty="0"/>
              <a:t>uczniów przygotowanych </a:t>
            </a:r>
            <a:br>
              <a:rPr lang="pl-PL" dirty="0"/>
            </a:br>
            <a:r>
              <a:rPr lang="pl-PL" dirty="0"/>
              <a:t>na tę lekcję plakatów </a:t>
            </a:r>
            <a:br>
              <a:rPr lang="pl-PL" dirty="0"/>
            </a:br>
            <a:r>
              <a:rPr lang="pl-PL" dirty="0"/>
              <a:t>dotyczących skutków </a:t>
            </a:r>
            <a:br>
              <a:rPr lang="pl-PL" dirty="0"/>
            </a:br>
            <a:r>
              <a:rPr lang="pl-PL" dirty="0"/>
              <a:t>palenia papierosów, </a:t>
            </a:r>
            <a:br>
              <a:rPr lang="pl-PL" dirty="0"/>
            </a:br>
            <a:r>
              <a:rPr lang="pl-PL" dirty="0"/>
              <a:t>a następnie aktywna</a:t>
            </a:r>
            <a:br>
              <a:rPr lang="pl-PL" dirty="0"/>
            </a:br>
            <a:r>
              <a:rPr lang="pl-PL" dirty="0"/>
              <a:t>dyskusja na ich temat.</a:t>
            </a:r>
          </a:p>
          <a:p>
            <a:endParaRPr lang="pl-PL" dirty="0"/>
          </a:p>
          <a:p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sz="2000" dirty="0">
                <a:solidFill>
                  <a:schemeClr val="accent2">
                    <a:lumMod val="75000"/>
                  </a:schemeClr>
                </a:solidFill>
              </a:rPr>
              <a:t>MATERIAŁY</a:t>
            </a:r>
          </a:p>
          <a:p>
            <a:r>
              <a:rPr lang="pl-PL" dirty="0"/>
              <a:t>zał. 4_1 SZABLON KOMIKSU</a:t>
            </a:r>
          </a:p>
        </p:txBody>
      </p:sp>
    </p:spTree>
    <p:extLst>
      <p:ext uri="{BB962C8B-B14F-4D97-AF65-F5344CB8AC3E}">
        <p14:creationId xmlns:p14="http://schemas.microsoft.com/office/powerpoint/2010/main" val="174470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8031ECD0-59FE-4DCC-B46C-13A9CEF9EB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774"/>
            <a:ext cx="12011509" cy="6753177"/>
          </a:xfrm>
        </p:spPr>
      </p:pic>
    </p:spTree>
    <p:extLst>
      <p:ext uri="{BB962C8B-B14F-4D97-AF65-F5344CB8AC3E}">
        <p14:creationId xmlns:p14="http://schemas.microsoft.com/office/powerpoint/2010/main" val="320961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7D117F48-346A-4B50-A56D-DA66118FA5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87" y="225288"/>
            <a:ext cx="11644797" cy="6547002"/>
          </a:xfrm>
        </p:spPr>
      </p:pic>
    </p:spTree>
    <p:extLst>
      <p:ext uri="{BB962C8B-B14F-4D97-AF65-F5344CB8AC3E}">
        <p14:creationId xmlns:p14="http://schemas.microsoft.com/office/powerpoint/2010/main" val="218250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60214" y="954557"/>
            <a:ext cx="3613312" cy="5432425"/>
          </a:xfrm>
        </p:spPr>
        <p:txBody>
          <a:bodyPr>
            <a:noAutofit/>
          </a:bodyPr>
          <a:lstStyle/>
          <a:p>
            <a:pPr algn="ctr"/>
            <a:r>
              <a:rPr lang="pl-PL" sz="4400" dirty="0"/>
              <a:t>Lekcja 5</a:t>
            </a:r>
            <a:br>
              <a:rPr lang="pl-PL" sz="4400" dirty="0"/>
            </a:br>
            <a:br>
              <a:rPr lang="pl-PL" sz="4400" dirty="0"/>
            </a:br>
            <a:r>
              <a:rPr lang="pl-PL" sz="4400" dirty="0"/>
              <a:t>Jak to zrobić, </a:t>
            </a:r>
            <a:br>
              <a:rPr lang="pl-PL" sz="4400" dirty="0"/>
            </a:br>
            <a:r>
              <a:rPr lang="pl-PL" sz="4400" dirty="0"/>
              <a:t>żeby </a:t>
            </a:r>
            <a:br>
              <a:rPr lang="pl-PL" sz="4400" dirty="0"/>
            </a:br>
            <a:r>
              <a:rPr lang="pl-PL" sz="4400" dirty="0"/>
              <a:t>nie palić?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28442" y="264639"/>
            <a:ext cx="4351657" cy="612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2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01858" y="1308295"/>
            <a:ext cx="8472144" cy="47330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400" dirty="0">
                <a:solidFill>
                  <a:schemeClr val="accent2">
                    <a:lumMod val="75000"/>
                  </a:schemeClr>
                </a:solidFill>
              </a:rPr>
              <a:t>CEL LEKCJI</a:t>
            </a:r>
          </a:p>
          <a:p>
            <a:pPr marL="0" indent="0">
              <a:buNone/>
            </a:pPr>
            <a:endParaRPr lang="pl-PL" sz="24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pl-PL" sz="2000" dirty="0"/>
              <a:t>Celem lekcji jest utrwalenie wiedzy uczniów oraz umacnianie umiejętności w zakresie obrony przed zachętami oraz presją dotyczącą palenia papierosów.</a:t>
            </a:r>
          </a:p>
        </p:txBody>
      </p:sp>
    </p:spTree>
    <p:extLst>
      <p:ext uri="{BB962C8B-B14F-4D97-AF65-F5344CB8AC3E}">
        <p14:creationId xmlns:p14="http://schemas.microsoft.com/office/powerpoint/2010/main" val="366190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3894666" cy="5566117"/>
          </a:xfrm>
        </p:spPr>
        <p:txBody>
          <a:bodyPr>
            <a:noAutofit/>
          </a:bodyPr>
          <a:lstStyle/>
          <a:p>
            <a:pPr algn="ctr"/>
            <a:r>
              <a:rPr lang="pl-PL" sz="4400" dirty="0"/>
              <a:t>Lekcja 6</a:t>
            </a:r>
            <a:br>
              <a:rPr lang="pl-PL" sz="4400" dirty="0"/>
            </a:br>
            <a:br>
              <a:rPr lang="pl-PL" sz="4400" dirty="0"/>
            </a:br>
            <a:r>
              <a:rPr lang="pl-PL" sz="4400" dirty="0"/>
              <a:t>Jak to zrobić, żeby inni </a:t>
            </a:r>
            <a:br>
              <a:rPr lang="pl-PL" sz="4400" dirty="0"/>
            </a:br>
            <a:r>
              <a:rPr lang="pl-PL" sz="4400" dirty="0"/>
              <a:t>nie palili?</a:t>
            </a:r>
            <a:br>
              <a:rPr lang="pl-PL" sz="4400" dirty="0"/>
            </a:br>
            <a:br>
              <a:rPr lang="pl-PL" sz="4400" dirty="0"/>
            </a:br>
            <a:r>
              <a:rPr lang="pl-PL" sz="4400" dirty="0"/>
              <a:t>Podsumowanie zajęć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48734" y="379828"/>
            <a:ext cx="4373567" cy="615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29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1692" y="661183"/>
            <a:ext cx="8922310" cy="5380180"/>
          </a:xfrm>
        </p:spPr>
        <p:txBody>
          <a:bodyPr numCol="1">
            <a:normAutofit/>
          </a:bodyPr>
          <a:lstStyle/>
          <a:p>
            <a:pPr marL="0" indent="0">
              <a:buNone/>
            </a:pPr>
            <a:endParaRPr lang="pl-PL" sz="2000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pl-PL" sz="2000" dirty="0">
                <a:solidFill>
                  <a:schemeClr val="accent2">
                    <a:lumMod val="75000"/>
                  </a:schemeClr>
                </a:solidFill>
              </a:rPr>
              <a:t>CEL LEKCJI</a:t>
            </a:r>
          </a:p>
          <a:p>
            <a:pPr marL="0" indent="0">
              <a:buNone/>
            </a:pPr>
            <a:endParaRPr lang="pl-PL" sz="20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pl-PL" dirty="0"/>
              <a:t>Celem spotkania jest wzmacnianie poczucia odpowiedzialności za zdrowie </a:t>
            </a:r>
            <a:br>
              <a:rPr lang="pl-PL" dirty="0"/>
            </a:br>
            <a:r>
              <a:rPr lang="pl-PL" dirty="0"/>
              <a:t>własne oraz innych osób poprzez przedstawienie opracowanych </a:t>
            </a:r>
            <a:br>
              <a:rPr lang="pl-PL" dirty="0"/>
            </a:br>
            <a:r>
              <a:rPr lang="pl-PL" dirty="0"/>
              <a:t>przez uczniów reklam niepalenia papierosów oraz podsumowanie wszystkich zajęć. </a:t>
            </a:r>
          </a:p>
          <a:p>
            <a:endParaRPr lang="pl-PL" dirty="0"/>
          </a:p>
          <a:p>
            <a:r>
              <a:rPr lang="pl-PL" dirty="0"/>
              <a:t>Celem jest również uzyskanie informacji na temat zmian </a:t>
            </a:r>
            <a:br>
              <a:rPr lang="pl-PL" dirty="0"/>
            </a:br>
            <a:r>
              <a:rPr lang="pl-PL" dirty="0"/>
              <a:t>w percepcji uczniów problematyki zdrowia oraz ich opinii na temat zrealizowanego programu poprzez przeprowadzenie dwóch ankiet: ewaluacyjnej oraz ankiety dotyczącej świadomości własnego zdrowia.</a:t>
            </a:r>
          </a:p>
        </p:txBody>
      </p:sp>
    </p:spTree>
    <p:extLst>
      <p:ext uri="{BB962C8B-B14F-4D97-AF65-F5344CB8AC3E}">
        <p14:creationId xmlns:p14="http://schemas.microsoft.com/office/powerpoint/2010/main" val="142386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33233BAE-3CF5-43CC-A337-3BA5624F3F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26" y="145774"/>
            <a:ext cx="11852483" cy="6663769"/>
          </a:xfrm>
        </p:spPr>
      </p:pic>
    </p:spTree>
    <p:extLst>
      <p:ext uri="{BB962C8B-B14F-4D97-AF65-F5344CB8AC3E}">
        <p14:creationId xmlns:p14="http://schemas.microsoft.com/office/powerpoint/2010/main" val="413921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2058573"/>
            <a:ext cx="3388229" cy="5242560"/>
          </a:xfrm>
        </p:spPr>
        <p:txBody>
          <a:bodyPr>
            <a:normAutofit/>
          </a:bodyPr>
          <a:lstStyle/>
          <a:p>
            <a:pPr algn="ctr"/>
            <a:r>
              <a:rPr lang="pl-PL" sz="4400" dirty="0"/>
              <a:t>Zajęcia dla rodziców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44000" y="506439"/>
            <a:ext cx="5166149" cy="580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71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Cel zajęć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62706" y="1800665"/>
            <a:ext cx="9115865" cy="5176911"/>
          </a:xfrm>
        </p:spPr>
        <p:txBody>
          <a:bodyPr>
            <a:noAutofit/>
          </a:bodyPr>
          <a:lstStyle/>
          <a:p>
            <a:r>
              <a:rPr lang="pl-PL" sz="2200" dirty="0"/>
              <a:t>Celem spotkania jest uzyskanie przez rodziców informacji na temat celów, sposobu realizacji programu profilaktyki palenia tytoniu </a:t>
            </a:r>
            <a:br>
              <a:rPr lang="pl-PL" sz="2200" dirty="0"/>
            </a:br>
            <a:r>
              <a:rPr lang="pl-PL" sz="2200" dirty="0"/>
              <a:t>oraz informacji o tym, jakie postawy i zachowania rodzicielskie sprzyjają zapobieganiu lub opóźnianiu inicjacji tytoniowej wśród dzieci. </a:t>
            </a:r>
          </a:p>
          <a:p>
            <a:r>
              <a:rPr lang="pl-PL" sz="2200" dirty="0"/>
              <a:t>Dzięki znajomości tematyki i zakresu realizowanego programu profilaktycznego rodzice będą mogli być ewentualnym wsparciem dla dzieci podczas realizacji poszczególnych zadań, a ich stosunek do poruszanych zagadnień będzie bardziej spójny z ideami stanowiącymi podstawy konstrukcji programu.</a:t>
            </a:r>
          </a:p>
          <a:p>
            <a:r>
              <a:rPr lang="pl-PL" sz="2200" dirty="0"/>
              <a:t>Spotkanie może być połączone z zebraniem rodzicielskim. Powinno odbyć się przed rozpoczęciem realizacji programu.</a:t>
            </a:r>
          </a:p>
        </p:txBody>
      </p:sp>
    </p:spTree>
    <p:extLst>
      <p:ext uri="{BB962C8B-B14F-4D97-AF65-F5344CB8AC3E}">
        <p14:creationId xmlns:p14="http://schemas.microsoft.com/office/powerpoint/2010/main" val="34733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87791" y="478302"/>
            <a:ext cx="7891976" cy="5619331"/>
          </a:xfrm>
        </p:spPr>
        <p:txBody>
          <a:bodyPr>
            <a:normAutofit/>
          </a:bodyPr>
          <a:lstStyle/>
          <a:p>
            <a:r>
              <a:rPr lang="pl-PL" sz="2800" dirty="0"/>
              <a:t>Liczba palaczy w naszym kraju w ostatnich latach spadła.</a:t>
            </a:r>
          </a:p>
          <a:p>
            <a:endParaRPr lang="pl-PL" sz="2800" dirty="0"/>
          </a:p>
          <a:p>
            <a:r>
              <a:rPr lang="pl-PL" sz="2800" dirty="0"/>
              <a:t>Poważnym problemem jest coraz niższy wiek dzieci eksperymentujących z papierosami, </a:t>
            </a:r>
            <a:br>
              <a:rPr lang="pl-PL" sz="2800" dirty="0"/>
            </a:br>
            <a:r>
              <a:rPr lang="pl-PL" sz="2800" dirty="0"/>
              <a:t>z których część zostaje stałymi palaczami. </a:t>
            </a:r>
          </a:p>
          <a:p>
            <a:endParaRPr lang="pl-PL" sz="2800" dirty="0"/>
          </a:p>
          <a:p>
            <a:r>
              <a:rPr lang="pl-PL" sz="2800" dirty="0"/>
              <a:t>Należy podkreślić, że Polska pod względem odsetka osób palących wciąż znajduje się </a:t>
            </a:r>
            <a:br>
              <a:rPr lang="pl-PL" sz="2800" dirty="0"/>
            </a:br>
            <a:r>
              <a:rPr lang="pl-PL" sz="2800" dirty="0"/>
              <a:t>w niechlubnej czołówce w Europie.</a:t>
            </a:r>
          </a:p>
        </p:txBody>
      </p:sp>
    </p:spTree>
    <p:extLst>
      <p:ext uri="{BB962C8B-B14F-4D97-AF65-F5344CB8AC3E}">
        <p14:creationId xmlns:p14="http://schemas.microsoft.com/office/powerpoint/2010/main" val="352811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722B965D-E828-47CF-BF57-A91B6EC52C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6" y="198783"/>
            <a:ext cx="11824460" cy="6648013"/>
          </a:xfrm>
        </p:spPr>
      </p:pic>
    </p:spTree>
    <p:extLst>
      <p:ext uri="{BB962C8B-B14F-4D97-AF65-F5344CB8AC3E}">
        <p14:creationId xmlns:p14="http://schemas.microsoft.com/office/powerpoint/2010/main" val="69719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Podsumowanie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07963" y="1575583"/>
            <a:ext cx="6893169" cy="4867420"/>
          </a:xfrm>
        </p:spPr>
        <p:txBody>
          <a:bodyPr>
            <a:normAutofit/>
          </a:bodyPr>
          <a:lstStyle/>
          <a:p>
            <a:r>
              <a:rPr lang="pl-PL" dirty="0"/>
              <a:t>Nowoczesne modele oddziaływań profilaktycznych nastawione są na rozwijanie ogólnych umiejętności psychologicznych oraz społecznych. </a:t>
            </a:r>
          </a:p>
          <a:p>
            <a:r>
              <a:rPr lang="pl-PL" dirty="0"/>
              <a:t>Dzieci w wieku 9–10 lat stanowią grupę o dużym potencjale rozwojowym w tym zakresie. Dopiero zaczynają kształtować </a:t>
            </a:r>
            <a:br>
              <a:rPr lang="pl-PL" dirty="0"/>
            </a:br>
            <a:r>
              <a:rPr lang="pl-PL" dirty="0"/>
              <a:t>w sobie cechy i nawyki, które mogą pozostać z nimi przez całe życie. </a:t>
            </a:r>
          </a:p>
          <a:p>
            <a:r>
              <a:rPr lang="pl-PL" dirty="0"/>
              <a:t>Dlatego tak ważne jest podejmowanie wobec nich odpowiednio zaplanowanych działań w zakresie profilaktyki palenia tytoniu.</a:t>
            </a:r>
          </a:p>
          <a:p>
            <a:r>
              <a:rPr lang="pl-PL" dirty="0"/>
              <a:t>Przekazywanie dzieciom wiedzy na temat </a:t>
            </a:r>
            <a:r>
              <a:rPr lang="pl-PL" dirty="0" err="1"/>
              <a:t>zachowań</a:t>
            </a:r>
            <a:r>
              <a:rPr lang="pl-PL" dirty="0"/>
              <a:t> prozdrowotnych oraz kształtowanie odpowiednich umiejętności i postaw związanych z tym obszarem wdraża do właściwego stylu życia, a tym samym do utrzymania zdrowia i osiągania życiowej satysfakcji obecnie i w przyszłości.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396" y="1027989"/>
            <a:ext cx="3563420" cy="5013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88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 razie pytań…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800" dirty="0"/>
              <a:t>Patrycja </a:t>
            </a:r>
            <a:r>
              <a:rPr lang="pl-PL" sz="2800" dirty="0" err="1"/>
              <a:t>Krumpolc</a:t>
            </a:r>
            <a:endParaRPr lang="pl-PL" sz="2800" dirty="0"/>
          </a:p>
          <a:p>
            <a:r>
              <a:rPr lang="pl-PL" sz="2800" dirty="0"/>
              <a:t>tel.: 887-429-898</a:t>
            </a:r>
          </a:p>
          <a:p>
            <a:r>
              <a:rPr lang="pl-PL" sz="2800" dirty="0"/>
              <a:t>e- mail: </a:t>
            </a:r>
            <a:r>
              <a:rPr lang="pl-PL" sz="2800" dirty="0" err="1"/>
              <a:t>patrycja.</a:t>
            </a:r>
            <a:r>
              <a:rPr lang="pl-PL" sz="2800" err="1"/>
              <a:t>krumpolc</a:t>
            </a:r>
            <a:r>
              <a:rPr lang="pl-PL" sz="2800"/>
              <a:t>@sanepid.gov.pl</a:t>
            </a:r>
            <a:endParaRPr lang="pl-PL" sz="2800" dirty="0"/>
          </a:p>
        </p:txBody>
      </p:sp>
    </p:spTree>
    <p:extLst>
      <p:ext uri="{BB962C8B-B14F-4D97-AF65-F5344CB8AC3E}">
        <p14:creationId xmlns:p14="http://schemas.microsoft.com/office/powerpoint/2010/main" val="269707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96313" y="2677549"/>
            <a:ext cx="10478346" cy="5101883"/>
          </a:xfrm>
        </p:spPr>
        <p:txBody>
          <a:bodyPr>
            <a:normAutofit/>
          </a:bodyPr>
          <a:lstStyle/>
          <a:p>
            <a:r>
              <a:rPr lang="pl-PL" sz="7200" dirty="0"/>
              <a:t>Dziękuję za uwagę</a:t>
            </a:r>
          </a:p>
        </p:txBody>
      </p:sp>
    </p:spTree>
    <p:extLst>
      <p:ext uri="{BB962C8B-B14F-4D97-AF65-F5344CB8AC3E}">
        <p14:creationId xmlns:p14="http://schemas.microsoft.com/office/powerpoint/2010/main" val="235019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400" dirty="0"/>
              <a:t>Opis strategii programu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800" dirty="0"/>
              <a:t>Głównym celem programu jest zwiększanie wiedzy i umiejętności uczniów na temat zdrowia w kontekście szkodliwości palenia papierosów.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3056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900332" y="2039815"/>
            <a:ext cx="8373670" cy="4001547"/>
          </a:xfrm>
        </p:spPr>
        <p:txBody>
          <a:bodyPr>
            <a:normAutofit/>
          </a:bodyPr>
          <a:lstStyle/>
          <a:p>
            <a:r>
              <a:rPr lang="pl-PL" sz="2800" dirty="0"/>
              <a:t>Program jest skierowany także do rodziców lub opiekunów uczniów, gdyż jak wskazują badania naukowe, zwiększa to skuteczność programów profilaktycznych.</a:t>
            </a:r>
          </a:p>
        </p:txBody>
      </p:sp>
    </p:spTree>
    <p:extLst>
      <p:ext uri="{BB962C8B-B14F-4D97-AF65-F5344CB8AC3E}">
        <p14:creationId xmlns:p14="http://schemas.microsoft.com/office/powerpoint/2010/main" val="321245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400" dirty="0"/>
              <a:t>Organizacja zajęć programu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13432" y="2456010"/>
            <a:ext cx="8596668" cy="3880773"/>
          </a:xfrm>
        </p:spPr>
        <p:txBody>
          <a:bodyPr>
            <a:normAutofit/>
          </a:bodyPr>
          <a:lstStyle/>
          <a:p>
            <a:r>
              <a:rPr lang="pl-PL" sz="2800" dirty="0"/>
              <a:t>Na realizację niniejszego programu proponuje się przeznaczyć 5–7 godzin zajęć lekcyjnych do przeprowadzenia z uczniami i 2 godziny na spotkania z rodzicami.</a:t>
            </a:r>
          </a:p>
        </p:txBody>
      </p:sp>
    </p:spTree>
    <p:extLst>
      <p:ext uri="{BB962C8B-B14F-4D97-AF65-F5344CB8AC3E}">
        <p14:creationId xmlns:p14="http://schemas.microsoft.com/office/powerpoint/2010/main" val="53069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400" dirty="0">
                <a:solidFill>
                  <a:srgbClr val="90C226"/>
                </a:solidFill>
              </a:rPr>
              <a:t>Organizacja zajęć programu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3895" y="1561514"/>
            <a:ext cx="9340948" cy="5022165"/>
          </a:xfrm>
        </p:spPr>
        <p:txBody>
          <a:bodyPr>
            <a:noAutofit/>
          </a:bodyPr>
          <a:lstStyle/>
          <a:p>
            <a:r>
              <a:rPr lang="pl-PL" sz="2800" dirty="0"/>
              <a:t>Lekcje odbywają się w formie ćwiczeń i dyskusji wzmacniających aktywne uczestnictwo uczniów. </a:t>
            </a:r>
          </a:p>
          <a:p>
            <a:r>
              <a:rPr lang="pl-PL" sz="2800" dirty="0"/>
              <a:t>Podstawą całego cyklu są przygotowane przez uczniów cztery zadania, które dotyczą różnych aspektów problemu uzależnienia nikotynowego oraz prewencji </a:t>
            </a:r>
            <a:br>
              <a:rPr lang="pl-PL" sz="2800" dirty="0"/>
            </a:br>
            <a:r>
              <a:rPr lang="pl-PL" sz="2800" dirty="0"/>
              <a:t>w tym zakresie.</a:t>
            </a:r>
          </a:p>
          <a:p>
            <a:r>
              <a:rPr lang="pl-PL" sz="2800" dirty="0"/>
              <a:t>Bohaterami łączącymi treści poszczególnych spotkań jest dwoje uczniów czwartej klasy szkoły podstawowej, Natalia i Kuba. Wydarzenia z ich życia będą tłem poruszanych tematów.</a:t>
            </a:r>
          </a:p>
        </p:txBody>
      </p:sp>
    </p:spTree>
    <p:extLst>
      <p:ext uri="{BB962C8B-B14F-4D97-AF65-F5344CB8AC3E}">
        <p14:creationId xmlns:p14="http://schemas.microsoft.com/office/powerpoint/2010/main" val="391245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HDOfficeLightV0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TM02900688[[fn=Faseta]]</Template>
  <TotalTime>348</TotalTime>
  <Words>1199</Words>
  <Application>Microsoft Office PowerPoint</Application>
  <PresentationFormat>Panoramiczny</PresentationFormat>
  <Paragraphs>127</Paragraphs>
  <Slides>53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3</vt:i4>
      </vt:variant>
      <vt:variant>
        <vt:lpstr>Tytuły slajdów</vt:lpstr>
      </vt:variant>
      <vt:variant>
        <vt:i4>53</vt:i4>
      </vt:variant>
    </vt:vector>
  </HeadingPairs>
  <TitlesOfParts>
    <vt:vector size="62" baseType="lpstr">
      <vt:lpstr>Arial</vt:lpstr>
      <vt:lpstr>Calibri</vt:lpstr>
      <vt:lpstr>Calibri Light</vt:lpstr>
      <vt:lpstr>Trebuchet MS</vt:lpstr>
      <vt:lpstr>Wingdings 2</vt:lpstr>
      <vt:lpstr>Wingdings 3</vt:lpstr>
      <vt:lpstr>HDOfficeLightV0</vt:lpstr>
      <vt:lpstr>1_HDOfficeLightV0</vt:lpstr>
      <vt:lpstr>Faseta</vt:lpstr>
      <vt:lpstr>Bieg po zdrowie</vt:lpstr>
      <vt:lpstr>Prezentacja programu PowerPoint</vt:lpstr>
      <vt:lpstr>Prezentacja programu PowerPoint</vt:lpstr>
      <vt:lpstr>Prezentacja programu PowerPoint</vt:lpstr>
      <vt:lpstr>Prezentacja programu PowerPoint</vt:lpstr>
      <vt:lpstr>Opis strategii programu</vt:lpstr>
      <vt:lpstr>Prezentacja programu PowerPoint</vt:lpstr>
      <vt:lpstr>Organizacja zajęć programu</vt:lpstr>
      <vt:lpstr>Organizacja zajęć programu</vt:lpstr>
      <vt:lpstr>Założenia</vt:lpstr>
      <vt:lpstr>Założenia</vt:lpstr>
      <vt:lpstr>Prezentacja programu PowerPoint</vt:lpstr>
      <vt:lpstr>Prezentacja programu PowerPoint</vt:lpstr>
      <vt:lpstr>Lekcja 1  Wprowadzenie  Palenie jest niezdrowe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Lekcja 2  Jak się  nie dać złowić nałogowi?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Lekcja 3  Dlaczego jest coraz więcej osób, które nie palą papierosów?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Lekcja 4  Palenie szkodzi!</vt:lpstr>
      <vt:lpstr>Prezentacja programu PowerPoint</vt:lpstr>
      <vt:lpstr>Prezentacja programu PowerPoint</vt:lpstr>
      <vt:lpstr>Prezentacja programu PowerPoint</vt:lpstr>
      <vt:lpstr>Lekcja 5  Jak to zrobić,  żeby  nie palić?</vt:lpstr>
      <vt:lpstr>Prezentacja programu PowerPoint</vt:lpstr>
      <vt:lpstr>Lekcja 6  Jak to zrobić, żeby inni  nie palili?  Podsumowanie zajęć</vt:lpstr>
      <vt:lpstr>Prezentacja programu PowerPoint</vt:lpstr>
      <vt:lpstr>Prezentacja programu PowerPoint</vt:lpstr>
      <vt:lpstr>Zajęcia dla rodziców</vt:lpstr>
      <vt:lpstr>Cel zajęć</vt:lpstr>
      <vt:lpstr>Prezentacja programu PowerPoint</vt:lpstr>
      <vt:lpstr>Podsumowanie</vt:lpstr>
      <vt:lpstr>W razie pytań…</vt:lpstr>
      <vt:lpstr>Dziękuję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Bieg po zdrowie</dc:title>
  <dc:creator>Robert K</dc:creator>
  <cp:lastModifiedBy>PSSE Toruń - Patrycja Krumpolc</cp:lastModifiedBy>
  <cp:revision>21</cp:revision>
  <dcterms:created xsi:type="dcterms:W3CDTF">2017-01-23T18:48:07Z</dcterms:created>
  <dcterms:modified xsi:type="dcterms:W3CDTF">2024-11-21T12:40:33Z</dcterms:modified>
</cp:coreProperties>
</file>