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Bitter Medium" panose="020B0604020202020204" charset="-18"/>
      <p:regular r:id="rId14"/>
    </p:embeddedFont>
    <p:embeddedFont>
      <p:font typeface="Open Sans" panose="020B0606030504020204" pitchFamily="34" charset="0"/>
      <p:regular r:id="rId15"/>
      <p:bold r:id="rId1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869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9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67144-ADC8-FFD7-D8B8-29E76F8EA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E8CC9-6DDA-2D1D-1D49-D87F710BA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4D907-61C2-6C3D-754D-0D239A995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64D99-2B3A-D37F-FCE6-879F70E44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3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>
              <a:alpha val="85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4" name="Text 1"/>
          <p:cNvSpPr/>
          <p:nvPr/>
        </p:nvSpPr>
        <p:spPr>
          <a:xfrm>
            <a:off x="865227" y="1488162"/>
            <a:ext cx="8310324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Komisja bioetyczna (IRB/IEC)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865227" y="2629972"/>
            <a:ext cx="128998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Rola i obowiązki według GCP ICH E6 (R3) ver.1.0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65227" y="354949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Definicja IRB/IEC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865227" y="4182070"/>
            <a:ext cx="6148745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Niezależny organ odpowiedzialny za ocenę etyczną badań klinicznych, działający zgodnie z międzynarodowymi standardami Good Clinical Practice.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7623810" y="354949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Podstawa prawna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7623810" y="4182070"/>
            <a:ext cx="6148745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Funkcjonowanie oparte na wytycznych GCP ICH E6 (R3) ver. 1.0 oraz przepisach prawa krajowego, zapewniających najwyższe standardy ochrony uczestników badań.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5227" y="6269712"/>
            <a:ext cx="2031563" cy="464106"/>
          </a:xfrm>
          <a:prstGeom prst="roundRect">
            <a:avLst>
              <a:gd name="adj" fmla="val 17874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341" y="6403062"/>
            <a:ext cx="197406" cy="19740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309449" y="6343769"/>
            <a:ext cx="143922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GCP ICH E6 (R3)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3020139" y="6262092"/>
            <a:ext cx="1337548" cy="479346"/>
          </a:xfrm>
          <a:prstGeom prst="roundRect">
            <a:avLst>
              <a:gd name="adj" fmla="val 17306"/>
            </a:avLst>
          </a:prstGeom>
          <a:noFill/>
          <a:ln w="762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5873" y="6403062"/>
            <a:ext cx="197406" cy="19740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471982" y="6343769"/>
            <a:ext cx="72997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VER. 1.0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47073" y="917258"/>
            <a:ext cx="4298037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Sytuacje szczególne i wniosek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1347073" y="1488162"/>
            <a:ext cx="1444109" cy="247174"/>
          </a:xfrm>
          <a:prstGeom prst="roundRect">
            <a:avLst>
              <a:gd name="adj" fmla="val 16781"/>
            </a:avLst>
          </a:prstGeom>
          <a:noFill/>
          <a:ln w="762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8750" y="1562338"/>
            <a:ext cx="98703" cy="9870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76745" y="1532811"/>
            <a:ext cx="1132761" cy="157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50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OCHRONA SZCZEGÓLNA</a:t>
            </a:r>
            <a:endParaRPr lang="en-US" sz="750" dirty="0"/>
          </a:p>
        </p:txBody>
      </p:sp>
      <p:sp>
        <p:nvSpPr>
          <p:cNvPr id="7" name="Shape 3"/>
          <p:cNvSpPr/>
          <p:nvPr/>
        </p:nvSpPr>
        <p:spPr>
          <a:xfrm>
            <a:off x="1347073" y="1874163"/>
            <a:ext cx="6449854" cy="923925"/>
          </a:xfrm>
          <a:prstGeom prst="roundRect">
            <a:avLst>
              <a:gd name="adj" fmla="val 561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8" name="Text 4"/>
          <p:cNvSpPr/>
          <p:nvPr/>
        </p:nvSpPr>
        <p:spPr>
          <a:xfrm>
            <a:off x="1478042" y="2005132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Sytuacje nagłe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1478042" y="2272070"/>
            <a:ext cx="6187916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Włączenie do badania bez wcześniejszej zgody w przypadkach zagrożenia życia – wymaga szczególnej oceny zgodności etycznej i prawnej przez komisję.</a:t>
            </a:r>
            <a:endParaRPr lang="en-US" sz="950" dirty="0"/>
          </a:p>
        </p:txBody>
      </p:sp>
      <p:sp>
        <p:nvSpPr>
          <p:cNvPr id="10" name="Shape 6"/>
          <p:cNvSpPr/>
          <p:nvPr/>
        </p:nvSpPr>
        <p:spPr>
          <a:xfrm>
            <a:off x="1347073" y="2921437"/>
            <a:ext cx="6449854" cy="923925"/>
          </a:xfrm>
          <a:prstGeom prst="roundRect">
            <a:avLst>
              <a:gd name="adj" fmla="val 561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1" name="Text 7"/>
          <p:cNvSpPr/>
          <p:nvPr/>
        </p:nvSpPr>
        <p:spPr>
          <a:xfrm>
            <a:off x="1478042" y="3052405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Assent u małoletnich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1478042" y="3319343"/>
            <a:ext cx="6187916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Uzyskanie zgody dziecka uwzględnia jego wiek, stopień dojrzałości i stan psychiczny, ale </a:t>
            </a:r>
            <a:r>
              <a:rPr lang="en-US" sz="9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 zastępuje</a:t>
            </a: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wymaganej prawnie zgody opiekuna.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1347073" y="4045887"/>
            <a:ext cx="6449854" cy="22979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73" y="4346496"/>
            <a:ext cx="2399347" cy="239934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055031" y="433101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Podsumowanie</a:t>
            </a:r>
            <a:endParaRPr lang="en-US" sz="1900" dirty="0"/>
          </a:p>
        </p:txBody>
      </p:sp>
      <p:sp>
        <p:nvSpPr>
          <p:cNvPr id="16" name="Text 11"/>
          <p:cNvSpPr/>
          <p:nvPr/>
        </p:nvSpPr>
        <p:spPr>
          <a:xfrm>
            <a:off x="4240173" y="4778454"/>
            <a:ext cx="3564374" cy="59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IRB/IEC według GCP ICH E6 (R3) to </a:t>
            </a:r>
            <a:r>
              <a:rPr lang="en-US" sz="95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stały strażnik etyki i bezpieczeństwa</a:t>
            </a:r>
            <a:r>
              <a:rPr lang="en-US" sz="9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nie jednorazowy recenzent dokumentów.</a:t>
            </a:r>
            <a:endParaRPr lang="en-US" sz="950" dirty="0"/>
          </a:p>
        </p:txBody>
      </p:sp>
      <p:sp>
        <p:nvSpPr>
          <p:cNvPr id="17" name="Shape 12"/>
          <p:cNvSpPr/>
          <p:nvPr/>
        </p:nvSpPr>
        <p:spPr>
          <a:xfrm>
            <a:off x="4055031" y="4778454"/>
            <a:ext cx="15240" cy="592574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8" name="Text 13"/>
          <p:cNvSpPr/>
          <p:nvPr/>
        </p:nvSpPr>
        <p:spPr>
          <a:xfrm>
            <a:off x="4055031" y="5509855"/>
            <a:ext cx="3749516" cy="987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Komisja bioetyczna pełni kluczową rolę w systemie ochrony uczestników badań klinicznych, zapewniając ciągły nadzór nad wszystkimi aspektami etycznymi i bezpieczeństwem badań – od momentu oceny wstępnej, przez cały czas trwania badania, aż po jego zakończenie.</a:t>
            </a:r>
            <a:endParaRPr lang="en-US" sz="950" dirty="0"/>
          </a:p>
        </p:txBody>
      </p:sp>
      <p:sp>
        <p:nvSpPr>
          <p:cNvPr id="19" name="Text 14"/>
          <p:cNvSpPr/>
          <p:nvPr/>
        </p:nvSpPr>
        <p:spPr>
          <a:xfrm>
            <a:off x="4055031" y="6608564"/>
            <a:ext cx="3749516" cy="59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Wielodyscyplinarne podejście, niezależność oraz transparentność procesów decyzyjnych gwarantują najwyższe standardy ochrony praw i dobrostanu uczestników.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51BEF-D6D0-AEF0-0877-CB1160A16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CD06122-EBC8-D252-B50A-24F1D153A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95C3DA8D-4E5D-2D38-567E-4FD209CF04C7}"/>
              </a:ext>
            </a:extLst>
          </p:cNvPr>
          <p:cNvSpPr/>
          <p:nvPr/>
        </p:nvSpPr>
        <p:spPr>
          <a:xfrm>
            <a:off x="3274576" y="4002405"/>
            <a:ext cx="8310324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pl-PL" sz="240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Agnieszka Jankowska-Gawlikowska</a:t>
            </a:r>
            <a:endParaRPr lang="en-US" sz="2400" b="1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8D17EBD4-3112-3FAE-67AE-02A0B52F0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341" y="6403062"/>
            <a:ext cx="197406" cy="197406"/>
          </a:xfrm>
          <a:prstGeom prst="rect">
            <a:avLst/>
          </a:prstGeom>
        </p:spPr>
      </p:pic>
      <p:sp>
        <p:nvSpPr>
          <p:cNvPr id="12" name="Text 8">
            <a:extLst>
              <a:ext uri="{FF2B5EF4-FFF2-40B4-BE49-F238E27FC236}">
                <a16:creationId xmlns:a16="http://schemas.microsoft.com/office/drawing/2014/main" id="{374E6FD1-A2A4-7110-EBFC-F5A14C45634D}"/>
              </a:ext>
            </a:extLst>
          </p:cNvPr>
          <p:cNvSpPr/>
          <p:nvPr/>
        </p:nvSpPr>
        <p:spPr>
          <a:xfrm>
            <a:off x="1309449" y="6343769"/>
            <a:ext cx="143922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GCP ICHE6 (R3)</a:t>
            </a:r>
            <a:endParaRPr lang="en-US" sz="1550" dirty="0"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48CC5801-2098-0F79-8F17-042227098CE5}"/>
              </a:ext>
            </a:extLst>
          </p:cNvPr>
          <p:cNvSpPr/>
          <p:nvPr/>
        </p:nvSpPr>
        <p:spPr>
          <a:xfrm>
            <a:off x="3020139" y="6262092"/>
            <a:ext cx="1337548" cy="479346"/>
          </a:xfrm>
          <a:prstGeom prst="roundRect">
            <a:avLst>
              <a:gd name="adj" fmla="val 17306"/>
            </a:avLst>
          </a:prstGeom>
          <a:noFill/>
          <a:ln w="762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A7914918-183C-A75F-90D1-FCB5AC7AE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5873" y="6403062"/>
            <a:ext cx="197406" cy="197406"/>
          </a:xfrm>
          <a:prstGeom prst="rect">
            <a:avLst/>
          </a:prstGeom>
        </p:spPr>
      </p:pic>
      <p:sp>
        <p:nvSpPr>
          <p:cNvPr id="15" name="Text 10">
            <a:extLst>
              <a:ext uri="{FF2B5EF4-FFF2-40B4-BE49-F238E27FC236}">
                <a16:creationId xmlns:a16="http://schemas.microsoft.com/office/drawing/2014/main" id="{08BF8D60-365C-D2FC-E9C2-A5D94F9FD1A3}"/>
              </a:ext>
            </a:extLst>
          </p:cNvPr>
          <p:cNvSpPr/>
          <p:nvPr/>
        </p:nvSpPr>
        <p:spPr>
          <a:xfrm>
            <a:off x="3471982" y="6343769"/>
            <a:ext cx="72997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VER. 1.0</a:t>
            </a:r>
            <a:endParaRPr lang="en-US" sz="155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F3CDA4C9-EA5B-591A-4F20-FE86E7D858B9}"/>
              </a:ext>
            </a:extLst>
          </p:cNvPr>
          <p:cNvSpPr/>
          <p:nvPr/>
        </p:nvSpPr>
        <p:spPr>
          <a:xfrm>
            <a:off x="3426976" y="984885"/>
            <a:ext cx="8310324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pl-PL" sz="485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Dziękuję za uwagę!</a:t>
            </a:r>
            <a:endParaRPr lang="en-US" sz="4850" b="1" dirty="0"/>
          </a:p>
        </p:txBody>
      </p:sp>
    </p:spTree>
    <p:extLst>
      <p:ext uri="{BB962C8B-B14F-4D97-AF65-F5344CB8AC3E}">
        <p14:creationId xmlns:p14="http://schemas.microsoft.com/office/powerpoint/2010/main" val="73465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679377" y="604718"/>
            <a:ext cx="2587823" cy="405527"/>
          </a:xfrm>
          <a:prstGeom prst="roundRect">
            <a:avLst>
              <a:gd name="adj" fmla="val 17874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Text 1"/>
          <p:cNvSpPr/>
          <p:nvPr/>
        </p:nvSpPr>
        <p:spPr>
          <a:xfrm>
            <a:off x="1808798" y="669369"/>
            <a:ext cx="232898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MISJA I ODPOWIEDZIALNOŚĆ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1679377" y="1096447"/>
            <a:ext cx="7730014" cy="674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Cel i odpowiedzialność IRB/IEC</a:t>
            </a:r>
            <a:endParaRPr lang="en-US" sz="4200" dirty="0"/>
          </a:p>
        </p:txBody>
      </p:sp>
      <p:sp>
        <p:nvSpPr>
          <p:cNvPr id="5" name="Shape 3"/>
          <p:cNvSpPr/>
          <p:nvPr/>
        </p:nvSpPr>
        <p:spPr>
          <a:xfrm>
            <a:off x="1679377" y="2094071"/>
            <a:ext cx="5527953" cy="1948458"/>
          </a:xfrm>
          <a:prstGeom prst="roundRect">
            <a:avLst>
              <a:gd name="adj" fmla="val 465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6" name="Text 4"/>
          <p:cNvSpPr/>
          <p:nvPr/>
        </p:nvSpPr>
        <p:spPr>
          <a:xfrm>
            <a:off x="1902619" y="2317313"/>
            <a:ext cx="2730460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Ochrona uczestników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902619" y="2783800"/>
            <a:ext cx="5081468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Nadrzędny cel działania komisji: zabezpieczenie praw, bezpieczeństwa i dobrostanu wszystkich uczestników badań klinicznych.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22952" y="2094071"/>
            <a:ext cx="5528072" cy="1948458"/>
          </a:xfrm>
          <a:prstGeom prst="roundRect">
            <a:avLst>
              <a:gd name="adj" fmla="val 465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9" name="Text 7"/>
          <p:cNvSpPr/>
          <p:nvPr/>
        </p:nvSpPr>
        <p:spPr>
          <a:xfrm>
            <a:off x="7646194" y="2317313"/>
            <a:ext cx="2696528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Grupy wrażliwe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7646194" y="2783800"/>
            <a:ext cx="5081587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Szczególna troska o osoby wymagające dodatkowej ochrony: dzieci, osoby z zaburzeniami poznawczymi, kobiety w ciąży.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1679377" y="4258151"/>
            <a:ext cx="5527953" cy="1948458"/>
          </a:xfrm>
          <a:prstGeom prst="roundRect">
            <a:avLst>
              <a:gd name="adj" fmla="val 465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2" name="Text 10"/>
          <p:cNvSpPr/>
          <p:nvPr/>
        </p:nvSpPr>
        <p:spPr>
          <a:xfrm>
            <a:off x="1902619" y="4481393"/>
            <a:ext cx="2696528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Ocena etyczna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1902619" y="4947880"/>
            <a:ext cx="5081468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Priorytet aspektów etycznych nad wyłącznie naukowymi – holistyczne podejście do ewaluacji badań.</a:t>
            </a: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7422952" y="4258151"/>
            <a:ext cx="5528072" cy="1948458"/>
          </a:xfrm>
          <a:prstGeom prst="roundRect">
            <a:avLst>
              <a:gd name="adj" fmla="val 465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5" name="Text 13"/>
          <p:cNvSpPr/>
          <p:nvPr/>
        </p:nvSpPr>
        <p:spPr>
          <a:xfrm>
            <a:off x="7646194" y="4481393"/>
            <a:ext cx="2696528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Analiza ryzyka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7646194" y="4947880"/>
            <a:ext cx="5081587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Dokładna ocena proporcji między potencjalnym ryzykiem a spodziewanymi korzyściami dla uczestników i społeczeństwa.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2002869" y="6691908"/>
            <a:ext cx="10948154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Fundamentalna zasada:</a:t>
            </a: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Dobro i bezpieczeństwo uczestników badania zawsze przeważa nad interesami nauki i społeczeństwa.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1679377" y="6449258"/>
            <a:ext cx="30480" cy="1175623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B752363C-9E66-C479-861A-4ED382664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741" y="7461536"/>
            <a:ext cx="1841659" cy="7431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2977" y="368618"/>
            <a:ext cx="1802725" cy="267057"/>
          </a:xfrm>
          <a:prstGeom prst="roundRect">
            <a:avLst>
              <a:gd name="adj" fmla="val 16866"/>
            </a:avLst>
          </a:prstGeom>
          <a:noFill/>
          <a:ln w="762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0964" y="448508"/>
            <a:ext cx="107156" cy="107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61698" y="416362"/>
            <a:ext cx="1466017" cy="171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00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STRUKTURA ORGANIZACYJNA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3812977" y="689253"/>
            <a:ext cx="4920853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Skład komisji i zasady działania</a:t>
            </a:r>
            <a:endParaRPr lang="en-US" sz="2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977" y="1459825"/>
            <a:ext cx="2605564" cy="26055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812977" y="4216122"/>
            <a:ext cx="1698665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Multidyscyplinarność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12977" y="4559379"/>
            <a:ext cx="2605564" cy="857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Komisja łączy ekspertów z różnych dziedzin, zapewniając kompleksową ocenę wszystkich aspektów badania klinicznego.</a:t>
            </a:r>
            <a:endParaRPr lang="en-US" sz="1050" dirty="0"/>
          </a:p>
        </p:txBody>
      </p:sp>
      <p:sp>
        <p:nvSpPr>
          <p:cNvPr id="9" name="Shape 5"/>
          <p:cNvSpPr/>
          <p:nvPr/>
        </p:nvSpPr>
        <p:spPr>
          <a:xfrm>
            <a:off x="6753106" y="1660803"/>
            <a:ext cx="4071818" cy="1256348"/>
          </a:xfrm>
          <a:prstGeom prst="roundRect">
            <a:avLst>
              <a:gd name="adj" fmla="val 5823"/>
            </a:avLst>
          </a:prstGeom>
          <a:solidFill>
            <a:srgbClr val="FFF8F0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0" name="Shape 6"/>
          <p:cNvSpPr/>
          <p:nvPr/>
        </p:nvSpPr>
        <p:spPr>
          <a:xfrm>
            <a:off x="6753106" y="1645563"/>
            <a:ext cx="4071818" cy="60960"/>
          </a:xfrm>
          <a:prstGeom prst="roundRect">
            <a:avLst>
              <a:gd name="adj" fmla="val 9236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1" name="Shape 7"/>
          <p:cNvSpPr/>
          <p:nvPr/>
        </p:nvSpPr>
        <p:spPr>
          <a:xfrm>
            <a:off x="8587919" y="1459825"/>
            <a:ext cx="402074" cy="402074"/>
          </a:xfrm>
          <a:prstGeom prst="roundRect">
            <a:avLst>
              <a:gd name="adj" fmla="val 227421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2" name="Text 8"/>
          <p:cNvSpPr/>
          <p:nvPr/>
        </p:nvSpPr>
        <p:spPr>
          <a:xfrm>
            <a:off x="8708529" y="1560314"/>
            <a:ext cx="160853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250" dirty="0"/>
          </a:p>
        </p:txBody>
      </p:sp>
      <p:sp>
        <p:nvSpPr>
          <p:cNvPr id="13" name="Text 9"/>
          <p:cNvSpPr/>
          <p:nvPr/>
        </p:nvSpPr>
        <p:spPr>
          <a:xfrm>
            <a:off x="6902291" y="1995845"/>
            <a:ext cx="2129790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Minimalna liczba członków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6902291" y="2339102"/>
            <a:ext cx="3773448" cy="4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 najmniej 5 osób z zróżnicowanymi kompetencjami medycznymi, naukowymi i etycznymi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6753106" y="3252073"/>
            <a:ext cx="4071818" cy="1256348"/>
          </a:xfrm>
          <a:prstGeom prst="roundRect">
            <a:avLst>
              <a:gd name="adj" fmla="val 5823"/>
            </a:avLst>
          </a:prstGeom>
          <a:solidFill>
            <a:srgbClr val="FFF8F0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6" name="Shape 12"/>
          <p:cNvSpPr/>
          <p:nvPr/>
        </p:nvSpPr>
        <p:spPr>
          <a:xfrm>
            <a:off x="6753106" y="3236833"/>
            <a:ext cx="4071818" cy="60960"/>
          </a:xfrm>
          <a:prstGeom prst="roundRect">
            <a:avLst>
              <a:gd name="adj" fmla="val 9236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7" name="Shape 13"/>
          <p:cNvSpPr/>
          <p:nvPr/>
        </p:nvSpPr>
        <p:spPr>
          <a:xfrm>
            <a:off x="8587919" y="3051096"/>
            <a:ext cx="402074" cy="402074"/>
          </a:xfrm>
          <a:prstGeom prst="roundRect">
            <a:avLst>
              <a:gd name="adj" fmla="val 227421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8" name="Text 14"/>
          <p:cNvSpPr/>
          <p:nvPr/>
        </p:nvSpPr>
        <p:spPr>
          <a:xfrm>
            <a:off x="8708529" y="3151584"/>
            <a:ext cx="160853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250" dirty="0"/>
          </a:p>
        </p:txBody>
      </p:sp>
      <p:sp>
        <p:nvSpPr>
          <p:cNvPr id="19" name="Text 15"/>
          <p:cNvSpPr/>
          <p:nvPr/>
        </p:nvSpPr>
        <p:spPr>
          <a:xfrm>
            <a:off x="6902291" y="3587115"/>
            <a:ext cx="2215515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Perspektywa pozamedyczna</a:t>
            </a:r>
            <a:endParaRPr lang="en-US" sz="1300" dirty="0"/>
          </a:p>
        </p:txBody>
      </p:sp>
      <p:sp>
        <p:nvSpPr>
          <p:cNvPr id="20" name="Text 16"/>
          <p:cNvSpPr/>
          <p:nvPr/>
        </p:nvSpPr>
        <p:spPr>
          <a:xfrm>
            <a:off x="6902291" y="3930372"/>
            <a:ext cx="3773448" cy="4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Przynajmniej 1 członek spoza nauk medycznych, zapewniający szerszą perspektywę społeczną</a:t>
            </a:r>
            <a:endParaRPr lang="en-US" sz="1050" dirty="0"/>
          </a:p>
        </p:txBody>
      </p:sp>
      <p:sp>
        <p:nvSpPr>
          <p:cNvPr id="21" name="Shape 17"/>
          <p:cNvSpPr/>
          <p:nvPr/>
        </p:nvSpPr>
        <p:spPr>
          <a:xfrm>
            <a:off x="6753106" y="4843343"/>
            <a:ext cx="4071818" cy="1256348"/>
          </a:xfrm>
          <a:prstGeom prst="roundRect">
            <a:avLst>
              <a:gd name="adj" fmla="val 5823"/>
            </a:avLst>
          </a:prstGeom>
          <a:solidFill>
            <a:srgbClr val="FFF8F0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2" name="Shape 18"/>
          <p:cNvSpPr/>
          <p:nvPr/>
        </p:nvSpPr>
        <p:spPr>
          <a:xfrm>
            <a:off x="6753106" y="4828103"/>
            <a:ext cx="4071818" cy="60960"/>
          </a:xfrm>
          <a:prstGeom prst="roundRect">
            <a:avLst>
              <a:gd name="adj" fmla="val 9236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3" name="Shape 19"/>
          <p:cNvSpPr/>
          <p:nvPr/>
        </p:nvSpPr>
        <p:spPr>
          <a:xfrm>
            <a:off x="8587919" y="4642366"/>
            <a:ext cx="402074" cy="402074"/>
          </a:xfrm>
          <a:prstGeom prst="roundRect">
            <a:avLst>
              <a:gd name="adj" fmla="val 227421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4" name="Text 20"/>
          <p:cNvSpPr/>
          <p:nvPr/>
        </p:nvSpPr>
        <p:spPr>
          <a:xfrm>
            <a:off x="8708529" y="4742855"/>
            <a:ext cx="160853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1250" dirty="0"/>
          </a:p>
        </p:txBody>
      </p:sp>
      <p:sp>
        <p:nvSpPr>
          <p:cNvPr id="25" name="Text 21"/>
          <p:cNvSpPr/>
          <p:nvPr/>
        </p:nvSpPr>
        <p:spPr>
          <a:xfrm>
            <a:off x="6902291" y="5178385"/>
            <a:ext cx="1675686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Niezależność</a:t>
            </a:r>
            <a:endParaRPr lang="en-US" sz="1300" dirty="0"/>
          </a:p>
        </p:txBody>
      </p:sp>
      <p:sp>
        <p:nvSpPr>
          <p:cNvPr id="26" name="Text 22"/>
          <p:cNvSpPr/>
          <p:nvPr/>
        </p:nvSpPr>
        <p:spPr>
          <a:xfrm>
            <a:off x="6902291" y="5521642"/>
            <a:ext cx="3773448" cy="4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 najmniej 1 członek całkowicie niezależny od instytucji prowadzącej badanie</a:t>
            </a:r>
            <a:endParaRPr lang="en-US" sz="1050" dirty="0"/>
          </a:p>
        </p:txBody>
      </p:sp>
      <p:sp>
        <p:nvSpPr>
          <p:cNvPr id="27" name="Shape 23"/>
          <p:cNvSpPr/>
          <p:nvPr/>
        </p:nvSpPr>
        <p:spPr>
          <a:xfrm>
            <a:off x="3812977" y="6468128"/>
            <a:ext cx="7004447" cy="24289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977" y="6643092"/>
            <a:ext cx="335042" cy="335042"/>
          </a:xfrm>
          <a:prstGeom prst="rect">
            <a:avLst/>
          </a:prstGeom>
        </p:spPr>
      </p:pic>
      <p:sp>
        <p:nvSpPr>
          <p:cNvPr id="29" name="Text 24"/>
          <p:cNvSpPr/>
          <p:nvPr/>
        </p:nvSpPr>
        <p:spPr>
          <a:xfrm>
            <a:off x="3812977" y="7145655"/>
            <a:ext cx="1730931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Formalne posiedzenia</a:t>
            </a:r>
            <a:endParaRPr lang="en-US" sz="1300" dirty="0"/>
          </a:p>
        </p:txBody>
      </p:sp>
      <p:sp>
        <p:nvSpPr>
          <p:cNvPr id="30" name="Text 25"/>
          <p:cNvSpPr/>
          <p:nvPr/>
        </p:nvSpPr>
        <p:spPr>
          <a:xfrm>
            <a:off x="3812977" y="7435334"/>
            <a:ext cx="3418403" cy="4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Wszystkie decyzje podejmowane podczas oficjalnych, udokumentowanych spotkań komisji</a:t>
            </a:r>
            <a:endParaRPr lang="en-US" sz="1050" dirty="0"/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8901" y="6643092"/>
            <a:ext cx="335042" cy="335042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7398901" y="7145655"/>
            <a:ext cx="1675686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Wymóg kworum</a:t>
            </a:r>
            <a:endParaRPr lang="en-US" sz="1300" dirty="0"/>
          </a:p>
        </p:txBody>
      </p:sp>
      <p:sp>
        <p:nvSpPr>
          <p:cNvPr id="33" name="Text 27"/>
          <p:cNvSpPr/>
          <p:nvPr/>
        </p:nvSpPr>
        <p:spPr>
          <a:xfrm>
            <a:off x="7398901" y="7435334"/>
            <a:ext cx="3418523" cy="428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Zapewnienie wymaganej liczby członków dla ważności podejmowanych decyzji</a:t>
            </a:r>
            <a:endParaRPr lang="en-US" sz="1050" dirty="0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971626C2-BF3C-B9A6-1BB8-BA02EDBB67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88741" y="7461536"/>
            <a:ext cx="1841659" cy="7431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06629" y="401122"/>
            <a:ext cx="4100989" cy="455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SOP i procedury IRB/IEC</a:t>
            </a:r>
            <a:endParaRPr lang="en-US" sz="2850" dirty="0"/>
          </a:p>
        </p:txBody>
      </p:sp>
      <p:sp>
        <p:nvSpPr>
          <p:cNvPr id="3" name="Shape 1"/>
          <p:cNvSpPr/>
          <p:nvPr/>
        </p:nvSpPr>
        <p:spPr>
          <a:xfrm>
            <a:off x="3506629" y="1148120"/>
            <a:ext cx="1743075" cy="274082"/>
          </a:xfrm>
          <a:prstGeom prst="roundRect">
            <a:avLst>
              <a:gd name="adj" fmla="val 17872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4021" y="1226820"/>
            <a:ext cx="116562" cy="1165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768804" y="1191816"/>
            <a:ext cx="1393508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STANDARDY OPERACYJNE</a:t>
            </a:r>
            <a:endParaRPr lang="en-US" sz="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629" y="1586151"/>
            <a:ext cx="728901" cy="10728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81262" y="1731883"/>
            <a:ext cx="1969413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Udokumentowane SOP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4381262" y="2047042"/>
            <a:ext cx="6742509" cy="46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Szczegółowe procedury standardowe definiujące wszystkie aspekty działania komisji, zapewniające spójność i przewidywalność procesów oceny.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629" y="2659023"/>
            <a:ext cx="728901" cy="107287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381262" y="2804755"/>
            <a:ext cx="1822252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Rejestry i protokoły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4381262" y="3119914"/>
            <a:ext cx="6742509" cy="46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Systematyczne prowadzenie dokumentacji wszystkich posiedzeń, decyzji i korespondencji zgodnie z wymogami regulacyjnymi.</a:t>
            </a:r>
            <a:endParaRPr lang="en-US" sz="11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629" y="3731895"/>
            <a:ext cx="728901" cy="107287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381262" y="3877628"/>
            <a:ext cx="1822252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Audytowalność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4381262" y="4192786"/>
            <a:ext cx="6742509" cy="46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Pełna transparentność procesu decyzyjnego umożliwiająca weryfikację zgodności z obowiązującymi standardami i przepisami.</a:t>
            </a:r>
            <a:endParaRPr lang="en-US" sz="11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629" y="4804767"/>
            <a:ext cx="728901" cy="107287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381262" y="4950500"/>
            <a:ext cx="1865948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Zgodność regulacyjna</a:t>
            </a:r>
            <a:endParaRPr lang="en-US" sz="1400" dirty="0"/>
          </a:p>
        </p:txBody>
      </p:sp>
      <p:sp>
        <p:nvSpPr>
          <p:cNvPr id="17" name="Text 10"/>
          <p:cNvSpPr/>
          <p:nvPr/>
        </p:nvSpPr>
        <p:spPr>
          <a:xfrm>
            <a:off x="4381262" y="5265658"/>
            <a:ext cx="6742509" cy="46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Ścisłe przestrzeganie wymogów GCP oraz przepisów prawa krajowego w każdym aspekcie działalności komisji.</a:t>
            </a:r>
            <a:endParaRPr lang="en-US" sz="1100" dirty="0"/>
          </a:p>
        </p:txBody>
      </p:sp>
      <p:sp>
        <p:nvSpPr>
          <p:cNvPr id="18" name="Shape 11"/>
          <p:cNvSpPr/>
          <p:nvPr/>
        </p:nvSpPr>
        <p:spPr>
          <a:xfrm>
            <a:off x="3506629" y="6205538"/>
            <a:ext cx="3630811" cy="1458992"/>
          </a:xfrm>
          <a:prstGeom prst="roundRect">
            <a:avLst>
              <a:gd name="adj" fmla="val 4197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2361" y="6395918"/>
            <a:ext cx="227767" cy="18216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4025860" y="6387703"/>
            <a:ext cx="1891070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Przegląd standardowy</a:t>
            </a:r>
            <a:endParaRPr lang="en-US" sz="1400" dirty="0"/>
          </a:p>
        </p:txBody>
      </p:sp>
      <p:sp>
        <p:nvSpPr>
          <p:cNvPr id="21" name="Text 13"/>
          <p:cNvSpPr/>
          <p:nvPr/>
        </p:nvSpPr>
        <p:spPr>
          <a:xfrm>
            <a:off x="4025860" y="6761202"/>
            <a:ext cx="2965847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Pełna ocena przez komisję na regularnym posiedzeniu – procedura podstawowa dla większości badań</a:t>
            </a:r>
            <a:endParaRPr lang="en-US" sz="1100" dirty="0"/>
          </a:p>
        </p:txBody>
      </p:sp>
      <p:sp>
        <p:nvSpPr>
          <p:cNvPr id="22" name="Shape 14"/>
          <p:cNvSpPr/>
          <p:nvPr/>
        </p:nvSpPr>
        <p:spPr>
          <a:xfrm>
            <a:off x="7500580" y="6205538"/>
            <a:ext cx="3630811" cy="1458992"/>
          </a:xfrm>
          <a:prstGeom prst="roundRect">
            <a:avLst>
              <a:gd name="adj" fmla="val 4197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6313" y="6395918"/>
            <a:ext cx="227767" cy="182166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8019812" y="6387703"/>
            <a:ext cx="1989177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Przegląd przyspieszony</a:t>
            </a:r>
            <a:endParaRPr lang="en-US" sz="1400" dirty="0"/>
          </a:p>
        </p:txBody>
      </p:sp>
      <p:sp>
        <p:nvSpPr>
          <p:cNvPr id="25" name="Text 16"/>
          <p:cNvSpPr/>
          <p:nvPr/>
        </p:nvSpPr>
        <p:spPr>
          <a:xfrm>
            <a:off x="8019812" y="6761202"/>
            <a:ext cx="2965847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Możliwość szybszej ścieżki dla badań minimalnego ryzyka lub drobnych zmian w protokole</a:t>
            </a:r>
            <a:endParaRPr lang="en-US" sz="1100" dirty="0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DA8DB63F-4058-8DBE-9346-591C474D70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88741" y="7461536"/>
            <a:ext cx="1841659" cy="7431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89672" y="444698"/>
            <a:ext cx="1123950" cy="319207"/>
          </a:xfrm>
          <a:prstGeom prst="roundRect">
            <a:avLst>
              <a:gd name="adj" fmla="val 17025"/>
            </a:avLst>
          </a:prstGeom>
          <a:noFill/>
          <a:ln w="762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3" name="Text 1"/>
          <p:cNvSpPr/>
          <p:nvPr/>
        </p:nvSpPr>
        <p:spPr>
          <a:xfrm>
            <a:off x="3194328" y="500777"/>
            <a:ext cx="914638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ZAKRES OCENY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3089672" y="828556"/>
            <a:ext cx="6445687" cy="505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Dokumentacja podlegająca ocenie</a:t>
            </a:r>
            <a:endParaRPr lang="en-US" sz="3150" dirty="0"/>
          </a:p>
        </p:txBody>
      </p:sp>
      <p:sp>
        <p:nvSpPr>
          <p:cNvPr id="5" name="Text 3"/>
          <p:cNvSpPr/>
          <p:nvPr/>
        </p:nvSpPr>
        <p:spPr>
          <a:xfrm>
            <a:off x="3089672" y="1576507"/>
            <a:ext cx="8451056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Komisja bioetyczna przeprowadza kompleksowy przegląd wszystkich materiałów związanych z badaniem klinicznym, zapewniając najwyższe standardy ochrony uczestników i integralności naukowej.</a:t>
            </a:r>
            <a:endParaRPr lang="en-US" sz="12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72" y="2275642"/>
            <a:ext cx="2682240" cy="165770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089672" y="4095036"/>
            <a:ext cx="2021681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Protokół badania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3089672" y="4444722"/>
            <a:ext cx="2682240" cy="775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Szczegółowy plan badania oraz wszystkie jego poprawki i aktualizacje wymagające oceny</a:t>
            </a:r>
            <a:endParaRPr lang="en-US" sz="12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2275642"/>
            <a:ext cx="2682240" cy="165770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74080" y="4095036"/>
            <a:ext cx="2021681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Świadoma zgoda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5974080" y="4444722"/>
            <a:ext cx="2682240" cy="775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Formularze zgody i assent, wraz z oceną procesu ich uzyskiwania od uczestników</a:t>
            </a:r>
            <a:endParaRPr lang="en-US" sz="12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488" y="2275642"/>
            <a:ext cx="2682240" cy="165770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858488" y="4095036"/>
            <a:ext cx="2021681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Dane naukowe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8858488" y="4444722"/>
            <a:ext cx="2682240" cy="775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Broszura badacza (IB) i wszelkie dane naukowe uzasadniające przeprowadzenie badania</a:t>
            </a:r>
            <a:endParaRPr lang="en-US" sz="1250" dirty="0"/>
          </a:p>
        </p:txBody>
      </p:sp>
      <p:sp>
        <p:nvSpPr>
          <p:cNvPr id="15" name="Shape 10"/>
          <p:cNvSpPr/>
          <p:nvPr/>
        </p:nvSpPr>
        <p:spPr>
          <a:xfrm>
            <a:off x="3089672" y="5402461"/>
            <a:ext cx="2709148" cy="2383512"/>
          </a:xfrm>
          <a:prstGeom prst="roundRect">
            <a:avLst>
              <a:gd name="adj" fmla="val 4604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6" name="Shape 11"/>
          <p:cNvSpPr/>
          <p:nvPr/>
        </p:nvSpPr>
        <p:spPr>
          <a:xfrm>
            <a:off x="3066812" y="5402461"/>
            <a:ext cx="91440" cy="2383512"/>
          </a:xfrm>
          <a:prstGeom prst="roundRect">
            <a:avLst>
              <a:gd name="adj" fmla="val 7429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7" name="Text 12"/>
          <p:cNvSpPr/>
          <p:nvPr/>
        </p:nvSpPr>
        <p:spPr>
          <a:xfrm>
            <a:off x="3342799" y="5587008"/>
            <a:ext cx="2222183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Materiały informacyjne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3342799" y="5936694"/>
            <a:ext cx="2271474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Ulotki i broszury dla uczestników</a:t>
            </a:r>
            <a:endParaRPr lang="en-US" sz="1250" dirty="0"/>
          </a:p>
        </p:txBody>
      </p:sp>
      <p:sp>
        <p:nvSpPr>
          <p:cNvPr id="19" name="Text 14"/>
          <p:cNvSpPr/>
          <p:nvPr/>
        </p:nvSpPr>
        <p:spPr>
          <a:xfrm>
            <a:off x="3342799" y="6510457"/>
            <a:ext cx="2271474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Materiały rekrutacyjne i ogłoszenia</a:t>
            </a:r>
            <a:endParaRPr lang="en-US" sz="1250" dirty="0"/>
          </a:p>
        </p:txBody>
      </p:sp>
      <p:sp>
        <p:nvSpPr>
          <p:cNvPr id="20" name="Text 15"/>
          <p:cNvSpPr/>
          <p:nvPr/>
        </p:nvSpPr>
        <p:spPr>
          <a:xfrm>
            <a:off x="3342799" y="7084219"/>
            <a:ext cx="2271474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Kwestionariusze i ankiety</a:t>
            </a:r>
            <a:endParaRPr lang="en-US" sz="1250" dirty="0"/>
          </a:p>
        </p:txBody>
      </p:sp>
      <p:sp>
        <p:nvSpPr>
          <p:cNvPr id="21" name="Shape 16"/>
          <p:cNvSpPr/>
          <p:nvPr/>
        </p:nvSpPr>
        <p:spPr>
          <a:xfrm>
            <a:off x="5960507" y="5402461"/>
            <a:ext cx="2709267" cy="2383512"/>
          </a:xfrm>
          <a:prstGeom prst="roundRect">
            <a:avLst>
              <a:gd name="adj" fmla="val 4604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2" name="Shape 17"/>
          <p:cNvSpPr/>
          <p:nvPr/>
        </p:nvSpPr>
        <p:spPr>
          <a:xfrm>
            <a:off x="5937647" y="5402461"/>
            <a:ext cx="91440" cy="2383512"/>
          </a:xfrm>
          <a:prstGeom prst="roundRect">
            <a:avLst>
              <a:gd name="adj" fmla="val 7429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3" name="Text 18"/>
          <p:cNvSpPr/>
          <p:nvPr/>
        </p:nvSpPr>
        <p:spPr>
          <a:xfrm>
            <a:off x="6213634" y="5587008"/>
            <a:ext cx="2021681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Kwestie finansowe</a:t>
            </a:r>
            <a:endParaRPr lang="en-US" sz="1550" dirty="0"/>
          </a:p>
        </p:txBody>
      </p:sp>
      <p:sp>
        <p:nvSpPr>
          <p:cNvPr id="24" name="Text 19"/>
          <p:cNvSpPr/>
          <p:nvPr/>
        </p:nvSpPr>
        <p:spPr>
          <a:xfrm>
            <a:off x="6213634" y="5936694"/>
            <a:ext cx="2271593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Plany rekompensaty dla uczestników</a:t>
            </a:r>
            <a:endParaRPr lang="en-US" sz="1250" dirty="0"/>
          </a:p>
        </p:txBody>
      </p:sp>
      <p:sp>
        <p:nvSpPr>
          <p:cNvPr id="25" name="Text 20"/>
          <p:cNvSpPr/>
          <p:nvPr/>
        </p:nvSpPr>
        <p:spPr>
          <a:xfrm>
            <a:off x="6213634" y="6510457"/>
            <a:ext cx="2271593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Ubezpieczenia i odszkodowania</a:t>
            </a:r>
            <a:endParaRPr lang="en-US" sz="1250" dirty="0"/>
          </a:p>
        </p:txBody>
      </p:sp>
      <p:sp>
        <p:nvSpPr>
          <p:cNvPr id="26" name="Text 21"/>
          <p:cNvSpPr/>
          <p:nvPr/>
        </p:nvSpPr>
        <p:spPr>
          <a:xfrm>
            <a:off x="6213634" y="7084219"/>
            <a:ext cx="2271593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Potencjalne konflikty interesów</a:t>
            </a:r>
            <a:endParaRPr lang="en-US" sz="1250" dirty="0"/>
          </a:p>
        </p:txBody>
      </p:sp>
      <p:sp>
        <p:nvSpPr>
          <p:cNvPr id="27" name="Shape 22"/>
          <p:cNvSpPr/>
          <p:nvPr/>
        </p:nvSpPr>
        <p:spPr>
          <a:xfrm>
            <a:off x="8831461" y="5402461"/>
            <a:ext cx="2709267" cy="2383512"/>
          </a:xfrm>
          <a:prstGeom prst="roundRect">
            <a:avLst>
              <a:gd name="adj" fmla="val 4604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8" name="Shape 23"/>
          <p:cNvSpPr/>
          <p:nvPr/>
        </p:nvSpPr>
        <p:spPr>
          <a:xfrm>
            <a:off x="8808601" y="5402461"/>
            <a:ext cx="91440" cy="2383512"/>
          </a:xfrm>
          <a:prstGeom prst="roundRect">
            <a:avLst>
              <a:gd name="adj" fmla="val 7429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9" name="Text 24"/>
          <p:cNvSpPr/>
          <p:nvPr/>
        </p:nvSpPr>
        <p:spPr>
          <a:xfrm>
            <a:off x="9084588" y="5587008"/>
            <a:ext cx="2198965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Bezpieczeństwo i kadra</a:t>
            </a:r>
            <a:endParaRPr lang="en-US" sz="1550" dirty="0"/>
          </a:p>
        </p:txBody>
      </p:sp>
      <p:sp>
        <p:nvSpPr>
          <p:cNvPr id="30" name="Text 25"/>
          <p:cNvSpPr/>
          <p:nvPr/>
        </p:nvSpPr>
        <p:spPr>
          <a:xfrm>
            <a:off x="9084588" y="5936694"/>
            <a:ext cx="2271593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Raporty zdarzeń niepożądanych</a:t>
            </a:r>
            <a:endParaRPr lang="en-US" sz="1250" dirty="0"/>
          </a:p>
        </p:txBody>
      </p:sp>
      <p:sp>
        <p:nvSpPr>
          <p:cNvPr id="31" name="Text 26"/>
          <p:cNvSpPr/>
          <p:nvPr/>
        </p:nvSpPr>
        <p:spPr>
          <a:xfrm>
            <a:off x="9084588" y="6510457"/>
            <a:ext cx="2271593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Aktualizacje informacji o bezpieczeństwie</a:t>
            </a:r>
            <a:endParaRPr lang="en-US" sz="1250" dirty="0"/>
          </a:p>
        </p:txBody>
      </p:sp>
      <p:sp>
        <p:nvSpPr>
          <p:cNvPr id="32" name="Text 27"/>
          <p:cNvSpPr/>
          <p:nvPr/>
        </p:nvSpPr>
        <p:spPr>
          <a:xfrm>
            <a:off x="9084588" y="7084219"/>
            <a:ext cx="2271593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Kwalifikacje i doświadczenie badacza</a:t>
            </a:r>
            <a:endParaRPr lang="en-US" sz="1250" dirty="0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A367D7D7-8E73-DA8A-6D24-E4C8AD5B9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8741" y="7461536"/>
            <a:ext cx="1841659" cy="7431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78580" y="362069"/>
            <a:ext cx="5878473" cy="411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Składanie dokumentów i komunikacja</a:t>
            </a:r>
            <a:endParaRPr lang="en-US" sz="2550" dirty="0"/>
          </a:p>
        </p:txBody>
      </p:sp>
      <p:sp>
        <p:nvSpPr>
          <p:cNvPr id="3" name="Shape 1"/>
          <p:cNvSpPr/>
          <p:nvPr/>
        </p:nvSpPr>
        <p:spPr>
          <a:xfrm>
            <a:off x="3878580" y="1036082"/>
            <a:ext cx="1393865" cy="247174"/>
          </a:xfrm>
          <a:prstGeom prst="roundRect">
            <a:avLst>
              <a:gd name="adj" fmla="val 17882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4" name="Text 2"/>
          <p:cNvSpPr/>
          <p:nvPr/>
        </p:nvSpPr>
        <p:spPr>
          <a:xfrm>
            <a:off x="3957399" y="1075492"/>
            <a:ext cx="1236226" cy="16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RELACJE PROCEDURALNE</a:t>
            </a:r>
            <a:endParaRPr lang="en-US" sz="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80" y="1579007"/>
            <a:ext cx="2916436" cy="29164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878580" y="4643318"/>
            <a:ext cx="2916436" cy="842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Skuteczna komunikacja między wszystkimi stronami procesu badawczego stanowi fundament prawidłowego funkcjonowania systemu nadzoru etycznego.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7123390" y="1579007"/>
            <a:ext cx="131445" cy="164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01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7123390" y="1787247"/>
            <a:ext cx="3635812" cy="1524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9" name="Text 6"/>
          <p:cNvSpPr/>
          <p:nvPr/>
        </p:nvSpPr>
        <p:spPr>
          <a:xfrm>
            <a:off x="7123390" y="1883450"/>
            <a:ext cx="1942981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Tryb składania wniosków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7123390" y="2220397"/>
            <a:ext cx="3635812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Zgłoszenia równoległe lub wspólne – system dostosowany do przepisów krajowych i specyfiki badania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7123390" y="2871430"/>
            <a:ext cx="131445" cy="164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02</a:t>
            </a:r>
            <a:endParaRPr lang="en-US" sz="1000" dirty="0"/>
          </a:p>
        </p:txBody>
      </p:sp>
      <p:sp>
        <p:nvSpPr>
          <p:cNvPr id="12" name="Shape 9"/>
          <p:cNvSpPr/>
          <p:nvPr/>
        </p:nvSpPr>
        <p:spPr>
          <a:xfrm>
            <a:off x="7123390" y="3079671"/>
            <a:ext cx="3635812" cy="1524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3" name="Text 10"/>
          <p:cNvSpPr/>
          <p:nvPr/>
        </p:nvSpPr>
        <p:spPr>
          <a:xfrm>
            <a:off x="7123390" y="3175873"/>
            <a:ext cx="1644253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Strony procesu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7123390" y="3512820"/>
            <a:ext cx="3635812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Sformalizowana komunikacja pomiędzy badaczem, instytucją badawczą oraz sponsorem badania</a:t>
            </a:r>
            <a:endParaRPr lang="en-US" sz="1000" dirty="0"/>
          </a:p>
        </p:txBody>
      </p:sp>
      <p:sp>
        <p:nvSpPr>
          <p:cNvPr id="15" name="Text 12"/>
          <p:cNvSpPr/>
          <p:nvPr/>
        </p:nvSpPr>
        <p:spPr>
          <a:xfrm>
            <a:off x="7123390" y="4163854"/>
            <a:ext cx="131445" cy="164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03</a:t>
            </a:r>
            <a:endParaRPr lang="en-US" sz="1000" dirty="0"/>
          </a:p>
        </p:txBody>
      </p:sp>
      <p:sp>
        <p:nvSpPr>
          <p:cNvPr id="16" name="Shape 13"/>
          <p:cNvSpPr/>
          <p:nvPr/>
        </p:nvSpPr>
        <p:spPr>
          <a:xfrm>
            <a:off x="7123390" y="4372094"/>
            <a:ext cx="3635812" cy="1524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7" name="Text 14"/>
          <p:cNvSpPr/>
          <p:nvPr/>
        </p:nvSpPr>
        <p:spPr>
          <a:xfrm>
            <a:off x="7123390" y="4468297"/>
            <a:ext cx="1644253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Zgodność prawna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7123390" y="4805243"/>
            <a:ext cx="3635812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Ścisłe przestrzeganie wymogów regulacyjnych określonych w przepisach krajowych</a:t>
            </a:r>
            <a:endParaRPr lang="en-US" sz="1000" dirty="0"/>
          </a:p>
        </p:txBody>
      </p:sp>
      <p:sp>
        <p:nvSpPr>
          <p:cNvPr id="19" name="Text 16"/>
          <p:cNvSpPr/>
          <p:nvPr/>
        </p:nvSpPr>
        <p:spPr>
          <a:xfrm>
            <a:off x="7123390" y="5456277"/>
            <a:ext cx="131445" cy="164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04</a:t>
            </a:r>
            <a:endParaRPr lang="en-US" sz="1000" dirty="0"/>
          </a:p>
        </p:txBody>
      </p:sp>
      <p:sp>
        <p:nvSpPr>
          <p:cNvPr id="20" name="Shape 17"/>
          <p:cNvSpPr/>
          <p:nvPr/>
        </p:nvSpPr>
        <p:spPr>
          <a:xfrm>
            <a:off x="7123390" y="5664518"/>
            <a:ext cx="3635812" cy="1524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1" name="Text 18"/>
          <p:cNvSpPr/>
          <p:nvPr/>
        </p:nvSpPr>
        <p:spPr>
          <a:xfrm>
            <a:off x="7123390" y="5760720"/>
            <a:ext cx="1866067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Dokumentacja wymiany</a:t>
            </a:r>
            <a:endParaRPr lang="en-US" sz="1250" dirty="0"/>
          </a:p>
        </p:txBody>
      </p:sp>
      <p:sp>
        <p:nvSpPr>
          <p:cNvPr id="22" name="Text 19"/>
          <p:cNvSpPr/>
          <p:nvPr/>
        </p:nvSpPr>
        <p:spPr>
          <a:xfrm>
            <a:off x="7123390" y="6097667"/>
            <a:ext cx="3635812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Obowiązek prowadzenia jasnej, pełnej i udokumentowanej korespondencji na każdym etapie</a:t>
            </a:r>
            <a:endParaRPr lang="en-US" sz="1000" dirty="0"/>
          </a:p>
        </p:txBody>
      </p:sp>
      <p:sp>
        <p:nvSpPr>
          <p:cNvPr id="23" name="Shape 20"/>
          <p:cNvSpPr/>
          <p:nvPr/>
        </p:nvSpPr>
        <p:spPr>
          <a:xfrm>
            <a:off x="3878580" y="6978754"/>
            <a:ext cx="6873121" cy="24051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4" name="Text 21"/>
          <p:cNvSpPr/>
          <p:nvPr/>
        </p:nvSpPr>
        <p:spPr>
          <a:xfrm>
            <a:off x="4075867" y="7298531"/>
            <a:ext cx="6675834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Kluczowa zasada:</a:t>
            </a: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Każda wymiana informacji musi być odpowiednio udokumentowana, zachowując pełną przejrzystość i możliwość weryfikacji w procesach audytowych.</a:t>
            </a:r>
            <a:endParaRPr lang="en-US" sz="1000" dirty="0"/>
          </a:p>
        </p:txBody>
      </p:sp>
      <p:sp>
        <p:nvSpPr>
          <p:cNvPr id="25" name="Shape 22"/>
          <p:cNvSpPr/>
          <p:nvPr/>
        </p:nvSpPr>
        <p:spPr>
          <a:xfrm>
            <a:off x="3878580" y="7150656"/>
            <a:ext cx="15240" cy="716756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BC615744-7AF4-479F-612C-061E23643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741" y="7461536"/>
            <a:ext cx="1841659" cy="7431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" y="0"/>
            <a:ext cx="4815814" cy="8204661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833473" y="339447"/>
            <a:ext cx="1216700" cy="247174"/>
          </a:xfrm>
          <a:prstGeom prst="roundRect">
            <a:avLst>
              <a:gd name="adj" fmla="val 16781"/>
            </a:avLst>
          </a:prstGeom>
          <a:noFill/>
          <a:ln w="762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5150" y="413623"/>
            <a:ext cx="98703" cy="9870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63145" y="384096"/>
            <a:ext cx="905351" cy="157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50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 DECYZYJNY</a:t>
            </a:r>
            <a:endParaRPr lang="en-US" sz="750" dirty="0"/>
          </a:p>
        </p:txBody>
      </p:sp>
      <p:sp>
        <p:nvSpPr>
          <p:cNvPr id="6" name="Text 2"/>
          <p:cNvSpPr/>
          <p:nvPr/>
        </p:nvSpPr>
        <p:spPr>
          <a:xfrm>
            <a:off x="6833473" y="635913"/>
            <a:ext cx="457831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Ocena badania i decyzje IRB/IEC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5618202" y="1255381"/>
            <a:ext cx="1696998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Terminy rozpatrywania</a:t>
            </a:r>
            <a:endParaRPr lang="en-US" sz="1600" b="1" dirty="0"/>
          </a:p>
        </p:txBody>
      </p:sp>
      <p:sp>
        <p:nvSpPr>
          <p:cNvPr id="8" name="Text 4"/>
          <p:cNvSpPr/>
          <p:nvPr/>
        </p:nvSpPr>
        <p:spPr>
          <a:xfrm>
            <a:off x="4925715" y="1646396"/>
            <a:ext cx="3969564" cy="1252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Komisja zobowiązana jest do przeprowadzenia oceny w rozsądnym terminie, uwzględniając złożoność badania i kompletność dokumentacji.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4884345" y="3016898"/>
            <a:ext cx="4087058" cy="114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Wszystkie daty wpływu wniosków, posiedzeń i wydanych decyzji są szczegółowo dokumentowane w rejestrach komisji.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9231629" y="1099899"/>
            <a:ext cx="4087058" cy="1466850"/>
          </a:xfrm>
          <a:prstGeom prst="roundRect">
            <a:avLst>
              <a:gd name="adj" fmla="val 353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1" name="Shape 7"/>
          <p:cNvSpPr/>
          <p:nvPr/>
        </p:nvSpPr>
        <p:spPr>
          <a:xfrm>
            <a:off x="9347417" y="1248220"/>
            <a:ext cx="370284" cy="370284"/>
          </a:xfrm>
          <a:prstGeom prst="roundRect">
            <a:avLst>
              <a:gd name="adj" fmla="val 24692089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6656" y="1578412"/>
            <a:ext cx="166568" cy="16656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877544" y="1362715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Zgoda</a:t>
            </a:r>
            <a:endParaRPr lang="en-US" sz="1600" b="1" dirty="0"/>
          </a:p>
        </p:txBody>
      </p:sp>
      <p:sp>
        <p:nvSpPr>
          <p:cNvPr id="14" name="Text 9"/>
          <p:cNvSpPr/>
          <p:nvPr/>
        </p:nvSpPr>
        <p:spPr>
          <a:xfrm>
            <a:off x="9334853" y="1774930"/>
            <a:ext cx="3825121" cy="676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Pełna aprobata dla badania – możliwość rozpoczęcia po spełnieniu ewentualnych warunków administracyjnych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9231629" y="2690098"/>
            <a:ext cx="4087058" cy="1466850"/>
          </a:xfrm>
          <a:prstGeom prst="roundRect">
            <a:avLst>
              <a:gd name="adj" fmla="val 353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6" name="Shape 11"/>
          <p:cNvSpPr/>
          <p:nvPr/>
        </p:nvSpPr>
        <p:spPr>
          <a:xfrm>
            <a:off x="9357537" y="2899054"/>
            <a:ext cx="370284" cy="370284"/>
          </a:xfrm>
          <a:prstGeom prst="roundRect">
            <a:avLst>
              <a:gd name="adj" fmla="val 24692089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6656" y="3168610"/>
            <a:ext cx="166568" cy="16656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68733" y="2966516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Zgoda warunkowa</a:t>
            </a:r>
            <a:endParaRPr lang="en-US" sz="1600" b="1" dirty="0"/>
          </a:p>
        </p:txBody>
      </p:sp>
      <p:sp>
        <p:nvSpPr>
          <p:cNvPr id="19" name="Text 13"/>
          <p:cNvSpPr/>
          <p:nvPr/>
        </p:nvSpPr>
        <p:spPr>
          <a:xfrm>
            <a:off x="9357537" y="3268879"/>
            <a:ext cx="3825121" cy="774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Aprobata pod warunkiem wprowadzenia określonych modyfikacji w dokumentacji lub procedurach</a:t>
            </a:r>
            <a:endParaRPr lang="en-US" sz="1400" dirty="0"/>
          </a:p>
        </p:txBody>
      </p:sp>
      <p:sp>
        <p:nvSpPr>
          <p:cNvPr id="20" name="Shape 14"/>
          <p:cNvSpPr/>
          <p:nvPr/>
        </p:nvSpPr>
        <p:spPr>
          <a:xfrm>
            <a:off x="9231629" y="4280297"/>
            <a:ext cx="4087058" cy="1466850"/>
          </a:xfrm>
          <a:prstGeom prst="roundRect">
            <a:avLst>
              <a:gd name="adj" fmla="val 353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1" name="Shape 15"/>
          <p:cNvSpPr/>
          <p:nvPr/>
        </p:nvSpPr>
        <p:spPr>
          <a:xfrm>
            <a:off x="9334857" y="4413381"/>
            <a:ext cx="370284" cy="370284"/>
          </a:xfrm>
          <a:prstGeom prst="roundRect">
            <a:avLst>
              <a:gd name="adj" fmla="val 24692089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6656" y="4758809"/>
            <a:ext cx="166568" cy="16656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9877544" y="4494683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Odmowa</a:t>
            </a:r>
            <a:endParaRPr lang="en-US" sz="1600" b="1" dirty="0"/>
          </a:p>
        </p:txBody>
      </p:sp>
      <p:sp>
        <p:nvSpPr>
          <p:cNvPr id="24" name="Text 17"/>
          <p:cNvSpPr/>
          <p:nvPr/>
        </p:nvSpPr>
        <p:spPr>
          <a:xfrm>
            <a:off x="9334854" y="4843911"/>
            <a:ext cx="3825121" cy="86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Brak zgody na przeprowadzenie badania w przedstawionej formie ze względów etycznych lub naukowych</a:t>
            </a:r>
            <a:endParaRPr lang="en-US" sz="1400" dirty="0"/>
          </a:p>
        </p:txBody>
      </p:sp>
      <p:sp>
        <p:nvSpPr>
          <p:cNvPr id="25" name="Shape 18"/>
          <p:cNvSpPr/>
          <p:nvPr/>
        </p:nvSpPr>
        <p:spPr>
          <a:xfrm>
            <a:off x="9239489" y="5881513"/>
            <a:ext cx="4087058" cy="1466850"/>
          </a:xfrm>
          <a:prstGeom prst="roundRect">
            <a:avLst>
              <a:gd name="adj" fmla="val 353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6" name="Shape 19"/>
          <p:cNvSpPr/>
          <p:nvPr/>
        </p:nvSpPr>
        <p:spPr>
          <a:xfrm>
            <a:off x="9334857" y="5972414"/>
            <a:ext cx="370284" cy="370284"/>
          </a:xfrm>
          <a:prstGeom prst="roundRect">
            <a:avLst>
              <a:gd name="adj" fmla="val 24692089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36656" y="6349008"/>
            <a:ext cx="166568" cy="166568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9877544" y="6061115"/>
            <a:ext cx="1600557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Zawieszenie/cofnięcie</a:t>
            </a:r>
            <a:endParaRPr lang="en-US" sz="1600" b="1" dirty="0"/>
          </a:p>
        </p:txBody>
      </p:sp>
      <p:sp>
        <p:nvSpPr>
          <p:cNvPr id="29" name="Text 21"/>
          <p:cNvSpPr/>
          <p:nvPr/>
        </p:nvSpPr>
        <p:spPr>
          <a:xfrm>
            <a:off x="9362597" y="6508735"/>
            <a:ext cx="3825121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Wstrzymanie lub całkowite cofnięcie wcześniej wydanej zgody w przypadku poważnych nieprawidłowości</a:t>
            </a:r>
            <a:endParaRPr lang="en-US" sz="1400" dirty="0"/>
          </a:p>
        </p:txBody>
      </p:sp>
      <p:sp>
        <p:nvSpPr>
          <p:cNvPr id="30" name="Shape 22"/>
          <p:cNvSpPr/>
          <p:nvPr/>
        </p:nvSpPr>
        <p:spPr>
          <a:xfrm>
            <a:off x="6330613" y="7414562"/>
            <a:ext cx="6497538" cy="790099"/>
          </a:xfrm>
          <a:prstGeom prst="roundRect">
            <a:avLst>
              <a:gd name="adj" fmla="val 4994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31" name="Image 6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3787" y="7502495"/>
            <a:ext cx="192881" cy="154305"/>
          </a:xfrm>
          <a:prstGeom prst="rect">
            <a:avLst/>
          </a:prstGeom>
        </p:spPr>
      </p:pic>
      <p:sp>
        <p:nvSpPr>
          <p:cNvPr id="32" name="Text 23"/>
          <p:cNvSpPr/>
          <p:nvPr/>
        </p:nvSpPr>
        <p:spPr>
          <a:xfrm>
            <a:off x="6849842" y="7521733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Prawo do odwołania</a:t>
            </a:r>
            <a:endParaRPr lang="en-US" sz="1600" b="1" dirty="0"/>
          </a:p>
        </p:txBody>
      </p:sp>
      <p:sp>
        <p:nvSpPr>
          <p:cNvPr id="33" name="Text 24"/>
          <p:cNvSpPr/>
          <p:nvPr/>
        </p:nvSpPr>
        <p:spPr>
          <a:xfrm>
            <a:off x="6470272" y="7729205"/>
            <a:ext cx="6449854" cy="460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 przypadku decyzji negatywnej, sponsor lub badacz mają możliwość skorzystania z procedury odwoławczej zgodnie z obowiązującymi regulacjami.</a:t>
            </a:r>
            <a:endParaRPr lang="en-US" sz="1400" dirty="0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E4979249-F06F-2A81-F406-9D727E862A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28151" y="7674174"/>
            <a:ext cx="1802249" cy="5304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45800" y="397073"/>
            <a:ext cx="5846088" cy="450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Bieżący nadzór i zmiany w badaniu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3545800" y="1136452"/>
            <a:ext cx="1232178" cy="270986"/>
          </a:xfrm>
          <a:prstGeom prst="roundRect">
            <a:avLst>
              <a:gd name="adj" fmla="val 17890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59" y="1214199"/>
            <a:ext cx="115372" cy="11537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05357" y="1179671"/>
            <a:ext cx="886063" cy="184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NADZÓR CIĄGŁY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3545800" y="1569720"/>
            <a:ext cx="7538799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Rola komisji bioetycznej nie kończy się na wydaniu zgody – stanowi ona organ ciągłego nadzoru przez cały czas trwania badania klinicznego.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3545800" y="3775353"/>
            <a:ext cx="7538799" cy="15240"/>
          </a:xfrm>
          <a:prstGeom prst="roundRect">
            <a:avLst>
              <a:gd name="adj" fmla="val 397636"/>
            </a:avLst>
          </a:prstGeom>
          <a:solidFill>
            <a:srgbClr val="E2C8B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8" name="Shape 5"/>
          <p:cNvSpPr/>
          <p:nvPr/>
        </p:nvSpPr>
        <p:spPr>
          <a:xfrm>
            <a:off x="4991814" y="3342561"/>
            <a:ext cx="15240" cy="432792"/>
          </a:xfrm>
          <a:prstGeom prst="roundRect">
            <a:avLst>
              <a:gd name="adj" fmla="val 397636"/>
            </a:avLst>
          </a:prstGeom>
          <a:solidFill>
            <a:srgbClr val="E2C8B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9" name="Shape 6"/>
          <p:cNvSpPr/>
          <p:nvPr/>
        </p:nvSpPr>
        <p:spPr>
          <a:xfrm>
            <a:off x="4837152" y="3613071"/>
            <a:ext cx="324564" cy="324564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 7"/>
          <p:cNvSpPr/>
          <p:nvPr/>
        </p:nvSpPr>
        <p:spPr>
          <a:xfrm>
            <a:off x="4891266" y="3640098"/>
            <a:ext cx="2163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4097655" y="2193727"/>
            <a:ext cx="1803559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Przeglądy okresowe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3689985" y="2505670"/>
            <a:ext cx="2618899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Regularny monitoring proporcjonalny do poziomu ryzyka badania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535579" y="3775353"/>
            <a:ext cx="15240" cy="432792"/>
          </a:xfrm>
          <a:prstGeom prst="roundRect">
            <a:avLst>
              <a:gd name="adj" fmla="val 397636"/>
            </a:avLst>
          </a:prstGeom>
          <a:solidFill>
            <a:srgbClr val="E2C8B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4" name="Shape 11"/>
          <p:cNvSpPr/>
          <p:nvPr/>
        </p:nvSpPr>
        <p:spPr>
          <a:xfrm>
            <a:off x="6380917" y="3613071"/>
            <a:ext cx="324564" cy="324564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5" name="Text 12"/>
          <p:cNvSpPr/>
          <p:nvPr/>
        </p:nvSpPr>
        <p:spPr>
          <a:xfrm>
            <a:off x="6435030" y="3640098"/>
            <a:ext cx="2163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5641419" y="4352449"/>
            <a:ext cx="1803559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Ocena zmian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5233749" y="4664393"/>
            <a:ext cx="2619018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Weryfikacja wszystkich modyfikacji protokołu przed wdrożeniem</a:t>
            </a:r>
            <a:endParaRPr lang="en-US" sz="1100" dirty="0"/>
          </a:p>
        </p:txBody>
      </p:sp>
      <p:sp>
        <p:nvSpPr>
          <p:cNvPr id="18" name="Shape 15"/>
          <p:cNvSpPr/>
          <p:nvPr/>
        </p:nvSpPr>
        <p:spPr>
          <a:xfrm>
            <a:off x="8079343" y="3342561"/>
            <a:ext cx="15240" cy="432792"/>
          </a:xfrm>
          <a:prstGeom prst="roundRect">
            <a:avLst>
              <a:gd name="adj" fmla="val 397636"/>
            </a:avLst>
          </a:prstGeom>
          <a:solidFill>
            <a:srgbClr val="E2C8B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9" name="Shape 16"/>
          <p:cNvSpPr/>
          <p:nvPr/>
        </p:nvSpPr>
        <p:spPr>
          <a:xfrm>
            <a:off x="7924681" y="3613071"/>
            <a:ext cx="324564" cy="324564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0" name="Text 17"/>
          <p:cNvSpPr/>
          <p:nvPr/>
        </p:nvSpPr>
        <p:spPr>
          <a:xfrm>
            <a:off x="7978795" y="3640098"/>
            <a:ext cx="2163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1700" dirty="0"/>
          </a:p>
        </p:txBody>
      </p:sp>
      <p:sp>
        <p:nvSpPr>
          <p:cNvPr id="21" name="Text 18"/>
          <p:cNvSpPr/>
          <p:nvPr/>
        </p:nvSpPr>
        <p:spPr>
          <a:xfrm>
            <a:off x="7089458" y="2193727"/>
            <a:ext cx="1995011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Nadzór bezpieczeństwa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6777514" y="2505670"/>
            <a:ext cx="2619018" cy="692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Analiza raportów zdarzeń niepożądanych i danych o bezpieczeństwie</a:t>
            </a:r>
            <a:endParaRPr lang="en-US" sz="1100" dirty="0"/>
          </a:p>
        </p:txBody>
      </p:sp>
      <p:sp>
        <p:nvSpPr>
          <p:cNvPr id="23" name="Shape 20"/>
          <p:cNvSpPr/>
          <p:nvPr/>
        </p:nvSpPr>
        <p:spPr>
          <a:xfrm>
            <a:off x="9623227" y="3775353"/>
            <a:ext cx="15240" cy="432792"/>
          </a:xfrm>
          <a:prstGeom prst="roundRect">
            <a:avLst>
              <a:gd name="adj" fmla="val 397636"/>
            </a:avLst>
          </a:prstGeom>
          <a:solidFill>
            <a:srgbClr val="E2C8B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4" name="Shape 21"/>
          <p:cNvSpPr/>
          <p:nvPr/>
        </p:nvSpPr>
        <p:spPr>
          <a:xfrm>
            <a:off x="9468564" y="3613071"/>
            <a:ext cx="324564" cy="324564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5" name="Text 22"/>
          <p:cNvSpPr/>
          <p:nvPr/>
        </p:nvSpPr>
        <p:spPr>
          <a:xfrm>
            <a:off x="9522678" y="3640098"/>
            <a:ext cx="2163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1700" dirty="0"/>
          </a:p>
        </p:txBody>
      </p:sp>
      <p:sp>
        <p:nvSpPr>
          <p:cNvPr id="26" name="Text 23"/>
          <p:cNvSpPr/>
          <p:nvPr/>
        </p:nvSpPr>
        <p:spPr>
          <a:xfrm>
            <a:off x="8729067" y="4352449"/>
            <a:ext cx="1803559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Kontrola zgodności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8321397" y="4664393"/>
            <a:ext cx="2619018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Weryfikacja przestrzegania zatwierdzonych procedur i protokołu</a:t>
            </a:r>
            <a:endParaRPr lang="en-US" sz="1100" dirty="0"/>
          </a:p>
        </p:txBody>
      </p:sp>
      <p:sp>
        <p:nvSpPr>
          <p:cNvPr id="28" name="Text 25"/>
          <p:cNvSpPr/>
          <p:nvPr/>
        </p:nvSpPr>
        <p:spPr>
          <a:xfrm>
            <a:off x="3545800" y="5432584"/>
            <a:ext cx="1803559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Zasada podstawowa</a:t>
            </a:r>
            <a:endParaRPr lang="en-US" sz="1400" dirty="0"/>
          </a:p>
        </p:txBody>
      </p:sp>
      <p:sp>
        <p:nvSpPr>
          <p:cNvPr id="29" name="Text 26"/>
          <p:cNvSpPr/>
          <p:nvPr/>
        </p:nvSpPr>
        <p:spPr>
          <a:xfrm>
            <a:off x="3545800" y="5802154"/>
            <a:ext cx="3593425" cy="692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highlight>
                  <a:srgbClr val="FBE2D1"/>
                </a:highlight>
                <a:latin typeface="Open Sans" pitchFamily="34" charset="0"/>
                <a:ea typeface="Open Sans" pitchFamily="34" charset="-122"/>
                <a:cs typeface="Open Sans" pitchFamily="34" charset="-120"/>
              </a:rPr>
              <a:t>Żadna zmiana protokołu nie może być wdrożona bez uprzedniej zgody komisji IRB/IEC</a:t>
            </a: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chyba że zaistnieją wyjątkowe okoliczności.</a:t>
            </a:r>
            <a:endParaRPr lang="en-US" sz="1100" dirty="0"/>
          </a:p>
        </p:txBody>
      </p:sp>
      <p:sp>
        <p:nvSpPr>
          <p:cNvPr id="30" name="Text 27"/>
          <p:cNvSpPr/>
          <p:nvPr/>
        </p:nvSpPr>
        <p:spPr>
          <a:xfrm>
            <a:off x="7498794" y="5432584"/>
            <a:ext cx="1825347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Dopuszczalne wyjątki</a:t>
            </a:r>
            <a:endParaRPr lang="en-US" sz="1400" dirty="0"/>
          </a:p>
        </p:txBody>
      </p:sp>
      <p:sp>
        <p:nvSpPr>
          <p:cNvPr id="31" name="Text 28"/>
          <p:cNvSpPr/>
          <p:nvPr/>
        </p:nvSpPr>
        <p:spPr>
          <a:xfrm>
            <a:off x="7498794" y="5802154"/>
            <a:ext cx="3593425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Natychmiastowe zagrożenie bezpieczeństwa uczestników wymagające pilnej interwencji</a:t>
            </a:r>
            <a:endParaRPr lang="en-US" sz="1100" dirty="0"/>
          </a:p>
        </p:txBody>
      </p:sp>
      <p:sp>
        <p:nvSpPr>
          <p:cNvPr id="32" name="Text 29"/>
          <p:cNvSpPr/>
          <p:nvPr/>
        </p:nvSpPr>
        <p:spPr>
          <a:xfrm>
            <a:off x="7498794" y="6314361"/>
            <a:ext cx="3593425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Zmiany czysto administracyjne lub logistyczne niemające wpływu na uczestników</a:t>
            </a:r>
            <a:endParaRPr lang="en-US" sz="1100" dirty="0"/>
          </a:p>
        </p:txBody>
      </p:sp>
      <p:sp>
        <p:nvSpPr>
          <p:cNvPr id="33" name="Shape 30"/>
          <p:cNvSpPr/>
          <p:nvPr/>
        </p:nvSpPr>
        <p:spPr>
          <a:xfrm>
            <a:off x="3545800" y="6988850"/>
            <a:ext cx="7538799" cy="843677"/>
          </a:xfrm>
          <a:prstGeom prst="roundRect">
            <a:avLst>
              <a:gd name="adj" fmla="val 7183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3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985" y="7210425"/>
            <a:ext cx="180261" cy="144185"/>
          </a:xfrm>
          <a:prstGeom prst="rect">
            <a:avLst/>
          </a:prstGeom>
        </p:spPr>
      </p:pic>
      <p:sp>
        <p:nvSpPr>
          <p:cNvPr id="35" name="Text 31"/>
          <p:cNvSpPr/>
          <p:nvPr/>
        </p:nvSpPr>
        <p:spPr>
          <a:xfrm>
            <a:off x="4014430" y="7168991"/>
            <a:ext cx="6925985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Ważne:</a:t>
            </a: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Brak sztywnej częstotliwości przeglądów – elastyczne podejście dostosowane do charakterystyki i ryzyka konkretnego badania.</a:t>
            </a:r>
            <a:endParaRPr lang="en-US" sz="1100" dirty="0"/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9270176F-E127-7295-1483-9356E785D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8741" y="7461536"/>
            <a:ext cx="1841659" cy="7431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66674" y="366832"/>
            <a:ext cx="1215628" cy="248007"/>
          </a:xfrm>
          <a:prstGeom prst="roundRect">
            <a:avLst>
              <a:gd name="adj" fmla="val 17883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5850" y="438031"/>
            <a:ext cx="105489" cy="1054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104084" y="406360"/>
            <a:ext cx="899041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BEZPIECZEŃSTWO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3866674" y="667583"/>
            <a:ext cx="4903708" cy="412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Bezpieczeństwo i informowanie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3866674" y="1278017"/>
            <a:ext cx="6896933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Komisja bioetyczna wymaga natychmiastowego informowania o wszystkich zdarzeniach i okolicznościach mogących wpłynąć na bezpieczeństwo uczestników lub etyczną akceptowalność badania.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3866674" y="1848922"/>
            <a:ext cx="6896933" cy="1002149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1524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8" name="Shape 5"/>
          <p:cNvSpPr/>
          <p:nvPr/>
        </p:nvSpPr>
        <p:spPr>
          <a:xfrm>
            <a:off x="3881914" y="1864162"/>
            <a:ext cx="527923" cy="971669"/>
          </a:xfrm>
          <a:prstGeom prst="roundRect">
            <a:avLst>
              <a:gd name="adj" fmla="val 7037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9" name="Text 6"/>
          <p:cNvSpPr/>
          <p:nvPr/>
        </p:nvSpPr>
        <p:spPr>
          <a:xfrm>
            <a:off x="4043124" y="2226231"/>
            <a:ext cx="197882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541758" y="1996083"/>
            <a:ext cx="3008352" cy="206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SUSAR – poważne niepożądane reakcje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4541758" y="2281476"/>
            <a:ext cx="6074688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Natychmiastowe zgłaszanie wszystkich podejrzewanych, nieprzewidzianych, poważnych działań niepożądanych związanych z badanym produktem leczniczym</a:t>
            </a:r>
            <a:endParaRPr lang="en-US" sz="1000" dirty="0"/>
          </a:p>
        </p:txBody>
      </p:sp>
      <p:sp>
        <p:nvSpPr>
          <p:cNvPr id="12" name="Shape 9"/>
          <p:cNvSpPr/>
          <p:nvPr/>
        </p:nvSpPr>
        <p:spPr>
          <a:xfrm>
            <a:off x="3866674" y="2982992"/>
            <a:ext cx="6896933" cy="1002149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1524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3" name="Shape 10"/>
          <p:cNvSpPr/>
          <p:nvPr/>
        </p:nvSpPr>
        <p:spPr>
          <a:xfrm>
            <a:off x="3881914" y="2998232"/>
            <a:ext cx="527923" cy="971669"/>
          </a:xfrm>
          <a:prstGeom prst="roundRect">
            <a:avLst>
              <a:gd name="adj" fmla="val 7037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4" name="Text 11"/>
          <p:cNvSpPr/>
          <p:nvPr/>
        </p:nvSpPr>
        <p:spPr>
          <a:xfrm>
            <a:off x="4043124" y="3360301"/>
            <a:ext cx="197882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4541758" y="3130153"/>
            <a:ext cx="1928098" cy="206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Odstępstwa od protokołu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4541758" y="3415546"/>
            <a:ext cx="6074688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Informowanie o wszelkich odstępstwach wprowadzonych w celu eliminacji bezpośredniego zagrożenia dla zdrowia lub życia uczestników</a:t>
            </a:r>
            <a:endParaRPr lang="en-US" sz="1000" dirty="0"/>
          </a:p>
        </p:txBody>
      </p:sp>
      <p:sp>
        <p:nvSpPr>
          <p:cNvPr id="17" name="Shape 14"/>
          <p:cNvSpPr/>
          <p:nvPr/>
        </p:nvSpPr>
        <p:spPr>
          <a:xfrm>
            <a:off x="3866674" y="4117062"/>
            <a:ext cx="6896933" cy="1002149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1524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8" name="Shape 15"/>
          <p:cNvSpPr/>
          <p:nvPr/>
        </p:nvSpPr>
        <p:spPr>
          <a:xfrm>
            <a:off x="3881914" y="4132302"/>
            <a:ext cx="527923" cy="971669"/>
          </a:xfrm>
          <a:prstGeom prst="roundRect">
            <a:avLst>
              <a:gd name="adj" fmla="val 7037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9" name="Text 16"/>
          <p:cNvSpPr/>
          <p:nvPr/>
        </p:nvSpPr>
        <p:spPr>
          <a:xfrm>
            <a:off x="4043124" y="4494371"/>
            <a:ext cx="197882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4541758" y="4264223"/>
            <a:ext cx="1840468" cy="206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Zmiany poziomu ryzyka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4541758" y="4549616"/>
            <a:ext cx="6074688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Zgłaszanie wszelkich modyfikacji protokołu lub procedur, które mogą zwiększyć ryzyko dla uczestników badania</a:t>
            </a:r>
            <a:endParaRPr lang="en-US" sz="1000" dirty="0"/>
          </a:p>
        </p:txBody>
      </p:sp>
      <p:sp>
        <p:nvSpPr>
          <p:cNvPr id="22" name="Shape 19"/>
          <p:cNvSpPr/>
          <p:nvPr/>
        </p:nvSpPr>
        <p:spPr>
          <a:xfrm>
            <a:off x="3866674" y="5251133"/>
            <a:ext cx="6896933" cy="1002149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1524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3" name="Shape 20"/>
          <p:cNvSpPr/>
          <p:nvPr/>
        </p:nvSpPr>
        <p:spPr>
          <a:xfrm>
            <a:off x="3881914" y="5266373"/>
            <a:ext cx="527923" cy="971669"/>
          </a:xfrm>
          <a:prstGeom prst="roundRect">
            <a:avLst>
              <a:gd name="adj" fmla="val 7037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4" name="Text 21"/>
          <p:cNvSpPr/>
          <p:nvPr/>
        </p:nvSpPr>
        <p:spPr>
          <a:xfrm>
            <a:off x="4043124" y="5628442"/>
            <a:ext cx="197882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1550" dirty="0"/>
          </a:p>
        </p:txBody>
      </p:sp>
      <p:sp>
        <p:nvSpPr>
          <p:cNvPr id="25" name="Text 22"/>
          <p:cNvSpPr/>
          <p:nvPr/>
        </p:nvSpPr>
        <p:spPr>
          <a:xfrm>
            <a:off x="4541758" y="5398294"/>
            <a:ext cx="2113955" cy="206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Nowe dane bezpieczeństwa</a:t>
            </a:r>
            <a:endParaRPr lang="en-US" sz="1250" dirty="0"/>
          </a:p>
        </p:txBody>
      </p:sp>
      <p:sp>
        <p:nvSpPr>
          <p:cNvPr id="26" name="Text 23"/>
          <p:cNvSpPr/>
          <p:nvPr/>
        </p:nvSpPr>
        <p:spPr>
          <a:xfrm>
            <a:off x="4541758" y="5683687"/>
            <a:ext cx="6074688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Przekazywanie aktualnych informacji o bezpieczeństwie produktu z innych badań lub źródeł, które mogą wpływać na ocenę ryzyka</a:t>
            </a:r>
            <a:endParaRPr lang="en-US" sz="1000" dirty="0"/>
          </a:p>
        </p:txBody>
      </p:sp>
      <p:sp>
        <p:nvSpPr>
          <p:cNvPr id="27" name="Shape 24"/>
          <p:cNvSpPr/>
          <p:nvPr/>
        </p:nvSpPr>
        <p:spPr>
          <a:xfrm>
            <a:off x="3866674" y="6467733"/>
            <a:ext cx="6896933" cy="24051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8" name="Text 25"/>
          <p:cNvSpPr/>
          <p:nvPr/>
        </p:nvSpPr>
        <p:spPr>
          <a:xfrm>
            <a:off x="3866674" y="6772156"/>
            <a:ext cx="1649968" cy="206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Uprawnienia komisji</a:t>
            </a:r>
            <a:endParaRPr lang="en-US" sz="1250" dirty="0"/>
          </a:p>
        </p:txBody>
      </p:sp>
      <p:sp>
        <p:nvSpPr>
          <p:cNvPr id="29" name="Text 26"/>
          <p:cNvSpPr/>
          <p:nvPr/>
        </p:nvSpPr>
        <p:spPr>
          <a:xfrm>
            <a:off x="3866674" y="7110293"/>
            <a:ext cx="3287435" cy="633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IRB/IEC może wymagać przekazania dodatkowych informacji uczestnikom w świetle nowych danych o bezpieczeństwie lub ryzyka.</a:t>
            </a:r>
            <a:endParaRPr lang="en-US" sz="1000" dirty="0"/>
          </a:p>
        </p:txBody>
      </p:sp>
      <p:sp>
        <p:nvSpPr>
          <p:cNvPr id="30" name="Text 27"/>
          <p:cNvSpPr/>
          <p:nvPr/>
        </p:nvSpPr>
        <p:spPr>
          <a:xfrm>
            <a:off x="7483673" y="6772156"/>
            <a:ext cx="1649968" cy="206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Aktualizacja zgody</a:t>
            </a:r>
            <a:endParaRPr lang="en-US" sz="1250" dirty="0"/>
          </a:p>
        </p:txBody>
      </p:sp>
      <p:sp>
        <p:nvSpPr>
          <p:cNvPr id="31" name="Text 28"/>
          <p:cNvSpPr/>
          <p:nvPr/>
        </p:nvSpPr>
        <p:spPr>
          <a:xfrm>
            <a:off x="7483673" y="7110293"/>
            <a:ext cx="3287435" cy="633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 uzasadnionych przypadkach konieczne może być ponowne uzyskanie świadomej zgody od uczestników.</a:t>
            </a:r>
            <a:endParaRPr lang="en-US" sz="1000" dirty="0"/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4FAFE816-2305-02C3-102C-C5CC767EB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741" y="7461536"/>
            <a:ext cx="1841659" cy="7431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1109</Words>
  <Application>Microsoft Office PowerPoint</Application>
  <PresentationFormat>Niestandardowy</PresentationFormat>
  <Paragraphs>167</Paragraphs>
  <Slides>11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Bitter Medium</vt:lpstr>
      <vt:lpstr>Open Sans</vt:lpstr>
      <vt:lpstr>Arial</vt:lpstr>
      <vt:lpstr>Bitter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Adrian Gawlikowski</cp:lastModifiedBy>
  <cp:revision>2</cp:revision>
  <dcterms:created xsi:type="dcterms:W3CDTF">2026-01-22T18:08:43Z</dcterms:created>
  <dcterms:modified xsi:type="dcterms:W3CDTF">2026-01-22T18:29:02Z</dcterms:modified>
</cp:coreProperties>
</file>