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2"/>
    <p:sldId id="341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</p:sldIdLst>
  <p:sldSz cx="12188825" cy="6858000"/>
  <p:notesSz cx="6858000" cy="9144000"/>
  <p:embeddedFontLst>
    <p:embeddedFont>
      <p:font typeface="Open Sans Extrabold" panose="020B0604020202020204" charset="0"/>
      <p:bold r:id="rId17"/>
      <p:boldItalic r:id="rId18"/>
    </p:embeddedFont>
    <p:embeddedFont>
      <p:font typeface="Open Sans SemiBold" panose="020B0604020202020204" charset="0"/>
      <p:bold r:id="rId19"/>
      <p:boldItalic r:id="rId20"/>
    </p:embeddedFont>
    <p:embeddedFont>
      <p:font typeface="Open Sans Light" panose="020B0604020202020204" charset="0"/>
      <p:regular r:id="rId21"/>
      <p: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z Rachwał" initials="TR" lastIdx="3" clrIdx="0">
    <p:extLst>
      <p:ext uri="{19B8F6BF-5375-455C-9EA6-DF929625EA0E}">
        <p15:presenceInfo xmlns:p15="http://schemas.microsoft.com/office/powerpoint/2012/main" userId="4f3e664099fdaadc" providerId="Windows Live"/>
      </p:ext>
    </p:extLst>
  </p:cmAuthor>
  <p:cmAuthor id="2" name="Wojciechowska Monika" initials="WM" lastIdx="1" clrIdx="1">
    <p:extLst>
      <p:ext uri="{19B8F6BF-5375-455C-9EA6-DF929625EA0E}">
        <p15:presenceInfo xmlns:p15="http://schemas.microsoft.com/office/powerpoint/2012/main" userId="S-1-5-21-1525952054-1005573771-2909822258-5602" providerId="AD"/>
      </p:ext>
    </p:extLst>
  </p:cmAuthor>
  <p:cmAuthor id="3" name="Szczepańska Marta" initials="SM" lastIdx="4" clrIdx="2">
    <p:extLst>
      <p:ext uri="{19B8F6BF-5375-455C-9EA6-DF929625EA0E}">
        <p15:presenceInfo xmlns:p15="http://schemas.microsoft.com/office/powerpoint/2012/main" userId="S-1-5-21-1525952054-1005573771-2909822258-9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6DE"/>
    <a:srgbClr val="04A1DE"/>
    <a:srgbClr val="00A8E1"/>
    <a:srgbClr val="FF0024"/>
    <a:srgbClr val="828282"/>
    <a:srgbClr val="6E90FE"/>
    <a:srgbClr val="8086FC"/>
    <a:srgbClr val="6D6DFB"/>
    <a:srgbClr val="4E78F0"/>
    <a:srgbClr val="F0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7" autoAdjust="0"/>
    <p:restoredTop sz="94629" autoAdjust="0"/>
  </p:normalViewPr>
  <p:slideViewPr>
    <p:cSldViewPr showGuides="1">
      <p:cViewPr varScale="1">
        <p:scale>
          <a:sx n="108" d="100"/>
          <a:sy n="108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17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2020-03-03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2020-03-03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658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5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49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noProof="0" smtClean="0"/>
              <a:t>10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280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800" cap="small" baseline="0">
                <a:solidFill>
                  <a:srgbClr val="14A6DE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rtl="0"/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3200"/>
              </a:lnSpc>
              <a:spcBef>
                <a:spcPts val="0"/>
              </a:spcBef>
              <a:defRPr sz="2400" baseline="0">
                <a:latin typeface="Open Sans" panose="020B0606030504020204" pitchFamily="34" charset="0"/>
              </a:defRPr>
            </a:lvl1pPr>
            <a:lvl2pPr>
              <a:defRPr sz="2400" baseline="0">
                <a:latin typeface="Open Sans" panose="020B0606030504020204" pitchFamily="34" charset="0"/>
              </a:defRPr>
            </a:lvl2pPr>
            <a:lvl3pPr>
              <a:defRPr sz="2400" baseline="0">
                <a:latin typeface="Open Sans" panose="020B0606030504020204" pitchFamily="34" charset="0"/>
              </a:defRPr>
            </a:lvl3pPr>
            <a:lvl4pPr>
              <a:defRPr sz="2400" baseline="0">
                <a:latin typeface="Open Sans" panose="020B0606030504020204" pitchFamily="34" charset="0"/>
              </a:defRPr>
            </a:lvl4pPr>
            <a:lvl5pPr>
              <a:defRPr sz="2400" baseline="0">
                <a:latin typeface="Open Sans" panose="020B0606030504020204" pitchFamily="34" charset="0"/>
              </a:defRPr>
            </a:lvl5pPr>
          </a:lstStyle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2020-03-03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8396" y="5606634"/>
            <a:ext cx="13077093" cy="1124781"/>
          </a:xfrm>
          <a:prstGeom prst="rect">
            <a:avLst/>
          </a:prstGeom>
        </p:spPr>
      </p:pic>
      <p:grpSp>
        <p:nvGrpSpPr>
          <p:cNvPr id="26" name="Grupa 25"/>
          <p:cNvGrpSpPr/>
          <p:nvPr userDrawn="1"/>
        </p:nvGrpSpPr>
        <p:grpSpPr>
          <a:xfrm>
            <a:off x="11986076" y="-2538"/>
            <a:ext cx="212051" cy="6860537"/>
            <a:chOff x="11986076" y="-2538"/>
            <a:chExt cx="212051" cy="6860537"/>
          </a:xfrm>
        </p:grpSpPr>
        <p:sp>
          <p:nvSpPr>
            <p:cNvPr id="27" name="Prostokąt 26"/>
            <p:cNvSpPr/>
            <p:nvPr/>
          </p:nvSpPr>
          <p:spPr>
            <a:xfrm>
              <a:off x="11986076" y="1340768"/>
              <a:ext cx="212051" cy="5517231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11986076" y="-2538"/>
              <a:ext cx="212051" cy="1703346"/>
            </a:xfrm>
            <a:prstGeom prst="rect">
              <a:avLst/>
            </a:prstGeom>
            <a:solidFill>
              <a:srgbClr val="14A6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Grupa 28"/>
          <p:cNvGrpSpPr/>
          <p:nvPr userDrawn="1"/>
        </p:nvGrpSpPr>
        <p:grpSpPr>
          <a:xfrm>
            <a:off x="10076813" y="6169026"/>
            <a:ext cx="1643903" cy="281194"/>
            <a:chOff x="2427288" y="5583238"/>
            <a:chExt cx="5067300" cy="866775"/>
          </a:xfrm>
        </p:grpSpPr>
        <p:sp>
          <p:nvSpPr>
            <p:cNvPr id="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7288" y="5583238"/>
              <a:ext cx="50673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2427288" y="6018213"/>
              <a:ext cx="382588" cy="423863"/>
            </a:xfrm>
            <a:custGeom>
              <a:avLst/>
              <a:gdLst>
                <a:gd name="T0" fmla="*/ 240 w 482"/>
                <a:gd name="T1" fmla="*/ 103 h 534"/>
                <a:gd name="T2" fmla="*/ 211 w 482"/>
                <a:gd name="T3" fmla="*/ 107 h 534"/>
                <a:gd name="T4" fmla="*/ 184 w 482"/>
                <a:gd name="T5" fmla="*/ 115 h 534"/>
                <a:gd name="T6" fmla="*/ 163 w 482"/>
                <a:gd name="T7" fmla="*/ 128 h 534"/>
                <a:gd name="T8" fmla="*/ 145 w 482"/>
                <a:gd name="T9" fmla="*/ 146 h 534"/>
                <a:gd name="T10" fmla="*/ 132 w 482"/>
                <a:gd name="T11" fmla="*/ 171 h 534"/>
                <a:gd name="T12" fmla="*/ 124 w 482"/>
                <a:gd name="T13" fmla="*/ 200 h 534"/>
                <a:gd name="T14" fmla="*/ 120 w 482"/>
                <a:gd name="T15" fmla="*/ 235 h 534"/>
                <a:gd name="T16" fmla="*/ 120 w 482"/>
                <a:gd name="T17" fmla="*/ 311 h 534"/>
                <a:gd name="T18" fmla="*/ 360 w 482"/>
                <a:gd name="T19" fmla="*/ 311 h 534"/>
                <a:gd name="T20" fmla="*/ 360 w 482"/>
                <a:gd name="T21" fmla="*/ 235 h 534"/>
                <a:gd name="T22" fmla="*/ 358 w 482"/>
                <a:gd name="T23" fmla="*/ 200 h 534"/>
                <a:gd name="T24" fmla="*/ 348 w 482"/>
                <a:gd name="T25" fmla="*/ 171 h 534"/>
                <a:gd name="T26" fmla="*/ 335 w 482"/>
                <a:gd name="T27" fmla="*/ 146 h 534"/>
                <a:gd name="T28" fmla="*/ 317 w 482"/>
                <a:gd name="T29" fmla="*/ 128 h 534"/>
                <a:gd name="T30" fmla="*/ 296 w 482"/>
                <a:gd name="T31" fmla="*/ 115 h 534"/>
                <a:gd name="T32" fmla="*/ 269 w 482"/>
                <a:gd name="T33" fmla="*/ 107 h 534"/>
                <a:gd name="T34" fmla="*/ 240 w 482"/>
                <a:gd name="T35" fmla="*/ 103 h 534"/>
                <a:gd name="T36" fmla="*/ 240 w 482"/>
                <a:gd name="T37" fmla="*/ 0 h 534"/>
                <a:gd name="T38" fmla="*/ 286 w 482"/>
                <a:gd name="T39" fmla="*/ 2 h 534"/>
                <a:gd name="T40" fmla="*/ 329 w 482"/>
                <a:gd name="T41" fmla="*/ 12 h 534"/>
                <a:gd name="T42" fmla="*/ 368 w 482"/>
                <a:gd name="T43" fmla="*/ 27 h 534"/>
                <a:gd name="T44" fmla="*/ 400 w 482"/>
                <a:gd name="T45" fmla="*/ 50 h 534"/>
                <a:gd name="T46" fmla="*/ 428 w 482"/>
                <a:gd name="T47" fmla="*/ 78 h 534"/>
                <a:gd name="T48" fmla="*/ 451 w 482"/>
                <a:gd name="T49" fmla="*/ 111 h 534"/>
                <a:gd name="T50" fmla="*/ 468 w 482"/>
                <a:gd name="T51" fmla="*/ 152 h 534"/>
                <a:gd name="T52" fmla="*/ 478 w 482"/>
                <a:gd name="T53" fmla="*/ 196 h 534"/>
                <a:gd name="T54" fmla="*/ 482 w 482"/>
                <a:gd name="T55" fmla="*/ 247 h 534"/>
                <a:gd name="T56" fmla="*/ 482 w 482"/>
                <a:gd name="T57" fmla="*/ 534 h 534"/>
                <a:gd name="T58" fmla="*/ 360 w 482"/>
                <a:gd name="T59" fmla="*/ 534 h 534"/>
                <a:gd name="T60" fmla="*/ 360 w 482"/>
                <a:gd name="T61" fmla="*/ 408 h 534"/>
                <a:gd name="T62" fmla="*/ 120 w 482"/>
                <a:gd name="T63" fmla="*/ 408 h 534"/>
                <a:gd name="T64" fmla="*/ 120 w 482"/>
                <a:gd name="T65" fmla="*/ 534 h 534"/>
                <a:gd name="T66" fmla="*/ 0 w 482"/>
                <a:gd name="T67" fmla="*/ 534 h 534"/>
                <a:gd name="T68" fmla="*/ 0 w 482"/>
                <a:gd name="T69" fmla="*/ 247 h 534"/>
                <a:gd name="T70" fmla="*/ 4 w 482"/>
                <a:gd name="T71" fmla="*/ 196 h 534"/>
                <a:gd name="T72" fmla="*/ 14 w 482"/>
                <a:gd name="T73" fmla="*/ 152 h 534"/>
                <a:gd name="T74" fmla="*/ 31 w 482"/>
                <a:gd name="T75" fmla="*/ 111 h 534"/>
                <a:gd name="T76" fmla="*/ 54 w 482"/>
                <a:gd name="T77" fmla="*/ 78 h 534"/>
                <a:gd name="T78" fmla="*/ 81 w 482"/>
                <a:gd name="T79" fmla="*/ 50 h 534"/>
                <a:gd name="T80" fmla="*/ 114 w 482"/>
                <a:gd name="T81" fmla="*/ 27 h 534"/>
                <a:gd name="T82" fmla="*/ 153 w 482"/>
                <a:gd name="T83" fmla="*/ 12 h 534"/>
                <a:gd name="T84" fmla="*/ 195 w 482"/>
                <a:gd name="T85" fmla="*/ 2 h 534"/>
                <a:gd name="T86" fmla="*/ 240 w 482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3" y="128"/>
                  </a:lnTo>
                  <a:lnTo>
                    <a:pt x="145" y="146"/>
                  </a:lnTo>
                  <a:lnTo>
                    <a:pt x="132" y="171"/>
                  </a:lnTo>
                  <a:lnTo>
                    <a:pt x="124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8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6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8" y="27"/>
                  </a:lnTo>
                  <a:lnTo>
                    <a:pt x="400" y="50"/>
                  </a:lnTo>
                  <a:lnTo>
                    <a:pt x="428" y="78"/>
                  </a:lnTo>
                  <a:lnTo>
                    <a:pt x="451" y="111"/>
                  </a:lnTo>
                  <a:lnTo>
                    <a:pt x="468" y="152"/>
                  </a:lnTo>
                  <a:lnTo>
                    <a:pt x="478" y="196"/>
                  </a:lnTo>
                  <a:lnTo>
                    <a:pt x="482" y="247"/>
                  </a:lnTo>
                  <a:lnTo>
                    <a:pt x="482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31" y="111"/>
                  </a:lnTo>
                  <a:lnTo>
                    <a:pt x="54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5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2905126" y="6024563"/>
              <a:ext cx="395288" cy="417513"/>
            </a:xfrm>
            <a:custGeom>
              <a:avLst/>
              <a:gdLst>
                <a:gd name="T0" fmla="*/ 0 w 499"/>
                <a:gd name="T1" fmla="*/ 0 h 526"/>
                <a:gd name="T2" fmla="*/ 120 w 499"/>
                <a:gd name="T3" fmla="*/ 0 h 526"/>
                <a:gd name="T4" fmla="*/ 120 w 499"/>
                <a:gd name="T5" fmla="*/ 246 h 526"/>
                <a:gd name="T6" fmla="*/ 352 w 499"/>
                <a:gd name="T7" fmla="*/ 0 h 526"/>
                <a:gd name="T8" fmla="*/ 487 w 499"/>
                <a:gd name="T9" fmla="*/ 0 h 526"/>
                <a:gd name="T10" fmla="*/ 270 w 499"/>
                <a:gd name="T11" fmla="*/ 235 h 526"/>
                <a:gd name="T12" fmla="*/ 499 w 499"/>
                <a:gd name="T13" fmla="*/ 526 h 526"/>
                <a:gd name="T14" fmla="*/ 358 w 499"/>
                <a:gd name="T15" fmla="*/ 526 h 526"/>
                <a:gd name="T16" fmla="*/ 189 w 499"/>
                <a:gd name="T17" fmla="*/ 320 h 526"/>
                <a:gd name="T18" fmla="*/ 120 w 499"/>
                <a:gd name="T19" fmla="*/ 394 h 526"/>
                <a:gd name="T20" fmla="*/ 120 w 499"/>
                <a:gd name="T21" fmla="*/ 526 h 526"/>
                <a:gd name="T22" fmla="*/ 0 w 499"/>
                <a:gd name="T23" fmla="*/ 526 h 526"/>
                <a:gd name="T24" fmla="*/ 0 w 499"/>
                <a:gd name="T25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526">
                  <a:moveTo>
                    <a:pt x="0" y="0"/>
                  </a:moveTo>
                  <a:lnTo>
                    <a:pt x="120" y="0"/>
                  </a:lnTo>
                  <a:lnTo>
                    <a:pt x="120" y="246"/>
                  </a:lnTo>
                  <a:lnTo>
                    <a:pt x="352" y="0"/>
                  </a:lnTo>
                  <a:lnTo>
                    <a:pt x="487" y="0"/>
                  </a:lnTo>
                  <a:lnTo>
                    <a:pt x="270" y="235"/>
                  </a:lnTo>
                  <a:lnTo>
                    <a:pt x="499" y="526"/>
                  </a:lnTo>
                  <a:lnTo>
                    <a:pt x="358" y="526"/>
                  </a:lnTo>
                  <a:lnTo>
                    <a:pt x="189" y="320"/>
                  </a:lnTo>
                  <a:lnTo>
                    <a:pt x="120" y="394"/>
                  </a:lnTo>
                  <a:lnTo>
                    <a:pt x="120" y="526"/>
                  </a:lnTo>
                  <a:lnTo>
                    <a:pt x="0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3341688" y="6018213"/>
              <a:ext cx="379413" cy="423863"/>
            </a:xfrm>
            <a:custGeom>
              <a:avLst/>
              <a:gdLst>
                <a:gd name="T0" fmla="*/ 240 w 480"/>
                <a:gd name="T1" fmla="*/ 103 h 534"/>
                <a:gd name="T2" fmla="*/ 211 w 480"/>
                <a:gd name="T3" fmla="*/ 107 h 534"/>
                <a:gd name="T4" fmla="*/ 184 w 480"/>
                <a:gd name="T5" fmla="*/ 115 h 534"/>
                <a:gd name="T6" fmla="*/ 163 w 480"/>
                <a:gd name="T7" fmla="*/ 128 h 534"/>
                <a:gd name="T8" fmla="*/ 143 w 480"/>
                <a:gd name="T9" fmla="*/ 146 h 534"/>
                <a:gd name="T10" fmla="*/ 132 w 480"/>
                <a:gd name="T11" fmla="*/ 171 h 534"/>
                <a:gd name="T12" fmla="*/ 122 w 480"/>
                <a:gd name="T13" fmla="*/ 200 h 534"/>
                <a:gd name="T14" fmla="*/ 120 w 480"/>
                <a:gd name="T15" fmla="*/ 235 h 534"/>
                <a:gd name="T16" fmla="*/ 120 w 480"/>
                <a:gd name="T17" fmla="*/ 311 h 534"/>
                <a:gd name="T18" fmla="*/ 360 w 480"/>
                <a:gd name="T19" fmla="*/ 311 h 534"/>
                <a:gd name="T20" fmla="*/ 360 w 480"/>
                <a:gd name="T21" fmla="*/ 235 h 534"/>
                <a:gd name="T22" fmla="*/ 356 w 480"/>
                <a:gd name="T23" fmla="*/ 200 h 534"/>
                <a:gd name="T24" fmla="*/ 348 w 480"/>
                <a:gd name="T25" fmla="*/ 171 h 534"/>
                <a:gd name="T26" fmla="*/ 335 w 480"/>
                <a:gd name="T27" fmla="*/ 146 h 534"/>
                <a:gd name="T28" fmla="*/ 317 w 480"/>
                <a:gd name="T29" fmla="*/ 128 h 534"/>
                <a:gd name="T30" fmla="*/ 294 w 480"/>
                <a:gd name="T31" fmla="*/ 115 h 534"/>
                <a:gd name="T32" fmla="*/ 269 w 480"/>
                <a:gd name="T33" fmla="*/ 107 h 534"/>
                <a:gd name="T34" fmla="*/ 240 w 480"/>
                <a:gd name="T35" fmla="*/ 103 h 534"/>
                <a:gd name="T36" fmla="*/ 240 w 480"/>
                <a:gd name="T37" fmla="*/ 0 h 534"/>
                <a:gd name="T38" fmla="*/ 286 w 480"/>
                <a:gd name="T39" fmla="*/ 2 h 534"/>
                <a:gd name="T40" fmla="*/ 329 w 480"/>
                <a:gd name="T41" fmla="*/ 12 h 534"/>
                <a:gd name="T42" fmla="*/ 366 w 480"/>
                <a:gd name="T43" fmla="*/ 27 h 534"/>
                <a:gd name="T44" fmla="*/ 401 w 480"/>
                <a:gd name="T45" fmla="*/ 50 h 534"/>
                <a:gd name="T46" fmla="*/ 428 w 480"/>
                <a:gd name="T47" fmla="*/ 78 h 534"/>
                <a:gd name="T48" fmla="*/ 451 w 480"/>
                <a:gd name="T49" fmla="*/ 111 h 534"/>
                <a:gd name="T50" fmla="*/ 466 w 480"/>
                <a:gd name="T51" fmla="*/ 152 h 534"/>
                <a:gd name="T52" fmla="*/ 478 w 480"/>
                <a:gd name="T53" fmla="*/ 196 h 534"/>
                <a:gd name="T54" fmla="*/ 480 w 480"/>
                <a:gd name="T55" fmla="*/ 247 h 534"/>
                <a:gd name="T56" fmla="*/ 480 w 480"/>
                <a:gd name="T57" fmla="*/ 534 h 534"/>
                <a:gd name="T58" fmla="*/ 360 w 480"/>
                <a:gd name="T59" fmla="*/ 534 h 534"/>
                <a:gd name="T60" fmla="*/ 360 w 480"/>
                <a:gd name="T61" fmla="*/ 408 h 534"/>
                <a:gd name="T62" fmla="*/ 120 w 480"/>
                <a:gd name="T63" fmla="*/ 408 h 534"/>
                <a:gd name="T64" fmla="*/ 120 w 480"/>
                <a:gd name="T65" fmla="*/ 534 h 534"/>
                <a:gd name="T66" fmla="*/ 0 w 480"/>
                <a:gd name="T67" fmla="*/ 534 h 534"/>
                <a:gd name="T68" fmla="*/ 0 w 480"/>
                <a:gd name="T69" fmla="*/ 247 h 534"/>
                <a:gd name="T70" fmla="*/ 4 w 480"/>
                <a:gd name="T71" fmla="*/ 196 h 534"/>
                <a:gd name="T72" fmla="*/ 14 w 480"/>
                <a:gd name="T73" fmla="*/ 152 h 534"/>
                <a:gd name="T74" fmla="*/ 31 w 480"/>
                <a:gd name="T75" fmla="*/ 111 h 534"/>
                <a:gd name="T76" fmla="*/ 52 w 480"/>
                <a:gd name="T77" fmla="*/ 78 h 534"/>
                <a:gd name="T78" fmla="*/ 81 w 480"/>
                <a:gd name="T79" fmla="*/ 50 h 534"/>
                <a:gd name="T80" fmla="*/ 114 w 480"/>
                <a:gd name="T81" fmla="*/ 27 h 534"/>
                <a:gd name="T82" fmla="*/ 153 w 480"/>
                <a:gd name="T83" fmla="*/ 12 h 534"/>
                <a:gd name="T84" fmla="*/ 194 w 480"/>
                <a:gd name="T85" fmla="*/ 2 h 534"/>
                <a:gd name="T86" fmla="*/ 240 w 480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3" y="128"/>
                  </a:lnTo>
                  <a:lnTo>
                    <a:pt x="143" y="146"/>
                  </a:lnTo>
                  <a:lnTo>
                    <a:pt x="132" y="171"/>
                  </a:lnTo>
                  <a:lnTo>
                    <a:pt x="122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6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4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6" y="27"/>
                  </a:lnTo>
                  <a:lnTo>
                    <a:pt x="401" y="50"/>
                  </a:lnTo>
                  <a:lnTo>
                    <a:pt x="428" y="78"/>
                  </a:lnTo>
                  <a:lnTo>
                    <a:pt x="451" y="111"/>
                  </a:lnTo>
                  <a:lnTo>
                    <a:pt x="466" y="152"/>
                  </a:lnTo>
                  <a:lnTo>
                    <a:pt x="478" y="196"/>
                  </a:lnTo>
                  <a:lnTo>
                    <a:pt x="480" y="247"/>
                  </a:lnTo>
                  <a:lnTo>
                    <a:pt x="480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31" y="111"/>
                  </a:lnTo>
                  <a:lnTo>
                    <a:pt x="52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4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3816351" y="6024563"/>
              <a:ext cx="419100" cy="417513"/>
            </a:xfrm>
            <a:custGeom>
              <a:avLst/>
              <a:gdLst>
                <a:gd name="T0" fmla="*/ 122 w 528"/>
                <a:gd name="T1" fmla="*/ 101 h 526"/>
                <a:gd name="T2" fmla="*/ 122 w 528"/>
                <a:gd name="T3" fmla="*/ 427 h 526"/>
                <a:gd name="T4" fmla="*/ 232 w 528"/>
                <a:gd name="T5" fmla="*/ 427 h 526"/>
                <a:gd name="T6" fmla="*/ 274 w 528"/>
                <a:gd name="T7" fmla="*/ 423 h 526"/>
                <a:gd name="T8" fmla="*/ 313 w 528"/>
                <a:gd name="T9" fmla="*/ 412 h 526"/>
                <a:gd name="T10" fmla="*/ 344 w 528"/>
                <a:gd name="T11" fmla="*/ 394 h 526"/>
                <a:gd name="T12" fmla="*/ 369 w 528"/>
                <a:gd name="T13" fmla="*/ 371 h 526"/>
                <a:gd name="T14" fmla="*/ 389 w 528"/>
                <a:gd name="T15" fmla="*/ 340 h 526"/>
                <a:gd name="T16" fmla="*/ 400 w 528"/>
                <a:gd name="T17" fmla="*/ 305 h 526"/>
                <a:gd name="T18" fmla="*/ 406 w 528"/>
                <a:gd name="T19" fmla="*/ 264 h 526"/>
                <a:gd name="T20" fmla="*/ 400 w 528"/>
                <a:gd name="T21" fmla="*/ 223 h 526"/>
                <a:gd name="T22" fmla="*/ 389 w 528"/>
                <a:gd name="T23" fmla="*/ 188 h 526"/>
                <a:gd name="T24" fmla="*/ 369 w 528"/>
                <a:gd name="T25" fmla="*/ 157 h 526"/>
                <a:gd name="T26" fmla="*/ 344 w 528"/>
                <a:gd name="T27" fmla="*/ 134 h 526"/>
                <a:gd name="T28" fmla="*/ 313 w 528"/>
                <a:gd name="T29" fmla="*/ 116 h 526"/>
                <a:gd name="T30" fmla="*/ 274 w 528"/>
                <a:gd name="T31" fmla="*/ 105 h 526"/>
                <a:gd name="T32" fmla="*/ 232 w 528"/>
                <a:gd name="T33" fmla="*/ 101 h 526"/>
                <a:gd name="T34" fmla="*/ 122 w 528"/>
                <a:gd name="T35" fmla="*/ 101 h 526"/>
                <a:gd name="T36" fmla="*/ 0 w 528"/>
                <a:gd name="T37" fmla="*/ 0 h 526"/>
                <a:gd name="T38" fmla="*/ 240 w 528"/>
                <a:gd name="T39" fmla="*/ 0 h 526"/>
                <a:gd name="T40" fmla="*/ 294 w 528"/>
                <a:gd name="T41" fmla="*/ 4 h 526"/>
                <a:gd name="T42" fmla="*/ 344 w 528"/>
                <a:gd name="T43" fmla="*/ 15 h 526"/>
                <a:gd name="T44" fmla="*/ 391 w 528"/>
                <a:gd name="T45" fmla="*/ 33 h 526"/>
                <a:gd name="T46" fmla="*/ 429 w 528"/>
                <a:gd name="T47" fmla="*/ 58 h 526"/>
                <a:gd name="T48" fmla="*/ 464 w 528"/>
                <a:gd name="T49" fmla="*/ 89 h 526"/>
                <a:gd name="T50" fmla="*/ 491 w 528"/>
                <a:gd name="T51" fmla="*/ 124 h 526"/>
                <a:gd name="T52" fmla="*/ 510 w 528"/>
                <a:gd name="T53" fmla="*/ 167 h 526"/>
                <a:gd name="T54" fmla="*/ 524 w 528"/>
                <a:gd name="T55" fmla="*/ 213 h 526"/>
                <a:gd name="T56" fmla="*/ 528 w 528"/>
                <a:gd name="T57" fmla="*/ 264 h 526"/>
                <a:gd name="T58" fmla="*/ 524 w 528"/>
                <a:gd name="T59" fmla="*/ 314 h 526"/>
                <a:gd name="T60" fmla="*/ 510 w 528"/>
                <a:gd name="T61" fmla="*/ 361 h 526"/>
                <a:gd name="T62" fmla="*/ 491 w 528"/>
                <a:gd name="T63" fmla="*/ 404 h 526"/>
                <a:gd name="T64" fmla="*/ 464 w 528"/>
                <a:gd name="T65" fmla="*/ 439 h 526"/>
                <a:gd name="T66" fmla="*/ 429 w 528"/>
                <a:gd name="T67" fmla="*/ 470 h 526"/>
                <a:gd name="T68" fmla="*/ 391 w 528"/>
                <a:gd name="T69" fmla="*/ 495 h 526"/>
                <a:gd name="T70" fmla="*/ 344 w 528"/>
                <a:gd name="T71" fmla="*/ 513 h 526"/>
                <a:gd name="T72" fmla="*/ 294 w 528"/>
                <a:gd name="T73" fmla="*/ 524 h 526"/>
                <a:gd name="T74" fmla="*/ 240 w 528"/>
                <a:gd name="T75" fmla="*/ 526 h 526"/>
                <a:gd name="T76" fmla="*/ 0 w 528"/>
                <a:gd name="T77" fmla="*/ 526 h 526"/>
                <a:gd name="T78" fmla="*/ 0 w 528"/>
                <a:gd name="T7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8" h="526">
                  <a:moveTo>
                    <a:pt x="122" y="101"/>
                  </a:moveTo>
                  <a:lnTo>
                    <a:pt x="122" y="427"/>
                  </a:lnTo>
                  <a:lnTo>
                    <a:pt x="232" y="427"/>
                  </a:lnTo>
                  <a:lnTo>
                    <a:pt x="274" y="423"/>
                  </a:lnTo>
                  <a:lnTo>
                    <a:pt x="313" y="412"/>
                  </a:lnTo>
                  <a:lnTo>
                    <a:pt x="344" y="394"/>
                  </a:lnTo>
                  <a:lnTo>
                    <a:pt x="369" y="371"/>
                  </a:lnTo>
                  <a:lnTo>
                    <a:pt x="389" y="340"/>
                  </a:lnTo>
                  <a:lnTo>
                    <a:pt x="400" y="305"/>
                  </a:lnTo>
                  <a:lnTo>
                    <a:pt x="406" y="264"/>
                  </a:lnTo>
                  <a:lnTo>
                    <a:pt x="400" y="223"/>
                  </a:lnTo>
                  <a:lnTo>
                    <a:pt x="389" y="188"/>
                  </a:lnTo>
                  <a:lnTo>
                    <a:pt x="369" y="157"/>
                  </a:lnTo>
                  <a:lnTo>
                    <a:pt x="344" y="134"/>
                  </a:lnTo>
                  <a:lnTo>
                    <a:pt x="313" y="116"/>
                  </a:lnTo>
                  <a:lnTo>
                    <a:pt x="274" y="105"/>
                  </a:lnTo>
                  <a:lnTo>
                    <a:pt x="232" y="101"/>
                  </a:lnTo>
                  <a:lnTo>
                    <a:pt x="122" y="101"/>
                  </a:lnTo>
                  <a:close/>
                  <a:moveTo>
                    <a:pt x="0" y="0"/>
                  </a:moveTo>
                  <a:lnTo>
                    <a:pt x="240" y="0"/>
                  </a:lnTo>
                  <a:lnTo>
                    <a:pt x="294" y="4"/>
                  </a:lnTo>
                  <a:lnTo>
                    <a:pt x="344" y="15"/>
                  </a:lnTo>
                  <a:lnTo>
                    <a:pt x="391" y="33"/>
                  </a:lnTo>
                  <a:lnTo>
                    <a:pt x="429" y="58"/>
                  </a:lnTo>
                  <a:lnTo>
                    <a:pt x="464" y="89"/>
                  </a:lnTo>
                  <a:lnTo>
                    <a:pt x="491" y="124"/>
                  </a:lnTo>
                  <a:lnTo>
                    <a:pt x="510" y="167"/>
                  </a:lnTo>
                  <a:lnTo>
                    <a:pt x="524" y="213"/>
                  </a:lnTo>
                  <a:lnTo>
                    <a:pt x="528" y="264"/>
                  </a:lnTo>
                  <a:lnTo>
                    <a:pt x="524" y="314"/>
                  </a:lnTo>
                  <a:lnTo>
                    <a:pt x="510" y="361"/>
                  </a:lnTo>
                  <a:lnTo>
                    <a:pt x="491" y="404"/>
                  </a:lnTo>
                  <a:lnTo>
                    <a:pt x="464" y="439"/>
                  </a:lnTo>
                  <a:lnTo>
                    <a:pt x="429" y="470"/>
                  </a:lnTo>
                  <a:lnTo>
                    <a:pt x="391" y="495"/>
                  </a:lnTo>
                  <a:lnTo>
                    <a:pt x="344" y="513"/>
                  </a:lnTo>
                  <a:lnTo>
                    <a:pt x="294" y="524"/>
                  </a:lnTo>
                  <a:lnTo>
                    <a:pt x="240" y="526"/>
                  </a:lnTo>
                  <a:lnTo>
                    <a:pt x="0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4281488" y="6018213"/>
              <a:ext cx="368300" cy="431800"/>
            </a:xfrm>
            <a:custGeom>
              <a:avLst/>
              <a:gdLst>
                <a:gd name="T0" fmla="*/ 309 w 462"/>
                <a:gd name="T1" fmla="*/ 2 h 544"/>
                <a:gd name="T2" fmla="*/ 404 w 462"/>
                <a:gd name="T3" fmla="*/ 21 h 544"/>
                <a:gd name="T4" fmla="*/ 410 w 462"/>
                <a:gd name="T5" fmla="*/ 130 h 544"/>
                <a:gd name="T6" fmla="*/ 313 w 462"/>
                <a:gd name="T7" fmla="*/ 101 h 544"/>
                <a:gd name="T8" fmla="*/ 226 w 462"/>
                <a:gd name="T9" fmla="*/ 101 h 544"/>
                <a:gd name="T10" fmla="*/ 174 w 462"/>
                <a:gd name="T11" fmla="*/ 117 h 544"/>
                <a:gd name="T12" fmla="*/ 149 w 462"/>
                <a:gd name="T13" fmla="*/ 146 h 544"/>
                <a:gd name="T14" fmla="*/ 149 w 462"/>
                <a:gd name="T15" fmla="*/ 183 h 544"/>
                <a:gd name="T16" fmla="*/ 174 w 462"/>
                <a:gd name="T17" fmla="*/ 212 h 544"/>
                <a:gd name="T18" fmla="*/ 226 w 462"/>
                <a:gd name="T19" fmla="*/ 221 h 544"/>
                <a:gd name="T20" fmla="*/ 369 w 462"/>
                <a:gd name="T21" fmla="*/ 317 h 544"/>
                <a:gd name="T22" fmla="*/ 186 w 462"/>
                <a:gd name="T23" fmla="*/ 319 h 544"/>
                <a:gd name="T24" fmla="*/ 139 w 462"/>
                <a:gd name="T25" fmla="*/ 340 h 544"/>
                <a:gd name="T26" fmla="*/ 124 w 462"/>
                <a:gd name="T27" fmla="*/ 379 h 544"/>
                <a:gd name="T28" fmla="*/ 137 w 462"/>
                <a:gd name="T29" fmla="*/ 414 h 544"/>
                <a:gd name="T30" fmla="*/ 180 w 462"/>
                <a:gd name="T31" fmla="*/ 437 h 544"/>
                <a:gd name="T32" fmla="*/ 253 w 462"/>
                <a:gd name="T33" fmla="*/ 445 h 544"/>
                <a:gd name="T34" fmla="*/ 346 w 462"/>
                <a:gd name="T35" fmla="*/ 433 h 544"/>
                <a:gd name="T36" fmla="*/ 424 w 462"/>
                <a:gd name="T37" fmla="*/ 398 h 544"/>
                <a:gd name="T38" fmla="*/ 427 w 462"/>
                <a:gd name="T39" fmla="*/ 509 h 544"/>
                <a:gd name="T40" fmla="*/ 344 w 462"/>
                <a:gd name="T41" fmla="*/ 534 h 544"/>
                <a:gd name="T42" fmla="*/ 248 w 462"/>
                <a:gd name="T43" fmla="*/ 544 h 544"/>
                <a:gd name="T44" fmla="*/ 141 w 462"/>
                <a:gd name="T45" fmla="*/ 532 h 544"/>
                <a:gd name="T46" fmla="*/ 64 w 462"/>
                <a:gd name="T47" fmla="*/ 499 h 544"/>
                <a:gd name="T48" fmla="*/ 15 w 462"/>
                <a:gd name="T49" fmla="*/ 451 h 544"/>
                <a:gd name="T50" fmla="*/ 0 w 462"/>
                <a:gd name="T51" fmla="*/ 387 h 544"/>
                <a:gd name="T52" fmla="*/ 15 w 462"/>
                <a:gd name="T53" fmla="*/ 324 h 544"/>
                <a:gd name="T54" fmla="*/ 58 w 462"/>
                <a:gd name="T55" fmla="*/ 280 h 544"/>
                <a:gd name="T56" fmla="*/ 60 w 462"/>
                <a:gd name="T57" fmla="*/ 245 h 544"/>
                <a:gd name="T58" fmla="*/ 27 w 462"/>
                <a:gd name="T59" fmla="*/ 188 h 544"/>
                <a:gd name="T60" fmla="*/ 27 w 462"/>
                <a:gd name="T61" fmla="*/ 124 h 544"/>
                <a:gd name="T62" fmla="*/ 54 w 462"/>
                <a:gd name="T63" fmla="*/ 70 h 544"/>
                <a:gd name="T64" fmla="*/ 114 w 462"/>
                <a:gd name="T65" fmla="*/ 27 h 544"/>
                <a:gd name="T66" fmla="*/ 203 w 462"/>
                <a:gd name="T67" fmla="*/ 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2" h="544">
                  <a:moveTo>
                    <a:pt x="259" y="0"/>
                  </a:moveTo>
                  <a:lnTo>
                    <a:pt x="309" y="2"/>
                  </a:lnTo>
                  <a:lnTo>
                    <a:pt x="358" y="10"/>
                  </a:lnTo>
                  <a:lnTo>
                    <a:pt x="404" y="21"/>
                  </a:lnTo>
                  <a:lnTo>
                    <a:pt x="443" y="37"/>
                  </a:lnTo>
                  <a:lnTo>
                    <a:pt x="410" y="130"/>
                  </a:lnTo>
                  <a:lnTo>
                    <a:pt x="362" y="113"/>
                  </a:lnTo>
                  <a:lnTo>
                    <a:pt x="313" y="101"/>
                  </a:lnTo>
                  <a:lnTo>
                    <a:pt x="263" y="97"/>
                  </a:lnTo>
                  <a:lnTo>
                    <a:pt x="226" y="101"/>
                  </a:lnTo>
                  <a:lnTo>
                    <a:pt x="197" y="107"/>
                  </a:lnTo>
                  <a:lnTo>
                    <a:pt x="174" y="117"/>
                  </a:lnTo>
                  <a:lnTo>
                    <a:pt x="159" y="130"/>
                  </a:lnTo>
                  <a:lnTo>
                    <a:pt x="149" y="146"/>
                  </a:lnTo>
                  <a:lnTo>
                    <a:pt x="145" y="163"/>
                  </a:lnTo>
                  <a:lnTo>
                    <a:pt x="149" y="183"/>
                  </a:lnTo>
                  <a:lnTo>
                    <a:pt x="159" y="200"/>
                  </a:lnTo>
                  <a:lnTo>
                    <a:pt x="174" y="212"/>
                  </a:lnTo>
                  <a:lnTo>
                    <a:pt x="197" y="218"/>
                  </a:lnTo>
                  <a:lnTo>
                    <a:pt x="226" y="221"/>
                  </a:lnTo>
                  <a:lnTo>
                    <a:pt x="369" y="221"/>
                  </a:lnTo>
                  <a:lnTo>
                    <a:pt x="369" y="317"/>
                  </a:lnTo>
                  <a:lnTo>
                    <a:pt x="219" y="317"/>
                  </a:lnTo>
                  <a:lnTo>
                    <a:pt x="186" y="319"/>
                  </a:lnTo>
                  <a:lnTo>
                    <a:pt x="159" y="326"/>
                  </a:lnTo>
                  <a:lnTo>
                    <a:pt x="139" y="340"/>
                  </a:lnTo>
                  <a:lnTo>
                    <a:pt x="128" y="357"/>
                  </a:lnTo>
                  <a:lnTo>
                    <a:pt x="124" y="379"/>
                  </a:lnTo>
                  <a:lnTo>
                    <a:pt x="126" y="398"/>
                  </a:lnTo>
                  <a:lnTo>
                    <a:pt x="137" y="414"/>
                  </a:lnTo>
                  <a:lnTo>
                    <a:pt x="155" y="427"/>
                  </a:lnTo>
                  <a:lnTo>
                    <a:pt x="180" y="437"/>
                  </a:lnTo>
                  <a:lnTo>
                    <a:pt x="211" y="443"/>
                  </a:lnTo>
                  <a:lnTo>
                    <a:pt x="253" y="445"/>
                  </a:lnTo>
                  <a:lnTo>
                    <a:pt x="300" y="443"/>
                  </a:lnTo>
                  <a:lnTo>
                    <a:pt x="346" y="433"/>
                  </a:lnTo>
                  <a:lnTo>
                    <a:pt x="389" y="418"/>
                  </a:lnTo>
                  <a:lnTo>
                    <a:pt x="424" y="398"/>
                  </a:lnTo>
                  <a:lnTo>
                    <a:pt x="462" y="490"/>
                  </a:lnTo>
                  <a:lnTo>
                    <a:pt x="427" y="509"/>
                  </a:lnTo>
                  <a:lnTo>
                    <a:pt x="389" y="525"/>
                  </a:lnTo>
                  <a:lnTo>
                    <a:pt x="344" y="534"/>
                  </a:lnTo>
                  <a:lnTo>
                    <a:pt x="298" y="542"/>
                  </a:lnTo>
                  <a:lnTo>
                    <a:pt x="248" y="544"/>
                  </a:lnTo>
                  <a:lnTo>
                    <a:pt x="190" y="542"/>
                  </a:lnTo>
                  <a:lnTo>
                    <a:pt x="141" y="532"/>
                  </a:lnTo>
                  <a:lnTo>
                    <a:pt x="99" y="519"/>
                  </a:lnTo>
                  <a:lnTo>
                    <a:pt x="64" y="499"/>
                  </a:lnTo>
                  <a:lnTo>
                    <a:pt x="35" y="476"/>
                  </a:lnTo>
                  <a:lnTo>
                    <a:pt x="15" y="451"/>
                  </a:lnTo>
                  <a:lnTo>
                    <a:pt x="4" y="420"/>
                  </a:lnTo>
                  <a:lnTo>
                    <a:pt x="0" y="387"/>
                  </a:lnTo>
                  <a:lnTo>
                    <a:pt x="4" y="354"/>
                  </a:lnTo>
                  <a:lnTo>
                    <a:pt x="15" y="324"/>
                  </a:lnTo>
                  <a:lnTo>
                    <a:pt x="35" y="299"/>
                  </a:lnTo>
                  <a:lnTo>
                    <a:pt x="58" y="280"/>
                  </a:lnTo>
                  <a:lnTo>
                    <a:pt x="87" y="264"/>
                  </a:lnTo>
                  <a:lnTo>
                    <a:pt x="60" y="245"/>
                  </a:lnTo>
                  <a:lnTo>
                    <a:pt x="41" y="220"/>
                  </a:lnTo>
                  <a:lnTo>
                    <a:pt x="27" y="188"/>
                  </a:lnTo>
                  <a:lnTo>
                    <a:pt x="23" y="155"/>
                  </a:lnTo>
                  <a:lnTo>
                    <a:pt x="27" y="124"/>
                  </a:lnTo>
                  <a:lnTo>
                    <a:pt x="37" y="95"/>
                  </a:lnTo>
                  <a:lnTo>
                    <a:pt x="54" y="70"/>
                  </a:lnTo>
                  <a:lnTo>
                    <a:pt x="81" y="47"/>
                  </a:lnTo>
                  <a:lnTo>
                    <a:pt x="114" y="27"/>
                  </a:lnTo>
                  <a:lnTo>
                    <a:pt x="155" y="12"/>
                  </a:lnTo>
                  <a:lnTo>
                    <a:pt x="203" y="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4705351" y="6018213"/>
              <a:ext cx="630238" cy="423863"/>
            </a:xfrm>
            <a:custGeom>
              <a:avLst/>
              <a:gdLst>
                <a:gd name="T0" fmla="*/ 271 w 793"/>
                <a:gd name="T1" fmla="*/ 0 h 534"/>
                <a:gd name="T2" fmla="*/ 313 w 793"/>
                <a:gd name="T3" fmla="*/ 2 h 534"/>
                <a:gd name="T4" fmla="*/ 350 w 793"/>
                <a:gd name="T5" fmla="*/ 12 h 534"/>
                <a:gd name="T6" fmla="*/ 381 w 793"/>
                <a:gd name="T7" fmla="*/ 29 h 534"/>
                <a:gd name="T8" fmla="*/ 408 w 793"/>
                <a:gd name="T9" fmla="*/ 50 h 534"/>
                <a:gd name="T10" fmla="*/ 427 w 793"/>
                <a:gd name="T11" fmla="*/ 78 h 534"/>
                <a:gd name="T12" fmla="*/ 453 w 793"/>
                <a:gd name="T13" fmla="*/ 50 h 534"/>
                <a:gd name="T14" fmla="*/ 484 w 793"/>
                <a:gd name="T15" fmla="*/ 27 h 534"/>
                <a:gd name="T16" fmla="*/ 516 w 793"/>
                <a:gd name="T17" fmla="*/ 12 h 534"/>
                <a:gd name="T18" fmla="*/ 555 w 793"/>
                <a:gd name="T19" fmla="*/ 2 h 534"/>
                <a:gd name="T20" fmla="*/ 598 w 793"/>
                <a:gd name="T21" fmla="*/ 0 h 534"/>
                <a:gd name="T22" fmla="*/ 640 w 793"/>
                <a:gd name="T23" fmla="*/ 4 h 534"/>
                <a:gd name="T24" fmla="*/ 679 w 793"/>
                <a:gd name="T25" fmla="*/ 14 h 534"/>
                <a:gd name="T26" fmla="*/ 714 w 793"/>
                <a:gd name="T27" fmla="*/ 29 h 534"/>
                <a:gd name="T28" fmla="*/ 741 w 793"/>
                <a:gd name="T29" fmla="*/ 54 h 534"/>
                <a:gd name="T30" fmla="*/ 764 w 793"/>
                <a:gd name="T31" fmla="*/ 83 h 534"/>
                <a:gd name="T32" fmla="*/ 779 w 793"/>
                <a:gd name="T33" fmla="*/ 120 h 534"/>
                <a:gd name="T34" fmla="*/ 791 w 793"/>
                <a:gd name="T35" fmla="*/ 163 h 534"/>
                <a:gd name="T36" fmla="*/ 793 w 793"/>
                <a:gd name="T37" fmla="*/ 212 h 534"/>
                <a:gd name="T38" fmla="*/ 793 w 793"/>
                <a:gd name="T39" fmla="*/ 534 h 534"/>
                <a:gd name="T40" fmla="*/ 673 w 793"/>
                <a:gd name="T41" fmla="*/ 534 h 534"/>
                <a:gd name="T42" fmla="*/ 673 w 793"/>
                <a:gd name="T43" fmla="*/ 216 h 534"/>
                <a:gd name="T44" fmla="*/ 669 w 793"/>
                <a:gd name="T45" fmla="*/ 181 h 534"/>
                <a:gd name="T46" fmla="*/ 658 w 793"/>
                <a:gd name="T47" fmla="*/ 152 h 534"/>
                <a:gd name="T48" fmla="*/ 642 w 793"/>
                <a:gd name="T49" fmla="*/ 130 h 534"/>
                <a:gd name="T50" fmla="*/ 621 w 793"/>
                <a:gd name="T51" fmla="*/ 115 h 534"/>
                <a:gd name="T52" fmla="*/ 596 w 793"/>
                <a:gd name="T53" fmla="*/ 107 h 534"/>
                <a:gd name="T54" fmla="*/ 567 w 793"/>
                <a:gd name="T55" fmla="*/ 103 h 534"/>
                <a:gd name="T56" fmla="*/ 540 w 793"/>
                <a:gd name="T57" fmla="*/ 105 h 534"/>
                <a:gd name="T58" fmla="*/ 516 w 793"/>
                <a:gd name="T59" fmla="*/ 113 h 534"/>
                <a:gd name="T60" fmla="*/ 495 w 793"/>
                <a:gd name="T61" fmla="*/ 124 h 534"/>
                <a:gd name="T62" fmla="*/ 478 w 793"/>
                <a:gd name="T63" fmla="*/ 140 h 534"/>
                <a:gd name="T64" fmla="*/ 466 w 793"/>
                <a:gd name="T65" fmla="*/ 163 h 534"/>
                <a:gd name="T66" fmla="*/ 456 w 793"/>
                <a:gd name="T67" fmla="*/ 190 h 534"/>
                <a:gd name="T68" fmla="*/ 454 w 793"/>
                <a:gd name="T69" fmla="*/ 223 h 534"/>
                <a:gd name="T70" fmla="*/ 454 w 793"/>
                <a:gd name="T71" fmla="*/ 534 h 534"/>
                <a:gd name="T72" fmla="*/ 333 w 793"/>
                <a:gd name="T73" fmla="*/ 534 h 534"/>
                <a:gd name="T74" fmla="*/ 333 w 793"/>
                <a:gd name="T75" fmla="*/ 216 h 534"/>
                <a:gd name="T76" fmla="*/ 331 w 793"/>
                <a:gd name="T77" fmla="*/ 181 h 534"/>
                <a:gd name="T78" fmla="*/ 319 w 793"/>
                <a:gd name="T79" fmla="*/ 152 h 534"/>
                <a:gd name="T80" fmla="*/ 306 w 793"/>
                <a:gd name="T81" fmla="*/ 130 h 534"/>
                <a:gd name="T82" fmla="*/ 286 w 793"/>
                <a:gd name="T83" fmla="*/ 115 h 534"/>
                <a:gd name="T84" fmla="*/ 261 w 793"/>
                <a:gd name="T85" fmla="*/ 107 h 534"/>
                <a:gd name="T86" fmla="*/ 232 w 793"/>
                <a:gd name="T87" fmla="*/ 103 h 534"/>
                <a:gd name="T88" fmla="*/ 207 w 793"/>
                <a:gd name="T89" fmla="*/ 105 h 534"/>
                <a:gd name="T90" fmla="*/ 182 w 793"/>
                <a:gd name="T91" fmla="*/ 113 h 534"/>
                <a:gd name="T92" fmla="*/ 160 w 793"/>
                <a:gd name="T93" fmla="*/ 124 h 534"/>
                <a:gd name="T94" fmla="*/ 145 w 793"/>
                <a:gd name="T95" fmla="*/ 140 h 534"/>
                <a:gd name="T96" fmla="*/ 131 w 793"/>
                <a:gd name="T97" fmla="*/ 163 h 534"/>
                <a:gd name="T98" fmla="*/ 124 w 793"/>
                <a:gd name="T99" fmla="*/ 190 h 534"/>
                <a:gd name="T100" fmla="*/ 120 w 793"/>
                <a:gd name="T101" fmla="*/ 223 h 534"/>
                <a:gd name="T102" fmla="*/ 120 w 793"/>
                <a:gd name="T103" fmla="*/ 534 h 534"/>
                <a:gd name="T104" fmla="*/ 0 w 793"/>
                <a:gd name="T105" fmla="*/ 534 h 534"/>
                <a:gd name="T106" fmla="*/ 0 w 793"/>
                <a:gd name="T107" fmla="*/ 8 h 534"/>
                <a:gd name="T108" fmla="*/ 116 w 793"/>
                <a:gd name="T109" fmla="*/ 8 h 534"/>
                <a:gd name="T110" fmla="*/ 116 w 793"/>
                <a:gd name="T111" fmla="*/ 74 h 534"/>
                <a:gd name="T112" fmla="*/ 137 w 793"/>
                <a:gd name="T113" fmla="*/ 49 h 534"/>
                <a:gd name="T114" fmla="*/ 164 w 793"/>
                <a:gd name="T115" fmla="*/ 27 h 534"/>
                <a:gd name="T116" fmla="*/ 195 w 793"/>
                <a:gd name="T117" fmla="*/ 12 h 534"/>
                <a:gd name="T118" fmla="*/ 232 w 793"/>
                <a:gd name="T119" fmla="*/ 2 h 534"/>
                <a:gd name="T120" fmla="*/ 271 w 793"/>
                <a:gd name="T12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3" h="534">
                  <a:moveTo>
                    <a:pt x="271" y="0"/>
                  </a:moveTo>
                  <a:lnTo>
                    <a:pt x="313" y="2"/>
                  </a:lnTo>
                  <a:lnTo>
                    <a:pt x="350" y="12"/>
                  </a:lnTo>
                  <a:lnTo>
                    <a:pt x="381" y="29"/>
                  </a:lnTo>
                  <a:lnTo>
                    <a:pt x="408" y="50"/>
                  </a:lnTo>
                  <a:lnTo>
                    <a:pt x="427" y="78"/>
                  </a:lnTo>
                  <a:lnTo>
                    <a:pt x="453" y="50"/>
                  </a:lnTo>
                  <a:lnTo>
                    <a:pt x="484" y="27"/>
                  </a:lnTo>
                  <a:lnTo>
                    <a:pt x="516" y="12"/>
                  </a:lnTo>
                  <a:lnTo>
                    <a:pt x="555" y="2"/>
                  </a:lnTo>
                  <a:lnTo>
                    <a:pt x="598" y="0"/>
                  </a:lnTo>
                  <a:lnTo>
                    <a:pt x="640" y="4"/>
                  </a:lnTo>
                  <a:lnTo>
                    <a:pt x="679" y="14"/>
                  </a:lnTo>
                  <a:lnTo>
                    <a:pt x="714" y="29"/>
                  </a:lnTo>
                  <a:lnTo>
                    <a:pt x="741" y="54"/>
                  </a:lnTo>
                  <a:lnTo>
                    <a:pt x="764" y="83"/>
                  </a:lnTo>
                  <a:lnTo>
                    <a:pt x="779" y="120"/>
                  </a:lnTo>
                  <a:lnTo>
                    <a:pt x="791" y="163"/>
                  </a:lnTo>
                  <a:lnTo>
                    <a:pt x="793" y="212"/>
                  </a:lnTo>
                  <a:lnTo>
                    <a:pt x="793" y="534"/>
                  </a:lnTo>
                  <a:lnTo>
                    <a:pt x="673" y="534"/>
                  </a:lnTo>
                  <a:lnTo>
                    <a:pt x="673" y="216"/>
                  </a:lnTo>
                  <a:lnTo>
                    <a:pt x="669" y="181"/>
                  </a:lnTo>
                  <a:lnTo>
                    <a:pt x="658" y="152"/>
                  </a:lnTo>
                  <a:lnTo>
                    <a:pt x="642" y="130"/>
                  </a:lnTo>
                  <a:lnTo>
                    <a:pt x="621" y="115"/>
                  </a:lnTo>
                  <a:lnTo>
                    <a:pt x="596" y="107"/>
                  </a:lnTo>
                  <a:lnTo>
                    <a:pt x="567" y="103"/>
                  </a:lnTo>
                  <a:lnTo>
                    <a:pt x="540" y="105"/>
                  </a:lnTo>
                  <a:lnTo>
                    <a:pt x="516" y="113"/>
                  </a:lnTo>
                  <a:lnTo>
                    <a:pt x="495" y="124"/>
                  </a:lnTo>
                  <a:lnTo>
                    <a:pt x="478" y="140"/>
                  </a:lnTo>
                  <a:lnTo>
                    <a:pt x="466" y="163"/>
                  </a:lnTo>
                  <a:lnTo>
                    <a:pt x="456" y="190"/>
                  </a:lnTo>
                  <a:lnTo>
                    <a:pt x="454" y="223"/>
                  </a:lnTo>
                  <a:lnTo>
                    <a:pt x="454" y="534"/>
                  </a:lnTo>
                  <a:lnTo>
                    <a:pt x="333" y="534"/>
                  </a:lnTo>
                  <a:lnTo>
                    <a:pt x="333" y="216"/>
                  </a:lnTo>
                  <a:lnTo>
                    <a:pt x="331" y="181"/>
                  </a:lnTo>
                  <a:lnTo>
                    <a:pt x="319" y="152"/>
                  </a:lnTo>
                  <a:lnTo>
                    <a:pt x="306" y="130"/>
                  </a:lnTo>
                  <a:lnTo>
                    <a:pt x="286" y="115"/>
                  </a:lnTo>
                  <a:lnTo>
                    <a:pt x="261" y="107"/>
                  </a:lnTo>
                  <a:lnTo>
                    <a:pt x="232" y="103"/>
                  </a:lnTo>
                  <a:lnTo>
                    <a:pt x="207" y="105"/>
                  </a:lnTo>
                  <a:lnTo>
                    <a:pt x="182" y="113"/>
                  </a:lnTo>
                  <a:lnTo>
                    <a:pt x="160" y="124"/>
                  </a:lnTo>
                  <a:lnTo>
                    <a:pt x="145" y="140"/>
                  </a:lnTo>
                  <a:lnTo>
                    <a:pt x="131" y="163"/>
                  </a:lnTo>
                  <a:lnTo>
                    <a:pt x="124" y="190"/>
                  </a:lnTo>
                  <a:lnTo>
                    <a:pt x="120" y="223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8"/>
                  </a:lnTo>
                  <a:lnTo>
                    <a:pt x="116" y="8"/>
                  </a:lnTo>
                  <a:lnTo>
                    <a:pt x="116" y="74"/>
                  </a:lnTo>
                  <a:lnTo>
                    <a:pt x="137" y="49"/>
                  </a:lnTo>
                  <a:lnTo>
                    <a:pt x="164" y="27"/>
                  </a:lnTo>
                  <a:lnTo>
                    <a:pt x="195" y="12"/>
                  </a:lnTo>
                  <a:lnTo>
                    <a:pt x="232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5405438" y="6024563"/>
              <a:ext cx="239713" cy="417513"/>
            </a:xfrm>
            <a:custGeom>
              <a:avLst/>
              <a:gdLst>
                <a:gd name="T0" fmla="*/ 0 w 304"/>
                <a:gd name="T1" fmla="*/ 0 h 526"/>
                <a:gd name="T2" fmla="*/ 304 w 304"/>
                <a:gd name="T3" fmla="*/ 0 h 526"/>
                <a:gd name="T4" fmla="*/ 304 w 304"/>
                <a:gd name="T5" fmla="*/ 99 h 526"/>
                <a:gd name="T6" fmla="*/ 213 w 304"/>
                <a:gd name="T7" fmla="*/ 99 h 526"/>
                <a:gd name="T8" fmla="*/ 213 w 304"/>
                <a:gd name="T9" fmla="*/ 429 h 526"/>
                <a:gd name="T10" fmla="*/ 304 w 304"/>
                <a:gd name="T11" fmla="*/ 429 h 526"/>
                <a:gd name="T12" fmla="*/ 304 w 304"/>
                <a:gd name="T13" fmla="*/ 526 h 526"/>
                <a:gd name="T14" fmla="*/ 0 w 304"/>
                <a:gd name="T15" fmla="*/ 526 h 526"/>
                <a:gd name="T16" fmla="*/ 0 w 304"/>
                <a:gd name="T17" fmla="*/ 429 h 526"/>
                <a:gd name="T18" fmla="*/ 91 w 304"/>
                <a:gd name="T19" fmla="*/ 429 h 526"/>
                <a:gd name="T20" fmla="*/ 91 w 304"/>
                <a:gd name="T21" fmla="*/ 99 h 526"/>
                <a:gd name="T22" fmla="*/ 0 w 304"/>
                <a:gd name="T23" fmla="*/ 99 h 526"/>
                <a:gd name="T24" fmla="*/ 0 w 304"/>
                <a:gd name="T25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526">
                  <a:moveTo>
                    <a:pt x="0" y="0"/>
                  </a:moveTo>
                  <a:lnTo>
                    <a:pt x="304" y="0"/>
                  </a:lnTo>
                  <a:lnTo>
                    <a:pt x="304" y="99"/>
                  </a:lnTo>
                  <a:lnTo>
                    <a:pt x="213" y="99"/>
                  </a:lnTo>
                  <a:lnTo>
                    <a:pt x="213" y="429"/>
                  </a:lnTo>
                  <a:lnTo>
                    <a:pt x="304" y="429"/>
                  </a:lnTo>
                  <a:lnTo>
                    <a:pt x="304" y="526"/>
                  </a:lnTo>
                  <a:lnTo>
                    <a:pt x="0" y="526"/>
                  </a:lnTo>
                  <a:lnTo>
                    <a:pt x="0" y="429"/>
                  </a:lnTo>
                  <a:lnTo>
                    <a:pt x="91" y="429"/>
                  </a:lnTo>
                  <a:lnTo>
                    <a:pt x="91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5715001" y="6018213"/>
              <a:ext cx="382588" cy="423863"/>
            </a:xfrm>
            <a:custGeom>
              <a:avLst/>
              <a:gdLst>
                <a:gd name="T0" fmla="*/ 240 w 482"/>
                <a:gd name="T1" fmla="*/ 103 h 534"/>
                <a:gd name="T2" fmla="*/ 211 w 482"/>
                <a:gd name="T3" fmla="*/ 107 h 534"/>
                <a:gd name="T4" fmla="*/ 184 w 482"/>
                <a:gd name="T5" fmla="*/ 115 h 534"/>
                <a:gd name="T6" fmla="*/ 162 w 482"/>
                <a:gd name="T7" fmla="*/ 128 h 534"/>
                <a:gd name="T8" fmla="*/ 143 w 482"/>
                <a:gd name="T9" fmla="*/ 146 h 534"/>
                <a:gd name="T10" fmla="*/ 131 w 482"/>
                <a:gd name="T11" fmla="*/ 171 h 534"/>
                <a:gd name="T12" fmla="*/ 122 w 482"/>
                <a:gd name="T13" fmla="*/ 200 h 534"/>
                <a:gd name="T14" fmla="*/ 120 w 482"/>
                <a:gd name="T15" fmla="*/ 235 h 534"/>
                <a:gd name="T16" fmla="*/ 120 w 482"/>
                <a:gd name="T17" fmla="*/ 311 h 534"/>
                <a:gd name="T18" fmla="*/ 360 w 482"/>
                <a:gd name="T19" fmla="*/ 311 h 534"/>
                <a:gd name="T20" fmla="*/ 360 w 482"/>
                <a:gd name="T21" fmla="*/ 235 h 534"/>
                <a:gd name="T22" fmla="*/ 356 w 482"/>
                <a:gd name="T23" fmla="*/ 200 h 534"/>
                <a:gd name="T24" fmla="*/ 348 w 482"/>
                <a:gd name="T25" fmla="*/ 171 h 534"/>
                <a:gd name="T26" fmla="*/ 335 w 482"/>
                <a:gd name="T27" fmla="*/ 146 h 534"/>
                <a:gd name="T28" fmla="*/ 317 w 482"/>
                <a:gd name="T29" fmla="*/ 128 h 534"/>
                <a:gd name="T30" fmla="*/ 294 w 482"/>
                <a:gd name="T31" fmla="*/ 115 h 534"/>
                <a:gd name="T32" fmla="*/ 269 w 482"/>
                <a:gd name="T33" fmla="*/ 107 h 534"/>
                <a:gd name="T34" fmla="*/ 240 w 482"/>
                <a:gd name="T35" fmla="*/ 103 h 534"/>
                <a:gd name="T36" fmla="*/ 240 w 482"/>
                <a:gd name="T37" fmla="*/ 0 h 534"/>
                <a:gd name="T38" fmla="*/ 286 w 482"/>
                <a:gd name="T39" fmla="*/ 2 h 534"/>
                <a:gd name="T40" fmla="*/ 329 w 482"/>
                <a:gd name="T41" fmla="*/ 12 h 534"/>
                <a:gd name="T42" fmla="*/ 367 w 482"/>
                <a:gd name="T43" fmla="*/ 27 h 534"/>
                <a:gd name="T44" fmla="*/ 400 w 482"/>
                <a:gd name="T45" fmla="*/ 50 h 534"/>
                <a:gd name="T46" fmla="*/ 427 w 482"/>
                <a:gd name="T47" fmla="*/ 78 h 534"/>
                <a:gd name="T48" fmla="*/ 451 w 482"/>
                <a:gd name="T49" fmla="*/ 111 h 534"/>
                <a:gd name="T50" fmla="*/ 466 w 482"/>
                <a:gd name="T51" fmla="*/ 152 h 534"/>
                <a:gd name="T52" fmla="*/ 478 w 482"/>
                <a:gd name="T53" fmla="*/ 196 h 534"/>
                <a:gd name="T54" fmla="*/ 482 w 482"/>
                <a:gd name="T55" fmla="*/ 247 h 534"/>
                <a:gd name="T56" fmla="*/ 482 w 482"/>
                <a:gd name="T57" fmla="*/ 534 h 534"/>
                <a:gd name="T58" fmla="*/ 360 w 482"/>
                <a:gd name="T59" fmla="*/ 534 h 534"/>
                <a:gd name="T60" fmla="*/ 360 w 482"/>
                <a:gd name="T61" fmla="*/ 408 h 534"/>
                <a:gd name="T62" fmla="*/ 120 w 482"/>
                <a:gd name="T63" fmla="*/ 408 h 534"/>
                <a:gd name="T64" fmla="*/ 120 w 482"/>
                <a:gd name="T65" fmla="*/ 534 h 534"/>
                <a:gd name="T66" fmla="*/ 0 w 482"/>
                <a:gd name="T67" fmla="*/ 534 h 534"/>
                <a:gd name="T68" fmla="*/ 0 w 482"/>
                <a:gd name="T69" fmla="*/ 247 h 534"/>
                <a:gd name="T70" fmla="*/ 4 w 482"/>
                <a:gd name="T71" fmla="*/ 196 h 534"/>
                <a:gd name="T72" fmla="*/ 13 w 482"/>
                <a:gd name="T73" fmla="*/ 152 h 534"/>
                <a:gd name="T74" fmla="*/ 31 w 482"/>
                <a:gd name="T75" fmla="*/ 111 h 534"/>
                <a:gd name="T76" fmla="*/ 52 w 482"/>
                <a:gd name="T77" fmla="*/ 78 h 534"/>
                <a:gd name="T78" fmla="*/ 81 w 482"/>
                <a:gd name="T79" fmla="*/ 50 h 534"/>
                <a:gd name="T80" fmla="*/ 114 w 482"/>
                <a:gd name="T81" fmla="*/ 27 h 534"/>
                <a:gd name="T82" fmla="*/ 153 w 482"/>
                <a:gd name="T83" fmla="*/ 12 h 534"/>
                <a:gd name="T84" fmla="*/ 193 w 482"/>
                <a:gd name="T85" fmla="*/ 2 h 534"/>
                <a:gd name="T86" fmla="*/ 240 w 482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2" y="128"/>
                  </a:lnTo>
                  <a:lnTo>
                    <a:pt x="143" y="146"/>
                  </a:lnTo>
                  <a:lnTo>
                    <a:pt x="131" y="171"/>
                  </a:lnTo>
                  <a:lnTo>
                    <a:pt x="122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6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4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7" y="27"/>
                  </a:lnTo>
                  <a:lnTo>
                    <a:pt x="400" y="50"/>
                  </a:lnTo>
                  <a:lnTo>
                    <a:pt x="427" y="78"/>
                  </a:lnTo>
                  <a:lnTo>
                    <a:pt x="451" y="111"/>
                  </a:lnTo>
                  <a:lnTo>
                    <a:pt x="466" y="152"/>
                  </a:lnTo>
                  <a:lnTo>
                    <a:pt x="478" y="196"/>
                  </a:lnTo>
                  <a:lnTo>
                    <a:pt x="482" y="247"/>
                  </a:lnTo>
                  <a:lnTo>
                    <a:pt x="482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3" y="152"/>
                  </a:lnTo>
                  <a:lnTo>
                    <a:pt x="31" y="111"/>
                  </a:lnTo>
                  <a:lnTo>
                    <a:pt x="52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3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7075488" y="5586413"/>
              <a:ext cx="419100" cy="417513"/>
            </a:xfrm>
            <a:custGeom>
              <a:avLst/>
              <a:gdLst>
                <a:gd name="T0" fmla="*/ 528 w 528"/>
                <a:gd name="T1" fmla="*/ 0 h 526"/>
                <a:gd name="T2" fmla="*/ 528 w 528"/>
                <a:gd name="T3" fmla="*/ 256 h 526"/>
                <a:gd name="T4" fmla="*/ 476 w 528"/>
                <a:gd name="T5" fmla="*/ 262 h 526"/>
                <a:gd name="T6" fmla="*/ 427 w 528"/>
                <a:gd name="T7" fmla="*/ 278 h 526"/>
                <a:gd name="T8" fmla="*/ 383 w 528"/>
                <a:gd name="T9" fmla="*/ 301 h 526"/>
                <a:gd name="T10" fmla="*/ 344 w 528"/>
                <a:gd name="T11" fmla="*/ 332 h 526"/>
                <a:gd name="T12" fmla="*/ 311 w 528"/>
                <a:gd name="T13" fmla="*/ 371 h 526"/>
                <a:gd name="T14" fmla="*/ 284 w 528"/>
                <a:gd name="T15" fmla="*/ 414 h 526"/>
                <a:gd name="T16" fmla="*/ 267 w 528"/>
                <a:gd name="T17" fmla="*/ 460 h 526"/>
                <a:gd name="T18" fmla="*/ 255 w 528"/>
                <a:gd name="T19" fmla="*/ 511 h 526"/>
                <a:gd name="T20" fmla="*/ 128 w 528"/>
                <a:gd name="T21" fmla="*/ 511 h 526"/>
                <a:gd name="T22" fmla="*/ 64 w 528"/>
                <a:gd name="T23" fmla="*/ 515 h 526"/>
                <a:gd name="T24" fmla="*/ 0 w 528"/>
                <a:gd name="T25" fmla="*/ 526 h 526"/>
                <a:gd name="T26" fmla="*/ 8 w 528"/>
                <a:gd name="T27" fmla="*/ 449 h 526"/>
                <a:gd name="T28" fmla="*/ 25 w 528"/>
                <a:gd name="T29" fmla="*/ 375 h 526"/>
                <a:gd name="T30" fmla="*/ 52 w 528"/>
                <a:gd name="T31" fmla="*/ 307 h 526"/>
                <a:gd name="T32" fmla="*/ 89 w 528"/>
                <a:gd name="T33" fmla="*/ 243 h 526"/>
                <a:gd name="T34" fmla="*/ 133 w 528"/>
                <a:gd name="T35" fmla="*/ 183 h 526"/>
                <a:gd name="T36" fmla="*/ 186 w 528"/>
                <a:gd name="T37" fmla="*/ 132 h 526"/>
                <a:gd name="T38" fmla="*/ 244 w 528"/>
                <a:gd name="T39" fmla="*/ 87 h 526"/>
                <a:gd name="T40" fmla="*/ 309 w 528"/>
                <a:gd name="T41" fmla="*/ 50 h 526"/>
                <a:gd name="T42" fmla="*/ 377 w 528"/>
                <a:gd name="T43" fmla="*/ 23 h 526"/>
                <a:gd name="T44" fmla="*/ 451 w 528"/>
                <a:gd name="T45" fmla="*/ 6 h 526"/>
                <a:gd name="T46" fmla="*/ 528 w 528"/>
                <a:gd name="T4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526">
                  <a:moveTo>
                    <a:pt x="528" y="0"/>
                  </a:moveTo>
                  <a:lnTo>
                    <a:pt x="528" y="256"/>
                  </a:lnTo>
                  <a:lnTo>
                    <a:pt x="476" y="262"/>
                  </a:lnTo>
                  <a:lnTo>
                    <a:pt x="427" y="278"/>
                  </a:lnTo>
                  <a:lnTo>
                    <a:pt x="383" y="301"/>
                  </a:lnTo>
                  <a:lnTo>
                    <a:pt x="344" y="332"/>
                  </a:lnTo>
                  <a:lnTo>
                    <a:pt x="311" y="371"/>
                  </a:lnTo>
                  <a:lnTo>
                    <a:pt x="284" y="414"/>
                  </a:lnTo>
                  <a:lnTo>
                    <a:pt x="267" y="460"/>
                  </a:lnTo>
                  <a:lnTo>
                    <a:pt x="255" y="511"/>
                  </a:lnTo>
                  <a:lnTo>
                    <a:pt x="128" y="511"/>
                  </a:lnTo>
                  <a:lnTo>
                    <a:pt x="64" y="515"/>
                  </a:lnTo>
                  <a:lnTo>
                    <a:pt x="0" y="526"/>
                  </a:lnTo>
                  <a:lnTo>
                    <a:pt x="8" y="449"/>
                  </a:lnTo>
                  <a:lnTo>
                    <a:pt x="25" y="375"/>
                  </a:lnTo>
                  <a:lnTo>
                    <a:pt x="52" y="307"/>
                  </a:lnTo>
                  <a:lnTo>
                    <a:pt x="89" y="243"/>
                  </a:lnTo>
                  <a:lnTo>
                    <a:pt x="133" y="183"/>
                  </a:lnTo>
                  <a:lnTo>
                    <a:pt x="186" y="132"/>
                  </a:lnTo>
                  <a:lnTo>
                    <a:pt x="244" y="87"/>
                  </a:lnTo>
                  <a:lnTo>
                    <a:pt x="309" y="50"/>
                  </a:lnTo>
                  <a:lnTo>
                    <a:pt x="377" y="23"/>
                  </a:lnTo>
                  <a:lnTo>
                    <a:pt x="451" y="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7075488" y="6021388"/>
              <a:ext cx="203200" cy="228600"/>
            </a:xfrm>
            <a:custGeom>
              <a:avLst/>
              <a:gdLst>
                <a:gd name="T0" fmla="*/ 128 w 255"/>
                <a:gd name="T1" fmla="*/ 0 h 287"/>
                <a:gd name="T2" fmla="*/ 255 w 255"/>
                <a:gd name="T3" fmla="*/ 0 h 287"/>
                <a:gd name="T4" fmla="*/ 255 w 255"/>
                <a:gd name="T5" fmla="*/ 256 h 287"/>
                <a:gd name="T6" fmla="*/ 128 w 255"/>
                <a:gd name="T7" fmla="*/ 256 h 287"/>
                <a:gd name="T8" fmla="*/ 83 w 255"/>
                <a:gd name="T9" fmla="*/ 260 h 287"/>
                <a:gd name="T10" fmla="*/ 40 w 255"/>
                <a:gd name="T11" fmla="*/ 270 h 287"/>
                <a:gd name="T12" fmla="*/ 0 w 255"/>
                <a:gd name="T13" fmla="*/ 287 h 287"/>
                <a:gd name="T14" fmla="*/ 0 w 255"/>
                <a:gd name="T15" fmla="*/ 15 h 287"/>
                <a:gd name="T16" fmla="*/ 62 w 255"/>
                <a:gd name="T17" fmla="*/ 4 h 287"/>
                <a:gd name="T18" fmla="*/ 128 w 25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87">
                  <a:moveTo>
                    <a:pt x="128" y="0"/>
                  </a:moveTo>
                  <a:lnTo>
                    <a:pt x="255" y="0"/>
                  </a:lnTo>
                  <a:lnTo>
                    <a:pt x="255" y="256"/>
                  </a:lnTo>
                  <a:lnTo>
                    <a:pt x="128" y="256"/>
                  </a:lnTo>
                  <a:lnTo>
                    <a:pt x="83" y="260"/>
                  </a:lnTo>
                  <a:lnTo>
                    <a:pt x="40" y="270"/>
                  </a:lnTo>
                  <a:lnTo>
                    <a:pt x="0" y="287"/>
                  </a:lnTo>
                  <a:lnTo>
                    <a:pt x="0" y="15"/>
                  </a:lnTo>
                  <a:lnTo>
                    <a:pt x="62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7075488" y="6254751"/>
              <a:ext cx="203200" cy="187325"/>
            </a:xfrm>
            <a:custGeom>
              <a:avLst/>
              <a:gdLst>
                <a:gd name="T0" fmla="*/ 128 w 255"/>
                <a:gd name="T1" fmla="*/ 0 h 237"/>
                <a:gd name="T2" fmla="*/ 255 w 255"/>
                <a:gd name="T3" fmla="*/ 0 h 237"/>
                <a:gd name="T4" fmla="*/ 255 w 255"/>
                <a:gd name="T5" fmla="*/ 237 h 237"/>
                <a:gd name="T6" fmla="*/ 0 w 255"/>
                <a:gd name="T7" fmla="*/ 237 h 237"/>
                <a:gd name="T8" fmla="*/ 0 w 255"/>
                <a:gd name="T9" fmla="*/ 37 h 237"/>
                <a:gd name="T10" fmla="*/ 4 w 255"/>
                <a:gd name="T11" fmla="*/ 33 h 237"/>
                <a:gd name="T12" fmla="*/ 42 w 255"/>
                <a:gd name="T13" fmla="*/ 16 h 237"/>
                <a:gd name="T14" fmla="*/ 85 w 255"/>
                <a:gd name="T15" fmla="*/ 4 h 237"/>
                <a:gd name="T16" fmla="*/ 128 w 255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37">
                  <a:moveTo>
                    <a:pt x="128" y="0"/>
                  </a:moveTo>
                  <a:lnTo>
                    <a:pt x="255" y="0"/>
                  </a:lnTo>
                  <a:lnTo>
                    <a:pt x="255" y="237"/>
                  </a:lnTo>
                  <a:lnTo>
                    <a:pt x="0" y="237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42" y="16"/>
                  </a:lnTo>
                  <a:lnTo>
                    <a:pt x="85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307263" y="6021388"/>
              <a:ext cx="77788" cy="203200"/>
            </a:xfrm>
            <a:prstGeom prst="rect">
              <a:avLst/>
            </a:prstGeom>
            <a:solidFill>
              <a:srgbClr val="14A6DE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6750051" y="6173788"/>
              <a:ext cx="203200" cy="269875"/>
            </a:xfrm>
            <a:custGeom>
              <a:avLst/>
              <a:gdLst>
                <a:gd name="T0" fmla="*/ 127 w 255"/>
                <a:gd name="T1" fmla="*/ 0 h 340"/>
                <a:gd name="T2" fmla="*/ 172 w 255"/>
                <a:gd name="T3" fmla="*/ 58 h 340"/>
                <a:gd name="T4" fmla="*/ 207 w 255"/>
                <a:gd name="T5" fmla="*/ 125 h 340"/>
                <a:gd name="T6" fmla="*/ 232 w 255"/>
                <a:gd name="T7" fmla="*/ 193 h 340"/>
                <a:gd name="T8" fmla="*/ 247 w 255"/>
                <a:gd name="T9" fmla="*/ 264 h 340"/>
                <a:gd name="T10" fmla="*/ 255 w 255"/>
                <a:gd name="T11" fmla="*/ 340 h 340"/>
                <a:gd name="T12" fmla="*/ 0 w 255"/>
                <a:gd name="T13" fmla="*/ 340 h 340"/>
                <a:gd name="T14" fmla="*/ 6 w 255"/>
                <a:gd name="T15" fmla="*/ 264 h 340"/>
                <a:gd name="T16" fmla="*/ 23 w 255"/>
                <a:gd name="T17" fmla="*/ 193 h 340"/>
                <a:gd name="T18" fmla="*/ 48 w 255"/>
                <a:gd name="T19" fmla="*/ 125 h 340"/>
                <a:gd name="T20" fmla="*/ 83 w 255"/>
                <a:gd name="T21" fmla="*/ 58 h 340"/>
                <a:gd name="T22" fmla="*/ 127 w 255"/>
                <a:gd name="T2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340">
                  <a:moveTo>
                    <a:pt x="127" y="0"/>
                  </a:moveTo>
                  <a:lnTo>
                    <a:pt x="172" y="58"/>
                  </a:lnTo>
                  <a:lnTo>
                    <a:pt x="207" y="125"/>
                  </a:lnTo>
                  <a:lnTo>
                    <a:pt x="232" y="193"/>
                  </a:lnTo>
                  <a:lnTo>
                    <a:pt x="247" y="264"/>
                  </a:lnTo>
                  <a:lnTo>
                    <a:pt x="255" y="340"/>
                  </a:lnTo>
                  <a:lnTo>
                    <a:pt x="0" y="340"/>
                  </a:lnTo>
                  <a:lnTo>
                    <a:pt x="6" y="264"/>
                  </a:lnTo>
                  <a:lnTo>
                    <a:pt x="23" y="193"/>
                  </a:lnTo>
                  <a:lnTo>
                    <a:pt x="48" y="125"/>
                  </a:lnTo>
                  <a:lnTo>
                    <a:pt x="83" y="5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6315076" y="6021388"/>
              <a:ext cx="515938" cy="420688"/>
            </a:xfrm>
            <a:custGeom>
              <a:avLst/>
              <a:gdLst>
                <a:gd name="T0" fmla="*/ 0 w 650"/>
                <a:gd name="T1" fmla="*/ 0 h 530"/>
                <a:gd name="T2" fmla="*/ 265 w 650"/>
                <a:gd name="T3" fmla="*/ 0 h 530"/>
                <a:gd name="T4" fmla="*/ 337 w 650"/>
                <a:gd name="T5" fmla="*/ 6 h 530"/>
                <a:gd name="T6" fmla="*/ 407 w 650"/>
                <a:gd name="T7" fmla="*/ 19 h 530"/>
                <a:gd name="T8" fmla="*/ 474 w 650"/>
                <a:gd name="T9" fmla="*/ 43 h 530"/>
                <a:gd name="T10" fmla="*/ 538 w 650"/>
                <a:gd name="T11" fmla="*/ 74 h 530"/>
                <a:gd name="T12" fmla="*/ 596 w 650"/>
                <a:gd name="T13" fmla="*/ 114 h 530"/>
                <a:gd name="T14" fmla="*/ 650 w 650"/>
                <a:gd name="T15" fmla="*/ 163 h 530"/>
                <a:gd name="T16" fmla="*/ 606 w 650"/>
                <a:gd name="T17" fmla="*/ 223 h 530"/>
                <a:gd name="T18" fmla="*/ 569 w 650"/>
                <a:gd name="T19" fmla="*/ 285 h 530"/>
                <a:gd name="T20" fmla="*/ 542 w 650"/>
                <a:gd name="T21" fmla="*/ 353 h 530"/>
                <a:gd name="T22" fmla="*/ 523 w 650"/>
                <a:gd name="T23" fmla="*/ 423 h 530"/>
                <a:gd name="T24" fmla="*/ 496 w 650"/>
                <a:gd name="T25" fmla="*/ 377 h 530"/>
                <a:gd name="T26" fmla="*/ 461 w 650"/>
                <a:gd name="T27" fmla="*/ 336 h 530"/>
                <a:gd name="T28" fmla="*/ 420 w 650"/>
                <a:gd name="T29" fmla="*/ 303 h 530"/>
                <a:gd name="T30" fmla="*/ 372 w 650"/>
                <a:gd name="T31" fmla="*/ 278 h 530"/>
                <a:gd name="T32" fmla="*/ 319 w 650"/>
                <a:gd name="T33" fmla="*/ 262 h 530"/>
                <a:gd name="T34" fmla="*/ 265 w 650"/>
                <a:gd name="T35" fmla="*/ 256 h 530"/>
                <a:gd name="T36" fmla="*/ 256 w 650"/>
                <a:gd name="T37" fmla="*/ 256 h 530"/>
                <a:gd name="T38" fmla="*/ 256 w 650"/>
                <a:gd name="T39" fmla="*/ 530 h 530"/>
                <a:gd name="T40" fmla="*/ 0 w 650"/>
                <a:gd name="T41" fmla="*/ 530 h 530"/>
                <a:gd name="T42" fmla="*/ 0 w 650"/>
                <a:gd name="T4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0" h="530">
                  <a:moveTo>
                    <a:pt x="0" y="0"/>
                  </a:moveTo>
                  <a:lnTo>
                    <a:pt x="265" y="0"/>
                  </a:lnTo>
                  <a:lnTo>
                    <a:pt x="337" y="6"/>
                  </a:lnTo>
                  <a:lnTo>
                    <a:pt x="407" y="19"/>
                  </a:lnTo>
                  <a:lnTo>
                    <a:pt x="474" y="43"/>
                  </a:lnTo>
                  <a:lnTo>
                    <a:pt x="538" y="74"/>
                  </a:lnTo>
                  <a:lnTo>
                    <a:pt x="596" y="114"/>
                  </a:lnTo>
                  <a:lnTo>
                    <a:pt x="650" y="163"/>
                  </a:lnTo>
                  <a:lnTo>
                    <a:pt x="606" y="223"/>
                  </a:lnTo>
                  <a:lnTo>
                    <a:pt x="569" y="285"/>
                  </a:lnTo>
                  <a:lnTo>
                    <a:pt x="542" y="353"/>
                  </a:lnTo>
                  <a:lnTo>
                    <a:pt x="523" y="423"/>
                  </a:lnTo>
                  <a:lnTo>
                    <a:pt x="496" y="377"/>
                  </a:lnTo>
                  <a:lnTo>
                    <a:pt x="461" y="336"/>
                  </a:lnTo>
                  <a:lnTo>
                    <a:pt x="420" y="303"/>
                  </a:lnTo>
                  <a:lnTo>
                    <a:pt x="372" y="278"/>
                  </a:lnTo>
                  <a:lnTo>
                    <a:pt x="319" y="262"/>
                  </a:lnTo>
                  <a:lnTo>
                    <a:pt x="265" y="256"/>
                  </a:lnTo>
                  <a:lnTo>
                    <a:pt x="256" y="256"/>
                  </a:lnTo>
                  <a:lnTo>
                    <a:pt x="256" y="530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870701" y="6043613"/>
              <a:ext cx="176213" cy="314325"/>
            </a:xfrm>
            <a:custGeom>
              <a:avLst/>
              <a:gdLst>
                <a:gd name="T0" fmla="*/ 220 w 220"/>
                <a:gd name="T1" fmla="*/ 0 h 396"/>
                <a:gd name="T2" fmla="*/ 220 w 220"/>
                <a:gd name="T3" fmla="*/ 284 h 396"/>
                <a:gd name="T4" fmla="*/ 181 w 220"/>
                <a:gd name="T5" fmla="*/ 315 h 396"/>
                <a:gd name="T6" fmla="*/ 150 w 220"/>
                <a:gd name="T7" fmla="*/ 354 h 396"/>
                <a:gd name="T8" fmla="*/ 127 w 220"/>
                <a:gd name="T9" fmla="*/ 396 h 396"/>
                <a:gd name="T10" fmla="*/ 108 w 220"/>
                <a:gd name="T11" fmla="*/ 326 h 396"/>
                <a:gd name="T12" fmla="*/ 79 w 220"/>
                <a:gd name="T13" fmla="*/ 258 h 396"/>
                <a:gd name="T14" fmla="*/ 44 w 220"/>
                <a:gd name="T15" fmla="*/ 196 h 396"/>
                <a:gd name="T16" fmla="*/ 0 w 220"/>
                <a:gd name="T17" fmla="*/ 136 h 396"/>
                <a:gd name="T18" fmla="*/ 48 w 220"/>
                <a:gd name="T19" fmla="*/ 93 h 396"/>
                <a:gd name="T20" fmla="*/ 102 w 220"/>
                <a:gd name="T21" fmla="*/ 54 h 396"/>
                <a:gd name="T22" fmla="*/ 158 w 220"/>
                <a:gd name="T23" fmla="*/ 23 h 396"/>
                <a:gd name="T24" fmla="*/ 220 w 220"/>
                <a:gd name="T2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396">
                  <a:moveTo>
                    <a:pt x="220" y="0"/>
                  </a:moveTo>
                  <a:lnTo>
                    <a:pt x="220" y="284"/>
                  </a:lnTo>
                  <a:lnTo>
                    <a:pt x="181" y="315"/>
                  </a:lnTo>
                  <a:lnTo>
                    <a:pt x="150" y="354"/>
                  </a:lnTo>
                  <a:lnTo>
                    <a:pt x="127" y="396"/>
                  </a:lnTo>
                  <a:lnTo>
                    <a:pt x="108" y="326"/>
                  </a:lnTo>
                  <a:lnTo>
                    <a:pt x="79" y="258"/>
                  </a:lnTo>
                  <a:lnTo>
                    <a:pt x="44" y="196"/>
                  </a:lnTo>
                  <a:lnTo>
                    <a:pt x="0" y="136"/>
                  </a:lnTo>
                  <a:lnTo>
                    <a:pt x="48" y="93"/>
                  </a:lnTo>
                  <a:lnTo>
                    <a:pt x="102" y="54"/>
                  </a:lnTo>
                  <a:lnTo>
                    <a:pt x="158" y="2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4A6D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2020-03-03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4A1DE"/>
          </a:solidFill>
          <a:ln>
            <a:solidFill>
              <a:srgbClr val="14A6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549796" y="2473601"/>
            <a:ext cx="5006960" cy="77987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sz="4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Najważniejszy </a:t>
            </a:r>
            <a:br>
              <a:rPr lang="pl-PL" sz="4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pl-PL" sz="48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jest plan!</a:t>
            </a:r>
            <a:endParaRPr lang="pl-PL" sz="48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693812" y="1769880"/>
            <a:ext cx="2619029" cy="447992"/>
            <a:chOff x="2427288" y="5583238"/>
            <a:chExt cx="5067300" cy="86677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7288" y="5583238"/>
              <a:ext cx="5067300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427288" y="6018212"/>
              <a:ext cx="382588" cy="423862"/>
            </a:xfrm>
            <a:custGeom>
              <a:avLst/>
              <a:gdLst>
                <a:gd name="T0" fmla="*/ 240 w 482"/>
                <a:gd name="T1" fmla="*/ 103 h 534"/>
                <a:gd name="T2" fmla="*/ 211 w 482"/>
                <a:gd name="T3" fmla="*/ 107 h 534"/>
                <a:gd name="T4" fmla="*/ 184 w 482"/>
                <a:gd name="T5" fmla="*/ 115 h 534"/>
                <a:gd name="T6" fmla="*/ 163 w 482"/>
                <a:gd name="T7" fmla="*/ 128 h 534"/>
                <a:gd name="T8" fmla="*/ 145 w 482"/>
                <a:gd name="T9" fmla="*/ 146 h 534"/>
                <a:gd name="T10" fmla="*/ 132 w 482"/>
                <a:gd name="T11" fmla="*/ 171 h 534"/>
                <a:gd name="T12" fmla="*/ 124 w 482"/>
                <a:gd name="T13" fmla="*/ 200 h 534"/>
                <a:gd name="T14" fmla="*/ 120 w 482"/>
                <a:gd name="T15" fmla="*/ 235 h 534"/>
                <a:gd name="T16" fmla="*/ 120 w 482"/>
                <a:gd name="T17" fmla="*/ 311 h 534"/>
                <a:gd name="T18" fmla="*/ 360 w 482"/>
                <a:gd name="T19" fmla="*/ 311 h 534"/>
                <a:gd name="T20" fmla="*/ 360 w 482"/>
                <a:gd name="T21" fmla="*/ 235 h 534"/>
                <a:gd name="T22" fmla="*/ 358 w 482"/>
                <a:gd name="T23" fmla="*/ 200 h 534"/>
                <a:gd name="T24" fmla="*/ 348 w 482"/>
                <a:gd name="T25" fmla="*/ 171 h 534"/>
                <a:gd name="T26" fmla="*/ 335 w 482"/>
                <a:gd name="T27" fmla="*/ 146 h 534"/>
                <a:gd name="T28" fmla="*/ 317 w 482"/>
                <a:gd name="T29" fmla="*/ 128 h 534"/>
                <a:gd name="T30" fmla="*/ 296 w 482"/>
                <a:gd name="T31" fmla="*/ 115 h 534"/>
                <a:gd name="T32" fmla="*/ 269 w 482"/>
                <a:gd name="T33" fmla="*/ 107 h 534"/>
                <a:gd name="T34" fmla="*/ 240 w 482"/>
                <a:gd name="T35" fmla="*/ 103 h 534"/>
                <a:gd name="T36" fmla="*/ 240 w 482"/>
                <a:gd name="T37" fmla="*/ 0 h 534"/>
                <a:gd name="T38" fmla="*/ 286 w 482"/>
                <a:gd name="T39" fmla="*/ 2 h 534"/>
                <a:gd name="T40" fmla="*/ 329 w 482"/>
                <a:gd name="T41" fmla="*/ 12 h 534"/>
                <a:gd name="T42" fmla="*/ 368 w 482"/>
                <a:gd name="T43" fmla="*/ 27 h 534"/>
                <a:gd name="T44" fmla="*/ 400 w 482"/>
                <a:gd name="T45" fmla="*/ 50 h 534"/>
                <a:gd name="T46" fmla="*/ 428 w 482"/>
                <a:gd name="T47" fmla="*/ 78 h 534"/>
                <a:gd name="T48" fmla="*/ 451 w 482"/>
                <a:gd name="T49" fmla="*/ 111 h 534"/>
                <a:gd name="T50" fmla="*/ 468 w 482"/>
                <a:gd name="T51" fmla="*/ 152 h 534"/>
                <a:gd name="T52" fmla="*/ 478 w 482"/>
                <a:gd name="T53" fmla="*/ 196 h 534"/>
                <a:gd name="T54" fmla="*/ 482 w 482"/>
                <a:gd name="T55" fmla="*/ 247 h 534"/>
                <a:gd name="T56" fmla="*/ 482 w 482"/>
                <a:gd name="T57" fmla="*/ 534 h 534"/>
                <a:gd name="T58" fmla="*/ 360 w 482"/>
                <a:gd name="T59" fmla="*/ 534 h 534"/>
                <a:gd name="T60" fmla="*/ 360 w 482"/>
                <a:gd name="T61" fmla="*/ 408 h 534"/>
                <a:gd name="T62" fmla="*/ 120 w 482"/>
                <a:gd name="T63" fmla="*/ 408 h 534"/>
                <a:gd name="T64" fmla="*/ 120 w 482"/>
                <a:gd name="T65" fmla="*/ 534 h 534"/>
                <a:gd name="T66" fmla="*/ 0 w 482"/>
                <a:gd name="T67" fmla="*/ 534 h 534"/>
                <a:gd name="T68" fmla="*/ 0 w 482"/>
                <a:gd name="T69" fmla="*/ 247 h 534"/>
                <a:gd name="T70" fmla="*/ 4 w 482"/>
                <a:gd name="T71" fmla="*/ 196 h 534"/>
                <a:gd name="T72" fmla="*/ 14 w 482"/>
                <a:gd name="T73" fmla="*/ 152 h 534"/>
                <a:gd name="T74" fmla="*/ 31 w 482"/>
                <a:gd name="T75" fmla="*/ 111 h 534"/>
                <a:gd name="T76" fmla="*/ 54 w 482"/>
                <a:gd name="T77" fmla="*/ 78 h 534"/>
                <a:gd name="T78" fmla="*/ 81 w 482"/>
                <a:gd name="T79" fmla="*/ 50 h 534"/>
                <a:gd name="T80" fmla="*/ 114 w 482"/>
                <a:gd name="T81" fmla="*/ 27 h 534"/>
                <a:gd name="T82" fmla="*/ 153 w 482"/>
                <a:gd name="T83" fmla="*/ 12 h 534"/>
                <a:gd name="T84" fmla="*/ 195 w 482"/>
                <a:gd name="T85" fmla="*/ 2 h 534"/>
                <a:gd name="T86" fmla="*/ 240 w 482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3" y="128"/>
                  </a:lnTo>
                  <a:lnTo>
                    <a:pt x="145" y="146"/>
                  </a:lnTo>
                  <a:lnTo>
                    <a:pt x="132" y="171"/>
                  </a:lnTo>
                  <a:lnTo>
                    <a:pt x="124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8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6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8" y="27"/>
                  </a:lnTo>
                  <a:lnTo>
                    <a:pt x="400" y="50"/>
                  </a:lnTo>
                  <a:lnTo>
                    <a:pt x="428" y="78"/>
                  </a:lnTo>
                  <a:lnTo>
                    <a:pt x="451" y="111"/>
                  </a:lnTo>
                  <a:lnTo>
                    <a:pt x="468" y="152"/>
                  </a:lnTo>
                  <a:lnTo>
                    <a:pt x="478" y="196"/>
                  </a:lnTo>
                  <a:lnTo>
                    <a:pt x="482" y="247"/>
                  </a:lnTo>
                  <a:lnTo>
                    <a:pt x="482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31" y="111"/>
                  </a:lnTo>
                  <a:lnTo>
                    <a:pt x="54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5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905126" y="6024562"/>
              <a:ext cx="395288" cy="417512"/>
            </a:xfrm>
            <a:custGeom>
              <a:avLst/>
              <a:gdLst>
                <a:gd name="T0" fmla="*/ 0 w 499"/>
                <a:gd name="T1" fmla="*/ 0 h 526"/>
                <a:gd name="T2" fmla="*/ 120 w 499"/>
                <a:gd name="T3" fmla="*/ 0 h 526"/>
                <a:gd name="T4" fmla="*/ 120 w 499"/>
                <a:gd name="T5" fmla="*/ 246 h 526"/>
                <a:gd name="T6" fmla="*/ 352 w 499"/>
                <a:gd name="T7" fmla="*/ 0 h 526"/>
                <a:gd name="T8" fmla="*/ 487 w 499"/>
                <a:gd name="T9" fmla="*/ 0 h 526"/>
                <a:gd name="T10" fmla="*/ 270 w 499"/>
                <a:gd name="T11" fmla="*/ 235 h 526"/>
                <a:gd name="T12" fmla="*/ 499 w 499"/>
                <a:gd name="T13" fmla="*/ 526 h 526"/>
                <a:gd name="T14" fmla="*/ 358 w 499"/>
                <a:gd name="T15" fmla="*/ 526 h 526"/>
                <a:gd name="T16" fmla="*/ 189 w 499"/>
                <a:gd name="T17" fmla="*/ 320 h 526"/>
                <a:gd name="T18" fmla="*/ 120 w 499"/>
                <a:gd name="T19" fmla="*/ 394 h 526"/>
                <a:gd name="T20" fmla="*/ 120 w 499"/>
                <a:gd name="T21" fmla="*/ 526 h 526"/>
                <a:gd name="T22" fmla="*/ 0 w 499"/>
                <a:gd name="T23" fmla="*/ 526 h 526"/>
                <a:gd name="T24" fmla="*/ 0 w 499"/>
                <a:gd name="T25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526">
                  <a:moveTo>
                    <a:pt x="0" y="0"/>
                  </a:moveTo>
                  <a:lnTo>
                    <a:pt x="120" y="0"/>
                  </a:lnTo>
                  <a:lnTo>
                    <a:pt x="120" y="246"/>
                  </a:lnTo>
                  <a:lnTo>
                    <a:pt x="352" y="0"/>
                  </a:lnTo>
                  <a:lnTo>
                    <a:pt x="487" y="0"/>
                  </a:lnTo>
                  <a:lnTo>
                    <a:pt x="270" y="235"/>
                  </a:lnTo>
                  <a:lnTo>
                    <a:pt x="499" y="526"/>
                  </a:lnTo>
                  <a:lnTo>
                    <a:pt x="358" y="526"/>
                  </a:lnTo>
                  <a:lnTo>
                    <a:pt x="189" y="320"/>
                  </a:lnTo>
                  <a:lnTo>
                    <a:pt x="120" y="394"/>
                  </a:lnTo>
                  <a:lnTo>
                    <a:pt x="120" y="526"/>
                  </a:lnTo>
                  <a:lnTo>
                    <a:pt x="0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341689" y="6018212"/>
              <a:ext cx="379413" cy="423862"/>
            </a:xfrm>
            <a:custGeom>
              <a:avLst/>
              <a:gdLst>
                <a:gd name="T0" fmla="*/ 240 w 480"/>
                <a:gd name="T1" fmla="*/ 103 h 534"/>
                <a:gd name="T2" fmla="*/ 211 w 480"/>
                <a:gd name="T3" fmla="*/ 107 h 534"/>
                <a:gd name="T4" fmla="*/ 184 w 480"/>
                <a:gd name="T5" fmla="*/ 115 h 534"/>
                <a:gd name="T6" fmla="*/ 163 w 480"/>
                <a:gd name="T7" fmla="*/ 128 h 534"/>
                <a:gd name="T8" fmla="*/ 143 w 480"/>
                <a:gd name="T9" fmla="*/ 146 h 534"/>
                <a:gd name="T10" fmla="*/ 132 w 480"/>
                <a:gd name="T11" fmla="*/ 171 h 534"/>
                <a:gd name="T12" fmla="*/ 122 w 480"/>
                <a:gd name="T13" fmla="*/ 200 h 534"/>
                <a:gd name="T14" fmla="*/ 120 w 480"/>
                <a:gd name="T15" fmla="*/ 235 h 534"/>
                <a:gd name="T16" fmla="*/ 120 w 480"/>
                <a:gd name="T17" fmla="*/ 311 h 534"/>
                <a:gd name="T18" fmla="*/ 360 w 480"/>
                <a:gd name="T19" fmla="*/ 311 h 534"/>
                <a:gd name="T20" fmla="*/ 360 w 480"/>
                <a:gd name="T21" fmla="*/ 235 h 534"/>
                <a:gd name="T22" fmla="*/ 356 w 480"/>
                <a:gd name="T23" fmla="*/ 200 h 534"/>
                <a:gd name="T24" fmla="*/ 348 w 480"/>
                <a:gd name="T25" fmla="*/ 171 h 534"/>
                <a:gd name="T26" fmla="*/ 335 w 480"/>
                <a:gd name="T27" fmla="*/ 146 h 534"/>
                <a:gd name="T28" fmla="*/ 317 w 480"/>
                <a:gd name="T29" fmla="*/ 128 h 534"/>
                <a:gd name="T30" fmla="*/ 294 w 480"/>
                <a:gd name="T31" fmla="*/ 115 h 534"/>
                <a:gd name="T32" fmla="*/ 269 w 480"/>
                <a:gd name="T33" fmla="*/ 107 h 534"/>
                <a:gd name="T34" fmla="*/ 240 w 480"/>
                <a:gd name="T35" fmla="*/ 103 h 534"/>
                <a:gd name="T36" fmla="*/ 240 w 480"/>
                <a:gd name="T37" fmla="*/ 0 h 534"/>
                <a:gd name="T38" fmla="*/ 286 w 480"/>
                <a:gd name="T39" fmla="*/ 2 h 534"/>
                <a:gd name="T40" fmla="*/ 329 w 480"/>
                <a:gd name="T41" fmla="*/ 12 h 534"/>
                <a:gd name="T42" fmla="*/ 366 w 480"/>
                <a:gd name="T43" fmla="*/ 27 h 534"/>
                <a:gd name="T44" fmla="*/ 401 w 480"/>
                <a:gd name="T45" fmla="*/ 50 h 534"/>
                <a:gd name="T46" fmla="*/ 428 w 480"/>
                <a:gd name="T47" fmla="*/ 78 h 534"/>
                <a:gd name="T48" fmla="*/ 451 w 480"/>
                <a:gd name="T49" fmla="*/ 111 h 534"/>
                <a:gd name="T50" fmla="*/ 466 w 480"/>
                <a:gd name="T51" fmla="*/ 152 h 534"/>
                <a:gd name="T52" fmla="*/ 478 w 480"/>
                <a:gd name="T53" fmla="*/ 196 h 534"/>
                <a:gd name="T54" fmla="*/ 480 w 480"/>
                <a:gd name="T55" fmla="*/ 247 h 534"/>
                <a:gd name="T56" fmla="*/ 480 w 480"/>
                <a:gd name="T57" fmla="*/ 534 h 534"/>
                <a:gd name="T58" fmla="*/ 360 w 480"/>
                <a:gd name="T59" fmla="*/ 534 h 534"/>
                <a:gd name="T60" fmla="*/ 360 w 480"/>
                <a:gd name="T61" fmla="*/ 408 h 534"/>
                <a:gd name="T62" fmla="*/ 120 w 480"/>
                <a:gd name="T63" fmla="*/ 408 h 534"/>
                <a:gd name="T64" fmla="*/ 120 w 480"/>
                <a:gd name="T65" fmla="*/ 534 h 534"/>
                <a:gd name="T66" fmla="*/ 0 w 480"/>
                <a:gd name="T67" fmla="*/ 534 h 534"/>
                <a:gd name="T68" fmla="*/ 0 w 480"/>
                <a:gd name="T69" fmla="*/ 247 h 534"/>
                <a:gd name="T70" fmla="*/ 4 w 480"/>
                <a:gd name="T71" fmla="*/ 196 h 534"/>
                <a:gd name="T72" fmla="*/ 14 w 480"/>
                <a:gd name="T73" fmla="*/ 152 h 534"/>
                <a:gd name="T74" fmla="*/ 31 w 480"/>
                <a:gd name="T75" fmla="*/ 111 h 534"/>
                <a:gd name="T76" fmla="*/ 52 w 480"/>
                <a:gd name="T77" fmla="*/ 78 h 534"/>
                <a:gd name="T78" fmla="*/ 81 w 480"/>
                <a:gd name="T79" fmla="*/ 50 h 534"/>
                <a:gd name="T80" fmla="*/ 114 w 480"/>
                <a:gd name="T81" fmla="*/ 27 h 534"/>
                <a:gd name="T82" fmla="*/ 153 w 480"/>
                <a:gd name="T83" fmla="*/ 12 h 534"/>
                <a:gd name="T84" fmla="*/ 194 w 480"/>
                <a:gd name="T85" fmla="*/ 2 h 534"/>
                <a:gd name="T86" fmla="*/ 240 w 480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3" y="128"/>
                  </a:lnTo>
                  <a:lnTo>
                    <a:pt x="143" y="146"/>
                  </a:lnTo>
                  <a:lnTo>
                    <a:pt x="132" y="171"/>
                  </a:lnTo>
                  <a:lnTo>
                    <a:pt x="122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6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4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6" y="27"/>
                  </a:lnTo>
                  <a:lnTo>
                    <a:pt x="401" y="50"/>
                  </a:lnTo>
                  <a:lnTo>
                    <a:pt x="428" y="78"/>
                  </a:lnTo>
                  <a:lnTo>
                    <a:pt x="451" y="111"/>
                  </a:lnTo>
                  <a:lnTo>
                    <a:pt x="466" y="152"/>
                  </a:lnTo>
                  <a:lnTo>
                    <a:pt x="478" y="196"/>
                  </a:lnTo>
                  <a:lnTo>
                    <a:pt x="480" y="247"/>
                  </a:lnTo>
                  <a:lnTo>
                    <a:pt x="480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31" y="111"/>
                  </a:lnTo>
                  <a:lnTo>
                    <a:pt x="52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4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816351" y="6024563"/>
              <a:ext cx="419100" cy="417513"/>
            </a:xfrm>
            <a:custGeom>
              <a:avLst/>
              <a:gdLst>
                <a:gd name="T0" fmla="*/ 122 w 528"/>
                <a:gd name="T1" fmla="*/ 101 h 526"/>
                <a:gd name="T2" fmla="*/ 122 w 528"/>
                <a:gd name="T3" fmla="*/ 427 h 526"/>
                <a:gd name="T4" fmla="*/ 232 w 528"/>
                <a:gd name="T5" fmla="*/ 427 h 526"/>
                <a:gd name="T6" fmla="*/ 274 w 528"/>
                <a:gd name="T7" fmla="*/ 423 h 526"/>
                <a:gd name="T8" fmla="*/ 313 w 528"/>
                <a:gd name="T9" fmla="*/ 412 h 526"/>
                <a:gd name="T10" fmla="*/ 344 w 528"/>
                <a:gd name="T11" fmla="*/ 394 h 526"/>
                <a:gd name="T12" fmla="*/ 369 w 528"/>
                <a:gd name="T13" fmla="*/ 371 h 526"/>
                <a:gd name="T14" fmla="*/ 389 w 528"/>
                <a:gd name="T15" fmla="*/ 340 h 526"/>
                <a:gd name="T16" fmla="*/ 400 w 528"/>
                <a:gd name="T17" fmla="*/ 305 h 526"/>
                <a:gd name="T18" fmla="*/ 406 w 528"/>
                <a:gd name="T19" fmla="*/ 264 h 526"/>
                <a:gd name="T20" fmla="*/ 400 w 528"/>
                <a:gd name="T21" fmla="*/ 223 h 526"/>
                <a:gd name="T22" fmla="*/ 389 w 528"/>
                <a:gd name="T23" fmla="*/ 188 h 526"/>
                <a:gd name="T24" fmla="*/ 369 w 528"/>
                <a:gd name="T25" fmla="*/ 157 h 526"/>
                <a:gd name="T26" fmla="*/ 344 w 528"/>
                <a:gd name="T27" fmla="*/ 134 h 526"/>
                <a:gd name="T28" fmla="*/ 313 w 528"/>
                <a:gd name="T29" fmla="*/ 116 h 526"/>
                <a:gd name="T30" fmla="*/ 274 w 528"/>
                <a:gd name="T31" fmla="*/ 105 h 526"/>
                <a:gd name="T32" fmla="*/ 232 w 528"/>
                <a:gd name="T33" fmla="*/ 101 h 526"/>
                <a:gd name="T34" fmla="*/ 122 w 528"/>
                <a:gd name="T35" fmla="*/ 101 h 526"/>
                <a:gd name="T36" fmla="*/ 0 w 528"/>
                <a:gd name="T37" fmla="*/ 0 h 526"/>
                <a:gd name="T38" fmla="*/ 240 w 528"/>
                <a:gd name="T39" fmla="*/ 0 h 526"/>
                <a:gd name="T40" fmla="*/ 294 w 528"/>
                <a:gd name="T41" fmla="*/ 4 h 526"/>
                <a:gd name="T42" fmla="*/ 344 w 528"/>
                <a:gd name="T43" fmla="*/ 15 h 526"/>
                <a:gd name="T44" fmla="*/ 391 w 528"/>
                <a:gd name="T45" fmla="*/ 33 h 526"/>
                <a:gd name="T46" fmla="*/ 429 w 528"/>
                <a:gd name="T47" fmla="*/ 58 h 526"/>
                <a:gd name="T48" fmla="*/ 464 w 528"/>
                <a:gd name="T49" fmla="*/ 89 h 526"/>
                <a:gd name="T50" fmla="*/ 491 w 528"/>
                <a:gd name="T51" fmla="*/ 124 h 526"/>
                <a:gd name="T52" fmla="*/ 510 w 528"/>
                <a:gd name="T53" fmla="*/ 167 h 526"/>
                <a:gd name="T54" fmla="*/ 524 w 528"/>
                <a:gd name="T55" fmla="*/ 213 h 526"/>
                <a:gd name="T56" fmla="*/ 528 w 528"/>
                <a:gd name="T57" fmla="*/ 264 h 526"/>
                <a:gd name="T58" fmla="*/ 524 w 528"/>
                <a:gd name="T59" fmla="*/ 314 h 526"/>
                <a:gd name="T60" fmla="*/ 510 w 528"/>
                <a:gd name="T61" fmla="*/ 361 h 526"/>
                <a:gd name="T62" fmla="*/ 491 w 528"/>
                <a:gd name="T63" fmla="*/ 404 h 526"/>
                <a:gd name="T64" fmla="*/ 464 w 528"/>
                <a:gd name="T65" fmla="*/ 439 h 526"/>
                <a:gd name="T66" fmla="*/ 429 w 528"/>
                <a:gd name="T67" fmla="*/ 470 h 526"/>
                <a:gd name="T68" fmla="*/ 391 w 528"/>
                <a:gd name="T69" fmla="*/ 495 h 526"/>
                <a:gd name="T70" fmla="*/ 344 w 528"/>
                <a:gd name="T71" fmla="*/ 513 h 526"/>
                <a:gd name="T72" fmla="*/ 294 w 528"/>
                <a:gd name="T73" fmla="*/ 524 h 526"/>
                <a:gd name="T74" fmla="*/ 240 w 528"/>
                <a:gd name="T75" fmla="*/ 526 h 526"/>
                <a:gd name="T76" fmla="*/ 0 w 528"/>
                <a:gd name="T77" fmla="*/ 526 h 526"/>
                <a:gd name="T78" fmla="*/ 0 w 528"/>
                <a:gd name="T7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8" h="526">
                  <a:moveTo>
                    <a:pt x="122" y="101"/>
                  </a:moveTo>
                  <a:lnTo>
                    <a:pt x="122" y="427"/>
                  </a:lnTo>
                  <a:lnTo>
                    <a:pt x="232" y="427"/>
                  </a:lnTo>
                  <a:lnTo>
                    <a:pt x="274" y="423"/>
                  </a:lnTo>
                  <a:lnTo>
                    <a:pt x="313" y="412"/>
                  </a:lnTo>
                  <a:lnTo>
                    <a:pt x="344" y="394"/>
                  </a:lnTo>
                  <a:lnTo>
                    <a:pt x="369" y="371"/>
                  </a:lnTo>
                  <a:lnTo>
                    <a:pt x="389" y="340"/>
                  </a:lnTo>
                  <a:lnTo>
                    <a:pt x="400" y="305"/>
                  </a:lnTo>
                  <a:lnTo>
                    <a:pt x="406" y="264"/>
                  </a:lnTo>
                  <a:lnTo>
                    <a:pt x="400" y="223"/>
                  </a:lnTo>
                  <a:lnTo>
                    <a:pt x="389" y="188"/>
                  </a:lnTo>
                  <a:lnTo>
                    <a:pt x="369" y="157"/>
                  </a:lnTo>
                  <a:lnTo>
                    <a:pt x="344" y="134"/>
                  </a:lnTo>
                  <a:lnTo>
                    <a:pt x="313" y="116"/>
                  </a:lnTo>
                  <a:lnTo>
                    <a:pt x="274" y="105"/>
                  </a:lnTo>
                  <a:lnTo>
                    <a:pt x="232" y="101"/>
                  </a:lnTo>
                  <a:lnTo>
                    <a:pt x="122" y="101"/>
                  </a:lnTo>
                  <a:close/>
                  <a:moveTo>
                    <a:pt x="0" y="0"/>
                  </a:moveTo>
                  <a:lnTo>
                    <a:pt x="240" y="0"/>
                  </a:lnTo>
                  <a:lnTo>
                    <a:pt x="294" y="4"/>
                  </a:lnTo>
                  <a:lnTo>
                    <a:pt x="344" y="15"/>
                  </a:lnTo>
                  <a:lnTo>
                    <a:pt x="391" y="33"/>
                  </a:lnTo>
                  <a:lnTo>
                    <a:pt x="429" y="58"/>
                  </a:lnTo>
                  <a:lnTo>
                    <a:pt x="464" y="89"/>
                  </a:lnTo>
                  <a:lnTo>
                    <a:pt x="491" y="124"/>
                  </a:lnTo>
                  <a:lnTo>
                    <a:pt x="510" y="167"/>
                  </a:lnTo>
                  <a:lnTo>
                    <a:pt x="524" y="213"/>
                  </a:lnTo>
                  <a:lnTo>
                    <a:pt x="528" y="264"/>
                  </a:lnTo>
                  <a:lnTo>
                    <a:pt x="524" y="314"/>
                  </a:lnTo>
                  <a:lnTo>
                    <a:pt x="510" y="361"/>
                  </a:lnTo>
                  <a:lnTo>
                    <a:pt x="491" y="404"/>
                  </a:lnTo>
                  <a:lnTo>
                    <a:pt x="464" y="439"/>
                  </a:lnTo>
                  <a:lnTo>
                    <a:pt x="429" y="470"/>
                  </a:lnTo>
                  <a:lnTo>
                    <a:pt x="391" y="495"/>
                  </a:lnTo>
                  <a:lnTo>
                    <a:pt x="344" y="513"/>
                  </a:lnTo>
                  <a:lnTo>
                    <a:pt x="294" y="524"/>
                  </a:lnTo>
                  <a:lnTo>
                    <a:pt x="240" y="526"/>
                  </a:lnTo>
                  <a:lnTo>
                    <a:pt x="0" y="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81488" y="6018213"/>
              <a:ext cx="368300" cy="431800"/>
            </a:xfrm>
            <a:custGeom>
              <a:avLst/>
              <a:gdLst>
                <a:gd name="T0" fmla="*/ 309 w 462"/>
                <a:gd name="T1" fmla="*/ 2 h 544"/>
                <a:gd name="T2" fmla="*/ 404 w 462"/>
                <a:gd name="T3" fmla="*/ 21 h 544"/>
                <a:gd name="T4" fmla="*/ 410 w 462"/>
                <a:gd name="T5" fmla="*/ 130 h 544"/>
                <a:gd name="T6" fmla="*/ 313 w 462"/>
                <a:gd name="T7" fmla="*/ 101 h 544"/>
                <a:gd name="T8" fmla="*/ 226 w 462"/>
                <a:gd name="T9" fmla="*/ 101 h 544"/>
                <a:gd name="T10" fmla="*/ 174 w 462"/>
                <a:gd name="T11" fmla="*/ 117 h 544"/>
                <a:gd name="T12" fmla="*/ 149 w 462"/>
                <a:gd name="T13" fmla="*/ 146 h 544"/>
                <a:gd name="T14" fmla="*/ 149 w 462"/>
                <a:gd name="T15" fmla="*/ 183 h 544"/>
                <a:gd name="T16" fmla="*/ 174 w 462"/>
                <a:gd name="T17" fmla="*/ 212 h 544"/>
                <a:gd name="T18" fmla="*/ 226 w 462"/>
                <a:gd name="T19" fmla="*/ 221 h 544"/>
                <a:gd name="T20" fmla="*/ 369 w 462"/>
                <a:gd name="T21" fmla="*/ 317 h 544"/>
                <a:gd name="T22" fmla="*/ 186 w 462"/>
                <a:gd name="T23" fmla="*/ 319 h 544"/>
                <a:gd name="T24" fmla="*/ 139 w 462"/>
                <a:gd name="T25" fmla="*/ 340 h 544"/>
                <a:gd name="T26" fmla="*/ 124 w 462"/>
                <a:gd name="T27" fmla="*/ 379 h 544"/>
                <a:gd name="T28" fmla="*/ 137 w 462"/>
                <a:gd name="T29" fmla="*/ 414 h 544"/>
                <a:gd name="T30" fmla="*/ 180 w 462"/>
                <a:gd name="T31" fmla="*/ 437 h 544"/>
                <a:gd name="T32" fmla="*/ 253 w 462"/>
                <a:gd name="T33" fmla="*/ 445 h 544"/>
                <a:gd name="T34" fmla="*/ 346 w 462"/>
                <a:gd name="T35" fmla="*/ 433 h 544"/>
                <a:gd name="T36" fmla="*/ 424 w 462"/>
                <a:gd name="T37" fmla="*/ 398 h 544"/>
                <a:gd name="T38" fmla="*/ 427 w 462"/>
                <a:gd name="T39" fmla="*/ 509 h 544"/>
                <a:gd name="T40" fmla="*/ 344 w 462"/>
                <a:gd name="T41" fmla="*/ 534 h 544"/>
                <a:gd name="T42" fmla="*/ 248 w 462"/>
                <a:gd name="T43" fmla="*/ 544 h 544"/>
                <a:gd name="T44" fmla="*/ 141 w 462"/>
                <a:gd name="T45" fmla="*/ 532 h 544"/>
                <a:gd name="T46" fmla="*/ 64 w 462"/>
                <a:gd name="T47" fmla="*/ 499 h 544"/>
                <a:gd name="T48" fmla="*/ 15 w 462"/>
                <a:gd name="T49" fmla="*/ 451 h 544"/>
                <a:gd name="T50" fmla="*/ 0 w 462"/>
                <a:gd name="T51" fmla="*/ 387 h 544"/>
                <a:gd name="T52" fmla="*/ 15 w 462"/>
                <a:gd name="T53" fmla="*/ 324 h 544"/>
                <a:gd name="T54" fmla="*/ 58 w 462"/>
                <a:gd name="T55" fmla="*/ 280 h 544"/>
                <a:gd name="T56" fmla="*/ 60 w 462"/>
                <a:gd name="T57" fmla="*/ 245 h 544"/>
                <a:gd name="T58" fmla="*/ 27 w 462"/>
                <a:gd name="T59" fmla="*/ 188 h 544"/>
                <a:gd name="T60" fmla="*/ 27 w 462"/>
                <a:gd name="T61" fmla="*/ 124 h 544"/>
                <a:gd name="T62" fmla="*/ 54 w 462"/>
                <a:gd name="T63" fmla="*/ 70 h 544"/>
                <a:gd name="T64" fmla="*/ 114 w 462"/>
                <a:gd name="T65" fmla="*/ 27 h 544"/>
                <a:gd name="T66" fmla="*/ 203 w 462"/>
                <a:gd name="T67" fmla="*/ 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2" h="544">
                  <a:moveTo>
                    <a:pt x="259" y="0"/>
                  </a:moveTo>
                  <a:lnTo>
                    <a:pt x="309" y="2"/>
                  </a:lnTo>
                  <a:lnTo>
                    <a:pt x="358" y="10"/>
                  </a:lnTo>
                  <a:lnTo>
                    <a:pt x="404" y="21"/>
                  </a:lnTo>
                  <a:lnTo>
                    <a:pt x="443" y="37"/>
                  </a:lnTo>
                  <a:lnTo>
                    <a:pt x="410" y="130"/>
                  </a:lnTo>
                  <a:lnTo>
                    <a:pt x="362" y="113"/>
                  </a:lnTo>
                  <a:lnTo>
                    <a:pt x="313" y="101"/>
                  </a:lnTo>
                  <a:lnTo>
                    <a:pt x="263" y="97"/>
                  </a:lnTo>
                  <a:lnTo>
                    <a:pt x="226" y="101"/>
                  </a:lnTo>
                  <a:lnTo>
                    <a:pt x="197" y="107"/>
                  </a:lnTo>
                  <a:lnTo>
                    <a:pt x="174" y="117"/>
                  </a:lnTo>
                  <a:lnTo>
                    <a:pt x="159" y="130"/>
                  </a:lnTo>
                  <a:lnTo>
                    <a:pt x="149" y="146"/>
                  </a:lnTo>
                  <a:lnTo>
                    <a:pt x="145" y="163"/>
                  </a:lnTo>
                  <a:lnTo>
                    <a:pt x="149" y="183"/>
                  </a:lnTo>
                  <a:lnTo>
                    <a:pt x="159" y="200"/>
                  </a:lnTo>
                  <a:lnTo>
                    <a:pt x="174" y="212"/>
                  </a:lnTo>
                  <a:lnTo>
                    <a:pt x="197" y="218"/>
                  </a:lnTo>
                  <a:lnTo>
                    <a:pt x="226" y="221"/>
                  </a:lnTo>
                  <a:lnTo>
                    <a:pt x="369" y="221"/>
                  </a:lnTo>
                  <a:lnTo>
                    <a:pt x="369" y="317"/>
                  </a:lnTo>
                  <a:lnTo>
                    <a:pt x="219" y="317"/>
                  </a:lnTo>
                  <a:lnTo>
                    <a:pt x="186" y="319"/>
                  </a:lnTo>
                  <a:lnTo>
                    <a:pt x="159" y="326"/>
                  </a:lnTo>
                  <a:lnTo>
                    <a:pt x="139" y="340"/>
                  </a:lnTo>
                  <a:lnTo>
                    <a:pt x="128" y="357"/>
                  </a:lnTo>
                  <a:lnTo>
                    <a:pt x="124" y="379"/>
                  </a:lnTo>
                  <a:lnTo>
                    <a:pt x="126" y="398"/>
                  </a:lnTo>
                  <a:lnTo>
                    <a:pt x="137" y="414"/>
                  </a:lnTo>
                  <a:lnTo>
                    <a:pt x="155" y="427"/>
                  </a:lnTo>
                  <a:lnTo>
                    <a:pt x="180" y="437"/>
                  </a:lnTo>
                  <a:lnTo>
                    <a:pt x="211" y="443"/>
                  </a:lnTo>
                  <a:lnTo>
                    <a:pt x="253" y="445"/>
                  </a:lnTo>
                  <a:lnTo>
                    <a:pt x="300" y="443"/>
                  </a:lnTo>
                  <a:lnTo>
                    <a:pt x="346" y="433"/>
                  </a:lnTo>
                  <a:lnTo>
                    <a:pt x="389" y="418"/>
                  </a:lnTo>
                  <a:lnTo>
                    <a:pt x="424" y="398"/>
                  </a:lnTo>
                  <a:lnTo>
                    <a:pt x="462" y="490"/>
                  </a:lnTo>
                  <a:lnTo>
                    <a:pt x="427" y="509"/>
                  </a:lnTo>
                  <a:lnTo>
                    <a:pt x="389" y="525"/>
                  </a:lnTo>
                  <a:lnTo>
                    <a:pt x="344" y="534"/>
                  </a:lnTo>
                  <a:lnTo>
                    <a:pt x="298" y="542"/>
                  </a:lnTo>
                  <a:lnTo>
                    <a:pt x="248" y="544"/>
                  </a:lnTo>
                  <a:lnTo>
                    <a:pt x="190" y="542"/>
                  </a:lnTo>
                  <a:lnTo>
                    <a:pt x="141" y="532"/>
                  </a:lnTo>
                  <a:lnTo>
                    <a:pt x="99" y="519"/>
                  </a:lnTo>
                  <a:lnTo>
                    <a:pt x="64" y="499"/>
                  </a:lnTo>
                  <a:lnTo>
                    <a:pt x="35" y="476"/>
                  </a:lnTo>
                  <a:lnTo>
                    <a:pt x="15" y="451"/>
                  </a:lnTo>
                  <a:lnTo>
                    <a:pt x="4" y="420"/>
                  </a:lnTo>
                  <a:lnTo>
                    <a:pt x="0" y="387"/>
                  </a:lnTo>
                  <a:lnTo>
                    <a:pt x="4" y="354"/>
                  </a:lnTo>
                  <a:lnTo>
                    <a:pt x="15" y="324"/>
                  </a:lnTo>
                  <a:lnTo>
                    <a:pt x="35" y="299"/>
                  </a:lnTo>
                  <a:lnTo>
                    <a:pt x="58" y="280"/>
                  </a:lnTo>
                  <a:lnTo>
                    <a:pt x="87" y="264"/>
                  </a:lnTo>
                  <a:lnTo>
                    <a:pt x="60" y="245"/>
                  </a:lnTo>
                  <a:lnTo>
                    <a:pt x="41" y="220"/>
                  </a:lnTo>
                  <a:lnTo>
                    <a:pt x="27" y="188"/>
                  </a:lnTo>
                  <a:lnTo>
                    <a:pt x="23" y="155"/>
                  </a:lnTo>
                  <a:lnTo>
                    <a:pt x="27" y="124"/>
                  </a:lnTo>
                  <a:lnTo>
                    <a:pt x="37" y="95"/>
                  </a:lnTo>
                  <a:lnTo>
                    <a:pt x="54" y="70"/>
                  </a:lnTo>
                  <a:lnTo>
                    <a:pt x="81" y="47"/>
                  </a:lnTo>
                  <a:lnTo>
                    <a:pt x="114" y="27"/>
                  </a:lnTo>
                  <a:lnTo>
                    <a:pt x="155" y="12"/>
                  </a:lnTo>
                  <a:lnTo>
                    <a:pt x="203" y="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05351" y="6018213"/>
              <a:ext cx="630238" cy="423863"/>
            </a:xfrm>
            <a:custGeom>
              <a:avLst/>
              <a:gdLst>
                <a:gd name="T0" fmla="*/ 271 w 793"/>
                <a:gd name="T1" fmla="*/ 0 h 534"/>
                <a:gd name="T2" fmla="*/ 313 w 793"/>
                <a:gd name="T3" fmla="*/ 2 h 534"/>
                <a:gd name="T4" fmla="*/ 350 w 793"/>
                <a:gd name="T5" fmla="*/ 12 h 534"/>
                <a:gd name="T6" fmla="*/ 381 w 793"/>
                <a:gd name="T7" fmla="*/ 29 h 534"/>
                <a:gd name="T8" fmla="*/ 408 w 793"/>
                <a:gd name="T9" fmla="*/ 50 h 534"/>
                <a:gd name="T10" fmla="*/ 427 w 793"/>
                <a:gd name="T11" fmla="*/ 78 h 534"/>
                <a:gd name="T12" fmla="*/ 453 w 793"/>
                <a:gd name="T13" fmla="*/ 50 h 534"/>
                <a:gd name="T14" fmla="*/ 484 w 793"/>
                <a:gd name="T15" fmla="*/ 27 h 534"/>
                <a:gd name="T16" fmla="*/ 516 w 793"/>
                <a:gd name="T17" fmla="*/ 12 h 534"/>
                <a:gd name="T18" fmla="*/ 555 w 793"/>
                <a:gd name="T19" fmla="*/ 2 h 534"/>
                <a:gd name="T20" fmla="*/ 598 w 793"/>
                <a:gd name="T21" fmla="*/ 0 h 534"/>
                <a:gd name="T22" fmla="*/ 640 w 793"/>
                <a:gd name="T23" fmla="*/ 4 h 534"/>
                <a:gd name="T24" fmla="*/ 679 w 793"/>
                <a:gd name="T25" fmla="*/ 14 h 534"/>
                <a:gd name="T26" fmla="*/ 714 w 793"/>
                <a:gd name="T27" fmla="*/ 29 h 534"/>
                <a:gd name="T28" fmla="*/ 741 w 793"/>
                <a:gd name="T29" fmla="*/ 54 h 534"/>
                <a:gd name="T30" fmla="*/ 764 w 793"/>
                <a:gd name="T31" fmla="*/ 83 h 534"/>
                <a:gd name="T32" fmla="*/ 779 w 793"/>
                <a:gd name="T33" fmla="*/ 120 h 534"/>
                <a:gd name="T34" fmla="*/ 791 w 793"/>
                <a:gd name="T35" fmla="*/ 163 h 534"/>
                <a:gd name="T36" fmla="*/ 793 w 793"/>
                <a:gd name="T37" fmla="*/ 212 h 534"/>
                <a:gd name="T38" fmla="*/ 793 w 793"/>
                <a:gd name="T39" fmla="*/ 534 h 534"/>
                <a:gd name="T40" fmla="*/ 673 w 793"/>
                <a:gd name="T41" fmla="*/ 534 h 534"/>
                <a:gd name="T42" fmla="*/ 673 w 793"/>
                <a:gd name="T43" fmla="*/ 216 h 534"/>
                <a:gd name="T44" fmla="*/ 669 w 793"/>
                <a:gd name="T45" fmla="*/ 181 h 534"/>
                <a:gd name="T46" fmla="*/ 658 w 793"/>
                <a:gd name="T47" fmla="*/ 152 h 534"/>
                <a:gd name="T48" fmla="*/ 642 w 793"/>
                <a:gd name="T49" fmla="*/ 130 h 534"/>
                <a:gd name="T50" fmla="*/ 621 w 793"/>
                <a:gd name="T51" fmla="*/ 115 h 534"/>
                <a:gd name="T52" fmla="*/ 596 w 793"/>
                <a:gd name="T53" fmla="*/ 107 h 534"/>
                <a:gd name="T54" fmla="*/ 567 w 793"/>
                <a:gd name="T55" fmla="*/ 103 h 534"/>
                <a:gd name="T56" fmla="*/ 540 w 793"/>
                <a:gd name="T57" fmla="*/ 105 h 534"/>
                <a:gd name="T58" fmla="*/ 516 w 793"/>
                <a:gd name="T59" fmla="*/ 113 h 534"/>
                <a:gd name="T60" fmla="*/ 495 w 793"/>
                <a:gd name="T61" fmla="*/ 124 h 534"/>
                <a:gd name="T62" fmla="*/ 478 w 793"/>
                <a:gd name="T63" fmla="*/ 140 h 534"/>
                <a:gd name="T64" fmla="*/ 466 w 793"/>
                <a:gd name="T65" fmla="*/ 163 h 534"/>
                <a:gd name="T66" fmla="*/ 456 w 793"/>
                <a:gd name="T67" fmla="*/ 190 h 534"/>
                <a:gd name="T68" fmla="*/ 454 w 793"/>
                <a:gd name="T69" fmla="*/ 223 h 534"/>
                <a:gd name="T70" fmla="*/ 454 w 793"/>
                <a:gd name="T71" fmla="*/ 534 h 534"/>
                <a:gd name="T72" fmla="*/ 333 w 793"/>
                <a:gd name="T73" fmla="*/ 534 h 534"/>
                <a:gd name="T74" fmla="*/ 333 w 793"/>
                <a:gd name="T75" fmla="*/ 216 h 534"/>
                <a:gd name="T76" fmla="*/ 331 w 793"/>
                <a:gd name="T77" fmla="*/ 181 h 534"/>
                <a:gd name="T78" fmla="*/ 319 w 793"/>
                <a:gd name="T79" fmla="*/ 152 h 534"/>
                <a:gd name="T80" fmla="*/ 306 w 793"/>
                <a:gd name="T81" fmla="*/ 130 h 534"/>
                <a:gd name="T82" fmla="*/ 286 w 793"/>
                <a:gd name="T83" fmla="*/ 115 h 534"/>
                <a:gd name="T84" fmla="*/ 261 w 793"/>
                <a:gd name="T85" fmla="*/ 107 h 534"/>
                <a:gd name="T86" fmla="*/ 232 w 793"/>
                <a:gd name="T87" fmla="*/ 103 h 534"/>
                <a:gd name="T88" fmla="*/ 207 w 793"/>
                <a:gd name="T89" fmla="*/ 105 h 534"/>
                <a:gd name="T90" fmla="*/ 182 w 793"/>
                <a:gd name="T91" fmla="*/ 113 h 534"/>
                <a:gd name="T92" fmla="*/ 160 w 793"/>
                <a:gd name="T93" fmla="*/ 124 h 534"/>
                <a:gd name="T94" fmla="*/ 145 w 793"/>
                <a:gd name="T95" fmla="*/ 140 h 534"/>
                <a:gd name="T96" fmla="*/ 131 w 793"/>
                <a:gd name="T97" fmla="*/ 163 h 534"/>
                <a:gd name="T98" fmla="*/ 124 w 793"/>
                <a:gd name="T99" fmla="*/ 190 h 534"/>
                <a:gd name="T100" fmla="*/ 120 w 793"/>
                <a:gd name="T101" fmla="*/ 223 h 534"/>
                <a:gd name="T102" fmla="*/ 120 w 793"/>
                <a:gd name="T103" fmla="*/ 534 h 534"/>
                <a:gd name="T104" fmla="*/ 0 w 793"/>
                <a:gd name="T105" fmla="*/ 534 h 534"/>
                <a:gd name="T106" fmla="*/ 0 w 793"/>
                <a:gd name="T107" fmla="*/ 8 h 534"/>
                <a:gd name="T108" fmla="*/ 116 w 793"/>
                <a:gd name="T109" fmla="*/ 8 h 534"/>
                <a:gd name="T110" fmla="*/ 116 w 793"/>
                <a:gd name="T111" fmla="*/ 74 h 534"/>
                <a:gd name="T112" fmla="*/ 137 w 793"/>
                <a:gd name="T113" fmla="*/ 49 h 534"/>
                <a:gd name="T114" fmla="*/ 164 w 793"/>
                <a:gd name="T115" fmla="*/ 27 h 534"/>
                <a:gd name="T116" fmla="*/ 195 w 793"/>
                <a:gd name="T117" fmla="*/ 12 h 534"/>
                <a:gd name="T118" fmla="*/ 232 w 793"/>
                <a:gd name="T119" fmla="*/ 2 h 534"/>
                <a:gd name="T120" fmla="*/ 271 w 793"/>
                <a:gd name="T12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3" h="534">
                  <a:moveTo>
                    <a:pt x="271" y="0"/>
                  </a:moveTo>
                  <a:lnTo>
                    <a:pt x="313" y="2"/>
                  </a:lnTo>
                  <a:lnTo>
                    <a:pt x="350" y="12"/>
                  </a:lnTo>
                  <a:lnTo>
                    <a:pt x="381" y="29"/>
                  </a:lnTo>
                  <a:lnTo>
                    <a:pt x="408" y="50"/>
                  </a:lnTo>
                  <a:lnTo>
                    <a:pt x="427" y="78"/>
                  </a:lnTo>
                  <a:lnTo>
                    <a:pt x="453" y="50"/>
                  </a:lnTo>
                  <a:lnTo>
                    <a:pt x="484" y="27"/>
                  </a:lnTo>
                  <a:lnTo>
                    <a:pt x="516" y="12"/>
                  </a:lnTo>
                  <a:lnTo>
                    <a:pt x="555" y="2"/>
                  </a:lnTo>
                  <a:lnTo>
                    <a:pt x="598" y="0"/>
                  </a:lnTo>
                  <a:lnTo>
                    <a:pt x="640" y="4"/>
                  </a:lnTo>
                  <a:lnTo>
                    <a:pt x="679" y="14"/>
                  </a:lnTo>
                  <a:lnTo>
                    <a:pt x="714" y="29"/>
                  </a:lnTo>
                  <a:lnTo>
                    <a:pt x="741" y="54"/>
                  </a:lnTo>
                  <a:lnTo>
                    <a:pt x="764" y="83"/>
                  </a:lnTo>
                  <a:lnTo>
                    <a:pt x="779" y="120"/>
                  </a:lnTo>
                  <a:lnTo>
                    <a:pt x="791" y="163"/>
                  </a:lnTo>
                  <a:lnTo>
                    <a:pt x="793" y="212"/>
                  </a:lnTo>
                  <a:lnTo>
                    <a:pt x="793" y="534"/>
                  </a:lnTo>
                  <a:lnTo>
                    <a:pt x="673" y="534"/>
                  </a:lnTo>
                  <a:lnTo>
                    <a:pt x="673" y="216"/>
                  </a:lnTo>
                  <a:lnTo>
                    <a:pt x="669" y="181"/>
                  </a:lnTo>
                  <a:lnTo>
                    <a:pt x="658" y="152"/>
                  </a:lnTo>
                  <a:lnTo>
                    <a:pt x="642" y="130"/>
                  </a:lnTo>
                  <a:lnTo>
                    <a:pt x="621" y="115"/>
                  </a:lnTo>
                  <a:lnTo>
                    <a:pt x="596" y="107"/>
                  </a:lnTo>
                  <a:lnTo>
                    <a:pt x="567" y="103"/>
                  </a:lnTo>
                  <a:lnTo>
                    <a:pt x="540" y="105"/>
                  </a:lnTo>
                  <a:lnTo>
                    <a:pt x="516" y="113"/>
                  </a:lnTo>
                  <a:lnTo>
                    <a:pt x="495" y="124"/>
                  </a:lnTo>
                  <a:lnTo>
                    <a:pt x="478" y="140"/>
                  </a:lnTo>
                  <a:lnTo>
                    <a:pt x="466" y="163"/>
                  </a:lnTo>
                  <a:lnTo>
                    <a:pt x="456" y="190"/>
                  </a:lnTo>
                  <a:lnTo>
                    <a:pt x="454" y="223"/>
                  </a:lnTo>
                  <a:lnTo>
                    <a:pt x="454" y="534"/>
                  </a:lnTo>
                  <a:lnTo>
                    <a:pt x="333" y="534"/>
                  </a:lnTo>
                  <a:lnTo>
                    <a:pt x="333" y="216"/>
                  </a:lnTo>
                  <a:lnTo>
                    <a:pt x="331" y="181"/>
                  </a:lnTo>
                  <a:lnTo>
                    <a:pt x="319" y="152"/>
                  </a:lnTo>
                  <a:lnTo>
                    <a:pt x="306" y="130"/>
                  </a:lnTo>
                  <a:lnTo>
                    <a:pt x="286" y="115"/>
                  </a:lnTo>
                  <a:lnTo>
                    <a:pt x="261" y="107"/>
                  </a:lnTo>
                  <a:lnTo>
                    <a:pt x="232" y="103"/>
                  </a:lnTo>
                  <a:lnTo>
                    <a:pt x="207" y="105"/>
                  </a:lnTo>
                  <a:lnTo>
                    <a:pt x="182" y="113"/>
                  </a:lnTo>
                  <a:lnTo>
                    <a:pt x="160" y="124"/>
                  </a:lnTo>
                  <a:lnTo>
                    <a:pt x="145" y="140"/>
                  </a:lnTo>
                  <a:lnTo>
                    <a:pt x="131" y="163"/>
                  </a:lnTo>
                  <a:lnTo>
                    <a:pt x="124" y="190"/>
                  </a:lnTo>
                  <a:lnTo>
                    <a:pt x="120" y="223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8"/>
                  </a:lnTo>
                  <a:lnTo>
                    <a:pt x="116" y="8"/>
                  </a:lnTo>
                  <a:lnTo>
                    <a:pt x="116" y="74"/>
                  </a:lnTo>
                  <a:lnTo>
                    <a:pt x="137" y="49"/>
                  </a:lnTo>
                  <a:lnTo>
                    <a:pt x="164" y="27"/>
                  </a:lnTo>
                  <a:lnTo>
                    <a:pt x="195" y="12"/>
                  </a:lnTo>
                  <a:lnTo>
                    <a:pt x="232" y="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405438" y="6024563"/>
              <a:ext cx="239713" cy="417513"/>
            </a:xfrm>
            <a:custGeom>
              <a:avLst/>
              <a:gdLst>
                <a:gd name="T0" fmla="*/ 0 w 304"/>
                <a:gd name="T1" fmla="*/ 0 h 526"/>
                <a:gd name="T2" fmla="*/ 304 w 304"/>
                <a:gd name="T3" fmla="*/ 0 h 526"/>
                <a:gd name="T4" fmla="*/ 304 w 304"/>
                <a:gd name="T5" fmla="*/ 99 h 526"/>
                <a:gd name="T6" fmla="*/ 213 w 304"/>
                <a:gd name="T7" fmla="*/ 99 h 526"/>
                <a:gd name="T8" fmla="*/ 213 w 304"/>
                <a:gd name="T9" fmla="*/ 429 h 526"/>
                <a:gd name="T10" fmla="*/ 304 w 304"/>
                <a:gd name="T11" fmla="*/ 429 h 526"/>
                <a:gd name="T12" fmla="*/ 304 w 304"/>
                <a:gd name="T13" fmla="*/ 526 h 526"/>
                <a:gd name="T14" fmla="*/ 0 w 304"/>
                <a:gd name="T15" fmla="*/ 526 h 526"/>
                <a:gd name="T16" fmla="*/ 0 w 304"/>
                <a:gd name="T17" fmla="*/ 429 h 526"/>
                <a:gd name="T18" fmla="*/ 91 w 304"/>
                <a:gd name="T19" fmla="*/ 429 h 526"/>
                <a:gd name="T20" fmla="*/ 91 w 304"/>
                <a:gd name="T21" fmla="*/ 99 h 526"/>
                <a:gd name="T22" fmla="*/ 0 w 304"/>
                <a:gd name="T23" fmla="*/ 99 h 526"/>
                <a:gd name="T24" fmla="*/ 0 w 304"/>
                <a:gd name="T25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4" h="526">
                  <a:moveTo>
                    <a:pt x="0" y="0"/>
                  </a:moveTo>
                  <a:lnTo>
                    <a:pt x="304" y="0"/>
                  </a:lnTo>
                  <a:lnTo>
                    <a:pt x="304" y="99"/>
                  </a:lnTo>
                  <a:lnTo>
                    <a:pt x="213" y="99"/>
                  </a:lnTo>
                  <a:lnTo>
                    <a:pt x="213" y="429"/>
                  </a:lnTo>
                  <a:lnTo>
                    <a:pt x="304" y="429"/>
                  </a:lnTo>
                  <a:lnTo>
                    <a:pt x="304" y="526"/>
                  </a:lnTo>
                  <a:lnTo>
                    <a:pt x="0" y="526"/>
                  </a:lnTo>
                  <a:lnTo>
                    <a:pt x="0" y="429"/>
                  </a:lnTo>
                  <a:lnTo>
                    <a:pt x="91" y="429"/>
                  </a:lnTo>
                  <a:lnTo>
                    <a:pt x="91" y="9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5715001" y="6018213"/>
              <a:ext cx="382588" cy="423863"/>
            </a:xfrm>
            <a:custGeom>
              <a:avLst/>
              <a:gdLst>
                <a:gd name="T0" fmla="*/ 240 w 482"/>
                <a:gd name="T1" fmla="*/ 103 h 534"/>
                <a:gd name="T2" fmla="*/ 211 w 482"/>
                <a:gd name="T3" fmla="*/ 107 h 534"/>
                <a:gd name="T4" fmla="*/ 184 w 482"/>
                <a:gd name="T5" fmla="*/ 115 h 534"/>
                <a:gd name="T6" fmla="*/ 162 w 482"/>
                <a:gd name="T7" fmla="*/ 128 h 534"/>
                <a:gd name="T8" fmla="*/ 143 w 482"/>
                <a:gd name="T9" fmla="*/ 146 h 534"/>
                <a:gd name="T10" fmla="*/ 131 w 482"/>
                <a:gd name="T11" fmla="*/ 171 h 534"/>
                <a:gd name="T12" fmla="*/ 122 w 482"/>
                <a:gd name="T13" fmla="*/ 200 h 534"/>
                <a:gd name="T14" fmla="*/ 120 w 482"/>
                <a:gd name="T15" fmla="*/ 235 h 534"/>
                <a:gd name="T16" fmla="*/ 120 w 482"/>
                <a:gd name="T17" fmla="*/ 311 h 534"/>
                <a:gd name="T18" fmla="*/ 360 w 482"/>
                <a:gd name="T19" fmla="*/ 311 h 534"/>
                <a:gd name="T20" fmla="*/ 360 w 482"/>
                <a:gd name="T21" fmla="*/ 235 h 534"/>
                <a:gd name="T22" fmla="*/ 356 w 482"/>
                <a:gd name="T23" fmla="*/ 200 h 534"/>
                <a:gd name="T24" fmla="*/ 348 w 482"/>
                <a:gd name="T25" fmla="*/ 171 h 534"/>
                <a:gd name="T26" fmla="*/ 335 w 482"/>
                <a:gd name="T27" fmla="*/ 146 h 534"/>
                <a:gd name="T28" fmla="*/ 317 w 482"/>
                <a:gd name="T29" fmla="*/ 128 h 534"/>
                <a:gd name="T30" fmla="*/ 294 w 482"/>
                <a:gd name="T31" fmla="*/ 115 h 534"/>
                <a:gd name="T32" fmla="*/ 269 w 482"/>
                <a:gd name="T33" fmla="*/ 107 h 534"/>
                <a:gd name="T34" fmla="*/ 240 w 482"/>
                <a:gd name="T35" fmla="*/ 103 h 534"/>
                <a:gd name="T36" fmla="*/ 240 w 482"/>
                <a:gd name="T37" fmla="*/ 0 h 534"/>
                <a:gd name="T38" fmla="*/ 286 w 482"/>
                <a:gd name="T39" fmla="*/ 2 h 534"/>
                <a:gd name="T40" fmla="*/ 329 w 482"/>
                <a:gd name="T41" fmla="*/ 12 h 534"/>
                <a:gd name="T42" fmla="*/ 367 w 482"/>
                <a:gd name="T43" fmla="*/ 27 h 534"/>
                <a:gd name="T44" fmla="*/ 400 w 482"/>
                <a:gd name="T45" fmla="*/ 50 h 534"/>
                <a:gd name="T46" fmla="*/ 427 w 482"/>
                <a:gd name="T47" fmla="*/ 78 h 534"/>
                <a:gd name="T48" fmla="*/ 451 w 482"/>
                <a:gd name="T49" fmla="*/ 111 h 534"/>
                <a:gd name="T50" fmla="*/ 466 w 482"/>
                <a:gd name="T51" fmla="*/ 152 h 534"/>
                <a:gd name="T52" fmla="*/ 478 w 482"/>
                <a:gd name="T53" fmla="*/ 196 h 534"/>
                <a:gd name="T54" fmla="*/ 482 w 482"/>
                <a:gd name="T55" fmla="*/ 247 h 534"/>
                <a:gd name="T56" fmla="*/ 482 w 482"/>
                <a:gd name="T57" fmla="*/ 534 h 534"/>
                <a:gd name="T58" fmla="*/ 360 w 482"/>
                <a:gd name="T59" fmla="*/ 534 h 534"/>
                <a:gd name="T60" fmla="*/ 360 w 482"/>
                <a:gd name="T61" fmla="*/ 408 h 534"/>
                <a:gd name="T62" fmla="*/ 120 w 482"/>
                <a:gd name="T63" fmla="*/ 408 h 534"/>
                <a:gd name="T64" fmla="*/ 120 w 482"/>
                <a:gd name="T65" fmla="*/ 534 h 534"/>
                <a:gd name="T66" fmla="*/ 0 w 482"/>
                <a:gd name="T67" fmla="*/ 534 h 534"/>
                <a:gd name="T68" fmla="*/ 0 w 482"/>
                <a:gd name="T69" fmla="*/ 247 h 534"/>
                <a:gd name="T70" fmla="*/ 4 w 482"/>
                <a:gd name="T71" fmla="*/ 196 h 534"/>
                <a:gd name="T72" fmla="*/ 13 w 482"/>
                <a:gd name="T73" fmla="*/ 152 h 534"/>
                <a:gd name="T74" fmla="*/ 31 w 482"/>
                <a:gd name="T75" fmla="*/ 111 h 534"/>
                <a:gd name="T76" fmla="*/ 52 w 482"/>
                <a:gd name="T77" fmla="*/ 78 h 534"/>
                <a:gd name="T78" fmla="*/ 81 w 482"/>
                <a:gd name="T79" fmla="*/ 50 h 534"/>
                <a:gd name="T80" fmla="*/ 114 w 482"/>
                <a:gd name="T81" fmla="*/ 27 h 534"/>
                <a:gd name="T82" fmla="*/ 153 w 482"/>
                <a:gd name="T83" fmla="*/ 12 h 534"/>
                <a:gd name="T84" fmla="*/ 193 w 482"/>
                <a:gd name="T85" fmla="*/ 2 h 534"/>
                <a:gd name="T86" fmla="*/ 240 w 482"/>
                <a:gd name="T8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" h="534">
                  <a:moveTo>
                    <a:pt x="240" y="103"/>
                  </a:moveTo>
                  <a:lnTo>
                    <a:pt x="211" y="107"/>
                  </a:lnTo>
                  <a:lnTo>
                    <a:pt x="184" y="115"/>
                  </a:lnTo>
                  <a:lnTo>
                    <a:pt x="162" y="128"/>
                  </a:lnTo>
                  <a:lnTo>
                    <a:pt x="143" y="146"/>
                  </a:lnTo>
                  <a:lnTo>
                    <a:pt x="131" y="171"/>
                  </a:lnTo>
                  <a:lnTo>
                    <a:pt x="122" y="200"/>
                  </a:lnTo>
                  <a:lnTo>
                    <a:pt x="120" y="235"/>
                  </a:lnTo>
                  <a:lnTo>
                    <a:pt x="120" y="311"/>
                  </a:lnTo>
                  <a:lnTo>
                    <a:pt x="360" y="311"/>
                  </a:lnTo>
                  <a:lnTo>
                    <a:pt x="360" y="235"/>
                  </a:lnTo>
                  <a:lnTo>
                    <a:pt x="356" y="200"/>
                  </a:lnTo>
                  <a:lnTo>
                    <a:pt x="348" y="171"/>
                  </a:lnTo>
                  <a:lnTo>
                    <a:pt x="335" y="146"/>
                  </a:lnTo>
                  <a:lnTo>
                    <a:pt x="317" y="128"/>
                  </a:lnTo>
                  <a:lnTo>
                    <a:pt x="294" y="115"/>
                  </a:lnTo>
                  <a:lnTo>
                    <a:pt x="269" y="107"/>
                  </a:lnTo>
                  <a:lnTo>
                    <a:pt x="240" y="103"/>
                  </a:lnTo>
                  <a:close/>
                  <a:moveTo>
                    <a:pt x="240" y="0"/>
                  </a:moveTo>
                  <a:lnTo>
                    <a:pt x="286" y="2"/>
                  </a:lnTo>
                  <a:lnTo>
                    <a:pt x="329" y="12"/>
                  </a:lnTo>
                  <a:lnTo>
                    <a:pt x="367" y="27"/>
                  </a:lnTo>
                  <a:lnTo>
                    <a:pt x="400" y="50"/>
                  </a:lnTo>
                  <a:lnTo>
                    <a:pt x="427" y="78"/>
                  </a:lnTo>
                  <a:lnTo>
                    <a:pt x="451" y="111"/>
                  </a:lnTo>
                  <a:lnTo>
                    <a:pt x="466" y="152"/>
                  </a:lnTo>
                  <a:lnTo>
                    <a:pt x="478" y="196"/>
                  </a:lnTo>
                  <a:lnTo>
                    <a:pt x="482" y="247"/>
                  </a:lnTo>
                  <a:lnTo>
                    <a:pt x="482" y="534"/>
                  </a:lnTo>
                  <a:lnTo>
                    <a:pt x="360" y="534"/>
                  </a:lnTo>
                  <a:lnTo>
                    <a:pt x="360" y="408"/>
                  </a:lnTo>
                  <a:lnTo>
                    <a:pt x="120" y="408"/>
                  </a:lnTo>
                  <a:lnTo>
                    <a:pt x="120" y="534"/>
                  </a:lnTo>
                  <a:lnTo>
                    <a:pt x="0" y="534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3" y="152"/>
                  </a:lnTo>
                  <a:lnTo>
                    <a:pt x="31" y="111"/>
                  </a:lnTo>
                  <a:lnTo>
                    <a:pt x="52" y="78"/>
                  </a:lnTo>
                  <a:lnTo>
                    <a:pt x="81" y="50"/>
                  </a:lnTo>
                  <a:lnTo>
                    <a:pt x="114" y="27"/>
                  </a:lnTo>
                  <a:lnTo>
                    <a:pt x="153" y="12"/>
                  </a:lnTo>
                  <a:lnTo>
                    <a:pt x="193" y="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075488" y="5586413"/>
              <a:ext cx="419100" cy="417513"/>
            </a:xfrm>
            <a:custGeom>
              <a:avLst/>
              <a:gdLst>
                <a:gd name="T0" fmla="*/ 528 w 528"/>
                <a:gd name="T1" fmla="*/ 0 h 526"/>
                <a:gd name="T2" fmla="*/ 528 w 528"/>
                <a:gd name="T3" fmla="*/ 256 h 526"/>
                <a:gd name="T4" fmla="*/ 476 w 528"/>
                <a:gd name="T5" fmla="*/ 262 h 526"/>
                <a:gd name="T6" fmla="*/ 427 w 528"/>
                <a:gd name="T7" fmla="*/ 278 h 526"/>
                <a:gd name="T8" fmla="*/ 383 w 528"/>
                <a:gd name="T9" fmla="*/ 301 h 526"/>
                <a:gd name="T10" fmla="*/ 344 w 528"/>
                <a:gd name="T11" fmla="*/ 332 h 526"/>
                <a:gd name="T12" fmla="*/ 311 w 528"/>
                <a:gd name="T13" fmla="*/ 371 h 526"/>
                <a:gd name="T14" fmla="*/ 284 w 528"/>
                <a:gd name="T15" fmla="*/ 414 h 526"/>
                <a:gd name="T16" fmla="*/ 267 w 528"/>
                <a:gd name="T17" fmla="*/ 460 h 526"/>
                <a:gd name="T18" fmla="*/ 255 w 528"/>
                <a:gd name="T19" fmla="*/ 511 h 526"/>
                <a:gd name="T20" fmla="*/ 128 w 528"/>
                <a:gd name="T21" fmla="*/ 511 h 526"/>
                <a:gd name="T22" fmla="*/ 64 w 528"/>
                <a:gd name="T23" fmla="*/ 515 h 526"/>
                <a:gd name="T24" fmla="*/ 0 w 528"/>
                <a:gd name="T25" fmla="*/ 526 h 526"/>
                <a:gd name="T26" fmla="*/ 8 w 528"/>
                <a:gd name="T27" fmla="*/ 449 h 526"/>
                <a:gd name="T28" fmla="*/ 25 w 528"/>
                <a:gd name="T29" fmla="*/ 375 h 526"/>
                <a:gd name="T30" fmla="*/ 52 w 528"/>
                <a:gd name="T31" fmla="*/ 307 h 526"/>
                <a:gd name="T32" fmla="*/ 89 w 528"/>
                <a:gd name="T33" fmla="*/ 243 h 526"/>
                <a:gd name="T34" fmla="*/ 133 w 528"/>
                <a:gd name="T35" fmla="*/ 183 h 526"/>
                <a:gd name="T36" fmla="*/ 186 w 528"/>
                <a:gd name="T37" fmla="*/ 132 h 526"/>
                <a:gd name="T38" fmla="*/ 244 w 528"/>
                <a:gd name="T39" fmla="*/ 87 h 526"/>
                <a:gd name="T40" fmla="*/ 309 w 528"/>
                <a:gd name="T41" fmla="*/ 50 h 526"/>
                <a:gd name="T42" fmla="*/ 377 w 528"/>
                <a:gd name="T43" fmla="*/ 23 h 526"/>
                <a:gd name="T44" fmla="*/ 451 w 528"/>
                <a:gd name="T45" fmla="*/ 6 h 526"/>
                <a:gd name="T46" fmla="*/ 528 w 528"/>
                <a:gd name="T47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526">
                  <a:moveTo>
                    <a:pt x="528" y="0"/>
                  </a:moveTo>
                  <a:lnTo>
                    <a:pt x="528" y="256"/>
                  </a:lnTo>
                  <a:lnTo>
                    <a:pt x="476" y="262"/>
                  </a:lnTo>
                  <a:lnTo>
                    <a:pt x="427" y="278"/>
                  </a:lnTo>
                  <a:lnTo>
                    <a:pt x="383" y="301"/>
                  </a:lnTo>
                  <a:lnTo>
                    <a:pt x="344" y="332"/>
                  </a:lnTo>
                  <a:lnTo>
                    <a:pt x="311" y="371"/>
                  </a:lnTo>
                  <a:lnTo>
                    <a:pt x="284" y="414"/>
                  </a:lnTo>
                  <a:lnTo>
                    <a:pt x="267" y="460"/>
                  </a:lnTo>
                  <a:lnTo>
                    <a:pt x="255" y="511"/>
                  </a:lnTo>
                  <a:lnTo>
                    <a:pt x="128" y="511"/>
                  </a:lnTo>
                  <a:lnTo>
                    <a:pt x="64" y="515"/>
                  </a:lnTo>
                  <a:lnTo>
                    <a:pt x="0" y="526"/>
                  </a:lnTo>
                  <a:lnTo>
                    <a:pt x="8" y="449"/>
                  </a:lnTo>
                  <a:lnTo>
                    <a:pt x="25" y="375"/>
                  </a:lnTo>
                  <a:lnTo>
                    <a:pt x="52" y="307"/>
                  </a:lnTo>
                  <a:lnTo>
                    <a:pt x="89" y="243"/>
                  </a:lnTo>
                  <a:lnTo>
                    <a:pt x="133" y="183"/>
                  </a:lnTo>
                  <a:lnTo>
                    <a:pt x="186" y="132"/>
                  </a:lnTo>
                  <a:lnTo>
                    <a:pt x="244" y="87"/>
                  </a:lnTo>
                  <a:lnTo>
                    <a:pt x="309" y="50"/>
                  </a:lnTo>
                  <a:lnTo>
                    <a:pt x="377" y="23"/>
                  </a:lnTo>
                  <a:lnTo>
                    <a:pt x="451" y="6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075488" y="6021388"/>
              <a:ext cx="203200" cy="228600"/>
            </a:xfrm>
            <a:custGeom>
              <a:avLst/>
              <a:gdLst>
                <a:gd name="T0" fmla="*/ 128 w 255"/>
                <a:gd name="T1" fmla="*/ 0 h 287"/>
                <a:gd name="T2" fmla="*/ 255 w 255"/>
                <a:gd name="T3" fmla="*/ 0 h 287"/>
                <a:gd name="T4" fmla="*/ 255 w 255"/>
                <a:gd name="T5" fmla="*/ 256 h 287"/>
                <a:gd name="T6" fmla="*/ 128 w 255"/>
                <a:gd name="T7" fmla="*/ 256 h 287"/>
                <a:gd name="T8" fmla="*/ 83 w 255"/>
                <a:gd name="T9" fmla="*/ 260 h 287"/>
                <a:gd name="T10" fmla="*/ 40 w 255"/>
                <a:gd name="T11" fmla="*/ 270 h 287"/>
                <a:gd name="T12" fmla="*/ 0 w 255"/>
                <a:gd name="T13" fmla="*/ 287 h 287"/>
                <a:gd name="T14" fmla="*/ 0 w 255"/>
                <a:gd name="T15" fmla="*/ 15 h 287"/>
                <a:gd name="T16" fmla="*/ 62 w 255"/>
                <a:gd name="T17" fmla="*/ 4 h 287"/>
                <a:gd name="T18" fmla="*/ 128 w 255"/>
                <a:gd name="T1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87">
                  <a:moveTo>
                    <a:pt x="128" y="0"/>
                  </a:moveTo>
                  <a:lnTo>
                    <a:pt x="255" y="0"/>
                  </a:lnTo>
                  <a:lnTo>
                    <a:pt x="255" y="256"/>
                  </a:lnTo>
                  <a:lnTo>
                    <a:pt x="128" y="256"/>
                  </a:lnTo>
                  <a:lnTo>
                    <a:pt x="83" y="260"/>
                  </a:lnTo>
                  <a:lnTo>
                    <a:pt x="40" y="270"/>
                  </a:lnTo>
                  <a:lnTo>
                    <a:pt x="0" y="287"/>
                  </a:lnTo>
                  <a:lnTo>
                    <a:pt x="0" y="15"/>
                  </a:lnTo>
                  <a:lnTo>
                    <a:pt x="62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75488" y="6254751"/>
              <a:ext cx="203200" cy="187325"/>
            </a:xfrm>
            <a:custGeom>
              <a:avLst/>
              <a:gdLst>
                <a:gd name="T0" fmla="*/ 128 w 255"/>
                <a:gd name="T1" fmla="*/ 0 h 237"/>
                <a:gd name="T2" fmla="*/ 255 w 255"/>
                <a:gd name="T3" fmla="*/ 0 h 237"/>
                <a:gd name="T4" fmla="*/ 255 w 255"/>
                <a:gd name="T5" fmla="*/ 237 h 237"/>
                <a:gd name="T6" fmla="*/ 0 w 255"/>
                <a:gd name="T7" fmla="*/ 237 h 237"/>
                <a:gd name="T8" fmla="*/ 0 w 255"/>
                <a:gd name="T9" fmla="*/ 37 h 237"/>
                <a:gd name="T10" fmla="*/ 4 w 255"/>
                <a:gd name="T11" fmla="*/ 33 h 237"/>
                <a:gd name="T12" fmla="*/ 42 w 255"/>
                <a:gd name="T13" fmla="*/ 16 h 237"/>
                <a:gd name="T14" fmla="*/ 85 w 255"/>
                <a:gd name="T15" fmla="*/ 4 h 237"/>
                <a:gd name="T16" fmla="*/ 128 w 255"/>
                <a:gd name="T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237">
                  <a:moveTo>
                    <a:pt x="128" y="0"/>
                  </a:moveTo>
                  <a:lnTo>
                    <a:pt x="255" y="0"/>
                  </a:lnTo>
                  <a:lnTo>
                    <a:pt x="255" y="237"/>
                  </a:lnTo>
                  <a:lnTo>
                    <a:pt x="0" y="237"/>
                  </a:lnTo>
                  <a:lnTo>
                    <a:pt x="0" y="37"/>
                  </a:lnTo>
                  <a:lnTo>
                    <a:pt x="4" y="33"/>
                  </a:lnTo>
                  <a:lnTo>
                    <a:pt x="42" y="16"/>
                  </a:lnTo>
                  <a:lnTo>
                    <a:pt x="85" y="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7307263" y="6021388"/>
              <a:ext cx="77788" cy="2032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750051" y="6173788"/>
              <a:ext cx="203200" cy="269875"/>
            </a:xfrm>
            <a:custGeom>
              <a:avLst/>
              <a:gdLst>
                <a:gd name="T0" fmla="*/ 127 w 255"/>
                <a:gd name="T1" fmla="*/ 0 h 340"/>
                <a:gd name="T2" fmla="*/ 172 w 255"/>
                <a:gd name="T3" fmla="*/ 58 h 340"/>
                <a:gd name="T4" fmla="*/ 207 w 255"/>
                <a:gd name="T5" fmla="*/ 125 h 340"/>
                <a:gd name="T6" fmla="*/ 232 w 255"/>
                <a:gd name="T7" fmla="*/ 193 h 340"/>
                <a:gd name="T8" fmla="*/ 247 w 255"/>
                <a:gd name="T9" fmla="*/ 264 h 340"/>
                <a:gd name="T10" fmla="*/ 255 w 255"/>
                <a:gd name="T11" fmla="*/ 340 h 340"/>
                <a:gd name="T12" fmla="*/ 0 w 255"/>
                <a:gd name="T13" fmla="*/ 340 h 340"/>
                <a:gd name="T14" fmla="*/ 6 w 255"/>
                <a:gd name="T15" fmla="*/ 264 h 340"/>
                <a:gd name="T16" fmla="*/ 23 w 255"/>
                <a:gd name="T17" fmla="*/ 193 h 340"/>
                <a:gd name="T18" fmla="*/ 48 w 255"/>
                <a:gd name="T19" fmla="*/ 125 h 340"/>
                <a:gd name="T20" fmla="*/ 83 w 255"/>
                <a:gd name="T21" fmla="*/ 58 h 340"/>
                <a:gd name="T22" fmla="*/ 127 w 255"/>
                <a:gd name="T23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340">
                  <a:moveTo>
                    <a:pt x="127" y="0"/>
                  </a:moveTo>
                  <a:lnTo>
                    <a:pt x="172" y="58"/>
                  </a:lnTo>
                  <a:lnTo>
                    <a:pt x="207" y="125"/>
                  </a:lnTo>
                  <a:lnTo>
                    <a:pt x="232" y="193"/>
                  </a:lnTo>
                  <a:lnTo>
                    <a:pt x="247" y="264"/>
                  </a:lnTo>
                  <a:lnTo>
                    <a:pt x="255" y="340"/>
                  </a:lnTo>
                  <a:lnTo>
                    <a:pt x="0" y="340"/>
                  </a:lnTo>
                  <a:lnTo>
                    <a:pt x="6" y="264"/>
                  </a:lnTo>
                  <a:lnTo>
                    <a:pt x="23" y="193"/>
                  </a:lnTo>
                  <a:lnTo>
                    <a:pt x="48" y="125"/>
                  </a:lnTo>
                  <a:lnTo>
                    <a:pt x="83" y="5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315076" y="6021388"/>
              <a:ext cx="515938" cy="420688"/>
            </a:xfrm>
            <a:custGeom>
              <a:avLst/>
              <a:gdLst>
                <a:gd name="T0" fmla="*/ 0 w 650"/>
                <a:gd name="T1" fmla="*/ 0 h 530"/>
                <a:gd name="T2" fmla="*/ 265 w 650"/>
                <a:gd name="T3" fmla="*/ 0 h 530"/>
                <a:gd name="T4" fmla="*/ 337 w 650"/>
                <a:gd name="T5" fmla="*/ 6 h 530"/>
                <a:gd name="T6" fmla="*/ 407 w 650"/>
                <a:gd name="T7" fmla="*/ 19 h 530"/>
                <a:gd name="T8" fmla="*/ 474 w 650"/>
                <a:gd name="T9" fmla="*/ 43 h 530"/>
                <a:gd name="T10" fmla="*/ 538 w 650"/>
                <a:gd name="T11" fmla="*/ 74 h 530"/>
                <a:gd name="T12" fmla="*/ 596 w 650"/>
                <a:gd name="T13" fmla="*/ 114 h 530"/>
                <a:gd name="T14" fmla="*/ 650 w 650"/>
                <a:gd name="T15" fmla="*/ 163 h 530"/>
                <a:gd name="T16" fmla="*/ 606 w 650"/>
                <a:gd name="T17" fmla="*/ 223 h 530"/>
                <a:gd name="T18" fmla="*/ 569 w 650"/>
                <a:gd name="T19" fmla="*/ 285 h 530"/>
                <a:gd name="T20" fmla="*/ 542 w 650"/>
                <a:gd name="T21" fmla="*/ 353 h 530"/>
                <a:gd name="T22" fmla="*/ 523 w 650"/>
                <a:gd name="T23" fmla="*/ 423 h 530"/>
                <a:gd name="T24" fmla="*/ 496 w 650"/>
                <a:gd name="T25" fmla="*/ 377 h 530"/>
                <a:gd name="T26" fmla="*/ 461 w 650"/>
                <a:gd name="T27" fmla="*/ 336 h 530"/>
                <a:gd name="T28" fmla="*/ 420 w 650"/>
                <a:gd name="T29" fmla="*/ 303 h 530"/>
                <a:gd name="T30" fmla="*/ 372 w 650"/>
                <a:gd name="T31" fmla="*/ 278 h 530"/>
                <a:gd name="T32" fmla="*/ 319 w 650"/>
                <a:gd name="T33" fmla="*/ 262 h 530"/>
                <a:gd name="T34" fmla="*/ 265 w 650"/>
                <a:gd name="T35" fmla="*/ 256 h 530"/>
                <a:gd name="T36" fmla="*/ 256 w 650"/>
                <a:gd name="T37" fmla="*/ 256 h 530"/>
                <a:gd name="T38" fmla="*/ 256 w 650"/>
                <a:gd name="T39" fmla="*/ 530 h 530"/>
                <a:gd name="T40" fmla="*/ 0 w 650"/>
                <a:gd name="T41" fmla="*/ 530 h 530"/>
                <a:gd name="T42" fmla="*/ 0 w 650"/>
                <a:gd name="T4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0" h="530">
                  <a:moveTo>
                    <a:pt x="0" y="0"/>
                  </a:moveTo>
                  <a:lnTo>
                    <a:pt x="265" y="0"/>
                  </a:lnTo>
                  <a:lnTo>
                    <a:pt x="337" y="6"/>
                  </a:lnTo>
                  <a:lnTo>
                    <a:pt x="407" y="19"/>
                  </a:lnTo>
                  <a:lnTo>
                    <a:pt x="474" y="43"/>
                  </a:lnTo>
                  <a:lnTo>
                    <a:pt x="538" y="74"/>
                  </a:lnTo>
                  <a:lnTo>
                    <a:pt x="596" y="114"/>
                  </a:lnTo>
                  <a:lnTo>
                    <a:pt x="650" y="163"/>
                  </a:lnTo>
                  <a:lnTo>
                    <a:pt x="606" y="223"/>
                  </a:lnTo>
                  <a:lnTo>
                    <a:pt x="569" y="285"/>
                  </a:lnTo>
                  <a:lnTo>
                    <a:pt x="542" y="353"/>
                  </a:lnTo>
                  <a:lnTo>
                    <a:pt x="523" y="423"/>
                  </a:lnTo>
                  <a:lnTo>
                    <a:pt x="496" y="377"/>
                  </a:lnTo>
                  <a:lnTo>
                    <a:pt x="461" y="336"/>
                  </a:lnTo>
                  <a:lnTo>
                    <a:pt x="420" y="303"/>
                  </a:lnTo>
                  <a:lnTo>
                    <a:pt x="372" y="278"/>
                  </a:lnTo>
                  <a:lnTo>
                    <a:pt x="319" y="262"/>
                  </a:lnTo>
                  <a:lnTo>
                    <a:pt x="265" y="256"/>
                  </a:lnTo>
                  <a:lnTo>
                    <a:pt x="256" y="256"/>
                  </a:lnTo>
                  <a:lnTo>
                    <a:pt x="256" y="530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870701" y="6043613"/>
              <a:ext cx="176213" cy="314325"/>
            </a:xfrm>
            <a:custGeom>
              <a:avLst/>
              <a:gdLst>
                <a:gd name="T0" fmla="*/ 220 w 220"/>
                <a:gd name="T1" fmla="*/ 0 h 396"/>
                <a:gd name="T2" fmla="*/ 220 w 220"/>
                <a:gd name="T3" fmla="*/ 284 h 396"/>
                <a:gd name="T4" fmla="*/ 181 w 220"/>
                <a:gd name="T5" fmla="*/ 315 h 396"/>
                <a:gd name="T6" fmla="*/ 150 w 220"/>
                <a:gd name="T7" fmla="*/ 354 h 396"/>
                <a:gd name="T8" fmla="*/ 127 w 220"/>
                <a:gd name="T9" fmla="*/ 396 h 396"/>
                <a:gd name="T10" fmla="*/ 108 w 220"/>
                <a:gd name="T11" fmla="*/ 326 h 396"/>
                <a:gd name="T12" fmla="*/ 79 w 220"/>
                <a:gd name="T13" fmla="*/ 258 h 396"/>
                <a:gd name="T14" fmla="*/ 44 w 220"/>
                <a:gd name="T15" fmla="*/ 196 h 396"/>
                <a:gd name="T16" fmla="*/ 0 w 220"/>
                <a:gd name="T17" fmla="*/ 136 h 396"/>
                <a:gd name="T18" fmla="*/ 48 w 220"/>
                <a:gd name="T19" fmla="*/ 93 h 396"/>
                <a:gd name="T20" fmla="*/ 102 w 220"/>
                <a:gd name="T21" fmla="*/ 54 h 396"/>
                <a:gd name="T22" fmla="*/ 158 w 220"/>
                <a:gd name="T23" fmla="*/ 23 h 396"/>
                <a:gd name="T24" fmla="*/ 220 w 220"/>
                <a:gd name="T2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396">
                  <a:moveTo>
                    <a:pt x="220" y="0"/>
                  </a:moveTo>
                  <a:lnTo>
                    <a:pt x="220" y="284"/>
                  </a:lnTo>
                  <a:lnTo>
                    <a:pt x="181" y="315"/>
                  </a:lnTo>
                  <a:lnTo>
                    <a:pt x="150" y="354"/>
                  </a:lnTo>
                  <a:lnTo>
                    <a:pt x="127" y="396"/>
                  </a:lnTo>
                  <a:lnTo>
                    <a:pt x="108" y="326"/>
                  </a:lnTo>
                  <a:lnTo>
                    <a:pt x="79" y="258"/>
                  </a:lnTo>
                  <a:lnTo>
                    <a:pt x="44" y="196"/>
                  </a:lnTo>
                  <a:lnTo>
                    <a:pt x="0" y="136"/>
                  </a:lnTo>
                  <a:lnTo>
                    <a:pt x="48" y="93"/>
                  </a:lnTo>
                  <a:lnTo>
                    <a:pt x="102" y="54"/>
                  </a:lnTo>
                  <a:lnTo>
                    <a:pt x="158" y="2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" name="CustomShape 20"/>
          <p:cNvSpPr/>
          <p:nvPr/>
        </p:nvSpPr>
        <p:spPr>
          <a:xfrm>
            <a:off x="549720" y="4002480"/>
            <a:ext cx="5006520" cy="77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b="0" strike="noStrike" spc="-1" dirty="0">
                <a:solidFill>
                  <a:srgbClr val="FFFFFF"/>
                </a:solidFill>
                <a:latin typeface="Open Sans Light"/>
                <a:ea typeface="Open Sans Light"/>
              </a:rPr>
              <a:t>Czyli o tym jak </a:t>
            </a:r>
            <a:r>
              <a:rPr lang="pl-PL" sz="2800" b="0" strike="noStrike" spc="-1" dirty="0" smtClean="0">
                <a:solidFill>
                  <a:srgbClr val="FFFFFF"/>
                </a:solidFill>
                <a:latin typeface="Open Sans Light"/>
                <a:ea typeface="Open Sans Light"/>
              </a:rPr>
              <a:t>tworzyć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pl-PL" sz="2800" b="0" strike="noStrike" spc="-1" dirty="0">
                <a:solidFill>
                  <a:srgbClr val="FFFFFF"/>
                </a:solidFill>
                <a:latin typeface="Open Sans Light"/>
                <a:ea typeface="Open Sans Light"/>
              </a:rPr>
              <a:t>i analizować </a:t>
            </a:r>
            <a:r>
              <a:rPr lang="pl-PL" sz="2800" b="0" strike="noStrike" spc="-1" dirty="0" smtClean="0">
                <a:solidFill>
                  <a:srgbClr val="FFFFFF"/>
                </a:solidFill>
                <a:latin typeface="Open Sans Light"/>
                <a:ea typeface="Open Sans Light"/>
              </a:rPr>
              <a:t>budżet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-884301"/>
            <a:ext cx="6285598" cy="80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1844" y="2314237"/>
            <a:ext cx="5293295" cy="284295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 smtClean="0">
                <a:solidFill>
                  <a:srgbClr val="303030"/>
                </a:solidFill>
                <a:latin typeface="Open Sans"/>
              </a:rPr>
              <a:t>opłata </a:t>
            </a: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za prąd: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187 zł 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wizyta u dentysty: </a:t>
            </a:r>
            <a:r>
              <a:rPr lang="pl-PL" sz="1600" b="1" dirty="0"/>
              <a:t>300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rata kredytu za mieszkanie: </a:t>
            </a:r>
            <a:r>
              <a:rPr lang="pl-PL" sz="1600" b="1" dirty="0"/>
              <a:t>1200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rachunek za telefon i </a:t>
            </a:r>
            <a:r>
              <a:rPr lang="pl-PL" sz="1600" dirty="0" err="1"/>
              <a:t>internet</a:t>
            </a:r>
            <a:r>
              <a:rPr lang="pl-PL" sz="1600" dirty="0"/>
              <a:t> łącznie</a:t>
            </a:r>
            <a:r>
              <a:rPr lang="pl-PL" sz="1600" b="1" dirty="0"/>
              <a:t>: 120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wynagrodzenie za pracę mamy: </a:t>
            </a:r>
            <a:r>
              <a:rPr lang="pl-PL" sz="1600" b="1" dirty="0"/>
              <a:t>2600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czynsz: </a:t>
            </a:r>
            <a:r>
              <a:rPr lang="pl-PL" sz="1600" b="1" dirty="0"/>
              <a:t>550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świadczenie rodzinne 500+: </a:t>
            </a:r>
            <a:r>
              <a:rPr lang="pl-PL" sz="1600" b="1" dirty="0"/>
              <a:t>1000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dirty="0"/>
              <a:t>wynagrodzenie za umowę zlecenie taty: </a:t>
            </a:r>
            <a:r>
              <a:rPr lang="pl-PL" sz="1600" b="1" dirty="0"/>
              <a:t>2500 zł</a:t>
            </a:r>
            <a:endParaRPr lang="pl-PL" sz="1600" b="1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485900" y="836712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Dane </a:t>
            </a:r>
            <a:r>
              <a:rPr lang="pl-PL" dirty="0" smtClean="0">
                <a:solidFill>
                  <a:srgbClr val="14A6DE"/>
                </a:solidFill>
              </a:rPr>
              <a:t>hipotetycznej </a:t>
            </a:r>
            <a:r>
              <a:rPr lang="pl-PL" dirty="0" smtClean="0">
                <a:solidFill>
                  <a:srgbClr val="14A6DE"/>
                </a:solidFill>
              </a:rPr>
              <a:t>rodziny</a:t>
            </a:r>
          </a:p>
          <a:p>
            <a:r>
              <a:rPr lang="pl-PL" sz="1900" dirty="0">
                <a:solidFill>
                  <a:srgbClr val="14A6D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Rodzina Kowalskich, składająca się z 4 osób (rodzice i dwójka dzieci), </a:t>
            </a:r>
            <a:endParaRPr lang="pl-PL" sz="1900" dirty="0" smtClean="0">
              <a:solidFill>
                <a:srgbClr val="14A6D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pl-PL" sz="1900" dirty="0" smtClean="0">
                <a:solidFill>
                  <a:srgbClr val="14A6D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 marcu miała </a:t>
            </a:r>
            <a:r>
              <a:rPr lang="pl-PL" sz="1900" dirty="0">
                <a:solidFill>
                  <a:srgbClr val="14A6D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następujące dochody i wydatki</a:t>
            </a:r>
            <a:r>
              <a:rPr lang="pl-PL" sz="1900" dirty="0" smtClean="0">
                <a:solidFill>
                  <a:srgbClr val="14A6D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</a:t>
            </a:r>
            <a:endParaRPr lang="pl-PL" sz="1900" dirty="0">
              <a:solidFill>
                <a:srgbClr val="14A6D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878388" y="2314237"/>
            <a:ext cx="5991375" cy="2842955"/>
          </a:xfrm>
          <a:prstGeom prst="rect">
            <a:avLst/>
          </a:prstGeom>
        </p:spPr>
        <p:txBody>
          <a:bodyPr rtlCol="0">
            <a:noAutofit/>
          </a:bodyPr>
          <a:lstStyle>
            <a:lvl1pPr marL="223838" indent="-223838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opłata za gaz: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120 zł</a:t>
            </a: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 </a:t>
            </a:r>
            <a:endParaRPr lang="pl-PL" sz="1600" b="1" dirty="0"/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 smtClean="0">
                <a:solidFill>
                  <a:srgbClr val="303030"/>
                </a:solidFill>
                <a:latin typeface="Open Sans"/>
              </a:rPr>
              <a:t>rata </a:t>
            </a: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pożyczki na auto: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500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codzienne zakupy – żywność, środki czystości: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1600 zł 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opłaty za zajęcia dodatkowe dzieci: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450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koszty biletów miesięcznych: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100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paliwo do auta: </a:t>
            </a:r>
            <a:r>
              <a:rPr lang="pl-PL" sz="1600" b="1" spc="-1" dirty="0" smtClean="0">
                <a:solidFill>
                  <a:srgbClr val="303030"/>
                </a:solidFill>
                <a:latin typeface="Open Sans"/>
              </a:rPr>
              <a:t>500 zł</a:t>
            </a:r>
            <a:endParaRPr lang="pl-PL" sz="1600" b="1" spc="-1" dirty="0">
              <a:solidFill>
                <a:srgbClr val="303030"/>
              </a:solidFill>
              <a:latin typeface="Open Sans"/>
            </a:endParaRP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bilety i popcorn do kina: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150 zł</a:t>
            </a:r>
          </a:p>
          <a:p>
            <a:pPr lvl="1">
              <a:lnSpc>
                <a:spcPct val="100000"/>
              </a:lnSpc>
              <a:buClr>
                <a:srgbClr val="14A6DE"/>
              </a:buClr>
              <a:buSzPct val="115000"/>
            </a:pPr>
            <a:r>
              <a:rPr lang="pl-PL" sz="1600" spc="-1" dirty="0">
                <a:solidFill>
                  <a:srgbClr val="303030"/>
                </a:solidFill>
                <a:latin typeface="Open Sans"/>
              </a:rPr>
              <a:t>planowane oszczędności: </a:t>
            </a:r>
            <a:r>
              <a:rPr lang="pl-PL" sz="1600" b="1" spc="-1" dirty="0">
                <a:solidFill>
                  <a:srgbClr val="303030"/>
                </a:solidFill>
                <a:latin typeface="Open Sans"/>
              </a:rPr>
              <a:t>300 </a:t>
            </a:r>
            <a:r>
              <a:rPr lang="pl-PL" sz="1600" b="1" spc="-1" dirty="0" smtClean="0">
                <a:solidFill>
                  <a:srgbClr val="303030"/>
                </a:solidFill>
                <a:latin typeface="Open Sans"/>
              </a:rPr>
              <a:t>zł</a:t>
            </a:r>
            <a:endParaRPr lang="pl-PL" sz="1600" b="1" spc="-1" dirty="0">
              <a:solidFill>
                <a:srgbClr val="30303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90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556792"/>
            <a:ext cx="9829799" cy="2842955"/>
          </a:xfrm>
        </p:spPr>
        <p:txBody>
          <a:bodyPr>
            <a:noAutofit/>
          </a:bodyPr>
          <a:lstStyle/>
          <a:p>
            <a:pPr marL="0" indent="0">
              <a:buClr>
                <a:srgbClr val="14A6DE"/>
              </a:buClr>
              <a:buNone/>
            </a:pPr>
            <a:endParaRPr lang="pl-PL" dirty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spc="-1" dirty="0">
                <a:solidFill>
                  <a:srgbClr val="303030"/>
                </a:solidFill>
                <a:latin typeface="Open Sans"/>
              </a:rPr>
              <a:t>na jaką kwotę opiewa budżet </a:t>
            </a: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waszej gminy 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na bieżący </a:t>
            </a: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rok</a:t>
            </a:r>
            <a:endParaRPr lang="pl-PL" dirty="0" smtClean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jakie są jego źródła dochodów</a:t>
            </a:r>
          </a:p>
          <a:p>
            <a:pPr marL="511200" lvl="1" indent="-228240">
              <a:lnSpc>
                <a:spcPts val="3200"/>
              </a:lnSpc>
              <a:spcBef>
                <a:spcPts val="1001"/>
              </a:spcBef>
              <a:buClr>
                <a:srgbClr val="14A6DE"/>
              </a:buClr>
              <a:buSzPct val="115000"/>
              <a:buFont typeface="Arial"/>
              <a:buChar char="•"/>
            </a:pPr>
            <a:r>
              <a:rPr lang="pl-PL" spc="-1" dirty="0">
                <a:solidFill>
                  <a:srgbClr val="303030"/>
                </a:solidFill>
                <a:latin typeface="Open Sans"/>
              </a:rPr>
              <a:t>na co wydawane są z niego pieniądze </a:t>
            </a:r>
            <a:endParaRPr lang="pl-PL" spc="-1" dirty="0" smtClean="0">
              <a:solidFill>
                <a:srgbClr val="303030"/>
              </a:solidFill>
              <a:latin typeface="Open Sans"/>
            </a:endParaRPr>
          </a:p>
          <a:p>
            <a:pPr marL="511200" lvl="1" indent="-228240">
              <a:lnSpc>
                <a:spcPts val="3200"/>
              </a:lnSpc>
              <a:spcBef>
                <a:spcPts val="1001"/>
              </a:spcBef>
              <a:buClr>
                <a:srgbClr val="14A6DE"/>
              </a:buClr>
              <a:buSzPct val="115000"/>
              <a:buFont typeface="Arial"/>
              <a:buChar char="•"/>
            </a:pP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czy w budżecie przewidziany jest deficyt</a:t>
            </a:r>
            <a:endParaRPr lang="pl-PL" spc="-1" dirty="0">
              <a:solidFill>
                <a:srgbClr val="303030"/>
              </a:solidFill>
              <a:latin typeface="Cambria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Budżet gminy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556792"/>
            <a:ext cx="9829799" cy="2842955"/>
          </a:xfrm>
        </p:spPr>
        <p:txBody>
          <a:bodyPr>
            <a:noAutofit/>
          </a:bodyPr>
          <a:lstStyle/>
          <a:p>
            <a:pPr marL="0" indent="0">
              <a:buClr>
                <a:srgbClr val="14A6DE"/>
              </a:buClr>
              <a:buNone/>
            </a:pPr>
            <a:endParaRPr lang="pl-PL" dirty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sz="2000" spc="-1" dirty="0">
                <a:solidFill>
                  <a:srgbClr val="303030"/>
                </a:solidFill>
                <a:latin typeface="Open Sans"/>
              </a:rPr>
              <a:t>Budżet obywatelski (partycypacyjny) to proces, w trakcie którego mieszkańcy decydują o wydatkowaniu części budżetu danej gminy, dzielnicy lub miasta. </a:t>
            </a:r>
            <a:endParaRPr lang="pl-PL" sz="2000" spc="-1" dirty="0" smtClean="0">
              <a:solidFill>
                <a:srgbClr val="303030"/>
              </a:solidFill>
              <a:latin typeface="Open Sans"/>
            </a:endParaRP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sz="2000" dirty="0"/>
              <a:t>Każdy z nas może w ten sposób zgłaszać swoje pomysły, które chce, aby zostały zrealizowane. Możemy także dyskutować o pomysłach innych mieszkańców oraz głosować i wybrać te, które wydają się nam najciekawsze lub najbardziej potrzebne. Może to być nowy plac zabaw, siłownia plenerowa, czy ścieżka rowerowa.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Co to jest budżet obywatelski?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412776"/>
            <a:ext cx="10116615" cy="2842955"/>
          </a:xfrm>
        </p:spPr>
        <p:txBody>
          <a:bodyPr>
            <a:noAutofit/>
          </a:bodyPr>
          <a:lstStyle/>
          <a:p>
            <a:pPr marL="0" indent="0">
              <a:buClr>
                <a:srgbClr val="14A6DE"/>
              </a:buClr>
              <a:buNone/>
            </a:pPr>
            <a:endParaRPr lang="pl-PL" dirty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spc="-1" dirty="0">
                <a:solidFill>
                  <a:srgbClr val="303030"/>
                </a:solidFill>
                <a:latin typeface="Open Sans"/>
              </a:rPr>
              <a:t>Pierwszy pełny proces tworzenia budżetu </a:t>
            </a: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obywatelskiego 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rozpoczął się w Brazylii, w mieście Porto </a:t>
            </a:r>
            <a:r>
              <a:rPr lang="pl-PL" spc="-1" dirty="0" err="1">
                <a:solidFill>
                  <a:srgbClr val="303030"/>
                </a:solidFill>
                <a:latin typeface="Open Sans"/>
              </a:rPr>
              <a:t>Alegre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. Mieszkańcy chcieli mieć swój udział w decydowaniu, jak wydawać środki </a:t>
            </a: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z 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budżetu miejskiego.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Budżet </a:t>
            </a:r>
            <a:r>
              <a:rPr lang="pl-PL" dirty="0" smtClean="0"/>
              <a:t>obywatelski </a:t>
            </a:r>
            <a:r>
              <a:rPr lang="pl-PL" dirty="0"/>
              <a:t>po raz pierwszy </a:t>
            </a:r>
            <a:r>
              <a:rPr lang="pl-PL" dirty="0" smtClean="0"/>
              <a:t>wprowadzono w Polsce </a:t>
            </a:r>
            <a:r>
              <a:rPr lang="pl-PL" dirty="0" smtClean="0"/>
              <a:t>w 2011 </a:t>
            </a:r>
            <a:r>
              <a:rPr lang="pl-PL" dirty="0"/>
              <a:t>r. w Sopocie. Zrealizowano wtedy np.: ustawienie dodatkowych zestawów do segregacji odpadów, dofinansowanie i modernizację schroniska dla zwierząt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Ciekawostki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8396" y="5606634"/>
            <a:ext cx="13077093" cy="1124781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718148" y="836712"/>
            <a:ext cx="9829799" cy="632048"/>
          </a:xfrm>
        </p:spPr>
        <p:txBody>
          <a:bodyPr rtlCol="0">
            <a:noAutofit/>
          </a:bodyPr>
          <a:lstStyle/>
          <a:p>
            <a:pPr rtl="0"/>
            <a:r>
              <a:rPr lang="pl-PL" cap="small" dirty="0" smtClean="0">
                <a:latin typeface="Open Sans Extrabold" panose="020B0906030804020204" pitchFamily="34" charset="0"/>
                <a:ea typeface="Open Sans" panose="020B0606030504020204" pitchFamily="34" charset="0"/>
                <a:cs typeface="Open Sans Extrabold" panose="020B0906030804020204" pitchFamily="34" charset="0"/>
              </a:rPr>
              <a:t>Budżet – mapa skojarzeń</a:t>
            </a:r>
            <a:endParaRPr lang="pl-PL" cap="small" dirty="0">
              <a:latin typeface="Open Sans Extrabold" panose="020B0906030804020204" pitchFamily="34" charset="0"/>
              <a:ea typeface="Open Sans" panose="020B06060305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1053852" y="462889"/>
            <a:ext cx="1656184" cy="794551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699852" y="1556792"/>
            <a:ext cx="1666368" cy="864096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043668" y="2348880"/>
            <a:ext cx="1594360" cy="864096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5086300" y="1772816"/>
            <a:ext cx="1584176" cy="864095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742484" y="2276872"/>
            <a:ext cx="1512168" cy="907385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8686700" y="3581557"/>
            <a:ext cx="1512168" cy="930384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6454452" y="3350537"/>
            <a:ext cx="1512168" cy="720080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214092" y="2918489"/>
            <a:ext cx="2232248" cy="1152128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5466588" y="4297076"/>
            <a:ext cx="1563927" cy="868234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3430116" y="4731193"/>
            <a:ext cx="1656184" cy="868234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1053852" y="3961329"/>
            <a:ext cx="1512168" cy="868234"/>
          </a:xfrm>
          <a:prstGeom prst="ellipse">
            <a:avLst/>
          </a:prstGeom>
          <a:solidFill>
            <a:srgbClr val="14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462889"/>
            <a:ext cx="9217024" cy="51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522414" y="1196752"/>
            <a:ext cx="9829799" cy="632048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800" cap="small" dirty="0" smtClean="0">
                <a:latin typeface="Open Sans Extrabold" panose="020B0906030804020204" pitchFamily="34" charset="0"/>
                <a:ea typeface="Open Sans" panose="020B0606030504020204" pitchFamily="34" charset="0"/>
                <a:cs typeface="Open Sans Extrabold" panose="020B0906030804020204" pitchFamily="34" charset="0"/>
              </a:rPr>
              <a:t>Budżet - pojęcie</a:t>
            </a:r>
            <a:endParaRPr lang="pl-PL" sz="4800" cap="small" dirty="0">
              <a:latin typeface="Open Sans Extrabold" panose="020B0906030804020204" pitchFamily="34" charset="0"/>
              <a:ea typeface="Open Sans" panose="020B06060305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522413" y="1981200"/>
            <a:ext cx="8376419" cy="4187825"/>
          </a:xfrm>
        </p:spPr>
        <p:txBody>
          <a:bodyPr rtlCol="0"/>
          <a:lstStyle/>
          <a:p>
            <a:pPr marL="0" indent="0" rtl="0">
              <a:buNone/>
            </a:pPr>
            <a:endParaRPr lang="pl-PL" dirty="0" smtClean="0"/>
          </a:p>
          <a:p>
            <a:pPr marL="0" indent="0" rtl="0">
              <a:buNone/>
            </a:pP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pl-P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</a:t>
            </a:r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  <a:r>
              <a:rPr lang="pl-P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finansowy, który zawiera zestawienie </a:t>
            </a:r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dochodów </a:t>
            </a:r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wydatków </a:t>
            </a:r>
            <a:r>
              <a:rPr lang="pl-P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określonym </a:t>
            </a:r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czasie</a:t>
            </a:r>
            <a:r>
              <a:rPr lang="pl-PL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rtl="0"/>
            <a:endParaRPr lang="pl-PL" dirty="0"/>
          </a:p>
          <a:p>
            <a:pPr rtl="0"/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8396" y="5606634"/>
            <a:ext cx="13077093" cy="11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659308" y="1838965"/>
            <a:ext cx="172819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dirty="0">
                <a:solidFill>
                  <a:srgbClr val="14A6DE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981200"/>
            <a:ext cx="8316415" cy="4187825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Zrobić </a:t>
            </a:r>
            <a:r>
              <a:rPr lang="pl-PL" b="1" dirty="0"/>
              <a:t>budżet, to wskazać swoim pieniądzom, dokąd mają iść</a:t>
            </a:r>
            <a:r>
              <a:rPr lang="pl-PL" b="1" dirty="0" smtClean="0"/>
              <a:t>, zamiast </a:t>
            </a:r>
            <a:r>
              <a:rPr lang="pl-PL" b="1" dirty="0"/>
              <a:t>się </a:t>
            </a:r>
            <a:r>
              <a:rPr lang="pl-PL" b="1" dirty="0" smtClean="0"/>
              <a:t>zastanawiać</a:t>
            </a:r>
            <a:r>
              <a:rPr lang="pl-PL" b="1" dirty="0"/>
              <a:t>, gdzie się </a:t>
            </a:r>
            <a:r>
              <a:rPr lang="pl-PL" b="1" dirty="0" smtClean="0"/>
              <a:t>rozeszły.</a:t>
            </a:r>
          </a:p>
          <a:p>
            <a:pPr marL="0" indent="0">
              <a:buNone/>
            </a:pPr>
            <a:r>
              <a:rPr lang="pl-PL" dirty="0" smtClean="0"/>
              <a:t>(John </a:t>
            </a:r>
            <a:r>
              <a:rPr lang="pl-PL" dirty="0"/>
              <a:t>C. </a:t>
            </a:r>
            <a:r>
              <a:rPr lang="pl-PL" dirty="0" smtClean="0"/>
              <a:t>Maxwell)</a:t>
            </a: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22414" y="1279167"/>
            <a:ext cx="9829799" cy="58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Sens tworzenia Budżetu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981200"/>
            <a:ext cx="10116615" cy="4187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spc="-1" dirty="0" smtClean="0">
                <a:solidFill>
                  <a:srgbClr val="303030"/>
                </a:solidFill>
                <a:latin typeface="Open Sans"/>
              </a:rPr>
              <a:t>Dochody </a:t>
            </a:r>
            <a:r>
              <a:rPr lang="pl-PL" b="1" spc="-1" dirty="0">
                <a:solidFill>
                  <a:srgbClr val="303030"/>
                </a:solidFill>
                <a:latin typeface="Open Sans"/>
              </a:rPr>
              <a:t>stałe (regularne</a:t>
            </a:r>
            <a:r>
              <a:rPr lang="pl-PL" b="1" spc="-1" dirty="0" smtClean="0">
                <a:solidFill>
                  <a:srgbClr val="303030"/>
                </a:solidFill>
                <a:latin typeface="Open Sans"/>
              </a:rPr>
              <a:t>) </a:t>
            </a:r>
            <a:r>
              <a:rPr lang="pl-PL" dirty="0" smtClean="0"/>
              <a:t>– </a:t>
            </a:r>
            <a:r>
              <a:rPr lang="pl-PL" dirty="0" smtClean="0"/>
              <a:t>to kwoty o </a:t>
            </a:r>
            <a:r>
              <a:rPr lang="pl-PL" dirty="0"/>
              <a:t>stałej wartości pojawiające się regularnie, </a:t>
            </a:r>
            <a:r>
              <a:rPr lang="pl-PL" dirty="0" smtClean="0"/>
              <a:t>dające </a:t>
            </a:r>
            <a:r>
              <a:rPr lang="pl-PL" dirty="0"/>
              <a:t>się zaplanować, </a:t>
            </a:r>
            <a:r>
              <a:rPr lang="pl-PL" dirty="0" smtClean="0"/>
              <a:t>to</a:t>
            </a:r>
            <a:r>
              <a:rPr lang="pl-PL" dirty="0"/>
              <a:t> np.:</a:t>
            </a:r>
          </a:p>
          <a:p>
            <a:pPr marL="0" indent="0">
              <a:lnSpc>
                <a:spcPts val="2880"/>
              </a:lnSpc>
              <a:buNone/>
            </a:pPr>
            <a:endParaRPr lang="pl-PL" dirty="0" smtClean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wynagrodzenia za pracę 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przychody </a:t>
            </a:r>
            <a:r>
              <a:rPr lang="pl-PL" dirty="0"/>
              <a:t>z oprocentowania depozytów bankowych i lokat </a:t>
            </a:r>
          </a:p>
          <a:p>
            <a:pPr marL="511200" lvl="1" indent="-228240">
              <a:lnSpc>
                <a:spcPts val="3200"/>
              </a:lnSpc>
              <a:spcBef>
                <a:spcPts val="1001"/>
              </a:spcBef>
              <a:buClr>
                <a:srgbClr val="14A6DE"/>
              </a:buClr>
              <a:buSzPct val="115000"/>
              <a:buFont typeface="Arial"/>
              <a:buChar char="•"/>
            </a:pPr>
            <a:r>
              <a:rPr lang="pl-PL" spc="-1" dirty="0">
                <a:solidFill>
                  <a:srgbClr val="303030"/>
                </a:solidFill>
                <a:latin typeface="Open Sans"/>
              </a:rPr>
              <a:t>renty, emerytury, zasiłki rodzinne, chorobowe, </a:t>
            </a: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macierzyńskie 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itp.</a:t>
            </a:r>
            <a:endParaRPr lang="pl-PL" spc="-1" dirty="0">
              <a:solidFill>
                <a:srgbClr val="303030"/>
              </a:solidFill>
              <a:latin typeface="Cambria"/>
            </a:endParaRPr>
          </a:p>
          <a:p>
            <a:endParaRPr lang="pl-PL" spc="-1" dirty="0">
              <a:solidFill>
                <a:srgbClr val="303030"/>
              </a:solidFill>
              <a:latin typeface="Cambria"/>
            </a:endParaRPr>
          </a:p>
          <a:p>
            <a:pPr lvl="1">
              <a:buClr>
                <a:srgbClr val="14A6DE"/>
              </a:buClr>
              <a:buSzPct val="115000"/>
            </a:pPr>
            <a:endParaRPr lang="pl-PL" dirty="0" smtClean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Dochody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Dochody zmienne </a:t>
            </a:r>
            <a:r>
              <a:rPr lang="pl-PL" dirty="0" smtClean="0"/>
              <a:t>– </a:t>
            </a:r>
            <a:r>
              <a:rPr lang="pl-PL" dirty="0"/>
              <a:t>to kwoty, które mogą ulec zmianom, nie zawsze dające się zaplanować z wyprzedzeniem, np.:</a:t>
            </a:r>
          </a:p>
          <a:p>
            <a:pPr marL="0" indent="0">
              <a:buNone/>
            </a:pPr>
            <a:endParaRPr lang="pl-PL" dirty="0" smtClean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przychody nieregularne z pracy</a:t>
            </a:r>
            <a:r>
              <a:rPr lang="pl-PL" dirty="0"/>
              <a:t>, </a:t>
            </a:r>
            <a:r>
              <a:rPr lang="pl-PL" dirty="0" smtClean="0"/>
              <a:t>np. premie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przychody </a:t>
            </a:r>
            <a:r>
              <a:rPr lang="pl-PL" dirty="0"/>
              <a:t>z inwestycji</a:t>
            </a:r>
            <a:r>
              <a:rPr lang="pl-PL" dirty="0" smtClean="0"/>
              <a:t>, np. ze sprzedaży jakiegoś majątku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spadki </a:t>
            </a:r>
            <a:r>
              <a:rPr lang="pl-PL" dirty="0"/>
              <a:t>i </a:t>
            </a:r>
            <a:r>
              <a:rPr lang="pl-PL" dirty="0" smtClean="0"/>
              <a:t>darowizny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wygrane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Dochody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Wydatki stałe </a:t>
            </a:r>
            <a:r>
              <a:rPr lang="pl-PL" dirty="0" smtClean="0"/>
              <a:t>– </a:t>
            </a:r>
            <a:r>
              <a:rPr lang="pl-PL" dirty="0" smtClean="0"/>
              <a:t>to wydatki pojawiające </a:t>
            </a:r>
            <a:r>
              <a:rPr lang="pl-PL" dirty="0"/>
              <a:t>się regularnie w budżecie, możliwe do dokładnego zaplanowania, </a:t>
            </a:r>
            <a:r>
              <a:rPr lang="pl-PL" dirty="0" smtClean="0"/>
              <a:t>np</a:t>
            </a:r>
            <a:r>
              <a:rPr lang="pl-PL" dirty="0" smtClean="0"/>
              <a:t>.:</a:t>
            </a:r>
          </a:p>
          <a:p>
            <a:pPr marL="0" indent="0">
              <a:buNone/>
            </a:pPr>
            <a:endParaRPr lang="pl-PL" dirty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czynsz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prąd 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gaz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/>
              <a:t>rachunek za tv, telefon, </a:t>
            </a:r>
            <a:r>
              <a:rPr lang="pl-PL" dirty="0" err="1"/>
              <a:t>internet</a:t>
            </a:r>
            <a:endParaRPr lang="pl-PL" dirty="0"/>
          </a:p>
          <a:p>
            <a:endParaRPr lang="pl-PL" sz="20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Wydatki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981200"/>
            <a:ext cx="9829799" cy="2842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 smtClean="0"/>
              <a:t>Wydatki zmienne </a:t>
            </a:r>
            <a:r>
              <a:rPr lang="pl-PL" dirty="0" smtClean="0"/>
              <a:t>– </a:t>
            </a:r>
            <a:r>
              <a:rPr lang="pl-PL" dirty="0" smtClean="0"/>
              <a:t>to wydatki mające </a:t>
            </a:r>
            <a:r>
              <a:rPr lang="pl-PL" dirty="0"/>
              <a:t>zmienną wartość i nieregularnie pojawiające się w </a:t>
            </a:r>
            <a:r>
              <a:rPr lang="pl-PL" dirty="0" err="1" smtClean="0"/>
              <a:t>budżecie,np</a:t>
            </a:r>
            <a:r>
              <a:rPr lang="pl-PL" dirty="0" smtClean="0"/>
              <a:t>.:</a:t>
            </a:r>
          </a:p>
          <a:p>
            <a:pPr marL="0" indent="0">
              <a:buClr>
                <a:srgbClr val="14A6DE"/>
              </a:buClr>
              <a:buNone/>
            </a:pPr>
            <a:endParaRPr lang="pl-PL" dirty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spc="-1" dirty="0" smtClean="0">
                <a:solidFill>
                  <a:srgbClr val="303030"/>
                </a:solidFill>
                <a:latin typeface="Open Sans"/>
              </a:rPr>
              <a:t>jedzenie </a:t>
            </a:r>
            <a:r>
              <a:rPr lang="pl-PL" spc="-1" dirty="0">
                <a:solidFill>
                  <a:srgbClr val="303030"/>
                </a:solidFill>
                <a:latin typeface="Open Sans"/>
              </a:rPr>
              <a:t>i napoje</a:t>
            </a:r>
            <a:endParaRPr lang="pl-PL" dirty="0" smtClean="0"/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u</a:t>
            </a:r>
            <a:r>
              <a:rPr lang="pl-PL" dirty="0" smtClean="0"/>
              <a:t>brania </a:t>
            </a:r>
            <a:r>
              <a:rPr lang="pl-PL" dirty="0" smtClean="0"/>
              <a:t>i buty 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wydatki na edukację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6208713" y="3356992"/>
            <a:ext cx="5143499" cy="284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ts val="3200"/>
              </a:lnSpc>
              <a:spcBef>
                <a:spcPts val="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wydatki na kulturę 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wydatki na sport i rekreację </a:t>
            </a:r>
          </a:p>
          <a:p>
            <a:pPr lvl="1">
              <a:lnSpc>
                <a:spcPts val="3200"/>
              </a:lnSpc>
              <a:buClr>
                <a:srgbClr val="14A6DE"/>
              </a:buClr>
              <a:buSzPct val="115000"/>
            </a:pPr>
            <a:r>
              <a:rPr lang="pl-PL" dirty="0" smtClean="0"/>
              <a:t>wydatki na transport </a:t>
            </a:r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522414" y="646113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small" baseline="0">
                <a:solidFill>
                  <a:srgbClr val="FF0024"/>
                </a:solidFill>
                <a:latin typeface="Open Sans Extrabold" panose="020B09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 smtClean="0">
                <a:solidFill>
                  <a:srgbClr val="14A6DE"/>
                </a:solidFill>
              </a:rPr>
              <a:t>Wydatki</a:t>
            </a:r>
            <a:endParaRPr lang="pl-PL" dirty="0">
              <a:solidFill>
                <a:srgbClr val="14A6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499111" y="2060848"/>
            <a:ext cx="172819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dirty="0">
                <a:solidFill>
                  <a:srgbClr val="14A6DE"/>
                </a:solidFill>
                <a:latin typeface="Arial Black" panose="020B0A040201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426198" y="2204864"/>
            <a:ext cx="4536503" cy="4187825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Uważaj na małe wydatki.</a:t>
            </a:r>
          </a:p>
          <a:p>
            <a:pPr marL="0" indent="0">
              <a:buNone/>
            </a:pPr>
            <a:r>
              <a:rPr lang="pl-PL" b="1" dirty="0" smtClean="0"/>
              <a:t>Niewielki wyciek zatopi wielki statek!</a:t>
            </a:r>
          </a:p>
          <a:p>
            <a:pPr marL="0" indent="0">
              <a:buNone/>
            </a:pPr>
            <a:r>
              <a:rPr lang="pl-PL" dirty="0" smtClean="0"/>
              <a:t>(Benjamin Franklin)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468" y="16288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492</Words>
  <Application>Microsoft Office PowerPoint</Application>
  <PresentationFormat>Niestandardowy</PresentationFormat>
  <Paragraphs>84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Open Sans Extrabold</vt:lpstr>
      <vt:lpstr>Open Sans SemiBold</vt:lpstr>
      <vt:lpstr>Open Sans Light</vt:lpstr>
      <vt:lpstr>Open Sans</vt:lpstr>
      <vt:lpstr>Arial Black</vt:lpstr>
      <vt:lpstr>Cambria</vt:lpstr>
      <vt:lpstr>Arial</vt:lpstr>
      <vt:lpstr>Symbole walut 16:9</vt:lpstr>
      <vt:lpstr>Najważniejszy  jest plan!</vt:lpstr>
      <vt:lpstr>Budżet – mapa skojarzeń</vt:lpstr>
      <vt:lpstr>Budżet - pojęcie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Wioletta</dc:creator>
  <cp:lastModifiedBy>Sawa Magdalena</cp:lastModifiedBy>
  <cp:revision>54</cp:revision>
  <dcterms:created xsi:type="dcterms:W3CDTF">2018-12-01T03:18:25Z</dcterms:created>
  <dcterms:modified xsi:type="dcterms:W3CDTF">2020-03-03T12:06:52Z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