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10"/>
  </p:notesMasterIdLst>
  <p:sldIdLst>
    <p:sldId id="256" r:id="rId2"/>
    <p:sldId id="272" r:id="rId3"/>
    <p:sldId id="273" r:id="rId4"/>
    <p:sldId id="274" r:id="rId5"/>
    <p:sldId id="270" r:id="rId6"/>
    <p:sldId id="275" r:id="rId7"/>
    <p:sldId id="277" r:id="rId8"/>
    <p:sldId id="276" r:id="rId9"/>
  </p:sldIdLst>
  <p:sldSz cx="9144000" cy="6858000" type="screen4x3"/>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47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1D7D"/>
    <a:srgbClr val="03BD83"/>
    <a:srgbClr val="07B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yl jasny 3 — Ak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Styl jasny 1 — Ak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94660"/>
  </p:normalViewPr>
  <p:slideViewPr>
    <p:cSldViewPr>
      <p:cViewPr varScale="1">
        <p:scale>
          <a:sx n="126" d="100"/>
          <a:sy n="126" d="100"/>
        </p:scale>
        <p:origin x="1402" y="86"/>
      </p:cViewPr>
      <p:guideLst>
        <p:guide orient="horz" pos="2160"/>
        <p:guide pos="147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5414EDB-AA3B-459C-B0C6-AAAA08619697}" type="datetimeFigureOut">
              <a:rPr lang="pl-PL" smtClean="0"/>
              <a:t>05.12.2018</a:t>
            </a:fld>
            <a:endParaRPr 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14805396-CDA6-44A7-8DBF-C7B902CD5245}" type="slidenum">
              <a:rPr lang="pl-PL" smtClean="0"/>
              <a:t>‹#›</a:t>
            </a:fld>
            <a:endParaRPr lang="pl-PL"/>
          </a:p>
        </p:txBody>
      </p:sp>
    </p:spTree>
    <p:extLst>
      <p:ext uri="{BB962C8B-B14F-4D97-AF65-F5344CB8AC3E}">
        <p14:creationId xmlns:p14="http://schemas.microsoft.com/office/powerpoint/2010/main" val="328630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A890221C-92EB-4A90-B3F5-6BB71D799148}" type="datetime1">
              <a:rPr lang="pl-PL" smtClean="0"/>
              <a:t>05.12.2018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049774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39C36492-9B3C-439B-B520-B23332D81885}" type="datetime1">
              <a:rPr lang="pl-PL" smtClean="0"/>
              <a:t>05.12.2018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546698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E2031D0B-3683-4EAD-95BE-D65C1A923AEE}" type="datetime1">
              <a:rPr lang="pl-PL" smtClean="0"/>
              <a:t>05.12.2018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926892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5634B11-5202-46C0-AE34-CF98D30CFCFB}" type="datetime1">
              <a:rPr lang="pl-PL" smtClean="0"/>
              <a:t>05.12.2018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205670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1E762979-6210-4E2B-BFC6-26AF6214CB7A}" type="datetime1">
              <a:rPr lang="pl-PL" smtClean="0"/>
              <a:t>05.12.2018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95626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3AA025AE-94D0-4B34-9F51-0D597FB8B39F}" type="datetime1">
              <a:rPr lang="pl-PL" smtClean="0"/>
              <a:t>05.12.2018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2426249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7E156344-3ABA-4C5F-B581-F50F24F7726F}" type="datetime1">
              <a:rPr lang="pl-PL" smtClean="0"/>
              <a:t>05.12.2018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396074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B58ED061-F7E9-467D-8F3E-036FD6E7587B}" type="datetime1">
              <a:rPr lang="pl-PL" smtClean="0"/>
              <a:t>05.12.2018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1661705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5CC8779-5DA1-4FB1-9D3B-A9733A3C4E93}" type="datetime1">
              <a:rPr lang="pl-PL" smtClean="0"/>
              <a:t>05.12.2018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312659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01963404-4897-40A8-B3C0-B5171F81D481}" type="datetime1">
              <a:rPr lang="pl-PL" smtClean="0"/>
              <a:t>05.12.2018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185712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D978B7C-5EE2-45E2-A1E5-39309B7BFA70}" type="datetime1">
              <a:rPr lang="pl-PL" smtClean="0"/>
              <a:t>05.12.2018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31B51F1-1D0A-4F40-8C72-E132C4CA8CEA}" type="slidenum">
              <a:rPr lang="pl-PL" smtClean="0"/>
              <a:t>‹#›</a:t>
            </a:fld>
            <a:endParaRPr lang="pl-PL"/>
          </a:p>
        </p:txBody>
      </p:sp>
    </p:spTree>
    <p:extLst>
      <p:ext uri="{BB962C8B-B14F-4D97-AF65-F5344CB8AC3E}">
        <p14:creationId xmlns:p14="http://schemas.microsoft.com/office/powerpoint/2010/main" val="1521149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223B8D-EC39-477D-9B51-5625BC5145C7}" type="datetime1">
              <a:rPr lang="pl-PL" smtClean="0"/>
              <a:t>05.12.2018</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B51F1-1D0A-4F40-8C72-E132C4CA8CEA}" type="slidenum">
              <a:rPr lang="pl-PL" smtClean="0"/>
              <a:t>‹#›</a:t>
            </a:fld>
            <a:endParaRPr lang="pl-PL"/>
          </a:p>
        </p:txBody>
      </p:sp>
    </p:spTree>
    <p:extLst>
      <p:ext uri="{BB962C8B-B14F-4D97-AF65-F5344CB8AC3E}">
        <p14:creationId xmlns:p14="http://schemas.microsoft.com/office/powerpoint/2010/main" val="1635266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fontScale="25000" lnSpcReduction="20000"/>
          </a:bodyPr>
          <a:lstStyle/>
          <a:p>
            <a:pPr>
              <a:spcAft>
                <a:spcPts val="1200"/>
              </a:spcAft>
            </a:pPr>
            <a:r>
              <a:rPr lang="pl-PL" sz="9600" b="1" i="1" dirty="0" smtClean="0">
                <a:solidFill>
                  <a:srgbClr val="002060"/>
                </a:solidFill>
                <a:latin typeface="+mj-lt"/>
                <a:cs typeface="Times New Roman" pitchFamily="18" charset="0"/>
              </a:rPr>
              <a:t>Atlas Zasobów Otwartej Nauki 2.0</a:t>
            </a:r>
          </a:p>
          <a:p>
            <a:endParaRPr lang="pl-PL" i="1" dirty="0" smtClean="0"/>
          </a:p>
          <a:p>
            <a:pPr marL="269875" indent="-269875" algn="l">
              <a:spcBef>
                <a:spcPts val="800"/>
              </a:spcBef>
              <a:buFont typeface="Wingdings" panose="05000000000000000000" pitchFamily="2" charset="2"/>
              <a:buChar char="§"/>
            </a:pPr>
            <a:r>
              <a:rPr lang="pl-PL" sz="8000" i="1" dirty="0" smtClean="0">
                <a:solidFill>
                  <a:schemeClr val="tx2">
                    <a:lumMod val="60000"/>
                    <a:lumOff val="40000"/>
                  </a:schemeClr>
                </a:solidFill>
              </a:rPr>
              <a:t>Wnioskodawca</a:t>
            </a:r>
            <a:r>
              <a:rPr lang="pl-PL" sz="8000" i="1" dirty="0">
                <a:solidFill>
                  <a:schemeClr val="tx2">
                    <a:lumMod val="60000"/>
                    <a:lumOff val="40000"/>
                  </a:schemeClr>
                </a:solidFill>
              </a:rPr>
              <a:t>: Minister Nauki i Szkolnictwa Wyższego </a:t>
            </a:r>
            <a:endParaRPr lang="pl-PL" sz="8000" i="1" dirty="0" smtClean="0">
              <a:solidFill>
                <a:schemeClr val="tx2">
                  <a:lumMod val="60000"/>
                  <a:lumOff val="40000"/>
                </a:schemeClr>
              </a:solidFill>
            </a:endParaRPr>
          </a:p>
          <a:p>
            <a:pPr marL="269875" indent="-269875" algn="l">
              <a:spcBef>
                <a:spcPts val="800"/>
              </a:spcBef>
              <a:buFont typeface="Wingdings" panose="05000000000000000000" pitchFamily="2" charset="2"/>
              <a:buChar char="§"/>
            </a:pPr>
            <a:r>
              <a:rPr lang="pl-PL" sz="8000" i="1" dirty="0">
                <a:solidFill>
                  <a:schemeClr val="tx2">
                    <a:lumMod val="60000"/>
                    <a:lumOff val="40000"/>
                  </a:schemeClr>
                </a:solidFill>
              </a:rPr>
              <a:t>Beneficjent: </a:t>
            </a:r>
            <a:r>
              <a:rPr lang="pl-PL" sz="8000" i="1" dirty="0" smtClean="0">
                <a:solidFill>
                  <a:schemeClr val="tx2">
                    <a:lumMod val="60000"/>
                    <a:lumOff val="40000"/>
                  </a:schemeClr>
                </a:solidFill>
              </a:rPr>
              <a:t>	Politechnika </a:t>
            </a:r>
            <a:r>
              <a:rPr lang="pl-PL" sz="8000" i="1" dirty="0">
                <a:solidFill>
                  <a:schemeClr val="tx2">
                    <a:lumMod val="60000"/>
                    <a:lumOff val="40000"/>
                  </a:schemeClr>
                </a:solidFill>
              </a:rPr>
              <a:t>Wrocławska</a:t>
            </a:r>
            <a:endParaRPr lang="pl-PL" sz="8000" i="1" dirty="0" smtClean="0">
              <a:solidFill>
                <a:schemeClr val="tx2">
                  <a:lumMod val="60000"/>
                  <a:lumOff val="40000"/>
                </a:schemeClr>
              </a:solidFill>
            </a:endParaRPr>
          </a:p>
          <a:p>
            <a:pPr marL="269875" indent="-269875" algn="l">
              <a:spcBef>
                <a:spcPts val="800"/>
              </a:spcBef>
              <a:buFont typeface="Wingdings" panose="05000000000000000000" pitchFamily="2" charset="2"/>
              <a:buChar char="§"/>
            </a:pPr>
            <a:r>
              <a:rPr lang="pl-PL" sz="8000" i="1" dirty="0">
                <a:solidFill>
                  <a:schemeClr val="tx2">
                    <a:lumMod val="60000"/>
                    <a:lumOff val="40000"/>
                  </a:schemeClr>
                </a:solidFill>
              </a:rPr>
              <a:t>Partnerzy:  </a:t>
            </a:r>
            <a:r>
              <a:rPr lang="pl-PL" sz="8000" i="1" dirty="0" smtClean="0">
                <a:solidFill>
                  <a:schemeClr val="tx2">
                    <a:lumMod val="60000"/>
                    <a:lumOff val="40000"/>
                  </a:schemeClr>
                </a:solidFill>
              </a:rPr>
              <a:t>	Uniwersytet </a:t>
            </a:r>
            <a:r>
              <a:rPr lang="pl-PL" sz="8000" i="1" dirty="0">
                <a:solidFill>
                  <a:schemeClr val="tx2">
                    <a:lumMod val="60000"/>
                    <a:lumOff val="40000"/>
                  </a:schemeClr>
                </a:solidFill>
              </a:rPr>
              <a:t>Przyrodniczy we Wrocławiu (</a:t>
            </a:r>
            <a:r>
              <a:rPr lang="pl-PL" sz="8000" i="1" dirty="0" err="1">
                <a:solidFill>
                  <a:schemeClr val="tx2">
                    <a:lumMod val="60000"/>
                    <a:lumOff val="40000"/>
                  </a:schemeClr>
                </a:solidFill>
              </a:rPr>
              <a:t>UPWr</a:t>
            </a:r>
            <a:r>
              <a:rPr lang="pl-PL" sz="8000" i="1" dirty="0">
                <a:solidFill>
                  <a:schemeClr val="tx2">
                    <a:lumMod val="60000"/>
                    <a:lumOff val="40000"/>
                  </a:schemeClr>
                </a:solidFill>
              </a:rPr>
              <a:t>)</a:t>
            </a:r>
          </a:p>
          <a:p>
            <a:pPr algn="l">
              <a:spcBef>
                <a:spcPts val="800"/>
              </a:spcBef>
            </a:pPr>
            <a:r>
              <a:rPr lang="pl-PL" sz="8000" i="1" dirty="0" smtClean="0">
                <a:solidFill>
                  <a:schemeClr val="tx2">
                    <a:lumMod val="60000"/>
                    <a:lumOff val="40000"/>
                  </a:schemeClr>
                </a:solidFill>
              </a:rPr>
              <a:t>		Uniwersytet </a:t>
            </a:r>
            <a:r>
              <a:rPr lang="pl-PL" sz="8000" i="1" dirty="0">
                <a:solidFill>
                  <a:schemeClr val="tx2">
                    <a:lumMod val="60000"/>
                    <a:lumOff val="40000"/>
                  </a:schemeClr>
                </a:solidFill>
              </a:rPr>
              <a:t>Medyczny we Wrocławiu (UMW)</a:t>
            </a:r>
          </a:p>
          <a:p>
            <a:pPr algn="l">
              <a:spcBef>
                <a:spcPts val="800"/>
              </a:spcBef>
            </a:pPr>
            <a:r>
              <a:rPr lang="pl-PL" sz="8000" i="1" dirty="0" smtClean="0">
                <a:solidFill>
                  <a:schemeClr val="tx2">
                    <a:lumMod val="60000"/>
                    <a:lumOff val="40000"/>
                  </a:schemeClr>
                </a:solidFill>
              </a:rPr>
              <a:t>		Instytut </a:t>
            </a:r>
            <a:r>
              <a:rPr lang="pl-PL" sz="8000" i="1" dirty="0">
                <a:solidFill>
                  <a:schemeClr val="tx2">
                    <a:lumMod val="60000"/>
                    <a:lumOff val="40000"/>
                  </a:schemeClr>
                </a:solidFill>
              </a:rPr>
              <a:t>Badań Systemowych PAN w Warszawie (IBS PAN)</a:t>
            </a:r>
          </a:p>
          <a:p>
            <a:pPr marL="269875" indent="-269875" algn="l">
              <a:spcBef>
                <a:spcPts val="800"/>
              </a:spcBef>
              <a:buFont typeface="Wingdings" panose="05000000000000000000" pitchFamily="2" charset="2"/>
              <a:buChar char="§"/>
            </a:pPr>
            <a:r>
              <a:rPr lang="pl-PL" sz="8000" i="1" dirty="0" smtClean="0">
                <a:solidFill>
                  <a:schemeClr val="tx2">
                    <a:lumMod val="60000"/>
                    <a:lumOff val="40000"/>
                  </a:schemeClr>
                </a:solidFill>
              </a:rPr>
              <a:t>Źródło finansowania:</a:t>
            </a:r>
          </a:p>
          <a:p>
            <a:pPr marL="1143000" lvl="1" indent="-685800" algn="l">
              <a:spcBef>
                <a:spcPts val="800"/>
              </a:spcBef>
              <a:buFont typeface="Arial" panose="020B0604020202020204" pitchFamily="34" charset="0"/>
              <a:buChar char="•"/>
            </a:pPr>
            <a:r>
              <a:rPr lang="pl-PL" sz="4500" i="1" dirty="0" smtClean="0">
                <a:solidFill>
                  <a:schemeClr val="tx2">
                    <a:lumMod val="60000"/>
                    <a:lumOff val="40000"/>
                  </a:schemeClr>
                </a:solidFill>
              </a:rPr>
              <a:t> </a:t>
            </a:r>
            <a:r>
              <a:rPr lang="pl-PL" sz="5200" i="1" dirty="0" smtClean="0">
                <a:solidFill>
                  <a:schemeClr val="tx2">
                    <a:lumMod val="60000"/>
                    <a:lumOff val="40000"/>
                  </a:schemeClr>
                </a:solidFill>
              </a:rPr>
              <a:t>Budżet </a:t>
            </a:r>
            <a:r>
              <a:rPr lang="pl-PL" sz="5200" i="1" dirty="0">
                <a:solidFill>
                  <a:schemeClr val="tx2">
                    <a:lumMod val="60000"/>
                    <a:lumOff val="40000"/>
                  </a:schemeClr>
                </a:solidFill>
              </a:rPr>
              <a:t>państwa</a:t>
            </a:r>
          </a:p>
          <a:p>
            <a:pPr marL="1143000" lvl="1" indent="-685800" algn="l">
              <a:spcBef>
                <a:spcPts val="800"/>
              </a:spcBef>
              <a:buFont typeface="Arial" panose="020B0604020202020204" pitchFamily="34" charset="0"/>
              <a:buChar char="•"/>
            </a:pPr>
            <a:r>
              <a:rPr lang="pl-PL" sz="5200" i="1" dirty="0" smtClean="0">
                <a:solidFill>
                  <a:schemeClr val="tx2">
                    <a:lumMod val="60000"/>
                    <a:lumOff val="40000"/>
                  </a:schemeClr>
                </a:solidFill>
              </a:rPr>
              <a:t>Środki </a:t>
            </a:r>
            <a:r>
              <a:rPr lang="pl-PL" sz="5200" i="1" dirty="0">
                <a:solidFill>
                  <a:schemeClr val="tx2">
                    <a:lumMod val="60000"/>
                    <a:lumOff val="40000"/>
                  </a:schemeClr>
                </a:solidFill>
              </a:rPr>
              <a:t>EU: </a:t>
            </a:r>
            <a:r>
              <a:rPr lang="pl-PL" sz="5200" b="1" i="1" dirty="0">
                <a:solidFill>
                  <a:schemeClr val="tx2">
                    <a:lumMod val="60000"/>
                    <a:lumOff val="40000"/>
                  </a:schemeClr>
                </a:solidFill>
              </a:rPr>
              <a:t>Program Operacyjny Polska Cyfrowa,</a:t>
            </a:r>
            <a:r>
              <a:rPr lang="pl-PL" sz="5200" i="1" dirty="0">
                <a:solidFill>
                  <a:schemeClr val="tx2">
                    <a:lumMod val="60000"/>
                    <a:lumOff val="40000"/>
                  </a:schemeClr>
                </a:solidFill>
              </a:rPr>
              <a:t> Oś Priorytetowa nr 2 „E administracja i otwarty rząd”, </a:t>
            </a:r>
            <a:r>
              <a:rPr lang="pl-PL" sz="5200" i="1" dirty="0" smtClean="0">
                <a:solidFill>
                  <a:schemeClr val="tx2">
                    <a:lumMod val="60000"/>
                    <a:lumOff val="40000"/>
                  </a:schemeClr>
                </a:solidFill>
              </a:rPr>
              <a:t>Działanie </a:t>
            </a:r>
            <a:r>
              <a:rPr lang="pl-PL" sz="5200" i="1" dirty="0">
                <a:solidFill>
                  <a:schemeClr val="tx2">
                    <a:lumMod val="60000"/>
                    <a:lumOff val="40000"/>
                  </a:schemeClr>
                </a:solidFill>
              </a:rPr>
              <a:t>nr 2.3 </a:t>
            </a:r>
            <a:r>
              <a:rPr lang="pl-PL" sz="5200" i="1" dirty="0" smtClean="0">
                <a:solidFill>
                  <a:schemeClr val="tx2">
                    <a:lumMod val="60000"/>
                    <a:lumOff val="40000"/>
                  </a:schemeClr>
                </a:solidFill>
              </a:rPr>
              <a:t>„</a:t>
            </a:r>
            <a:r>
              <a:rPr lang="pl-PL" sz="5200" i="1" dirty="0">
                <a:solidFill>
                  <a:schemeClr val="tx2">
                    <a:lumMod val="60000"/>
                    <a:lumOff val="40000"/>
                  </a:schemeClr>
                </a:solidFill>
              </a:rPr>
              <a:t>Cyfrowa dostępność i użyteczność informacji sektora publicznego</a:t>
            </a:r>
            <a:r>
              <a:rPr lang="pl-PL" sz="5200" i="1" dirty="0" smtClean="0">
                <a:solidFill>
                  <a:schemeClr val="tx2">
                    <a:lumMod val="60000"/>
                    <a:lumOff val="40000"/>
                  </a:schemeClr>
                </a:solidFill>
              </a:rPr>
              <a:t>”,</a:t>
            </a:r>
          </a:p>
          <a:p>
            <a:pPr lvl="1" algn="l">
              <a:spcBef>
                <a:spcPts val="800"/>
              </a:spcBef>
            </a:pPr>
            <a:r>
              <a:rPr lang="pl-PL" sz="5200" i="1" dirty="0">
                <a:solidFill>
                  <a:schemeClr val="tx2">
                    <a:lumMod val="60000"/>
                    <a:lumOff val="40000"/>
                  </a:schemeClr>
                </a:solidFill>
              </a:rPr>
              <a:t>	 </a:t>
            </a:r>
            <a:r>
              <a:rPr lang="pl-PL" sz="5200" i="1" dirty="0" smtClean="0">
                <a:solidFill>
                  <a:schemeClr val="tx2">
                    <a:lumMod val="60000"/>
                    <a:lumOff val="40000"/>
                  </a:schemeClr>
                </a:solidFill>
              </a:rPr>
              <a:t>     Poddziałanie </a:t>
            </a:r>
            <a:r>
              <a:rPr lang="pl-PL" sz="5200" i="1" dirty="0">
                <a:solidFill>
                  <a:schemeClr val="tx2">
                    <a:lumMod val="60000"/>
                    <a:lumOff val="40000"/>
                  </a:schemeClr>
                </a:solidFill>
              </a:rPr>
              <a:t>nr 2.3.1 „Cyfrowe udostępnienie informacji sektora publicznego ze źródeł administracyjnych i 	 </a:t>
            </a:r>
            <a:r>
              <a:rPr lang="pl-PL" sz="5200" i="1" dirty="0" smtClean="0">
                <a:solidFill>
                  <a:schemeClr val="tx2">
                    <a:lumMod val="60000"/>
                    <a:lumOff val="40000"/>
                  </a:schemeClr>
                </a:solidFill>
              </a:rPr>
              <a:t>     zasobów </a:t>
            </a:r>
            <a:r>
              <a:rPr lang="pl-PL" sz="5200" i="1" dirty="0">
                <a:solidFill>
                  <a:schemeClr val="tx2">
                    <a:lumMod val="60000"/>
                    <a:lumOff val="40000"/>
                  </a:schemeClr>
                </a:solidFill>
              </a:rPr>
              <a:t>nauki” (Typ II projektu: Cyfrowe udostępnienie zasobów nauki)</a:t>
            </a:r>
          </a:p>
          <a:p>
            <a:pPr lvl="1" algn="l">
              <a:spcBef>
                <a:spcPts val="800"/>
              </a:spcBef>
            </a:pPr>
            <a:r>
              <a:rPr lang="pl-PL" sz="5200" i="1" dirty="0">
                <a:solidFill>
                  <a:schemeClr val="tx2">
                    <a:lumMod val="60000"/>
                    <a:lumOff val="40000"/>
                  </a:schemeClr>
                </a:solidFill>
              </a:rPr>
              <a:t>Budżet część 38 Szkolnictwo Wyższe</a:t>
            </a:r>
          </a:p>
          <a:p>
            <a:pPr marL="269875" indent="-269875" algn="l">
              <a:spcBef>
                <a:spcPts val="800"/>
              </a:spcBef>
              <a:buFont typeface="Wingdings" panose="05000000000000000000" pitchFamily="2" charset="2"/>
              <a:buChar char="§"/>
            </a:pPr>
            <a:r>
              <a:rPr lang="pl-PL" sz="8000" i="1" dirty="0" smtClean="0">
                <a:solidFill>
                  <a:schemeClr val="tx2">
                    <a:lumMod val="60000"/>
                    <a:lumOff val="40000"/>
                  </a:schemeClr>
                </a:solidFill>
              </a:rPr>
              <a:t>Całkowity koszt </a:t>
            </a:r>
            <a:r>
              <a:rPr lang="pl-PL" sz="8000" i="1" dirty="0">
                <a:solidFill>
                  <a:schemeClr val="tx2">
                    <a:lumMod val="60000"/>
                    <a:lumOff val="40000"/>
                  </a:schemeClr>
                </a:solidFill>
              </a:rPr>
              <a:t>projektu:  21 333 995,25 zł</a:t>
            </a:r>
            <a:endParaRPr lang="pl-PL" sz="8000" i="1" dirty="0" smtClean="0">
              <a:solidFill>
                <a:schemeClr val="tx2">
                  <a:lumMod val="60000"/>
                  <a:lumOff val="40000"/>
                </a:schemeClr>
              </a:solidFill>
            </a:endParaRPr>
          </a:p>
          <a:p>
            <a:pPr marL="269875" indent="-269875" algn="l">
              <a:spcBef>
                <a:spcPts val="800"/>
              </a:spcBef>
              <a:buFont typeface="Wingdings" panose="05000000000000000000" pitchFamily="2" charset="2"/>
              <a:buChar char="§"/>
            </a:pPr>
            <a:r>
              <a:rPr lang="pl-PL" sz="8000" i="1" dirty="0" smtClean="0">
                <a:solidFill>
                  <a:schemeClr val="tx2">
                    <a:lumMod val="60000"/>
                    <a:lumOff val="40000"/>
                  </a:schemeClr>
                </a:solidFill>
              </a:rPr>
              <a:t>Planowany okres realizacji projektu</a:t>
            </a:r>
            <a:r>
              <a:rPr lang="pl-PL" sz="8000" i="1" dirty="0">
                <a:solidFill>
                  <a:schemeClr val="tx2">
                    <a:lumMod val="60000"/>
                    <a:lumOff val="40000"/>
                  </a:schemeClr>
                </a:solidFill>
              </a:rPr>
              <a:t>: 01.09.2019 do 31.12.2021</a:t>
            </a:r>
            <a:endParaRPr lang="pl-PL" sz="8000" i="1" dirty="0" smtClean="0">
              <a:solidFill>
                <a:schemeClr val="tx2">
                  <a:lumMod val="60000"/>
                  <a:lumOff val="40000"/>
                </a:schemeClr>
              </a:solidFill>
            </a:endParaRPr>
          </a:p>
          <a:p>
            <a:endParaRPr lang="pl-PL" dirty="0" smtClean="0"/>
          </a:p>
          <a:p>
            <a:endParaRPr lang="pl-PL" dirty="0" smtClean="0"/>
          </a:p>
          <a:p>
            <a:endParaRPr lang="pl-PL" dirty="0" smtClean="0"/>
          </a:p>
          <a:p>
            <a:endParaRPr lang="pl-PL" dirty="0" smtClean="0"/>
          </a:p>
          <a:p>
            <a:r>
              <a:rPr lang="pl-PL" dirty="0" smtClean="0"/>
              <a:t> </a:t>
            </a:r>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900" b="0" i="0" u="none" strike="noStrike" cap="none" normalizeH="0" baseline="0" smtClean="0">
                <a:ln>
                  <a:noFill/>
                </a:ln>
                <a:solidFill>
                  <a:schemeClr val="tx1"/>
                </a:solidFill>
                <a:effectLst/>
                <a:latin typeface="Arial" pitchFamily="34" charset="0"/>
                <a:cs typeface="Arial" pitchFamily="34" charset="0"/>
              </a:rPr>
              <a:t/>
            </a:r>
            <a:br>
              <a:rPr kumimoji="0" lang="pl-PL" sz="900" b="0" i="0" u="none" strike="noStrike" cap="none" normalizeH="0" baseline="0" smtClean="0">
                <a:ln>
                  <a:noFill/>
                </a:ln>
                <a:solidFill>
                  <a:schemeClr val="tx1"/>
                </a:solidFill>
                <a:effectLst/>
                <a:latin typeface="Arial" pitchFamily="34" charset="0"/>
                <a:cs typeface="Arial" pitchFamily="34" charset="0"/>
              </a:rPr>
            </a:br>
            <a:endParaRPr kumimoji="0" lang="pl-PL"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1</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692" y="157971"/>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4202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fontScale="85000" lnSpcReduction="10000"/>
          </a:bodyPr>
          <a:lstStyle/>
          <a:p>
            <a:pPr>
              <a:spcAft>
                <a:spcPts val="1200"/>
              </a:spcAft>
            </a:pPr>
            <a:r>
              <a:rPr lang="pl-PL" sz="4000" b="1" dirty="0" smtClean="0">
                <a:solidFill>
                  <a:srgbClr val="002060"/>
                </a:solidFill>
                <a:cs typeface="Times New Roman" pitchFamily="18" charset="0"/>
              </a:rPr>
              <a:t>CEL PROJEKTU  </a:t>
            </a:r>
            <a:endParaRPr lang="pl-PL" sz="4000" dirty="0" smtClean="0">
              <a:solidFill>
                <a:schemeClr val="tx2">
                  <a:lumMod val="60000"/>
                  <a:lumOff val="40000"/>
                </a:schemeClr>
              </a:solidFill>
            </a:endParaRPr>
          </a:p>
          <a:p>
            <a:r>
              <a:rPr lang="pl-PL" sz="2600" dirty="0" smtClean="0">
                <a:solidFill>
                  <a:schemeClr val="tx1">
                    <a:lumMod val="95000"/>
                    <a:lumOff val="5000"/>
                  </a:schemeClr>
                </a:solidFill>
              </a:rPr>
              <a:t>Zwiększenie </a:t>
            </a:r>
            <a:r>
              <a:rPr lang="pl-PL" sz="2600" dirty="0">
                <a:solidFill>
                  <a:schemeClr val="tx1">
                    <a:lumMod val="95000"/>
                    <a:lumOff val="5000"/>
                  </a:schemeClr>
                </a:solidFill>
              </a:rPr>
              <a:t>dostępności, poprawa jakości oraz zwiększenie możliwości ponownego wykorzystania informacji sektora publicznego jakimi są zasoby nauki Politechniki Wrocławskiej, Uniwersytetu Przyrodniczego we Wrocławiu, Uniwersytetu Medycznego we Wrocławiu oraz Instytutu Badań Systemowych Polskiej Akademii Nauk do 31.12.2021 r</a:t>
            </a:r>
            <a:r>
              <a:rPr lang="pl-PL" sz="2600" dirty="0" smtClean="0">
                <a:solidFill>
                  <a:schemeClr val="tx1">
                    <a:lumMod val="95000"/>
                    <a:lumOff val="5000"/>
                  </a:schemeClr>
                </a:solidFill>
              </a:rPr>
              <a:t>.</a:t>
            </a:r>
          </a:p>
          <a:p>
            <a:endParaRPr lang="pl-PL" sz="2600" dirty="0" smtClean="0">
              <a:solidFill>
                <a:schemeClr val="tx1">
                  <a:lumMod val="95000"/>
                  <a:lumOff val="5000"/>
                </a:schemeClr>
              </a:solidFill>
            </a:endParaRPr>
          </a:p>
          <a:p>
            <a:r>
              <a:rPr lang="pl-PL" sz="2000" dirty="0">
                <a:solidFill>
                  <a:schemeClr val="tx1">
                    <a:lumMod val="95000"/>
                    <a:lumOff val="5000"/>
                  </a:schemeClr>
                </a:solidFill>
              </a:rPr>
              <a:t>Cel główny projektu jest spójny z Celem szczegółowym 4: „Cyfrowa dostępność i użyteczność informacji sektora publicznego” w ramach Osi priorytetowej II: „E-administracja i otwarty rząd” w PO Polska Cyfrowa 2014-2020. Celem realizacji poddziałania jest zwiększenie dostępności oraz poprawa jakości ISP, a także zwiększenie możliwości ich ponownego wykorzystania, w tym zasobów nauki.</a:t>
            </a:r>
            <a:endParaRPr lang="pl-PL" sz="2000" dirty="0" smtClean="0">
              <a:solidFill>
                <a:schemeClr val="tx1">
                  <a:lumMod val="95000"/>
                  <a:lumOff val="5000"/>
                </a:schemeClr>
              </a:solidFill>
            </a:endParaRPr>
          </a:p>
          <a:p>
            <a:endParaRPr lang="pl-PL" dirty="0" smtClean="0"/>
          </a:p>
          <a:p>
            <a:endParaRPr lang="pl-PL" dirty="0" smtClean="0"/>
          </a:p>
          <a:p>
            <a:r>
              <a:rPr lang="pl-PL" dirty="0" smtClean="0"/>
              <a:t> </a:t>
            </a:r>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smtClean="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900" b="0" i="0" u="none" strike="noStrike" cap="none" normalizeH="0" baseline="0" smtClean="0">
                <a:ln>
                  <a:noFill/>
                </a:ln>
                <a:solidFill>
                  <a:schemeClr val="tx1"/>
                </a:solidFill>
                <a:effectLst/>
                <a:latin typeface="Arial" pitchFamily="34" charset="0"/>
                <a:cs typeface="Arial" pitchFamily="34" charset="0"/>
              </a:rPr>
              <a:t/>
            </a:r>
            <a:br>
              <a:rPr kumimoji="0" lang="pl-PL" sz="900" b="0" i="0" u="none" strike="noStrike" cap="none" normalizeH="0" baseline="0" smtClean="0">
                <a:ln>
                  <a:noFill/>
                </a:ln>
                <a:solidFill>
                  <a:schemeClr val="tx1"/>
                </a:solidFill>
                <a:effectLst/>
                <a:latin typeface="Arial" pitchFamily="34" charset="0"/>
                <a:cs typeface="Arial" pitchFamily="34" charset="0"/>
              </a:rPr>
            </a:br>
            <a:endParaRPr kumimoji="0" lang="pl-PL"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2</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1518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33375" y="240804"/>
            <a:ext cx="8266609" cy="864096"/>
          </a:xfrm>
        </p:spPr>
        <p:txBody>
          <a:bodyPr>
            <a:noAutofit/>
          </a:bodyPr>
          <a:lstStyle/>
          <a:p>
            <a:endParaRPr lang="pl-PL" sz="2200" b="1" dirty="0">
              <a:solidFill>
                <a:srgbClr val="0070C0"/>
              </a:solidFill>
              <a:latin typeface="Times New Roman" pitchFamily="18" charset="0"/>
              <a:cs typeface="Times New Roman" pitchFamily="18" charset="0"/>
            </a:endParaRPr>
          </a:p>
        </p:txBody>
      </p:sp>
      <p:sp>
        <p:nvSpPr>
          <p:cNvPr id="3" name="Podtytuł 2"/>
          <p:cNvSpPr>
            <a:spLocks noGrp="1"/>
          </p:cNvSpPr>
          <p:nvPr>
            <p:ph type="subTitle" idx="1"/>
          </p:nvPr>
        </p:nvSpPr>
        <p:spPr>
          <a:xfrm>
            <a:off x="251519" y="1484784"/>
            <a:ext cx="8509677" cy="5256584"/>
          </a:xfrm>
        </p:spPr>
        <p:txBody>
          <a:bodyPr>
            <a:normAutofit fontScale="77500" lnSpcReduction="20000"/>
          </a:bodyPr>
          <a:lstStyle/>
          <a:p>
            <a:pPr algn="l"/>
            <a:r>
              <a:rPr lang="pl-PL" sz="2900" dirty="0" smtClean="0">
                <a:solidFill>
                  <a:schemeClr val="tx1">
                    <a:lumMod val="95000"/>
                    <a:lumOff val="5000"/>
                  </a:schemeClr>
                </a:solidFill>
              </a:rPr>
              <a:t>	W </a:t>
            </a:r>
            <a:r>
              <a:rPr lang="pl-PL" sz="2900" dirty="0">
                <a:solidFill>
                  <a:schemeClr val="tx1">
                    <a:lumMod val="95000"/>
                    <a:lumOff val="5000"/>
                  </a:schemeClr>
                </a:solidFill>
              </a:rPr>
              <a:t>wyniku projektu, przeprowadzona zostanie digitalizacja oraz udostępnienie zasobów nauki czterech Partnerów: 3 uczelni wyższych oraz 1 jednostki naukowej. Jednostki w swoich zbiorach posiadają zasoby o olbrzymim znaczeniu dla nauki, z której większość jest w postaci analogowej lub wersji cyfrowej, która wymaga konwersji na format do udostępnienia. Planowane do udostępnienia zasoby w projekcie mogą w przypadku ich wykorzystania wpłynąć na rozwój rynku, konkurencyjności, rynek pracy lub mają nowatorski charakter i mogą wpłynąć na rozwój badań i prac rozwojowych, szczególnie w dziedzinach nauki uznanych za </a:t>
            </a:r>
            <a:r>
              <a:rPr lang="pl-PL" sz="2900" dirty="0" smtClean="0">
                <a:solidFill>
                  <a:schemeClr val="tx1">
                    <a:lumMod val="95000"/>
                    <a:lumOff val="5000"/>
                  </a:schemeClr>
                </a:solidFill>
              </a:rPr>
              <a:t>priorytetowe.</a:t>
            </a:r>
          </a:p>
          <a:p>
            <a:pPr algn="l"/>
            <a:endParaRPr lang="pl-PL" sz="2900" dirty="0" smtClean="0">
              <a:solidFill>
                <a:schemeClr val="tx1">
                  <a:lumMod val="95000"/>
                  <a:lumOff val="5000"/>
                </a:schemeClr>
              </a:solidFill>
            </a:endParaRPr>
          </a:p>
          <a:p>
            <a:pPr algn="l"/>
            <a:r>
              <a:rPr lang="pl-PL" sz="2600" dirty="0">
                <a:solidFill>
                  <a:schemeClr val="tx1">
                    <a:lumMod val="95000"/>
                    <a:lumOff val="5000"/>
                  </a:schemeClr>
                </a:solidFill>
              </a:rPr>
              <a:t>Cele projektu są także zgodne ze strategiami rozwoju:</a:t>
            </a:r>
          </a:p>
          <a:p>
            <a:pPr algn="l"/>
            <a:r>
              <a:rPr lang="pl-PL" sz="2600" dirty="0">
                <a:solidFill>
                  <a:schemeClr val="tx1">
                    <a:lumMod val="95000"/>
                    <a:lumOff val="5000"/>
                  </a:schemeClr>
                </a:solidFill>
              </a:rPr>
              <a:t>•	Strategia rozwoju Polski Centralnej do roku 2020 z perspektywą 2030</a:t>
            </a:r>
          </a:p>
          <a:p>
            <a:pPr algn="l"/>
            <a:r>
              <a:rPr lang="pl-PL" sz="2600" dirty="0">
                <a:solidFill>
                  <a:schemeClr val="tx1">
                    <a:lumMod val="95000"/>
                    <a:lumOff val="5000"/>
                  </a:schemeClr>
                </a:solidFill>
              </a:rPr>
              <a:t>Cel szczegółowy I  Zintegrowana przestrzeń wiedzy i innowacji </a:t>
            </a:r>
          </a:p>
          <a:p>
            <a:pPr algn="l"/>
            <a:r>
              <a:rPr lang="pl-PL" sz="2600" dirty="0">
                <a:solidFill>
                  <a:schemeClr val="tx1">
                    <a:lumMod val="95000"/>
                    <a:lumOff val="5000"/>
                  </a:schemeClr>
                </a:solidFill>
              </a:rPr>
              <a:t>•	Strategia rozwoju Polski Zachodniej do roku 2020</a:t>
            </a:r>
          </a:p>
          <a:p>
            <a:pPr algn="l"/>
            <a:r>
              <a:rPr lang="pl-PL" sz="2600" dirty="0">
                <a:solidFill>
                  <a:schemeClr val="tx1">
                    <a:lumMod val="95000"/>
                    <a:lumOff val="5000"/>
                  </a:schemeClr>
                </a:solidFill>
              </a:rPr>
              <a:t>Cel szczegółowy III Wzmocnienie potencjału Naukowo- </a:t>
            </a:r>
            <a:r>
              <a:rPr lang="pl-PL" sz="2600" dirty="0" smtClean="0">
                <a:solidFill>
                  <a:schemeClr val="tx1">
                    <a:lumMod val="95000"/>
                    <a:lumOff val="5000"/>
                  </a:schemeClr>
                </a:solidFill>
              </a:rPr>
              <a:t>Badawczego</a:t>
            </a:r>
          </a:p>
          <a:p>
            <a:endParaRPr lang="pl-PL" dirty="0" smtClean="0"/>
          </a:p>
          <a:p>
            <a:endParaRPr lang="pl-PL" dirty="0" smtClean="0"/>
          </a:p>
          <a:p>
            <a:endParaRPr lang="pl-PL" dirty="0" smtClean="0"/>
          </a:p>
          <a:p>
            <a:endParaRPr lang="pl-PL" dirty="0" smtClean="0"/>
          </a:p>
          <a:p>
            <a:endParaRPr lang="pl-PL" dirty="0"/>
          </a:p>
        </p:txBody>
      </p:sp>
      <p:sp>
        <p:nvSpPr>
          <p:cNvPr id="19" name="Rectangle 20"/>
          <p:cNvSpPr>
            <a:spLocks noChangeArrowheads="1"/>
          </p:cNvSpPr>
          <p:nvPr/>
        </p:nvSpPr>
        <p:spPr bwMode="auto">
          <a:xfrm>
            <a:off x="333375" y="60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900" b="0" i="0" u="none" strike="noStrike" cap="none" normalizeH="0" baseline="0" smtClean="0">
                <a:ln>
                  <a:noFill/>
                </a:ln>
                <a:solidFill>
                  <a:schemeClr val="tx1"/>
                </a:solidFill>
                <a:effectLst/>
                <a:latin typeface="Arial" pitchFamily="34" charset="0"/>
                <a:cs typeface="Arial" pitchFamily="34" charset="0"/>
              </a:rPr>
              <a:t/>
            </a:r>
            <a:br>
              <a:rPr kumimoji="0" lang="pl-PL" sz="900" b="0" i="0" u="none" strike="noStrike" cap="none" normalizeH="0" baseline="0" smtClean="0">
                <a:ln>
                  <a:noFill/>
                </a:ln>
                <a:solidFill>
                  <a:schemeClr val="tx1"/>
                </a:solidFill>
                <a:effectLst/>
                <a:latin typeface="Arial" pitchFamily="34" charset="0"/>
                <a:cs typeface="Arial" pitchFamily="34" charset="0"/>
              </a:rPr>
            </a:br>
            <a:endParaRPr kumimoji="0" lang="pl-PL"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21"/>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endParaRPr kumimoji="0" lang="pl-PL"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6"/>
          <p:cNvSpPr>
            <a:spLocks noChangeArrowheads="1"/>
          </p:cNvSpPr>
          <p:nvPr/>
        </p:nvSpPr>
        <p:spPr bwMode="auto">
          <a:xfrm>
            <a:off x="152400" y="1104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Symbol zastępczy numeru slajdu 24"/>
          <p:cNvSpPr>
            <a:spLocks noGrp="1"/>
          </p:cNvSpPr>
          <p:nvPr>
            <p:ph type="sldNum" sz="quarter" idx="12"/>
          </p:nvPr>
        </p:nvSpPr>
        <p:spPr/>
        <p:txBody>
          <a:bodyPr/>
          <a:lstStyle/>
          <a:p>
            <a:fld id="{C31B51F1-1D0A-4F40-8C72-E132C4CA8CEA}" type="slidenum">
              <a:rPr lang="pl-PL" smtClean="0"/>
              <a:t>3</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188639"/>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0518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endParaRPr lang="pl-PL" dirty="0"/>
          </a:p>
        </p:txBody>
      </p:sp>
      <p:sp>
        <p:nvSpPr>
          <p:cNvPr id="3" name="Symbol zastępczy zawartości 2"/>
          <p:cNvSpPr>
            <a:spLocks noGrp="1"/>
          </p:cNvSpPr>
          <p:nvPr>
            <p:ph idx="1"/>
          </p:nvPr>
        </p:nvSpPr>
        <p:spPr>
          <a:xfrm>
            <a:off x="179512" y="1412776"/>
            <a:ext cx="8712968" cy="4943574"/>
          </a:xfrm>
        </p:spPr>
        <p:txBody>
          <a:bodyPr anchor="ctr">
            <a:normAutofit fontScale="47500" lnSpcReduction="20000"/>
          </a:bodyPr>
          <a:lstStyle/>
          <a:p>
            <a:pPr marL="0" indent="0" algn="ctr">
              <a:spcBef>
                <a:spcPts val="0"/>
              </a:spcBef>
              <a:buNone/>
            </a:pPr>
            <a:r>
              <a:rPr lang="pl-PL" sz="3800" b="1" dirty="0" smtClean="0">
                <a:solidFill>
                  <a:schemeClr val="accent1">
                    <a:lumMod val="50000"/>
                  </a:schemeClr>
                </a:solidFill>
              </a:rPr>
              <a:t/>
            </a:r>
            <a:br>
              <a:rPr lang="pl-PL" sz="3800" b="1" dirty="0" smtClean="0">
                <a:solidFill>
                  <a:schemeClr val="accent1">
                    <a:lumMod val="50000"/>
                  </a:schemeClr>
                </a:solidFill>
              </a:rPr>
            </a:br>
            <a:r>
              <a:rPr lang="pl-PL" sz="5100" b="1" dirty="0" smtClean="0">
                <a:solidFill>
                  <a:schemeClr val="accent1">
                    <a:lumMod val="50000"/>
                  </a:schemeClr>
                </a:solidFill>
              </a:rPr>
              <a:t>ARCHITEKTURA</a:t>
            </a:r>
            <a:r>
              <a:rPr lang="pl-PL" sz="3800" b="1" dirty="0" smtClean="0">
                <a:solidFill>
                  <a:schemeClr val="accent1">
                    <a:lumMod val="50000"/>
                  </a:schemeClr>
                </a:solidFill>
              </a:rPr>
              <a:t> </a:t>
            </a:r>
            <a:r>
              <a:rPr lang="pl-PL" sz="2000" b="1" dirty="0" smtClean="0">
                <a:solidFill>
                  <a:schemeClr val="tx2">
                    <a:lumMod val="60000"/>
                    <a:lumOff val="40000"/>
                  </a:schemeClr>
                </a:solidFill>
              </a:rPr>
              <a:t> </a:t>
            </a:r>
            <a:endParaRPr lang="pl-PL" sz="2900" b="1" dirty="0">
              <a:solidFill>
                <a:schemeClr val="tx2">
                  <a:lumMod val="60000"/>
                  <a:lumOff val="40000"/>
                </a:schemeClr>
              </a:solidFill>
            </a:endParaRPr>
          </a:p>
          <a:p>
            <a:pPr marL="0" indent="0">
              <a:spcBef>
                <a:spcPts val="0"/>
              </a:spcBef>
              <a:buNone/>
            </a:pPr>
            <a:endParaRPr lang="pl-PL" sz="1800" i="1" dirty="0">
              <a:solidFill>
                <a:schemeClr val="tx1">
                  <a:lumMod val="95000"/>
                  <a:lumOff val="5000"/>
                </a:schemeClr>
              </a:solidFill>
            </a:endParaRPr>
          </a:p>
          <a:p>
            <a:pPr marL="0" indent="0">
              <a:spcBef>
                <a:spcPts val="0"/>
              </a:spcBef>
              <a:buNone/>
            </a:pPr>
            <a:endParaRPr lang="pl-PL" sz="1800" i="1" dirty="0">
              <a:solidFill>
                <a:schemeClr val="tx1">
                  <a:lumMod val="95000"/>
                  <a:lumOff val="5000"/>
                </a:schemeClr>
              </a:solidFill>
            </a:endParaRPr>
          </a:p>
          <a:p>
            <a:pPr>
              <a:spcBef>
                <a:spcPts val="0"/>
              </a:spcBef>
            </a:pPr>
            <a:r>
              <a:rPr lang="pl-PL" sz="4200" i="1" dirty="0" smtClean="0">
                <a:solidFill>
                  <a:schemeClr val="tx1">
                    <a:lumMod val="95000"/>
                    <a:lumOff val="5000"/>
                  </a:schemeClr>
                </a:solidFill>
              </a:rPr>
              <a:t>Projekt </a:t>
            </a:r>
            <a:r>
              <a:rPr lang="pl-PL" sz="4200" i="1" dirty="0">
                <a:solidFill>
                  <a:schemeClr val="tx1">
                    <a:lumMod val="95000"/>
                    <a:lumOff val="5000"/>
                  </a:schemeClr>
                </a:solidFill>
              </a:rPr>
              <a:t>AZON 2.0 dotyczy cyfryzacji, opracowania i udostepnienia zasobów nauki partnerów projektu. Do procesu cyfryzacji wykorzystane zostaną </a:t>
            </a:r>
            <a:r>
              <a:rPr lang="pl-PL" sz="4200" i="1" dirty="0" smtClean="0">
                <a:solidFill>
                  <a:schemeClr val="tx1">
                    <a:lumMod val="95000"/>
                    <a:lumOff val="5000"/>
                  </a:schemeClr>
                </a:solidFill>
              </a:rPr>
              <a:t>specjalistyczne, </a:t>
            </a:r>
            <a:r>
              <a:rPr lang="pl-PL" sz="4200" i="1" dirty="0">
                <a:solidFill>
                  <a:schemeClr val="tx1">
                    <a:lumMod val="95000"/>
                    <a:lumOff val="5000"/>
                  </a:schemeClr>
                </a:solidFill>
              </a:rPr>
              <a:t>ale standardowe, gotowe aplikacje. Tak wytworzone zasoby w postaci plików uzupełniane będą metadanymi, poddawane niezbędnej konwersji i publikowane. Wykorzystany w tym celu zostanie system AZON wytwarzany w ramach projektu „Aktywna Platforma Informacyjna e-scienceplus.pl”, który w ciągu prac w niniejszym projekcie zostanie zmodyfikowany na potrzeby spełnienia celów projektu i dostosowania do zasobów  objętych projektem</a:t>
            </a:r>
            <a:r>
              <a:rPr lang="pl-PL" sz="4200" i="1" dirty="0" smtClean="0">
                <a:solidFill>
                  <a:schemeClr val="tx1">
                    <a:lumMod val="95000"/>
                    <a:lumOff val="5000"/>
                  </a:schemeClr>
                </a:solidFill>
              </a:rPr>
              <a:t>.</a:t>
            </a:r>
          </a:p>
          <a:p>
            <a:pPr marL="0" indent="0">
              <a:spcBef>
                <a:spcPts val="0"/>
              </a:spcBef>
              <a:buNone/>
            </a:pPr>
            <a:endParaRPr lang="pl-PL" sz="4200" i="1" dirty="0">
              <a:solidFill>
                <a:schemeClr val="tx1">
                  <a:lumMod val="95000"/>
                  <a:lumOff val="5000"/>
                </a:schemeClr>
              </a:solidFill>
            </a:endParaRPr>
          </a:p>
          <a:p>
            <a:pPr>
              <a:spcBef>
                <a:spcPts val="0"/>
              </a:spcBef>
            </a:pPr>
            <a:r>
              <a:rPr lang="pl-PL" sz="4200" i="1" dirty="0">
                <a:solidFill>
                  <a:schemeClr val="tx1">
                    <a:lumMod val="95000"/>
                    <a:lumOff val="5000"/>
                  </a:schemeClr>
                </a:solidFill>
              </a:rPr>
              <a:t>Zasoby opisywane będą zestawami metadanych wypracowanymi w projekcie. Zestawy metadanych będą zgodne z dobrymi praktykami w tym obszarze, a w odniesieniu do projektu KRONIK@ zostaną odpowiednio dostosowane lub zmapowane w celu umożliwienia wymiany danych. Niniejszy projekt nie jest projektem zależnym, ale wpisuje się w założenia wymiany danych w projekcie KRONIK</a:t>
            </a:r>
            <a:r>
              <a:rPr lang="pl-PL" sz="4200" i="1" dirty="0" smtClean="0">
                <a:solidFill>
                  <a:schemeClr val="tx1">
                    <a:lumMod val="95000"/>
                    <a:lumOff val="5000"/>
                  </a:schemeClr>
                </a:solidFill>
              </a:rPr>
              <a:t>@.</a:t>
            </a:r>
            <a:endParaRPr lang="pl-PL" sz="4200" b="1" dirty="0">
              <a:solidFill>
                <a:schemeClr val="tx1">
                  <a:lumMod val="95000"/>
                  <a:lumOff val="5000"/>
                </a:schemeClr>
              </a:solidFill>
              <a:cs typeface="Times New Roman" pitchFamily="18" charset="0"/>
            </a:endParaRPr>
          </a:p>
        </p:txBody>
      </p:sp>
      <p:sp>
        <p:nvSpPr>
          <p:cNvPr id="4" name="Symbol zastępczy numeru slajdu 3"/>
          <p:cNvSpPr>
            <a:spLocks noGrp="1"/>
          </p:cNvSpPr>
          <p:nvPr>
            <p:ph type="sldNum" sz="quarter" idx="12"/>
          </p:nvPr>
        </p:nvSpPr>
        <p:spPr/>
        <p:txBody>
          <a:bodyPr/>
          <a:lstStyle/>
          <a:p>
            <a:fld id="{C31B51F1-1D0A-4F40-8C72-E132C4CA8CEA}" type="slidenum">
              <a:rPr lang="pl-PL" smtClean="0"/>
              <a:t>4</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607" y="120243"/>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0673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endParaRPr lang="pl-PL" dirty="0"/>
          </a:p>
        </p:txBody>
      </p:sp>
      <p:sp>
        <p:nvSpPr>
          <p:cNvPr id="4" name="Symbol zastępczy numeru slajdu 3"/>
          <p:cNvSpPr>
            <a:spLocks noGrp="1"/>
          </p:cNvSpPr>
          <p:nvPr>
            <p:ph type="sldNum" sz="quarter" idx="12"/>
          </p:nvPr>
        </p:nvSpPr>
        <p:spPr/>
        <p:txBody>
          <a:bodyPr/>
          <a:lstStyle/>
          <a:p>
            <a:fld id="{C31B51F1-1D0A-4F40-8C72-E132C4CA8CEA}" type="slidenum">
              <a:rPr lang="pl-PL" smtClean="0"/>
              <a:t>5</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09302"/>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AZON2-applicationCooperation_V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269350"/>
            <a:ext cx="7810628" cy="545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2938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endParaRPr lang="pl-PL" dirty="0"/>
          </a:p>
        </p:txBody>
      </p:sp>
      <p:sp>
        <p:nvSpPr>
          <p:cNvPr id="4" name="Symbol zastępczy numeru slajdu 3"/>
          <p:cNvSpPr>
            <a:spLocks noGrp="1"/>
          </p:cNvSpPr>
          <p:nvPr>
            <p:ph type="sldNum" sz="quarter" idx="12"/>
          </p:nvPr>
        </p:nvSpPr>
        <p:spPr/>
        <p:txBody>
          <a:bodyPr/>
          <a:lstStyle/>
          <a:p>
            <a:fld id="{C31B51F1-1D0A-4F40-8C72-E132C4CA8CEA}" type="slidenum">
              <a:rPr lang="pl-PL" smtClean="0"/>
              <a:t>6</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089" y="164895"/>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4" name="Tabela 13"/>
          <p:cNvGraphicFramePr>
            <a:graphicFrameLocks noGrp="1"/>
          </p:cNvGraphicFramePr>
          <p:nvPr>
            <p:extLst>
              <p:ext uri="{D42A27DB-BD31-4B8C-83A1-F6EECF244321}">
                <p14:modId xmlns:p14="http://schemas.microsoft.com/office/powerpoint/2010/main" val="4035910304"/>
              </p:ext>
            </p:extLst>
          </p:nvPr>
        </p:nvGraphicFramePr>
        <p:xfrm>
          <a:off x="179512" y="1754549"/>
          <a:ext cx="8784976" cy="4966926"/>
        </p:xfrm>
        <a:graphic>
          <a:graphicData uri="http://schemas.openxmlformats.org/drawingml/2006/table">
            <a:tbl>
              <a:tblPr firstRow="1" firstCol="1" bandRow="1">
                <a:tableStyleId>{5C22544A-7EE6-4342-B048-85BDC9FD1C3A}</a:tableStyleId>
              </a:tblPr>
              <a:tblGrid>
                <a:gridCol w="471441">
                  <a:extLst>
                    <a:ext uri="{9D8B030D-6E8A-4147-A177-3AD203B41FA5}">
                      <a16:colId xmlns:a16="http://schemas.microsoft.com/office/drawing/2014/main" val="2578354676"/>
                    </a:ext>
                  </a:extLst>
                </a:gridCol>
                <a:gridCol w="1323840">
                  <a:extLst>
                    <a:ext uri="{9D8B030D-6E8A-4147-A177-3AD203B41FA5}">
                      <a16:colId xmlns:a16="http://schemas.microsoft.com/office/drawing/2014/main" val="1423458328"/>
                    </a:ext>
                  </a:extLst>
                </a:gridCol>
                <a:gridCol w="652992">
                  <a:extLst>
                    <a:ext uri="{9D8B030D-6E8A-4147-A177-3AD203B41FA5}">
                      <a16:colId xmlns:a16="http://schemas.microsoft.com/office/drawing/2014/main" val="1154029566"/>
                    </a:ext>
                  </a:extLst>
                </a:gridCol>
                <a:gridCol w="3600400">
                  <a:extLst>
                    <a:ext uri="{9D8B030D-6E8A-4147-A177-3AD203B41FA5}">
                      <a16:colId xmlns:a16="http://schemas.microsoft.com/office/drawing/2014/main" val="4040991499"/>
                    </a:ext>
                  </a:extLst>
                </a:gridCol>
                <a:gridCol w="976260">
                  <a:extLst>
                    <a:ext uri="{9D8B030D-6E8A-4147-A177-3AD203B41FA5}">
                      <a16:colId xmlns:a16="http://schemas.microsoft.com/office/drawing/2014/main" val="648468108"/>
                    </a:ext>
                  </a:extLst>
                </a:gridCol>
                <a:gridCol w="1760043">
                  <a:extLst>
                    <a:ext uri="{9D8B030D-6E8A-4147-A177-3AD203B41FA5}">
                      <a16:colId xmlns:a16="http://schemas.microsoft.com/office/drawing/2014/main" val="4022996001"/>
                    </a:ext>
                  </a:extLst>
                </a:gridCol>
              </a:tblGrid>
              <a:tr h="331168">
                <a:tc>
                  <a:txBody>
                    <a:bodyPr/>
                    <a:lstStyle/>
                    <a:p>
                      <a:pPr algn="ctr">
                        <a:lnSpc>
                          <a:spcPct val="106000"/>
                        </a:lnSpc>
                        <a:spcAft>
                          <a:spcPts val="0"/>
                        </a:spcAft>
                      </a:pPr>
                      <a:r>
                        <a:rPr lang="pl-PL" sz="1200">
                          <a:effectLst/>
                        </a:rPr>
                        <a:t>Lp.</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Nazwa systemu</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Gestor systemu</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dirty="0">
                          <a:effectLst/>
                        </a:rPr>
                        <a:t>Opis systemu</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dirty="0">
                          <a:effectLst/>
                        </a:rPr>
                        <a:t>Status</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Krótki opis ewentualnej zmiany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698090456"/>
                  </a:ext>
                </a:extLst>
              </a:tr>
              <a:tr h="441557">
                <a:tc>
                  <a:txBody>
                    <a:bodyPr/>
                    <a:lstStyle/>
                    <a:p>
                      <a:pPr algn="just">
                        <a:lnSpc>
                          <a:spcPct val="106000"/>
                        </a:lnSpc>
                        <a:spcAft>
                          <a:spcPts val="0"/>
                        </a:spcAft>
                      </a:pPr>
                      <a:r>
                        <a:rPr lang="pl-PL" sz="1200">
                          <a:effectLst/>
                        </a:rPr>
                        <a:t>1</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System obsługi wsparcia</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Oprogramowanie Open Source – OTRS, do rejestracji i obsługi zgłoszeń</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p>
                    <a:p>
                      <a:pPr algn="ctr">
                        <a:lnSpc>
                          <a:spcPct val="106000"/>
                        </a:lnSpc>
                        <a:spcAft>
                          <a:spcPts val="0"/>
                        </a:spcAft>
                      </a:pPr>
                      <a:r>
                        <a:rPr lang="pl-PL" sz="1200">
                          <a:effectLst/>
                        </a:rPr>
                        <a:t>(dostosowanie na poziomie konfiguracji)</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1940109119"/>
                  </a:ext>
                </a:extLst>
              </a:tr>
              <a:tr h="441557">
                <a:tc>
                  <a:txBody>
                    <a:bodyPr/>
                    <a:lstStyle/>
                    <a:p>
                      <a:pPr algn="just">
                        <a:lnSpc>
                          <a:spcPct val="106000"/>
                        </a:lnSpc>
                        <a:spcAft>
                          <a:spcPts val="0"/>
                        </a:spcAft>
                      </a:pPr>
                      <a:r>
                        <a:rPr lang="pl-PL" sz="1200">
                          <a:effectLst/>
                        </a:rPr>
                        <a:t>2</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System transkrypcji</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Oprogramowanie komercyjne Limecraft do transkrypcji mowy (audio/wideo) wyposażone w API</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3114872122"/>
                  </a:ext>
                </a:extLst>
              </a:tr>
              <a:tr h="441557">
                <a:tc>
                  <a:txBody>
                    <a:bodyPr/>
                    <a:lstStyle/>
                    <a:p>
                      <a:pPr algn="just">
                        <a:lnSpc>
                          <a:spcPct val="106000"/>
                        </a:lnSpc>
                        <a:spcAft>
                          <a:spcPts val="0"/>
                        </a:spcAft>
                      </a:pPr>
                      <a:r>
                        <a:rPr lang="pl-PL" sz="1200">
                          <a:effectLst/>
                        </a:rPr>
                        <a:t>3</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System DBC dLibra</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Oprogramowanie komercyjne dLibra do obsługi Dolnośląskiej Biblioteki Cyfrowej wyposażone w API</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3985779313"/>
                  </a:ext>
                </a:extLst>
              </a:tr>
              <a:tr h="441557">
                <a:tc>
                  <a:txBody>
                    <a:bodyPr/>
                    <a:lstStyle/>
                    <a:p>
                      <a:pPr algn="just">
                        <a:lnSpc>
                          <a:spcPct val="106000"/>
                        </a:lnSpc>
                        <a:spcAft>
                          <a:spcPts val="0"/>
                        </a:spcAft>
                      </a:pPr>
                      <a:r>
                        <a:rPr lang="pl-PL" sz="1200" dirty="0">
                          <a:effectLst/>
                        </a:rPr>
                        <a:t>4</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Centrum digitalizacji 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Oprogramowanie typowe do digitalizacji zasobów 2D/ 3D/ wideo, posiadane lub kupowane w ramach projektu</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1034509957"/>
                  </a:ext>
                </a:extLst>
              </a:tr>
              <a:tr h="441557">
                <a:tc>
                  <a:txBody>
                    <a:bodyPr/>
                    <a:lstStyle/>
                    <a:p>
                      <a:pPr algn="just">
                        <a:lnSpc>
                          <a:spcPct val="106000"/>
                        </a:lnSpc>
                        <a:spcAft>
                          <a:spcPts val="0"/>
                        </a:spcAft>
                      </a:pPr>
                      <a:r>
                        <a:rPr lang="pl-PL" sz="1200">
                          <a:effectLst/>
                        </a:rPr>
                        <a:t>5</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Centrum digitalizacji UPWr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UPWr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Oprogramowanie typowe do digitalizacji zasobów 2D/ 3D/ wideo, posiadane lub kupowane w ramach projektu</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2748142386"/>
                  </a:ext>
                </a:extLst>
              </a:tr>
              <a:tr h="441557">
                <a:tc>
                  <a:txBody>
                    <a:bodyPr/>
                    <a:lstStyle/>
                    <a:p>
                      <a:pPr algn="just">
                        <a:lnSpc>
                          <a:spcPct val="106000"/>
                        </a:lnSpc>
                        <a:spcAft>
                          <a:spcPts val="0"/>
                        </a:spcAft>
                      </a:pPr>
                      <a:r>
                        <a:rPr lang="pl-PL" sz="1200">
                          <a:effectLst/>
                        </a:rPr>
                        <a:t>6</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Centrum digitalizacji UMW</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UMW</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dirty="0">
                          <a:effectLst/>
                        </a:rPr>
                        <a:t>Oprogramowanie typowe do digitalizacji zasobów 2D/ 3D, posiadane lub kupowane w ramach projektu</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3707201666"/>
                  </a:ext>
                </a:extLst>
              </a:tr>
              <a:tr h="626620">
                <a:tc>
                  <a:txBody>
                    <a:bodyPr/>
                    <a:lstStyle/>
                    <a:p>
                      <a:pPr algn="just">
                        <a:lnSpc>
                          <a:spcPct val="106000"/>
                        </a:lnSpc>
                        <a:spcAft>
                          <a:spcPts val="0"/>
                        </a:spcAft>
                      </a:pPr>
                      <a:r>
                        <a:rPr lang="pl-PL" sz="1200">
                          <a:effectLst/>
                        </a:rPr>
                        <a:t>7</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Centrum digitalizacji IBS PAN</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IBS PAN</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Oprogramowanie typowe do digitalizacji zasobów 2D, posiadane lub kupowane w ramach projektu</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Nie dotyczy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3310295128"/>
                  </a:ext>
                </a:extLst>
              </a:tr>
              <a:tr h="1103893">
                <a:tc>
                  <a:txBody>
                    <a:bodyPr/>
                    <a:lstStyle/>
                    <a:p>
                      <a:pPr algn="just">
                        <a:lnSpc>
                          <a:spcPct val="106000"/>
                        </a:lnSpc>
                        <a:spcAft>
                          <a:spcPts val="0"/>
                        </a:spcAft>
                      </a:pPr>
                      <a:r>
                        <a:rPr lang="pl-PL" sz="1200">
                          <a:effectLst/>
                        </a:rPr>
                        <a:t>8</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nSpc>
                          <a:spcPct val="106000"/>
                        </a:lnSpc>
                        <a:spcAft>
                          <a:spcPts val="0"/>
                        </a:spcAft>
                      </a:pPr>
                      <a:r>
                        <a:rPr lang="pl-PL" sz="1200">
                          <a:effectLst/>
                        </a:rPr>
                        <a:t>System AZON 2.0 </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System AZON wytwarzany w ramach projektu „Aktywna Platforma Informacyjne e-scienceplus.pl” modyfikowany na potrzeby niniejszego projektu, służący do deponowania, opisywania metadanymi, udostępniania i przeszukiwania zasobów nauki partnerów projektu</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a:effectLst/>
                        </a:rPr>
                        <a:t>Modyfikowany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tc>
                  <a:txBody>
                    <a:bodyPr/>
                    <a:lstStyle/>
                    <a:p>
                      <a:pPr algn="ctr">
                        <a:lnSpc>
                          <a:spcPct val="106000"/>
                        </a:lnSpc>
                        <a:spcAft>
                          <a:spcPts val="0"/>
                        </a:spcAft>
                      </a:pPr>
                      <a:r>
                        <a:rPr lang="pl-PL" sz="1200" dirty="0">
                          <a:effectLst/>
                        </a:rPr>
                        <a:t>Rozbudowa systemu na potrzeby obsługi zasobów objętych projektem oraz rozwój funkcji np. poprawy dostępności oraz sposobu prezentacji zasobów.</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863" marR="46863" marT="0" marB="0"/>
                </a:tc>
                <a:extLst>
                  <a:ext uri="{0D108BD9-81ED-4DB2-BD59-A6C34878D82A}">
                    <a16:rowId xmlns:a16="http://schemas.microsoft.com/office/drawing/2014/main" val="2664044921"/>
                  </a:ext>
                </a:extLst>
              </a:tr>
            </a:tbl>
          </a:graphicData>
        </a:graphic>
      </p:graphicFrame>
      <p:sp>
        <p:nvSpPr>
          <p:cNvPr id="16" name="Symbol zastępczy zawartości 2"/>
          <p:cNvSpPr>
            <a:spLocks noGrp="1"/>
          </p:cNvSpPr>
          <p:nvPr>
            <p:ph idx="1"/>
          </p:nvPr>
        </p:nvSpPr>
        <p:spPr>
          <a:xfrm>
            <a:off x="314627" y="1221567"/>
            <a:ext cx="8712968" cy="432048"/>
          </a:xfrm>
        </p:spPr>
        <p:txBody>
          <a:bodyPr anchor="ctr">
            <a:normAutofit fontScale="25000" lnSpcReduction="20000"/>
          </a:bodyPr>
          <a:lstStyle/>
          <a:p>
            <a:pPr marL="0" indent="0" algn="ctr">
              <a:spcBef>
                <a:spcPts val="0"/>
              </a:spcBef>
              <a:buNone/>
            </a:pPr>
            <a:endParaRPr lang="pl-PL" sz="3800" b="1" dirty="0" smtClean="0">
              <a:solidFill>
                <a:schemeClr val="accent1">
                  <a:lumMod val="50000"/>
                </a:schemeClr>
              </a:solidFill>
            </a:endParaRPr>
          </a:p>
          <a:p>
            <a:pPr marL="0" indent="0" algn="ctr">
              <a:spcBef>
                <a:spcPts val="0"/>
              </a:spcBef>
              <a:buNone/>
            </a:pPr>
            <a:endParaRPr lang="pl-PL" sz="4000" b="1" dirty="0" smtClean="0">
              <a:solidFill>
                <a:schemeClr val="accent1">
                  <a:lumMod val="50000"/>
                </a:schemeClr>
              </a:solidFill>
            </a:endParaRPr>
          </a:p>
          <a:p>
            <a:pPr>
              <a:spcBef>
                <a:spcPts val="0"/>
              </a:spcBef>
            </a:pPr>
            <a:r>
              <a:rPr lang="pl-PL" sz="6400" dirty="0">
                <a:solidFill>
                  <a:schemeClr val="tx2">
                    <a:lumMod val="60000"/>
                    <a:lumOff val="40000"/>
                  </a:schemeClr>
                </a:solidFill>
              </a:rPr>
              <a:t> </a:t>
            </a:r>
            <a:r>
              <a:rPr lang="pl-PL" sz="6400" b="1" dirty="0">
                <a:solidFill>
                  <a:schemeClr val="tx2">
                    <a:lumMod val="60000"/>
                    <a:lumOff val="40000"/>
                  </a:schemeClr>
                </a:solidFill>
              </a:rPr>
              <a:t>Lista systemów wykorzystywanych w projekcie </a:t>
            </a:r>
            <a:endParaRPr lang="pl-PL" sz="2400" b="1" dirty="0">
              <a:solidFill>
                <a:schemeClr val="tx2">
                  <a:lumMod val="60000"/>
                  <a:lumOff val="40000"/>
                </a:schemeClr>
              </a:solidFill>
              <a:cs typeface="Times New Roman" pitchFamily="18" charset="0"/>
            </a:endParaRPr>
          </a:p>
        </p:txBody>
      </p:sp>
    </p:spTree>
    <p:extLst>
      <p:ext uri="{BB962C8B-B14F-4D97-AF65-F5344CB8AC3E}">
        <p14:creationId xmlns:p14="http://schemas.microsoft.com/office/powerpoint/2010/main" val="40958673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numeru slajdu 3"/>
          <p:cNvSpPr>
            <a:spLocks noGrp="1"/>
          </p:cNvSpPr>
          <p:nvPr>
            <p:ph type="sldNum" sz="quarter" idx="12"/>
          </p:nvPr>
        </p:nvSpPr>
        <p:spPr/>
        <p:txBody>
          <a:bodyPr/>
          <a:lstStyle/>
          <a:p>
            <a:fld id="{C31B51F1-1D0A-4F40-8C72-E132C4CA8CEA}" type="slidenum">
              <a:rPr lang="pl-PL" smtClean="0"/>
              <a:t>7</a:t>
            </a:fld>
            <a:endParaRPr lang="pl-PL"/>
          </a:p>
        </p:txBody>
      </p:sp>
      <p:graphicFrame>
        <p:nvGraphicFramePr>
          <p:cNvPr id="3" name="Tabela 2"/>
          <p:cNvGraphicFramePr>
            <a:graphicFrameLocks noGrp="1"/>
          </p:cNvGraphicFramePr>
          <p:nvPr>
            <p:extLst>
              <p:ext uri="{D42A27DB-BD31-4B8C-83A1-F6EECF244321}">
                <p14:modId xmlns:p14="http://schemas.microsoft.com/office/powerpoint/2010/main" val="358293247"/>
              </p:ext>
            </p:extLst>
          </p:nvPr>
        </p:nvGraphicFramePr>
        <p:xfrm>
          <a:off x="280859" y="293932"/>
          <a:ext cx="8427823" cy="6397563"/>
        </p:xfrm>
        <a:graphic>
          <a:graphicData uri="http://schemas.openxmlformats.org/drawingml/2006/table">
            <a:tbl>
              <a:tblPr firstRow="1" firstCol="1" bandRow="1">
                <a:tableStyleId>{5C22544A-7EE6-4342-B048-85BDC9FD1C3A}</a:tableStyleId>
              </a:tblPr>
              <a:tblGrid>
                <a:gridCol w="452272">
                  <a:extLst>
                    <a:ext uri="{9D8B030D-6E8A-4147-A177-3AD203B41FA5}">
                      <a16:colId xmlns:a16="http://schemas.microsoft.com/office/drawing/2014/main" val="458512725"/>
                    </a:ext>
                  </a:extLst>
                </a:gridCol>
                <a:gridCol w="1030557">
                  <a:extLst>
                    <a:ext uri="{9D8B030D-6E8A-4147-A177-3AD203B41FA5}">
                      <a16:colId xmlns:a16="http://schemas.microsoft.com/office/drawing/2014/main" val="4157640179"/>
                    </a:ext>
                  </a:extLst>
                </a:gridCol>
                <a:gridCol w="642852">
                  <a:extLst>
                    <a:ext uri="{9D8B030D-6E8A-4147-A177-3AD203B41FA5}">
                      <a16:colId xmlns:a16="http://schemas.microsoft.com/office/drawing/2014/main" val="1469696033"/>
                    </a:ext>
                  </a:extLst>
                </a:gridCol>
                <a:gridCol w="2736304">
                  <a:extLst>
                    <a:ext uri="{9D8B030D-6E8A-4147-A177-3AD203B41FA5}">
                      <a16:colId xmlns:a16="http://schemas.microsoft.com/office/drawing/2014/main" val="1183228662"/>
                    </a:ext>
                  </a:extLst>
                </a:gridCol>
                <a:gridCol w="1008112">
                  <a:extLst>
                    <a:ext uri="{9D8B030D-6E8A-4147-A177-3AD203B41FA5}">
                      <a16:colId xmlns:a16="http://schemas.microsoft.com/office/drawing/2014/main" val="520765213"/>
                    </a:ext>
                  </a:extLst>
                </a:gridCol>
                <a:gridCol w="2557726">
                  <a:extLst>
                    <a:ext uri="{9D8B030D-6E8A-4147-A177-3AD203B41FA5}">
                      <a16:colId xmlns:a16="http://schemas.microsoft.com/office/drawing/2014/main" val="2088347400"/>
                    </a:ext>
                  </a:extLst>
                </a:gridCol>
              </a:tblGrid>
              <a:tr h="635223">
                <a:tc>
                  <a:txBody>
                    <a:bodyPr/>
                    <a:lstStyle/>
                    <a:p>
                      <a:pPr algn="just">
                        <a:lnSpc>
                          <a:spcPct val="106000"/>
                        </a:lnSpc>
                        <a:spcAft>
                          <a:spcPts val="0"/>
                        </a:spcAft>
                      </a:pPr>
                      <a:r>
                        <a:rPr lang="pl-PL" sz="1200">
                          <a:effectLst/>
                        </a:rPr>
                        <a:t>9</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marL="0" algn="ctr" defTabSz="914400" rtl="0" eaLnBrk="1" latinLnBrk="0" hangingPunct="1">
                        <a:lnSpc>
                          <a:spcPct val="106000"/>
                        </a:lnSpc>
                        <a:spcAft>
                          <a:spcPts val="0"/>
                        </a:spcAft>
                      </a:pPr>
                      <a:r>
                        <a:rPr lang="pl-PL" sz="1200" b="0" kern="1200">
                          <a:solidFill>
                            <a:schemeClr val="dk1"/>
                          </a:solidFill>
                          <a:effectLst/>
                          <a:latin typeface="+mn-lt"/>
                          <a:ea typeface="+mn-ea"/>
                          <a:cs typeface="+mn-cs"/>
                        </a:rPr>
                        <a:t>Podsystem logowania</a:t>
                      </a:r>
                    </a:p>
                  </a:txBody>
                  <a:tcPr marL="33709" marR="33709" marT="0" marB="0">
                    <a:solidFill>
                      <a:schemeClr val="bg1">
                        <a:lumMod val="95000"/>
                      </a:schemeClr>
                    </a:solidFill>
                  </a:tcPr>
                </a:tc>
                <a:tc>
                  <a:txBody>
                    <a:bodyPr/>
                    <a:lstStyle/>
                    <a:p>
                      <a:pPr marL="0" algn="ctr" defTabSz="914400" rtl="0" eaLnBrk="1" latinLnBrk="0" hangingPunct="1">
                        <a:lnSpc>
                          <a:spcPct val="106000"/>
                        </a:lnSpc>
                        <a:spcAft>
                          <a:spcPts val="0"/>
                        </a:spcAft>
                      </a:pPr>
                      <a:r>
                        <a:rPr lang="pl-PL" sz="1200" b="0" kern="1200">
                          <a:solidFill>
                            <a:schemeClr val="dk1"/>
                          </a:solidFill>
                          <a:effectLst/>
                          <a:latin typeface="+mn-lt"/>
                          <a:ea typeface="+mn-ea"/>
                          <a:cs typeface="+mn-cs"/>
                        </a:rPr>
                        <a:t>PWr</a:t>
                      </a:r>
                    </a:p>
                  </a:txBody>
                  <a:tcPr marL="33709" marR="33709" marT="0" marB="0">
                    <a:solidFill>
                      <a:schemeClr val="bg1">
                        <a:lumMod val="95000"/>
                      </a:schemeClr>
                    </a:solidFill>
                  </a:tcPr>
                </a:tc>
                <a:tc>
                  <a:txBody>
                    <a:bodyPr/>
                    <a:lstStyle/>
                    <a:p>
                      <a:pPr marL="0" algn="ctr" defTabSz="914400" rtl="0" eaLnBrk="1" latinLnBrk="0" hangingPunct="1">
                        <a:lnSpc>
                          <a:spcPct val="106000"/>
                        </a:lnSpc>
                        <a:spcAft>
                          <a:spcPts val="0"/>
                        </a:spcAft>
                      </a:pPr>
                      <a:r>
                        <a:rPr lang="pl-PL" sz="1200" b="0" kern="1200">
                          <a:solidFill>
                            <a:schemeClr val="dk1"/>
                          </a:solidFill>
                          <a:effectLst/>
                          <a:latin typeface="+mn-lt"/>
                          <a:ea typeface="+mn-ea"/>
                          <a:cs typeface="+mn-cs"/>
                        </a:rPr>
                        <a:t>Podsystem systemu AZON 2.0 (login.e-science.pl) dostarczający funkcji uwierzytelniania użytkowników do obszarów systemu objętych kontrolą dostępu, wyposażony w API</a:t>
                      </a:r>
                    </a:p>
                  </a:txBody>
                  <a:tcPr marL="33709" marR="33709" marT="0" marB="0">
                    <a:solidFill>
                      <a:schemeClr val="bg1">
                        <a:lumMod val="95000"/>
                      </a:schemeClr>
                    </a:solidFill>
                  </a:tcPr>
                </a:tc>
                <a:tc>
                  <a:txBody>
                    <a:bodyPr/>
                    <a:lstStyle/>
                    <a:p>
                      <a:pPr marL="0" algn="ctr" defTabSz="914400" rtl="0" eaLnBrk="1" latinLnBrk="0" hangingPunct="1">
                        <a:lnSpc>
                          <a:spcPct val="106000"/>
                        </a:lnSpc>
                        <a:spcAft>
                          <a:spcPts val="0"/>
                        </a:spcAft>
                      </a:pPr>
                      <a:r>
                        <a:rPr lang="pl-PL" sz="1200" b="0" kern="1200" dirty="0">
                          <a:solidFill>
                            <a:schemeClr val="dk1"/>
                          </a:solidFill>
                          <a:effectLst/>
                          <a:latin typeface="+mn-lt"/>
                          <a:ea typeface="+mn-ea"/>
                          <a:cs typeface="+mn-cs"/>
                        </a:rPr>
                        <a:t>Modyfikowany</a:t>
                      </a:r>
                    </a:p>
                  </a:txBody>
                  <a:tcPr marL="33709" marR="33709" marT="0" marB="0">
                    <a:solidFill>
                      <a:schemeClr val="bg1">
                        <a:lumMod val="95000"/>
                      </a:schemeClr>
                    </a:solidFill>
                  </a:tcPr>
                </a:tc>
                <a:tc>
                  <a:txBody>
                    <a:bodyPr/>
                    <a:lstStyle/>
                    <a:p>
                      <a:pPr marL="0" algn="ctr" defTabSz="914400" rtl="0" eaLnBrk="1" latinLnBrk="0" hangingPunct="1">
                        <a:lnSpc>
                          <a:spcPct val="106000"/>
                        </a:lnSpc>
                        <a:spcAft>
                          <a:spcPts val="0"/>
                        </a:spcAft>
                      </a:pPr>
                      <a:r>
                        <a:rPr lang="pl-PL" sz="1200" b="0" kern="1200" dirty="0">
                          <a:solidFill>
                            <a:schemeClr val="dk1"/>
                          </a:solidFill>
                          <a:effectLst/>
                          <a:latin typeface="+mn-lt"/>
                          <a:ea typeface="+mn-ea"/>
                          <a:cs typeface="+mn-cs"/>
                        </a:rPr>
                        <a:t>Dostosowanie do aktualnych wymagań partnerów projektu w zakresie metod uwierzytelniania (CAS SSO, </a:t>
                      </a:r>
                      <a:r>
                        <a:rPr lang="pl-PL" sz="1200" b="0" kern="1200" dirty="0" err="1">
                          <a:solidFill>
                            <a:schemeClr val="dk1"/>
                          </a:solidFill>
                          <a:effectLst/>
                          <a:latin typeface="+mn-lt"/>
                          <a:ea typeface="+mn-ea"/>
                          <a:cs typeface="+mn-cs"/>
                        </a:rPr>
                        <a:t>Shibboleth</a:t>
                      </a:r>
                      <a:r>
                        <a:rPr lang="pl-PL" sz="1200" b="0" kern="1200" dirty="0">
                          <a:solidFill>
                            <a:schemeClr val="dk1"/>
                          </a:solidFill>
                          <a:effectLst/>
                          <a:latin typeface="+mn-lt"/>
                          <a:ea typeface="+mn-ea"/>
                          <a:cs typeface="+mn-cs"/>
                        </a:rPr>
                        <a:t>)</a:t>
                      </a:r>
                    </a:p>
                  </a:txBody>
                  <a:tcPr marL="33709" marR="33709" marT="0" marB="0">
                    <a:solidFill>
                      <a:schemeClr val="bg1">
                        <a:lumMod val="95000"/>
                      </a:schemeClr>
                    </a:solidFill>
                  </a:tcPr>
                </a:tc>
                <a:extLst>
                  <a:ext uri="{0D108BD9-81ED-4DB2-BD59-A6C34878D82A}">
                    <a16:rowId xmlns:a16="http://schemas.microsoft.com/office/drawing/2014/main" val="1822804261"/>
                  </a:ext>
                </a:extLst>
              </a:tr>
              <a:tr h="1270446">
                <a:tc>
                  <a:txBody>
                    <a:bodyPr/>
                    <a:lstStyle/>
                    <a:p>
                      <a:pPr algn="just">
                        <a:lnSpc>
                          <a:spcPct val="106000"/>
                        </a:lnSpc>
                        <a:spcAft>
                          <a:spcPts val="0"/>
                        </a:spcAft>
                      </a:pPr>
                      <a:r>
                        <a:rPr lang="pl-PL" sz="1200">
                          <a:effectLst/>
                        </a:rPr>
                        <a:t>10</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nSpc>
                          <a:spcPct val="106000"/>
                        </a:lnSpc>
                        <a:spcAft>
                          <a:spcPts val="0"/>
                        </a:spcAft>
                      </a:pPr>
                      <a:r>
                        <a:rPr lang="pl-PL" sz="1200">
                          <a:effectLst/>
                        </a:rPr>
                        <a:t>Podsystem deponowania</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Podsystem systemu AZON 2.0 (deponuj.azon.e-science.pl) dostarczający funkcji i interfejsów (GUI/API) do deponowania zasobów (depozytorium), opisywania ich metadanymi, automatycznego uzupełniania i konwertowania. </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Modyfikowany</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Rozbudowa funkcji automatycznych (konwertery formatów, importery zasobów), dodanie kreatorów deponowania, mechanizmów  oceny dostępności zasobów, dostosowanie statystyk, rozbudowa i poprawa jakości słowników</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extLst>
                  <a:ext uri="{0D108BD9-81ED-4DB2-BD59-A6C34878D82A}">
                    <a16:rowId xmlns:a16="http://schemas.microsoft.com/office/drawing/2014/main" val="507432565"/>
                  </a:ext>
                </a:extLst>
              </a:tr>
              <a:tr h="635223">
                <a:tc>
                  <a:txBody>
                    <a:bodyPr/>
                    <a:lstStyle/>
                    <a:p>
                      <a:pPr algn="just">
                        <a:lnSpc>
                          <a:spcPct val="106000"/>
                        </a:lnSpc>
                        <a:spcAft>
                          <a:spcPts val="0"/>
                        </a:spcAft>
                      </a:pPr>
                      <a:r>
                        <a:rPr lang="pl-PL" sz="1200">
                          <a:effectLst/>
                        </a:rPr>
                        <a:t>11</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nSpc>
                          <a:spcPct val="106000"/>
                        </a:lnSpc>
                        <a:spcAft>
                          <a:spcPts val="0"/>
                        </a:spcAft>
                      </a:pPr>
                      <a:r>
                        <a:rPr lang="pl-PL" sz="1200" dirty="0">
                          <a:effectLst/>
                        </a:rPr>
                        <a:t>Podsystem udostępniania</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Podsystem systemu AZON 2.0 (azon.e-science.pl) dostarczający funkcji i interfejsów (GUI, API) do udostępniania, prezentacji i wyszukiwania zasobów.</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Modyfikowany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Rozbudowa funkcji i interfejsów do prezentacji i wyszukiwania zasobów objętych projektem, dostosowanie statystyk</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extLst>
                  <a:ext uri="{0D108BD9-81ED-4DB2-BD59-A6C34878D82A}">
                    <a16:rowId xmlns:a16="http://schemas.microsoft.com/office/drawing/2014/main" val="2151841877"/>
                  </a:ext>
                </a:extLst>
              </a:tr>
              <a:tr h="476417">
                <a:tc>
                  <a:txBody>
                    <a:bodyPr/>
                    <a:lstStyle/>
                    <a:p>
                      <a:pPr algn="just">
                        <a:lnSpc>
                          <a:spcPct val="106000"/>
                        </a:lnSpc>
                        <a:spcAft>
                          <a:spcPts val="0"/>
                        </a:spcAft>
                      </a:pPr>
                      <a:r>
                        <a:rPr lang="pl-PL" sz="1200">
                          <a:effectLst/>
                        </a:rPr>
                        <a:t>12</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nSpc>
                          <a:spcPct val="106000"/>
                        </a:lnSpc>
                        <a:spcAft>
                          <a:spcPts val="0"/>
                        </a:spcAft>
                      </a:pPr>
                      <a:r>
                        <a:rPr lang="pl-PL" sz="1200">
                          <a:effectLst/>
                        </a:rPr>
                        <a:t>Podsystem serwowania zasobów</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Podsystem systemu AZON 2.0 (data.e-science.pl) dostarczający funkcji dostępu do zasobów (w formie plików) do ich prezentacji lub pobrania </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Modyfikowany</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Dostosowanie statystyk do zasobów objętych projektem i wskaźników projektu</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extLst>
                  <a:ext uri="{0D108BD9-81ED-4DB2-BD59-A6C34878D82A}">
                    <a16:rowId xmlns:a16="http://schemas.microsoft.com/office/drawing/2014/main" val="2978485453"/>
                  </a:ext>
                </a:extLst>
              </a:tr>
              <a:tr h="476417">
                <a:tc>
                  <a:txBody>
                    <a:bodyPr/>
                    <a:lstStyle/>
                    <a:p>
                      <a:pPr algn="just">
                        <a:lnSpc>
                          <a:spcPct val="106000"/>
                        </a:lnSpc>
                        <a:spcAft>
                          <a:spcPts val="0"/>
                        </a:spcAft>
                      </a:pPr>
                      <a:r>
                        <a:rPr lang="pl-PL" sz="1200">
                          <a:effectLst/>
                        </a:rPr>
                        <a:t>13</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nSpc>
                          <a:spcPct val="106000"/>
                        </a:lnSpc>
                        <a:spcAft>
                          <a:spcPts val="0"/>
                        </a:spcAft>
                      </a:pPr>
                      <a:r>
                        <a:rPr lang="pl-PL" sz="1200">
                          <a:effectLst/>
                        </a:rPr>
                        <a:t>Podsystem dereferowania</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Podsystem systemu AZON 2.0 (id.e-science.pl) dostarczający funkcji dereferowania zasobów, wyposażony w API</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Modyfikowany</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Dostosowanie mechanizmów do zasobów objętych projektem, dostosowanie ststystyk</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extLst>
                  <a:ext uri="{0D108BD9-81ED-4DB2-BD59-A6C34878D82A}">
                    <a16:rowId xmlns:a16="http://schemas.microsoft.com/office/drawing/2014/main" val="1204384221"/>
                  </a:ext>
                </a:extLst>
              </a:tr>
              <a:tr h="555820">
                <a:tc>
                  <a:txBody>
                    <a:bodyPr/>
                    <a:lstStyle/>
                    <a:p>
                      <a:pPr algn="just">
                        <a:lnSpc>
                          <a:spcPct val="106000"/>
                        </a:lnSpc>
                        <a:spcAft>
                          <a:spcPts val="0"/>
                        </a:spcAft>
                      </a:pPr>
                      <a:r>
                        <a:rPr lang="pl-PL" sz="1200">
                          <a:effectLst/>
                        </a:rPr>
                        <a:t>14</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nSpc>
                          <a:spcPct val="106000"/>
                        </a:lnSpc>
                        <a:spcAft>
                          <a:spcPts val="0"/>
                        </a:spcAft>
                      </a:pPr>
                      <a:r>
                        <a:rPr lang="pl-PL" sz="1200">
                          <a:effectLst/>
                        </a:rPr>
                        <a:t>Podsystem grafowej bazy danych</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Oprogramowanie komercyjne Allegrograph dostarczające funkcji grafowej reprezentacji i przeszukiwania wiedzy dla metadanych zasobów przechowywanych w systemie AZON</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Istniejący</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Nie dotyczy </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extLst>
                  <a:ext uri="{0D108BD9-81ED-4DB2-BD59-A6C34878D82A}">
                    <a16:rowId xmlns:a16="http://schemas.microsoft.com/office/drawing/2014/main" val="1107629620"/>
                  </a:ext>
                </a:extLst>
              </a:tr>
              <a:tr h="476417">
                <a:tc>
                  <a:txBody>
                    <a:bodyPr/>
                    <a:lstStyle/>
                    <a:p>
                      <a:pPr algn="just">
                        <a:lnSpc>
                          <a:spcPct val="106000"/>
                        </a:lnSpc>
                        <a:spcAft>
                          <a:spcPts val="0"/>
                        </a:spcAft>
                      </a:pPr>
                      <a:r>
                        <a:rPr lang="pl-PL" sz="1200">
                          <a:effectLst/>
                        </a:rPr>
                        <a:t>15</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nSpc>
                          <a:spcPct val="106000"/>
                        </a:lnSpc>
                        <a:spcAft>
                          <a:spcPts val="0"/>
                        </a:spcAft>
                      </a:pPr>
                      <a:r>
                        <a:rPr lang="pl-PL" sz="1200">
                          <a:effectLst/>
                        </a:rPr>
                        <a:t>Podsystem składowania plików</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a:effectLst/>
                        </a:rPr>
                        <a:t>PWr</a:t>
                      </a:r>
                      <a:endParaRPr lang="pl-PL" sz="120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Podsystem systemu AZON dostarczający funkcji składowania i dostępu do plików deponowanych zasobów, w tym na potrzeby przetwarzania</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Istniejący</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tc>
                  <a:txBody>
                    <a:bodyPr/>
                    <a:lstStyle/>
                    <a:p>
                      <a:pPr algn="ctr">
                        <a:lnSpc>
                          <a:spcPct val="106000"/>
                        </a:lnSpc>
                        <a:spcAft>
                          <a:spcPts val="0"/>
                        </a:spcAft>
                      </a:pPr>
                      <a:r>
                        <a:rPr lang="pl-PL" sz="1200" dirty="0">
                          <a:effectLst/>
                        </a:rPr>
                        <a:t>Nie dotyczy</a:t>
                      </a:r>
                      <a:endParaRPr lang="pl-PL"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3709" marR="33709" marT="0" marB="0"/>
                </a:tc>
                <a:extLst>
                  <a:ext uri="{0D108BD9-81ED-4DB2-BD59-A6C34878D82A}">
                    <a16:rowId xmlns:a16="http://schemas.microsoft.com/office/drawing/2014/main" val="2078587081"/>
                  </a:ext>
                </a:extLst>
              </a:tr>
            </a:tbl>
          </a:graphicData>
        </a:graphic>
      </p:graphicFrame>
    </p:spTree>
    <p:extLst>
      <p:ext uri="{BB962C8B-B14F-4D97-AF65-F5344CB8AC3E}">
        <p14:creationId xmlns:p14="http://schemas.microsoft.com/office/powerpoint/2010/main" val="2592998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lstStyle/>
          <a:p>
            <a:endParaRPr lang="pl-PL" dirty="0"/>
          </a:p>
        </p:txBody>
      </p:sp>
      <p:sp>
        <p:nvSpPr>
          <p:cNvPr id="3" name="Symbol zastępczy zawartości 2"/>
          <p:cNvSpPr>
            <a:spLocks noGrp="1"/>
          </p:cNvSpPr>
          <p:nvPr>
            <p:ph idx="1"/>
          </p:nvPr>
        </p:nvSpPr>
        <p:spPr>
          <a:xfrm>
            <a:off x="314627" y="1221567"/>
            <a:ext cx="8712968" cy="432048"/>
          </a:xfrm>
        </p:spPr>
        <p:txBody>
          <a:bodyPr anchor="ctr">
            <a:normAutofit fontScale="25000" lnSpcReduction="20000"/>
          </a:bodyPr>
          <a:lstStyle/>
          <a:p>
            <a:pPr marL="0" indent="0" algn="ctr">
              <a:spcBef>
                <a:spcPts val="0"/>
              </a:spcBef>
              <a:buNone/>
            </a:pPr>
            <a:endParaRPr lang="pl-PL" sz="3800" b="1" dirty="0" smtClean="0">
              <a:solidFill>
                <a:schemeClr val="accent1">
                  <a:lumMod val="50000"/>
                </a:schemeClr>
              </a:solidFill>
            </a:endParaRPr>
          </a:p>
          <a:p>
            <a:pPr marL="0" indent="0" algn="ctr">
              <a:spcBef>
                <a:spcPts val="0"/>
              </a:spcBef>
              <a:buNone/>
            </a:pPr>
            <a:endParaRPr lang="pl-PL" sz="4000" b="1" dirty="0" smtClean="0">
              <a:solidFill>
                <a:schemeClr val="accent1">
                  <a:lumMod val="50000"/>
                </a:schemeClr>
              </a:solidFill>
            </a:endParaRPr>
          </a:p>
          <a:p>
            <a:pPr>
              <a:spcBef>
                <a:spcPts val="0"/>
              </a:spcBef>
            </a:pPr>
            <a:r>
              <a:rPr lang="pl-PL" sz="6400" dirty="0">
                <a:solidFill>
                  <a:schemeClr val="tx2">
                    <a:lumMod val="60000"/>
                    <a:lumOff val="40000"/>
                  </a:schemeClr>
                </a:solidFill>
              </a:rPr>
              <a:t> </a:t>
            </a:r>
            <a:r>
              <a:rPr lang="pl-PL" sz="6400" b="1" dirty="0" smtClean="0">
                <a:solidFill>
                  <a:schemeClr val="tx2">
                    <a:lumMod val="60000"/>
                    <a:lumOff val="40000"/>
                  </a:schemeClr>
                </a:solidFill>
              </a:rPr>
              <a:t>Lista przepływów</a:t>
            </a:r>
            <a:endParaRPr lang="pl-PL" sz="6400" b="1" dirty="0" smtClean="0">
              <a:solidFill>
                <a:schemeClr val="accent1">
                  <a:lumMod val="50000"/>
                </a:schemeClr>
              </a:solidFill>
            </a:endParaRPr>
          </a:p>
          <a:p>
            <a:pPr marL="0" indent="0">
              <a:buNone/>
            </a:pPr>
            <a:endParaRPr lang="pl-PL" sz="2400" b="1" dirty="0">
              <a:solidFill>
                <a:schemeClr val="tx2">
                  <a:lumMod val="60000"/>
                  <a:lumOff val="40000"/>
                </a:schemeClr>
              </a:solidFill>
              <a:cs typeface="Times New Roman" pitchFamily="18" charset="0"/>
            </a:endParaRPr>
          </a:p>
        </p:txBody>
      </p:sp>
      <p:sp>
        <p:nvSpPr>
          <p:cNvPr id="4" name="Symbol zastępczy numeru slajdu 3"/>
          <p:cNvSpPr>
            <a:spLocks noGrp="1"/>
          </p:cNvSpPr>
          <p:nvPr>
            <p:ph type="sldNum" sz="quarter" idx="12"/>
          </p:nvPr>
        </p:nvSpPr>
        <p:spPr/>
        <p:txBody>
          <a:bodyPr/>
          <a:lstStyle/>
          <a:p>
            <a:fld id="{C31B51F1-1D0A-4F40-8C72-E132C4CA8CEA}" type="slidenum">
              <a:rPr lang="pl-PL" smtClean="0"/>
              <a:t>8</a:t>
            </a:fld>
            <a:endParaRPr lang="pl-PL"/>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7815"/>
            <a:ext cx="8427822" cy="10297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Tabela 4"/>
          <p:cNvGraphicFramePr>
            <a:graphicFrameLocks noGrp="1"/>
          </p:cNvGraphicFramePr>
          <p:nvPr>
            <p:extLst>
              <p:ext uri="{D42A27DB-BD31-4B8C-83A1-F6EECF244321}">
                <p14:modId xmlns:p14="http://schemas.microsoft.com/office/powerpoint/2010/main" val="1980017442"/>
              </p:ext>
            </p:extLst>
          </p:nvPr>
        </p:nvGraphicFramePr>
        <p:xfrm>
          <a:off x="457200" y="1653615"/>
          <a:ext cx="8427820" cy="5168869"/>
        </p:xfrm>
        <a:graphic>
          <a:graphicData uri="http://schemas.openxmlformats.org/drawingml/2006/table">
            <a:tbl>
              <a:tblPr firstRow="1" firstCol="1" bandRow="1">
                <a:tableStyleId>{5C22544A-7EE6-4342-B048-85BDC9FD1C3A}</a:tableStyleId>
              </a:tblPr>
              <a:tblGrid>
                <a:gridCol w="393269">
                  <a:extLst>
                    <a:ext uri="{9D8B030D-6E8A-4147-A177-3AD203B41FA5}">
                      <a16:colId xmlns:a16="http://schemas.microsoft.com/office/drawing/2014/main" val="1930854252"/>
                    </a:ext>
                  </a:extLst>
                </a:gridCol>
                <a:gridCol w="1202834">
                  <a:extLst>
                    <a:ext uri="{9D8B030D-6E8A-4147-A177-3AD203B41FA5}">
                      <a16:colId xmlns:a16="http://schemas.microsoft.com/office/drawing/2014/main" val="3756029629"/>
                    </a:ext>
                  </a:extLst>
                </a:gridCol>
                <a:gridCol w="1433129">
                  <a:extLst>
                    <a:ext uri="{9D8B030D-6E8A-4147-A177-3AD203B41FA5}">
                      <a16:colId xmlns:a16="http://schemas.microsoft.com/office/drawing/2014/main" val="115187995"/>
                    </a:ext>
                  </a:extLst>
                </a:gridCol>
                <a:gridCol w="1129318">
                  <a:extLst>
                    <a:ext uri="{9D8B030D-6E8A-4147-A177-3AD203B41FA5}">
                      <a16:colId xmlns:a16="http://schemas.microsoft.com/office/drawing/2014/main" val="3418303125"/>
                    </a:ext>
                  </a:extLst>
                </a:gridCol>
                <a:gridCol w="1255980">
                  <a:extLst>
                    <a:ext uri="{9D8B030D-6E8A-4147-A177-3AD203B41FA5}">
                      <a16:colId xmlns:a16="http://schemas.microsoft.com/office/drawing/2014/main" val="1091296297"/>
                    </a:ext>
                  </a:extLst>
                </a:gridCol>
                <a:gridCol w="1255980">
                  <a:extLst>
                    <a:ext uri="{9D8B030D-6E8A-4147-A177-3AD203B41FA5}">
                      <a16:colId xmlns:a16="http://schemas.microsoft.com/office/drawing/2014/main" val="3898688483"/>
                    </a:ext>
                  </a:extLst>
                </a:gridCol>
                <a:gridCol w="1757310">
                  <a:extLst>
                    <a:ext uri="{9D8B030D-6E8A-4147-A177-3AD203B41FA5}">
                      <a16:colId xmlns:a16="http://schemas.microsoft.com/office/drawing/2014/main" val="40931437"/>
                    </a:ext>
                  </a:extLst>
                </a:gridCol>
              </a:tblGrid>
              <a:tr h="356075">
                <a:tc>
                  <a:txBody>
                    <a:bodyPr/>
                    <a:lstStyle/>
                    <a:p>
                      <a:pPr algn="ctr">
                        <a:lnSpc>
                          <a:spcPct val="106000"/>
                        </a:lnSpc>
                        <a:spcAft>
                          <a:spcPts val="0"/>
                        </a:spcAft>
                      </a:pPr>
                      <a:r>
                        <a:rPr lang="pl-PL" sz="1100">
                          <a:effectLst/>
                        </a:rPr>
                        <a:t>Lp.</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dirty="0">
                          <a:effectLst/>
                        </a:rPr>
                        <a:t>System źródłowy</a:t>
                      </a:r>
                      <a:endParaRPr lang="pl-PL"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docelowy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Zakres  wymienianych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Sposób wymiany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Typ modyfikacji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Typ Interfejsu</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1258943405"/>
                  </a:ext>
                </a:extLst>
              </a:tr>
              <a:tr h="239623">
                <a:tc>
                  <a:txBody>
                    <a:bodyPr/>
                    <a:lstStyle/>
                    <a:p>
                      <a:pPr algn="just">
                        <a:lnSpc>
                          <a:spcPct val="106000"/>
                        </a:lnSpc>
                        <a:spcAft>
                          <a:spcPts val="0"/>
                        </a:spcAft>
                      </a:pPr>
                      <a:r>
                        <a:rPr lang="pl-PL" sz="1100">
                          <a:effectLst/>
                        </a:rPr>
                        <a:t>1</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System AZON 2.0</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obsługi wsparcia (OTRS)</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Treść zgłoszenia</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pl-PL" sz="1100">
                          <a:effectLst/>
                        </a:rPr>
                        <a:t>Email / SMTP</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2944621451"/>
                  </a:ext>
                </a:extLst>
              </a:tr>
              <a:tr h="712150">
                <a:tc>
                  <a:txBody>
                    <a:bodyPr/>
                    <a:lstStyle/>
                    <a:p>
                      <a:pPr algn="just">
                        <a:lnSpc>
                          <a:spcPct val="106000"/>
                        </a:lnSpc>
                        <a:spcAft>
                          <a:spcPts val="0"/>
                        </a:spcAft>
                      </a:pPr>
                      <a:r>
                        <a:rPr lang="pl-PL" sz="1100">
                          <a:effectLst/>
                        </a:rPr>
                        <a:t>2</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System AZON 2.0: Podsystem deponowania</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transkrypcji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Zlecenie wykonania transkrypcji dla zasobu (plik audio, wideo)</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pl-PL" sz="1100">
                          <a:effectLst/>
                        </a:rPr>
                        <a:t>REST API, SFTP</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2717220771"/>
                  </a:ext>
                </a:extLst>
              </a:tr>
              <a:tr h="474767">
                <a:tc>
                  <a:txBody>
                    <a:bodyPr/>
                    <a:lstStyle/>
                    <a:p>
                      <a:pPr algn="just">
                        <a:lnSpc>
                          <a:spcPct val="106000"/>
                        </a:lnSpc>
                        <a:spcAft>
                          <a:spcPts val="0"/>
                        </a:spcAft>
                      </a:pPr>
                      <a:r>
                        <a:rPr lang="pl-PL" sz="1100">
                          <a:effectLst/>
                        </a:rPr>
                        <a:t>3</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System transkrypcji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AZON 2.0: Podsystem deponowania</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Transkrypt, pliki z napisami dla zasobu</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 </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pl-PL" sz="1100">
                          <a:effectLst/>
                        </a:rPr>
                        <a:t>REST API, tekst (formaty MD, SRT, VTT)</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2481957036"/>
                  </a:ext>
                </a:extLst>
              </a:tr>
              <a:tr h="830842">
                <a:tc>
                  <a:txBody>
                    <a:bodyPr/>
                    <a:lstStyle/>
                    <a:p>
                      <a:pPr algn="just">
                        <a:lnSpc>
                          <a:spcPct val="106000"/>
                        </a:lnSpc>
                        <a:spcAft>
                          <a:spcPts val="0"/>
                        </a:spcAft>
                      </a:pPr>
                      <a:r>
                        <a:rPr lang="pl-PL" sz="1100">
                          <a:effectLst/>
                        </a:rPr>
                        <a:t>4</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System DBC dLibra</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AZON 2.0: Podsystem deponowania</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Wybrane zasoby cyfrowe partnerów projektu (Metadane, pliki)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pl-PL" sz="1100">
                          <a:effectLst/>
                        </a:rPr>
                        <a:t>OAI-MPH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2735857853"/>
                  </a:ext>
                </a:extLst>
              </a:tr>
              <a:tr h="359434">
                <a:tc>
                  <a:txBody>
                    <a:bodyPr/>
                    <a:lstStyle/>
                    <a:p>
                      <a:pPr algn="just">
                        <a:lnSpc>
                          <a:spcPct val="106000"/>
                        </a:lnSpc>
                        <a:spcAft>
                          <a:spcPts val="0"/>
                        </a:spcAft>
                      </a:pPr>
                      <a:r>
                        <a:rPr lang="pl-PL" sz="1100">
                          <a:effectLst/>
                        </a:rPr>
                        <a:t>5</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Centrum digitalizacji UPWr</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AZON 2.0</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Zasoby cyfrowe UPWr (pliki)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en-US" sz="1100">
                          <a:effectLst/>
                        </a:rPr>
                        <a:t>SFTP/CIFS, REST API/HTTPS, GUI/HTTPS</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1169430741"/>
                  </a:ext>
                </a:extLst>
              </a:tr>
              <a:tr h="359434">
                <a:tc>
                  <a:txBody>
                    <a:bodyPr/>
                    <a:lstStyle/>
                    <a:p>
                      <a:pPr algn="just">
                        <a:lnSpc>
                          <a:spcPct val="106000"/>
                        </a:lnSpc>
                        <a:spcAft>
                          <a:spcPts val="0"/>
                        </a:spcAft>
                      </a:pPr>
                      <a:r>
                        <a:rPr lang="en-US" sz="1100">
                          <a:effectLst/>
                        </a:rPr>
                        <a:t>6</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Centrum digitalizacji UPWr</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AZON 2.0</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Zasoby cyfrowe UPWr (pliki)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en-US" sz="1100">
                          <a:effectLst/>
                        </a:rPr>
                        <a:t>SFTP/CIFS, REST API/HTTPS, GUI/HTTPS</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1424639576"/>
                  </a:ext>
                </a:extLst>
              </a:tr>
              <a:tr h="359434">
                <a:tc>
                  <a:txBody>
                    <a:bodyPr/>
                    <a:lstStyle/>
                    <a:p>
                      <a:pPr algn="just">
                        <a:lnSpc>
                          <a:spcPct val="106000"/>
                        </a:lnSpc>
                        <a:spcAft>
                          <a:spcPts val="0"/>
                        </a:spcAft>
                      </a:pPr>
                      <a:r>
                        <a:rPr lang="en-US" sz="1100">
                          <a:effectLst/>
                        </a:rPr>
                        <a:t>7</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Centrum digitalizacji UPWr</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AZON 2.0</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Zasoby cyfrowe UPWr (pliki)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en-US" sz="1100">
                          <a:effectLst/>
                        </a:rPr>
                        <a:t>SFTP/CIFS, REST API/HTTPS, GUI/HTTPS</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3399882063"/>
                  </a:ext>
                </a:extLst>
              </a:tr>
              <a:tr h="359434">
                <a:tc>
                  <a:txBody>
                    <a:bodyPr/>
                    <a:lstStyle/>
                    <a:p>
                      <a:pPr algn="just">
                        <a:lnSpc>
                          <a:spcPct val="106000"/>
                        </a:lnSpc>
                        <a:spcAft>
                          <a:spcPts val="0"/>
                        </a:spcAft>
                      </a:pPr>
                      <a:r>
                        <a:rPr lang="en-US" sz="1100">
                          <a:effectLst/>
                        </a:rPr>
                        <a:t>8</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pl-PL" sz="1100">
                          <a:effectLst/>
                        </a:rPr>
                        <a:t>Centrum digitalizacji UPWr</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System AZON 2.0</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Zasoby cyfrowe UPWr (pliki)</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Kopiowanie danych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en-US" sz="1100">
                          <a:effectLst/>
                        </a:rPr>
                        <a:t>SFTP/CIFS, REST API/HTTPS, GUI/HTTPS</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2673356712"/>
                  </a:ext>
                </a:extLst>
              </a:tr>
              <a:tr h="474767">
                <a:tc>
                  <a:txBody>
                    <a:bodyPr/>
                    <a:lstStyle/>
                    <a:p>
                      <a:pPr algn="just">
                        <a:lnSpc>
                          <a:spcPct val="106000"/>
                        </a:lnSpc>
                        <a:spcAft>
                          <a:spcPts val="0"/>
                        </a:spcAft>
                      </a:pPr>
                      <a:r>
                        <a:rPr lang="en-US" sz="1100">
                          <a:effectLst/>
                        </a:rPr>
                        <a:t>9</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7000"/>
                        </a:lnSpc>
                        <a:spcAft>
                          <a:spcPts val="0"/>
                        </a:spcAft>
                      </a:pPr>
                      <a:r>
                        <a:rPr lang="en-US" sz="1100" dirty="0">
                          <a:effectLst/>
                        </a:rPr>
                        <a:t>System AZON 2.0</a:t>
                      </a:r>
                      <a:endParaRPr lang="pl-PL"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dirty="0">
                          <a:effectLst/>
                        </a:rPr>
                        <a:t>System zewnętrzny (np. KRONIK@)</a:t>
                      </a:r>
                      <a:endParaRPr lang="pl-PL"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dirty="0">
                          <a:effectLst/>
                        </a:rPr>
                        <a:t>Zasoby cyfrowe (metadane i/lub pliki)</a:t>
                      </a:r>
                      <a:endParaRPr lang="pl-PL"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Tryb odwołań bezpośrednich</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gn="ctr">
                        <a:lnSpc>
                          <a:spcPct val="106000"/>
                        </a:lnSpc>
                        <a:spcAft>
                          <a:spcPts val="0"/>
                        </a:spcAft>
                      </a:pPr>
                      <a:r>
                        <a:rPr lang="pl-PL" sz="1100">
                          <a:effectLst/>
                        </a:rPr>
                        <a:t>Nie dotyczy (system docelowy planowany)</a:t>
                      </a:r>
                      <a:endParaRPr lang="pl-PL" sz="110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tc>
                  <a:txBody>
                    <a:bodyPr/>
                    <a:lstStyle/>
                    <a:p>
                      <a:pPr>
                        <a:lnSpc>
                          <a:spcPct val="106000"/>
                        </a:lnSpc>
                        <a:spcAft>
                          <a:spcPts val="0"/>
                        </a:spcAft>
                      </a:pPr>
                      <a:r>
                        <a:rPr lang="pl-PL" sz="1100" dirty="0">
                          <a:effectLst/>
                        </a:rPr>
                        <a:t>Tekst, grafika, audio, wideo</a:t>
                      </a:r>
                      <a:endParaRPr lang="pl-PL"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0388" marR="50388" marT="0" marB="0"/>
                </a:tc>
                <a:extLst>
                  <a:ext uri="{0D108BD9-81ED-4DB2-BD59-A6C34878D82A}">
                    <a16:rowId xmlns:a16="http://schemas.microsoft.com/office/drawing/2014/main" val="3963486158"/>
                  </a:ext>
                </a:extLst>
              </a:tr>
            </a:tbl>
          </a:graphicData>
        </a:graphic>
      </p:graphicFrame>
    </p:spTree>
    <p:extLst>
      <p:ext uri="{BB962C8B-B14F-4D97-AF65-F5344CB8AC3E}">
        <p14:creationId xmlns:p14="http://schemas.microsoft.com/office/powerpoint/2010/main" val="3807323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1123</TotalTime>
  <Words>879</Words>
  <Application>Microsoft Office PowerPoint</Application>
  <PresentationFormat>Pokaz na ekranie (4:3)</PresentationFormat>
  <Paragraphs>253</Paragraphs>
  <Slides>8</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8</vt:i4>
      </vt:variant>
    </vt:vector>
  </HeadingPairs>
  <TitlesOfParts>
    <vt:vector size="13" baseType="lpstr">
      <vt:lpstr>Arial</vt:lpstr>
      <vt:lpstr>Calibri</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USYTUOWANIE  KOMITETU RADY MINISTRÓW DO SPRAW CYFRYZACJI  W RZĄDOWYM PROCESIE LEGISLACYJNYM</dc:title>
  <dc:creator>Stępniewska Aneta</dc:creator>
  <cp:lastModifiedBy>Marzena</cp:lastModifiedBy>
  <cp:revision>140</cp:revision>
  <cp:lastPrinted>2014-01-14T19:52:29Z</cp:lastPrinted>
  <dcterms:created xsi:type="dcterms:W3CDTF">2014-01-14T15:20:07Z</dcterms:created>
  <dcterms:modified xsi:type="dcterms:W3CDTF">2018-12-05T13:10:50Z</dcterms:modified>
</cp:coreProperties>
</file>