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  <p:sldId id="260" r:id="rId7"/>
    <p:sldId id="261" r:id="rId8"/>
    <p:sldId id="258" r:id="rId9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ikoto-Wawrzyniak Iwona" userId="00137aa7-55f4-4cbf-948b-126790b73f8c" providerId="ADAL" clId="{F054D28D-9096-4854-9504-0C241B5FE477}"/>
    <pc:docChg chg="custSel modSld">
      <pc:chgData name="Cikoto-Wawrzyniak Iwona" userId="00137aa7-55f4-4cbf-948b-126790b73f8c" providerId="ADAL" clId="{F054D28D-9096-4854-9504-0C241B5FE477}" dt="2023-10-10T15:58:26.560" v="17" actId="14100"/>
      <pc:docMkLst>
        <pc:docMk/>
      </pc:docMkLst>
      <pc:sldChg chg="modSp mod">
        <pc:chgData name="Cikoto-Wawrzyniak Iwona" userId="00137aa7-55f4-4cbf-948b-126790b73f8c" providerId="ADAL" clId="{F054D28D-9096-4854-9504-0C241B5FE477}" dt="2023-10-10T15:53:56.918" v="11" actId="20577"/>
        <pc:sldMkLst>
          <pc:docMk/>
          <pc:sldMk cId="1511560334" sldId="259"/>
        </pc:sldMkLst>
        <pc:spChg chg="mod">
          <ac:chgData name="Cikoto-Wawrzyniak Iwona" userId="00137aa7-55f4-4cbf-948b-126790b73f8c" providerId="ADAL" clId="{F054D28D-9096-4854-9504-0C241B5FE477}" dt="2023-10-10T15:53:56.918" v="11" actId="20577"/>
          <ac:spMkLst>
            <pc:docMk/>
            <pc:sldMk cId="1511560334" sldId="259"/>
            <ac:spMk id="4" creationId="{00000000-0000-0000-0000-000000000000}"/>
          </ac:spMkLst>
        </pc:spChg>
      </pc:sldChg>
      <pc:sldChg chg="addSp delSp modSp mod">
        <pc:chgData name="Cikoto-Wawrzyniak Iwona" userId="00137aa7-55f4-4cbf-948b-126790b73f8c" providerId="ADAL" clId="{F054D28D-9096-4854-9504-0C241B5FE477}" dt="2023-10-10T15:58:26.560" v="17" actId="14100"/>
        <pc:sldMkLst>
          <pc:docMk/>
          <pc:sldMk cId="964299205" sldId="261"/>
        </pc:sldMkLst>
        <pc:picChg chg="del">
          <ac:chgData name="Cikoto-Wawrzyniak Iwona" userId="00137aa7-55f4-4cbf-948b-126790b73f8c" providerId="ADAL" clId="{F054D28D-9096-4854-9504-0C241B5FE477}" dt="2023-10-10T15:54:45.843" v="12" actId="478"/>
          <ac:picMkLst>
            <pc:docMk/>
            <pc:sldMk cId="964299205" sldId="261"/>
            <ac:picMk id="2" creationId="{D7324E43-E70B-1FCC-447B-895294AEDFA7}"/>
          </ac:picMkLst>
        </pc:picChg>
        <pc:picChg chg="add mod">
          <ac:chgData name="Cikoto-Wawrzyniak Iwona" userId="00137aa7-55f4-4cbf-948b-126790b73f8c" providerId="ADAL" clId="{F054D28D-9096-4854-9504-0C241B5FE477}" dt="2023-10-10T15:58:26.560" v="17" actId="14100"/>
          <ac:picMkLst>
            <pc:docMk/>
            <pc:sldMk cId="964299205" sldId="261"/>
            <ac:picMk id="4" creationId="{CC034990-E6D7-97F4-4A98-2BC0C1A2D363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11.10.2023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11.10.2023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11.10.2023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11.10.2023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11.10.2023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11.10.2023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11.10.2023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11.10.2023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11.10.2023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11.10.2023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11.10.2023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11.10.2023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607665" y="1845035"/>
            <a:ext cx="10472171" cy="317009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endParaRPr lang="pl-PL" sz="24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pl-PL" sz="4800" dirty="0" smtClean="0">
                <a:solidFill>
                  <a:schemeClr val="bg1"/>
                </a:solidFill>
              </a:rPr>
              <a:t>Rozwój </a:t>
            </a:r>
            <a:r>
              <a:rPr lang="pl-PL" sz="4800" dirty="0">
                <a:solidFill>
                  <a:schemeClr val="bg1"/>
                </a:solidFill>
              </a:rPr>
              <a:t>nowoczesnych e-usług w podmiotach </a:t>
            </a:r>
            <a:r>
              <a:rPr lang="pl-PL" sz="4800" dirty="0" smtClean="0">
                <a:solidFill>
                  <a:schemeClr val="bg1"/>
                </a:solidFill>
              </a:rPr>
              <a:t>leczniczych nadzorowanych </a:t>
            </a:r>
            <a:r>
              <a:rPr lang="pl-PL" sz="4800" dirty="0">
                <a:solidFill>
                  <a:schemeClr val="bg1"/>
                </a:solidFill>
              </a:rPr>
              <a:t>przez Ministra Zdrowia (e-Usługi MZ 2.0)</a:t>
            </a:r>
            <a:endParaRPr lang="pl-PL" sz="3200" b="1" i="0" u="none" strike="noStrike" baseline="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algn="ctr"/>
            <a:endParaRPr lang="pl-PL" sz="3200" b="1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634578" y="1242232"/>
            <a:ext cx="10758351" cy="4795618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i="1" dirty="0"/>
          </a:p>
          <a:p>
            <a:pPr marL="0" indent="0" algn="ctr">
              <a:spcAft>
                <a:spcPts val="1200"/>
              </a:spcAft>
              <a:buNone/>
            </a:pPr>
            <a:r>
              <a:rPr lang="pl-PL" sz="17600" b="1" i="0" u="none" strike="noStrike" baseline="0" dirty="0">
                <a:latin typeface="Calibri" panose="020F0502020204030204" pitchFamily="34" charset="0"/>
              </a:rPr>
              <a:t>e-Usługi MZ 2.0</a:t>
            </a:r>
            <a:endParaRPr lang="pl-PL" sz="19200" b="1" dirty="0">
              <a:cs typeface="Times New Roman" pitchFamily="18" charset="0"/>
            </a:endParaRPr>
          </a:p>
          <a:p>
            <a:pPr marL="0" indent="0" algn="ctr">
              <a:spcAft>
                <a:spcPts val="1200"/>
              </a:spcAft>
              <a:buNone/>
            </a:pPr>
            <a:r>
              <a:rPr lang="pl-PL" sz="9600" b="1" dirty="0">
                <a:solidFill>
                  <a:srgbClr val="002060"/>
                </a:solidFill>
                <a:cs typeface="Times New Roman" pitchFamily="18" charset="0"/>
              </a:rPr>
              <a:t>„Rozwój nowoczesnych e-usług w podmiotach leczniczych</a:t>
            </a:r>
          </a:p>
          <a:p>
            <a:pPr marL="0" indent="0" algn="ctr">
              <a:spcAft>
                <a:spcPts val="1200"/>
              </a:spcAft>
              <a:buNone/>
            </a:pPr>
            <a:r>
              <a:rPr lang="pl-PL" sz="9600" b="1" dirty="0">
                <a:solidFill>
                  <a:srgbClr val="002060"/>
                </a:solidFill>
                <a:cs typeface="Times New Roman" pitchFamily="18" charset="0"/>
              </a:rPr>
              <a:t>nadzorowanych przez Ministra Zdrowia”</a:t>
            </a:r>
          </a:p>
          <a:p>
            <a:pPr marL="0" indent="0" algn="ctr">
              <a:spcAft>
                <a:spcPts val="1200"/>
              </a:spcAft>
              <a:buNone/>
            </a:pPr>
            <a:endParaRPr lang="pl-PL" sz="4900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spcBef>
                <a:spcPts val="800"/>
              </a:spcBef>
              <a:buNone/>
            </a:pPr>
            <a:r>
              <a:rPr lang="pl-PL" sz="8000" dirty="0">
                <a:solidFill>
                  <a:schemeClr val="accent5">
                    <a:lumMod val="75000"/>
                  </a:schemeClr>
                </a:solidFill>
              </a:rPr>
              <a:t>Wnioskodawca 				</a:t>
            </a:r>
            <a:r>
              <a:rPr lang="pl-PL" sz="8000" b="1" dirty="0">
                <a:solidFill>
                  <a:schemeClr val="accent5">
                    <a:lumMod val="75000"/>
                  </a:schemeClr>
                </a:solidFill>
              </a:rPr>
              <a:t>MINISTER ZDROWIA</a:t>
            </a:r>
          </a:p>
          <a:p>
            <a:pPr marL="0" indent="0">
              <a:spcBef>
                <a:spcPts val="800"/>
              </a:spcBef>
              <a:buNone/>
            </a:pPr>
            <a:r>
              <a:rPr lang="pl-PL" sz="8000" dirty="0">
                <a:solidFill>
                  <a:schemeClr val="accent5">
                    <a:lumMod val="75000"/>
                  </a:schemeClr>
                </a:solidFill>
              </a:rPr>
              <a:t>Beneficjent 				</a:t>
            </a:r>
            <a:r>
              <a:rPr lang="pl-PL" sz="8000" b="1" dirty="0">
                <a:solidFill>
                  <a:schemeClr val="accent5">
                    <a:lumMod val="75000"/>
                  </a:schemeClr>
                </a:solidFill>
              </a:rPr>
              <a:t>Ministerstwo Zdrowia</a:t>
            </a:r>
          </a:p>
          <a:p>
            <a:pPr marL="0" indent="0">
              <a:spcBef>
                <a:spcPts val="800"/>
              </a:spcBef>
              <a:buNone/>
            </a:pPr>
            <a:r>
              <a:rPr lang="pl-PL" sz="8000" dirty="0">
                <a:solidFill>
                  <a:schemeClr val="accent5">
                    <a:lumMod val="75000"/>
                  </a:schemeClr>
                </a:solidFill>
              </a:rPr>
              <a:t>Partnerzy 				</a:t>
            </a:r>
            <a:r>
              <a:rPr lang="pl-PL" sz="8000" b="1" dirty="0">
                <a:solidFill>
                  <a:schemeClr val="accent5">
                    <a:lumMod val="75000"/>
                  </a:schemeClr>
                </a:solidFill>
              </a:rPr>
              <a:t>52 Partnerów, podmioty nadzorowane przez 						Ministra Zdrowia</a:t>
            </a:r>
          </a:p>
          <a:p>
            <a:pPr marL="0" indent="0">
              <a:spcBef>
                <a:spcPts val="800"/>
              </a:spcBef>
              <a:buNone/>
            </a:pPr>
            <a:endParaRPr lang="pl-PL" sz="8000" b="1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spcBef>
                <a:spcPts val="800"/>
              </a:spcBef>
              <a:buNone/>
            </a:pPr>
            <a:r>
              <a:rPr lang="pl-PL" sz="8000" dirty="0">
                <a:solidFill>
                  <a:schemeClr val="accent5">
                    <a:lumMod val="75000"/>
                  </a:schemeClr>
                </a:solidFill>
              </a:rPr>
              <a:t>Całkowity koszt projektu 			</a:t>
            </a:r>
            <a:r>
              <a:rPr lang="pl-PL" sz="8000" b="1" dirty="0">
                <a:solidFill>
                  <a:schemeClr val="accent5">
                    <a:lumMod val="75000"/>
                  </a:schemeClr>
                </a:solidFill>
              </a:rPr>
              <a:t>167 656 160 zł</a:t>
            </a:r>
          </a:p>
          <a:p>
            <a:pPr marL="0" indent="0">
              <a:spcBef>
                <a:spcPts val="800"/>
              </a:spcBef>
              <a:buNone/>
            </a:pPr>
            <a:r>
              <a:rPr lang="pl-PL" sz="8000" dirty="0">
                <a:solidFill>
                  <a:schemeClr val="accent5">
                    <a:lumMod val="75000"/>
                  </a:schemeClr>
                </a:solidFill>
              </a:rPr>
              <a:t>Planowany okres realizacji projektu	</a:t>
            </a:r>
            <a:r>
              <a:rPr lang="pl-PL" sz="8000" b="1" dirty="0">
                <a:solidFill>
                  <a:schemeClr val="accent5">
                    <a:lumMod val="75000"/>
                  </a:schemeClr>
                </a:solidFill>
              </a:rPr>
              <a:t>	01.2024 r. - 12.2026 r.</a:t>
            </a:r>
          </a:p>
          <a:p>
            <a:pPr marL="0" indent="0">
              <a:spcBef>
                <a:spcPts val="800"/>
              </a:spcBef>
              <a:buNone/>
            </a:pPr>
            <a:endParaRPr lang="pl-PL" sz="4900" dirty="0">
              <a:solidFill>
                <a:schemeClr val="accent5">
                  <a:lumMod val="75000"/>
                </a:schemeClr>
              </a:solidFill>
            </a:endParaRP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pPr marL="0" indent="0">
              <a:buNone/>
            </a:pPr>
            <a:r>
              <a:rPr lang="pl-PL" dirty="0"/>
              <a:t> 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rostokąt 4"/>
          <p:cNvSpPr/>
          <p:nvPr/>
        </p:nvSpPr>
        <p:spPr>
          <a:xfrm>
            <a:off x="285019" y="1186713"/>
            <a:ext cx="10715213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pl-PL" sz="1800" b="1" i="0" u="none" strike="noStrike" baseline="0" dirty="0">
                <a:solidFill>
                  <a:schemeClr val="accent5">
                    <a:lumMod val="75000"/>
                  </a:schemeClr>
                </a:solidFill>
              </a:rPr>
              <a:t>Cel projektu:</a:t>
            </a:r>
          </a:p>
          <a:p>
            <a:r>
              <a:rPr lang="pl-PL" u="sng" dirty="0">
                <a:solidFill>
                  <a:schemeClr val="accent5">
                    <a:lumMod val="75000"/>
                  </a:schemeClr>
                </a:solidFill>
              </a:rPr>
              <a:t>w</a:t>
            </a:r>
            <a:r>
              <a:rPr lang="pl-PL" sz="1800" i="0" u="sng" strike="noStrike" baseline="0" dirty="0">
                <a:solidFill>
                  <a:schemeClr val="accent5">
                    <a:lumMod val="75000"/>
                  </a:schemeClr>
                </a:solidFill>
              </a:rPr>
              <a:t>zmocnienie dojrzałości cyfrowej usługodawców wspartej e-usługami centralnymi.</a:t>
            </a:r>
          </a:p>
          <a:p>
            <a:endParaRPr lang="pl-PL" b="1" dirty="0">
              <a:solidFill>
                <a:schemeClr val="accent5">
                  <a:lumMod val="75000"/>
                </a:schemeClr>
              </a:solidFill>
              <a:ea typeface="Times New Roman" panose="02020603050405020304" pitchFamily="18" charset="0"/>
            </a:endParaRPr>
          </a:p>
          <a:p>
            <a:r>
              <a:rPr lang="pl-PL" b="1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Cel projektu realizuje cel strategiczny:</a:t>
            </a:r>
            <a:endParaRPr lang="pl-PL" sz="1800" b="0" i="0" u="none" strike="noStrike" baseline="0" dirty="0">
              <a:solidFill>
                <a:schemeClr val="accent5">
                  <a:lumMod val="7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b="1" u="sng" dirty="0">
                <a:solidFill>
                  <a:schemeClr val="accent5">
                    <a:lumMod val="75000"/>
                  </a:schemeClr>
                </a:solidFill>
              </a:rPr>
              <a:t>Zdrowa przyszłość. Ramy strategiczne rozwoju systemu ochrony zdrowia na lata 2021-2027, z perspektywą do 2030 r. </a:t>
            </a:r>
            <a:r>
              <a:rPr lang="pl-PL" b="1" dirty="0">
                <a:solidFill>
                  <a:schemeClr val="accent5">
                    <a:lumMod val="75000"/>
                  </a:schemeClr>
                </a:solidFill>
              </a:rPr>
              <a:t>Pacjent: Cel 1.2 [Jakość] </a:t>
            </a:r>
            <a:r>
              <a:rPr lang="pl-PL" dirty="0">
                <a:solidFill>
                  <a:schemeClr val="accent5">
                    <a:lumMod val="75000"/>
                  </a:schemeClr>
                </a:solidFill>
              </a:rPr>
              <a:t>Poprawa bezpieczeństwa i skuteczności klinicznej świadczeń zdrowotnych, </a:t>
            </a:r>
            <a:r>
              <a:rPr lang="pl-PL" b="1" dirty="0">
                <a:solidFill>
                  <a:schemeClr val="accent5">
                    <a:lumMod val="75000"/>
                  </a:schemeClr>
                </a:solidFill>
              </a:rPr>
              <a:t>Cel 1.3 [Przyjazność] </a:t>
            </a:r>
            <a:r>
              <a:rPr lang="pl-PL" dirty="0">
                <a:solidFill>
                  <a:schemeClr val="accent5">
                    <a:lumMod val="75000"/>
                  </a:schemeClr>
                </a:solidFill>
              </a:rPr>
              <a:t>Zwiększenie zadowolenia i satysfakcji pacjenta z systemu opieki zdrowotnej; </a:t>
            </a:r>
            <a:r>
              <a:rPr lang="pl-PL" b="1" dirty="0" smtClean="0">
                <a:solidFill>
                  <a:schemeClr val="accent5">
                    <a:lumMod val="75000"/>
                  </a:schemeClr>
                </a:solidFill>
              </a:rPr>
              <a:t>Procesy</a:t>
            </a:r>
            <a:r>
              <a:rPr lang="pl-PL" b="1" dirty="0">
                <a:solidFill>
                  <a:schemeClr val="accent5">
                    <a:lumMod val="75000"/>
                  </a:schemeClr>
                </a:solidFill>
              </a:rPr>
              <a:t>: Cel 2.2 [Obsługa pacjenta] </a:t>
            </a:r>
            <a:r>
              <a:rPr lang="pl-PL" dirty="0">
                <a:solidFill>
                  <a:schemeClr val="accent5">
                    <a:lumMod val="75000"/>
                  </a:schemeClr>
                </a:solidFill>
              </a:rPr>
              <a:t>Usprawnienie procesów obsługi pacjenta; </a:t>
            </a:r>
            <a:r>
              <a:rPr lang="pl-PL" b="1" dirty="0">
                <a:solidFill>
                  <a:schemeClr val="accent5">
                    <a:lumMod val="75000"/>
                  </a:schemeClr>
                </a:solidFill>
              </a:rPr>
              <a:t>Rozwój: Cel 3.4 [e-Zdrowie] </a:t>
            </a:r>
            <a:r>
              <a:rPr lang="pl-PL" dirty="0">
                <a:solidFill>
                  <a:schemeClr val="accent5">
                    <a:lumMod val="75000"/>
                  </a:schemeClr>
                </a:solidFill>
              </a:rPr>
              <a:t>Rozwój i upowszechnianie usług cyfrowych e-zdrowia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b="1" u="sng" dirty="0">
                <a:solidFill>
                  <a:schemeClr val="accent5">
                    <a:lumMod val="75000"/>
                  </a:schemeClr>
                </a:solidFill>
              </a:rPr>
              <a:t>Program rozwoju e-zdrowia w Polsce na lata 2022 – 2027</a:t>
            </a:r>
            <a:br>
              <a:rPr lang="pl-PL" b="1" u="sng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pl-PL" dirty="0">
                <a:solidFill>
                  <a:schemeClr val="accent5">
                    <a:lumMod val="75000"/>
                  </a:schemeClr>
                </a:solidFill>
              </a:rPr>
              <a:t>Cel: Lepsza opieka zdrowotna dzięki transformacji cyfrowej kluczowych obszarów interwencji.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b="1" u="sng" dirty="0">
                <a:solidFill>
                  <a:schemeClr val="accent5">
                    <a:lumMod val="75000"/>
                  </a:schemeClr>
                </a:solidFill>
              </a:rPr>
              <a:t>Strategia na rzecz Odpowiedzialnego Rozwoju – do roku 2020 (z perspektywą do 2030 r.)</a:t>
            </a:r>
            <a:r>
              <a:rPr lang="pl-PL" u="sng" dirty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pl-PL" u="sng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pl-PL" dirty="0">
                <a:solidFill>
                  <a:schemeClr val="accent5">
                    <a:lumMod val="75000"/>
                  </a:schemeClr>
                </a:solidFill>
              </a:rPr>
              <a:t>Cel szczegółowy III: skuteczne państwo i instytucje służące włączeniu społecznemu i gospodarczemu - obszar e-państwo;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b="1" u="sng" dirty="0">
                <a:solidFill>
                  <a:schemeClr val="accent5">
                    <a:lumMod val="75000"/>
                  </a:schemeClr>
                </a:solidFill>
              </a:rPr>
              <a:t>Program Zintegrowanej Informatyzacji Państwa</a:t>
            </a:r>
            <a:br>
              <a:rPr lang="pl-PL" b="1" u="sng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pl-PL" dirty="0">
                <a:solidFill>
                  <a:schemeClr val="accent5">
                    <a:lumMod val="75000"/>
                  </a:schemeClr>
                </a:solidFill>
              </a:rPr>
              <a:t>4.2.1. Zwiększenie jakości oraz zakresu komunikacji między obywatelami i innymi interesariuszami a państwem, </a:t>
            </a:r>
            <a:br>
              <a:rPr lang="pl-PL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pl-PL" dirty="0">
                <a:solidFill>
                  <a:schemeClr val="accent5">
                    <a:lumMod val="75000"/>
                  </a:schemeClr>
                </a:solidFill>
              </a:rPr>
              <a:t>4.2.2. Wzmocnienie dojrzałości organizacyjnej jednostek administracji publicznej oraz usprawnienie zaplecza elektronicznej administracji (</a:t>
            </a:r>
            <a:r>
              <a:rPr lang="pl-PL" dirty="0" err="1">
                <a:solidFill>
                  <a:schemeClr val="accent5">
                    <a:lumMod val="75000"/>
                  </a:schemeClr>
                </a:solidFill>
              </a:rPr>
              <a:t>back</a:t>
            </a:r>
            <a:r>
              <a:rPr lang="pl-PL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pl-PL" dirty="0" err="1">
                <a:solidFill>
                  <a:schemeClr val="accent5">
                    <a:lumMod val="75000"/>
                  </a:schemeClr>
                </a:solidFill>
              </a:rPr>
              <a:t>office</a:t>
            </a:r>
            <a:r>
              <a:rPr lang="pl-PL" dirty="0">
                <a:solidFill>
                  <a:schemeClr val="accent5">
                    <a:lumMod val="75000"/>
                  </a:schemeClr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610028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Obraz 3">
            <a:extLst>
              <a:ext uri="{FF2B5EF4-FFF2-40B4-BE49-F238E27FC236}">
                <a16:creationId xmlns:a16="http://schemas.microsoft.com/office/drawing/2014/main" xmlns="" id="{CC034990-E6D7-97F4-4A98-2BC0C1A2D3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67912" y="1222186"/>
            <a:ext cx="7487443" cy="5509103"/>
          </a:xfrm>
          <a:prstGeom prst="rect">
            <a:avLst/>
          </a:prstGeom>
        </p:spPr>
      </p:pic>
      <p:sp>
        <p:nvSpPr>
          <p:cNvPr id="3" name="pole tekstowe 2"/>
          <p:cNvSpPr txBox="1"/>
          <p:nvPr/>
        </p:nvSpPr>
        <p:spPr>
          <a:xfrm>
            <a:off x="411480" y="1414210"/>
            <a:ext cx="33467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pl-PL" sz="3600" b="1" dirty="0">
                <a:solidFill>
                  <a:schemeClr val="accent1">
                    <a:lumMod val="50000"/>
                  </a:schemeClr>
                </a:solidFill>
              </a:rPr>
              <a:t>ARCHITEKTURA </a:t>
            </a:r>
          </a:p>
          <a:p>
            <a:pPr>
              <a:spcBef>
                <a:spcPts val="0"/>
              </a:spcBef>
            </a:pPr>
            <a:r>
              <a:rPr lang="pl-PL" b="1" dirty="0">
                <a:solidFill>
                  <a:schemeClr val="accent1">
                    <a:lumMod val="75000"/>
                  </a:schemeClr>
                </a:solidFill>
              </a:rPr>
              <a:t>Widok kooperacji aplikacji </a:t>
            </a:r>
            <a:endParaRPr lang="pl-PL" sz="2800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642992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a963f52-14a8-4f5c-89d7-d0cc3127b414" xsi:nil="true"/>
    <lcf76f155ced4ddcb4097134ff3c332f xmlns="e9f45937-ca14-4b8c-a346-b8ec41e1bf24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6E88292C341AE499F6DF132AC6AC646" ma:contentTypeVersion="13" ma:contentTypeDescription="Utwórz nowy dokument." ma:contentTypeScope="" ma:versionID="69cf4319fae464058c1af3179690ed52">
  <xsd:schema xmlns:xsd="http://www.w3.org/2001/XMLSchema" xmlns:xs="http://www.w3.org/2001/XMLSchema" xmlns:p="http://schemas.microsoft.com/office/2006/metadata/properties" xmlns:ns2="e9f45937-ca14-4b8c-a346-b8ec41e1bf24" xmlns:ns3="5a963f52-14a8-4f5c-89d7-d0cc3127b414" targetNamespace="http://schemas.microsoft.com/office/2006/metadata/properties" ma:root="true" ma:fieldsID="08ad50e6f11255fa0e393aedb002633d" ns2:_="" ns3:_="">
    <xsd:import namespace="e9f45937-ca14-4b8c-a346-b8ec41e1bf24"/>
    <xsd:import namespace="5a963f52-14a8-4f5c-89d7-d0cc3127b41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f45937-ca14-4b8c-a346-b8ec41e1bf2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Tagi obrazów" ma:readOnly="false" ma:fieldId="{5cf76f15-5ced-4ddc-b409-7134ff3c332f}" ma:taxonomyMulti="true" ma:sspId="e835e703-0ab1-479c-86ae-40704161aed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963f52-14a8-4f5c-89d7-d0cc3127b414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09460277-a9f5-4a0c-ba84-642edfdbfe66}" ma:internalName="TaxCatchAll" ma:showField="CatchAllData" ma:web="5a963f52-14a8-4f5c-89d7-d0cc3127b41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6E28105-763F-4193-B043-C170AA0A0327}">
  <ds:schemaRefs>
    <ds:schemaRef ds:uri="http://www.w3.org/XML/1998/namespace"/>
    <ds:schemaRef ds:uri="5a963f52-14a8-4f5c-89d7-d0cc3127b414"/>
    <ds:schemaRef ds:uri="http://purl.org/dc/elements/1.1/"/>
    <ds:schemaRef ds:uri="http://schemas.microsoft.com/office/2006/metadata/properties"/>
    <ds:schemaRef ds:uri="e9f45937-ca14-4b8c-a346-b8ec41e1bf24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purl.org/dc/dcmitype/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6BAFE4E-2F2F-434E-804C-7A48DB5DFF4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9f45937-ca14-4b8c-a346-b8ec41e1bf24"/>
    <ds:schemaRef ds:uri="5a963f52-14a8-4f5c-89d7-d0cc3127b41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140</Words>
  <Application>Microsoft Office PowerPoint</Application>
  <PresentationFormat>Panoramiczny</PresentationFormat>
  <Paragraphs>42</Paragraphs>
  <Slides>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Anna Gałązka</cp:lastModifiedBy>
  <cp:revision>10</cp:revision>
  <dcterms:created xsi:type="dcterms:W3CDTF">2017-01-27T12:50:17Z</dcterms:created>
  <dcterms:modified xsi:type="dcterms:W3CDTF">2023-10-11T08:00:13Z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0x010100E6E88292C341AE499F6DF132AC6AC646</vt:lpwstr>
  </property>
  <property fmtid="{D5CDD505-2E9C-101B-9397-08002B2CF9AE}" pid="3" name="MediaServiceImageTags">
    <vt:lpwstr/>
  </property>
</Properties>
</file>