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70" r:id="rId3"/>
    <p:sldId id="264" r:id="rId4"/>
    <p:sldId id="261" r:id="rId5"/>
    <p:sldId id="266" r:id="rId6"/>
    <p:sldId id="267" r:id="rId7"/>
    <p:sldId id="268" r:id="rId8"/>
    <p:sldId id="269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B932E-A483-445A-A42A-070C971393DC}" type="datetimeFigureOut">
              <a:rPr lang="pl-PL" smtClean="0"/>
              <a:t>18.06.2024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BDE87-4B21-4907-934B-73D2AEA6747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7307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B932E-A483-445A-A42A-070C971393DC}" type="datetimeFigureOut">
              <a:rPr lang="pl-PL" smtClean="0"/>
              <a:t>18.06.2024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BDE87-4B21-4907-934B-73D2AEA6747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0420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B932E-A483-445A-A42A-070C971393DC}" type="datetimeFigureOut">
              <a:rPr lang="pl-PL" smtClean="0"/>
              <a:t>18.06.2024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BDE87-4B21-4907-934B-73D2AEA67476}" type="slidenum">
              <a:rPr lang="pl-PL" smtClean="0"/>
              <a:t>‹#›</a:t>
            </a:fld>
            <a:endParaRPr lang="pl-PL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5687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B932E-A483-445A-A42A-070C971393DC}" type="datetimeFigureOut">
              <a:rPr lang="pl-PL" smtClean="0"/>
              <a:t>18.06.2024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BDE87-4B21-4907-934B-73D2AEA6747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06962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B932E-A483-445A-A42A-070C971393DC}" type="datetimeFigureOut">
              <a:rPr lang="pl-PL" smtClean="0"/>
              <a:t>18.06.2024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BDE87-4B21-4907-934B-73D2AEA67476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001051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B932E-A483-445A-A42A-070C971393DC}" type="datetimeFigureOut">
              <a:rPr lang="pl-PL" smtClean="0"/>
              <a:t>18.06.2024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BDE87-4B21-4907-934B-73D2AEA6747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12007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B932E-A483-445A-A42A-070C971393DC}" type="datetimeFigureOut">
              <a:rPr lang="pl-PL" smtClean="0"/>
              <a:t>18.06.2024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BDE87-4B21-4907-934B-73D2AEA6747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5376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B932E-A483-445A-A42A-070C971393DC}" type="datetimeFigureOut">
              <a:rPr lang="pl-PL" smtClean="0"/>
              <a:t>18.06.2024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BDE87-4B21-4907-934B-73D2AEA6747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9158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B932E-A483-445A-A42A-070C971393DC}" type="datetimeFigureOut">
              <a:rPr lang="pl-PL" smtClean="0"/>
              <a:t>18.06.2024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BDE87-4B21-4907-934B-73D2AEA6747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08165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B932E-A483-445A-A42A-070C971393DC}" type="datetimeFigureOut">
              <a:rPr lang="pl-PL" smtClean="0"/>
              <a:t>18.06.2024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BDE87-4B21-4907-934B-73D2AEA6747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4511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B932E-A483-445A-A42A-070C971393DC}" type="datetimeFigureOut">
              <a:rPr lang="pl-PL" smtClean="0"/>
              <a:t>18.06.2024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BDE87-4B21-4907-934B-73D2AEA6747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17671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B932E-A483-445A-A42A-070C971393DC}" type="datetimeFigureOut">
              <a:rPr lang="pl-PL" smtClean="0"/>
              <a:t>18.06.2024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BDE87-4B21-4907-934B-73D2AEA6747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080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B932E-A483-445A-A42A-070C971393DC}" type="datetimeFigureOut">
              <a:rPr lang="pl-PL" smtClean="0"/>
              <a:t>18.06.2024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BDE87-4B21-4907-934B-73D2AEA6747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012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B932E-A483-445A-A42A-070C971393DC}" type="datetimeFigureOut">
              <a:rPr lang="pl-PL" smtClean="0"/>
              <a:t>18.06.2024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BDE87-4B21-4907-934B-73D2AEA6747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0401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B932E-A483-445A-A42A-070C971393DC}" type="datetimeFigureOut">
              <a:rPr lang="pl-PL" smtClean="0"/>
              <a:t>18.06.2024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BDE87-4B21-4907-934B-73D2AEA6747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2633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B932E-A483-445A-A42A-070C971393DC}" type="datetimeFigureOut">
              <a:rPr lang="pl-PL" smtClean="0"/>
              <a:t>18.06.2024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BDE87-4B21-4907-934B-73D2AEA6747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0043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B932E-A483-445A-A42A-070C971393DC}" type="datetimeFigureOut">
              <a:rPr lang="pl-PL" smtClean="0"/>
              <a:t>18.06.2024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29BDE87-4B21-4907-934B-73D2AEA6747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9235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9">
            <a:extLst>
              <a:ext uri="{FF2B5EF4-FFF2-40B4-BE49-F238E27FC236}">
                <a16:creationId xmlns:a16="http://schemas.microsoft.com/office/drawing/2014/main" id="{8F11FA17-BB52-4F0D-F734-CA5E009116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2" name="Obraz 11" descr="Obraz zawierający tekst, wizytówka&#10;&#10;Opis wygenerowany automatycznie">
            <a:extLst>
              <a:ext uri="{FF2B5EF4-FFF2-40B4-BE49-F238E27FC236}">
                <a16:creationId xmlns:a16="http://schemas.microsoft.com/office/drawing/2014/main" id="{9C9933DA-6B97-9DF9-2B3C-C42228C0511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B16FA1B2-EBD6-78A3-455F-4474D94AAE6F}"/>
              </a:ext>
            </a:extLst>
          </p:cNvPr>
          <p:cNvSpPr txBox="1"/>
          <p:nvPr/>
        </p:nvSpPr>
        <p:spPr>
          <a:xfrm>
            <a:off x="1943985" y="375801"/>
            <a:ext cx="8304028" cy="937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400" b="1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Powiatowa stacja sanitarno-epidemiologiczna w Środzie Wielkopolskiej </a:t>
            </a:r>
          </a:p>
        </p:txBody>
      </p:sp>
      <p:pic>
        <p:nvPicPr>
          <p:cNvPr id="14" name="Grafika 13">
            <a:extLst>
              <a:ext uri="{FF2B5EF4-FFF2-40B4-BE49-F238E27FC236}">
                <a16:creationId xmlns:a16="http://schemas.microsoft.com/office/drawing/2014/main" id="{89626377-D548-0A42-0674-050785EA24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71906" y="88502"/>
            <a:ext cx="2032158" cy="2067722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B1873B3E-E390-9DA1-3C43-0038AB81A278}"/>
              </a:ext>
            </a:extLst>
          </p:cNvPr>
          <p:cNvSpPr txBox="1"/>
          <p:nvPr/>
        </p:nvSpPr>
        <p:spPr>
          <a:xfrm>
            <a:off x="1475266" y="5993705"/>
            <a:ext cx="9241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PODSUMOWANIE ETAPU POWIATOWEGO</a:t>
            </a:r>
            <a:endParaRPr lang="pl-PL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798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9E3A119-2DFE-EE8E-237F-856E71C6C9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70371" y="248093"/>
            <a:ext cx="8051257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Grupa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wiekowa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5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-</a:t>
            </a:r>
            <a:r>
              <a:rPr lang="pl-PL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6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latki</a:t>
            </a:r>
            <a:r>
              <a:rPr lang="pl-PL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- 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miejsce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4FD7BB06-E468-C374-8779-7C680F7C5DDE}"/>
              </a:ext>
            </a:extLst>
          </p:cNvPr>
          <p:cNvSpPr txBox="1"/>
          <p:nvPr/>
        </p:nvSpPr>
        <p:spPr>
          <a:xfrm>
            <a:off x="8303530" y="1812385"/>
            <a:ext cx="3466712" cy="37861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fontAlgn="auto">
              <a:spcBef>
                <a:spcPts val="1000"/>
              </a:spcBef>
              <a:buClr>
                <a:schemeClr val="accent1"/>
              </a:buClr>
              <a:buSzPct val="80000"/>
              <a:tabLst/>
              <a:defRPr/>
            </a:pPr>
            <a:r>
              <a:rPr kumimoji="0" lang="pl-PL" sz="2000" b="1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Oddział Przedszkolny przy Szkole Podstawowej w Śnieciskach </a:t>
            </a:r>
            <a:endParaRPr kumimoji="0" lang="en-US" sz="2000" b="1" i="0" u="none" strike="noStrike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az 5" descr="Obraz zawierający święta, Sztuki piękne, choinka, w pomieszczeniu&#10;&#10;Opis wygenerowany automatycznie">
            <a:extLst>
              <a:ext uri="{FF2B5EF4-FFF2-40B4-BE49-F238E27FC236}">
                <a16:creationId xmlns:a16="http://schemas.microsoft.com/office/drawing/2014/main" id="{B5F0B92A-6CD4-8841-6055-4EBFD5F4AE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02241" y="-358553"/>
            <a:ext cx="6096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9335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EB0D40EF-BA14-42F1-9492-D38C59DCA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9" name="Straight Connector 12">
              <a:extLst>
                <a:ext uri="{FF2B5EF4-FFF2-40B4-BE49-F238E27FC236}">
                  <a16:creationId xmlns:a16="http://schemas.microsoft.com/office/drawing/2014/main" id="{B2C3A70F-581F-48B1-AD94-04AF9A38D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3EABD0F-494E-4C0C-8A0C-139AFC428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23">
              <a:extLst>
                <a:ext uri="{FF2B5EF4-FFF2-40B4-BE49-F238E27FC236}">
                  <a16:creationId xmlns:a16="http://schemas.microsoft.com/office/drawing/2014/main" id="{739811F7-2462-4463-BE69-32CEBED03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D91A6F9F-54F1-461A-A043-E97203A85F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23" name="Isosceles Triangle 16">
              <a:extLst>
                <a:ext uri="{FF2B5EF4-FFF2-40B4-BE49-F238E27FC236}">
                  <a16:creationId xmlns:a16="http://schemas.microsoft.com/office/drawing/2014/main" id="{28681C3A-B98D-44BE-8120-45C3F3BA0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37478156-05FD-4D8F-AE53-B3D40AF29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A81F9C83-B446-4703-8B99-C01F0E403E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C2F5F0B6-D807-4AAE-852B-7BECE0CF4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0945AE7B-1E9E-491F-976F-1552730887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A38028DA-F87E-4372-9295-BC98DB4007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8E2EB503-A017-4457-A105-53638C97D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664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7" name="Obraz 6" descr="Obraz zawierający Sztuki piękne, święta, choinka, w pomieszczeniu&#10;&#10;Opis wygenerowany automatycznie">
            <a:extLst>
              <a:ext uri="{FF2B5EF4-FFF2-40B4-BE49-F238E27FC236}">
                <a16:creationId xmlns:a16="http://schemas.microsoft.com/office/drawing/2014/main" id="{8BC62DE1-4E3F-B919-50B4-A65B9BF4CA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r="10325"/>
          <a:stretch/>
        </p:blipFill>
        <p:spPr>
          <a:xfrm rot="16200000">
            <a:off x="2661179" y="-2661180"/>
            <a:ext cx="6866465" cy="1218882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69E3A119-2DFE-EE8E-237F-856E71C6C9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8211" y="296339"/>
            <a:ext cx="11789597" cy="13208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400" b="1" dirty="0" err="1">
                <a:solidFill>
                  <a:schemeClr val="tx1"/>
                </a:solidFill>
              </a:rPr>
              <a:t>Grupa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wiekowa</a:t>
            </a:r>
            <a:r>
              <a:rPr lang="en-US" sz="4400" b="1" dirty="0">
                <a:solidFill>
                  <a:schemeClr val="tx1"/>
                </a:solidFill>
              </a:rPr>
              <a:t> 5-6 </a:t>
            </a:r>
            <a:r>
              <a:rPr lang="en-US" sz="4400" b="1" dirty="0" err="1">
                <a:solidFill>
                  <a:schemeClr val="tx1"/>
                </a:solidFill>
              </a:rPr>
              <a:t>latki</a:t>
            </a:r>
            <a:br>
              <a:rPr lang="en-US" sz="4400" b="1" dirty="0">
                <a:solidFill>
                  <a:schemeClr val="tx1"/>
                </a:solidFill>
              </a:rPr>
            </a:br>
            <a:r>
              <a:rPr lang="en-US" sz="4400" b="1" dirty="0">
                <a:solidFill>
                  <a:schemeClr val="tx1"/>
                </a:solidFill>
              </a:rPr>
              <a:t>I </a:t>
            </a:r>
            <a:r>
              <a:rPr lang="en-US" sz="4400" b="1" dirty="0" err="1">
                <a:solidFill>
                  <a:schemeClr val="tx1"/>
                </a:solidFill>
              </a:rPr>
              <a:t>miejsce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4FD7BB06-E468-C374-8779-7C680F7C5DDE}"/>
              </a:ext>
            </a:extLst>
          </p:cNvPr>
          <p:cNvSpPr txBox="1"/>
          <p:nvPr/>
        </p:nvSpPr>
        <p:spPr>
          <a:xfrm>
            <a:off x="1236331" y="952502"/>
            <a:ext cx="4628313" cy="3285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fontAlgn="auto">
              <a:spcBef>
                <a:spcPts val="1000"/>
              </a:spcBef>
              <a:buClr>
                <a:schemeClr val="accent1"/>
              </a:buClr>
              <a:buSzPct val="80000"/>
              <a:tabLst/>
              <a:defRPr/>
            </a:pP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Oddział </a:t>
            </a:r>
            <a:r>
              <a:rPr kumimoji="0" lang="en-US" sz="2000" b="1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Przedszkolny</a:t>
            </a: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przy</a:t>
            </a: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Szkole</a:t>
            </a: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Podstawowej</a:t>
            </a: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w </a:t>
            </a:r>
            <a:r>
              <a:rPr kumimoji="0" lang="en-US" sz="2000" b="1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Śnieciskach</a:t>
            </a: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fontAlgn="auto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US" b="0" i="0" u="none" strike="noStrike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5" name="Obraz 4" descr="Obraz zawierający zabawka, w pomieszczeniu, piernik&#10;&#10;Opis wygenerowany automatycznie">
            <a:extLst>
              <a:ext uri="{FF2B5EF4-FFF2-40B4-BE49-F238E27FC236}">
                <a16:creationId xmlns:a16="http://schemas.microsoft.com/office/drawing/2014/main" id="{2E36912B-F8C8-FAF2-A072-6812C696D5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05" r="-3" b="13665"/>
          <a:stretch/>
        </p:blipFill>
        <p:spPr>
          <a:xfrm>
            <a:off x="6352871" y="1634468"/>
            <a:ext cx="5275048" cy="4320524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6CF780CF-FDE6-A49D-8EFC-9FD894997295}"/>
              </a:ext>
            </a:extLst>
          </p:cNvPr>
          <p:cNvSpPr/>
          <p:nvPr/>
        </p:nvSpPr>
        <p:spPr>
          <a:xfrm>
            <a:off x="6352871" y="1634468"/>
            <a:ext cx="5275048" cy="4320524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60414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9E3A119-2DFE-EE8E-237F-856E71C6C9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77386" y="237461"/>
            <a:ext cx="8051257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Grupa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wiekowa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5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-</a:t>
            </a:r>
            <a:r>
              <a:rPr lang="pl-PL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6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latki</a:t>
            </a:r>
            <a:r>
              <a:rPr lang="pl-PL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4FD7BB06-E468-C374-8779-7C680F7C5DDE}"/>
              </a:ext>
            </a:extLst>
          </p:cNvPr>
          <p:cNvSpPr txBox="1"/>
          <p:nvPr/>
        </p:nvSpPr>
        <p:spPr>
          <a:xfrm>
            <a:off x="8303530" y="1812385"/>
            <a:ext cx="3466712" cy="37861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fontAlgn="auto">
              <a:spcBef>
                <a:spcPts val="1000"/>
              </a:spcBef>
              <a:buClr>
                <a:schemeClr val="accent1"/>
              </a:buClr>
              <a:buSzPct val="80000"/>
              <a:tabLst/>
              <a:defRPr/>
            </a:pPr>
            <a:r>
              <a:rPr kumimoji="0" lang="pl-PL" sz="2000" b="1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Oddział Przedszkolny 0A przy Szkole Podstawowej w Pigłowicach</a:t>
            </a:r>
            <a:endParaRPr kumimoji="0" lang="en-US" sz="2000" b="1" i="0" u="none" strike="noStrike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az 4" descr="Obraz zawierający Sztuka dziecięca, kreskówka, tekst, ilustracja&#10;&#10;Opis wygenerowany automatycznie">
            <a:extLst>
              <a:ext uri="{FF2B5EF4-FFF2-40B4-BE49-F238E27FC236}">
                <a16:creationId xmlns:a16="http://schemas.microsoft.com/office/drawing/2014/main" id="{7C088573-3A20-F989-6EAD-A91FD0CF52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3647"/>
            <a:ext cx="8165805" cy="612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8377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B0D40EF-BA14-42F1-9492-D38C59DCA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2C3A70F-581F-48B1-AD94-04AF9A38D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3EABD0F-494E-4C0C-8A0C-139AFC428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23">
              <a:extLst>
                <a:ext uri="{FF2B5EF4-FFF2-40B4-BE49-F238E27FC236}">
                  <a16:creationId xmlns:a16="http://schemas.microsoft.com/office/drawing/2014/main" id="{739811F7-2462-4463-BE69-32CEBED03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17" name="Rectangle 25">
              <a:extLst>
                <a:ext uri="{FF2B5EF4-FFF2-40B4-BE49-F238E27FC236}">
                  <a16:creationId xmlns:a16="http://schemas.microsoft.com/office/drawing/2014/main" id="{D91A6F9F-54F1-461A-A043-E97203A85F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28681C3A-B98D-44BE-8120-45C3F3BA0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19" name="Rectangle 27">
              <a:extLst>
                <a:ext uri="{FF2B5EF4-FFF2-40B4-BE49-F238E27FC236}">
                  <a16:creationId xmlns:a16="http://schemas.microsoft.com/office/drawing/2014/main" id="{37478156-05FD-4D8F-AE53-B3D40AF29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id="{A81F9C83-B446-4703-8B99-C01F0E403E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21" name="Rectangle 29">
              <a:extLst>
                <a:ext uri="{FF2B5EF4-FFF2-40B4-BE49-F238E27FC236}">
                  <a16:creationId xmlns:a16="http://schemas.microsoft.com/office/drawing/2014/main" id="{C2F5F0B6-D807-4AAE-852B-7BECE0CF4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0945AE7B-1E9E-491F-976F-1552730887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A38028DA-F87E-4372-9295-BC98DB4007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8E2EB503-A017-4457-A105-53638C97D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664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5" name="Obraz 4" descr="Obraz zawierający Sztuka dziecięca, sztuka, obraz, Sztuki piękne&#10;&#10;Opis wygenerowany automatycznie">
            <a:extLst>
              <a:ext uri="{FF2B5EF4-FFF2-40B4-BE49-F238E27FC236}">
                <a16:creationId xmlns:a16="http://schemas.microsoft.com/office/drawing/2014/main" id="{1DEA3A1A-6232-FDF0-9001-8B3C537545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9" r="42820" b="-1"/>
          <a:stretch/>
        </p:blipFill>
        <p:spPr>
          <a:xfrm rot="5400000">
            <a:off x="2661179" y="-2661180"/>
            <a:ext cx="6866465" cy="1218882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69E3A119-2DFE-EE8E-237F-856E71C6C9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59001" y="116064"/>
            <a:ext cx="7050308" cy="10912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b="1" dirty="0" err="1">
                <a:solidFill>
                  <a:schemeClr val="tx1"/>
                </a:solidFill>
              </a:rPr>
              <a:t>Grupa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wiekowa</a:t>
            </a:r>
            <a:r>
              <a:rPr lang="en-US" sz="4400" b="1" dirty="0">
                <a:solidFill>
                  <a:schemeClr val="tx1"/>
                </a:solidFill>
              </a:rPr>
              <a:t> 5-6 </a:t>
            </a:r>
            <a:r>
              <a:rPr lang="en-US" sz="4400" b="1" dirty="0" err="1">
                <a:solidFill>
                  <a:schemeClr val="tx1"/>
                </a:solidFill>
              </a:rPr>
              <a:t>latki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4FD7BB06-E468-C374-8779-7C680F7C5DDE}"/>
              </a:ext>
            </a:extLst>
          </p:cNvPr>
          <p:cNvSpPr txBox="1"/>
          <p:nvPr/>
        </p:nvSpPr>
        <p:spPr>
          <a:xfrm>
            <a:off x="2459217" y="820970"/>
            <a:ext cx="4607863" cy="2292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fontAlgn="auto">
              <a:spcBef>
                <a:spcPts val="1000"/>
              </a:spcBef>
              <a:buClr>
                <a:schemeClr val="accent1"/>
              </a:buClr>
              <a:buSzPct val="80000"/>
              <a:tabLst/>
              <a:defRPr/>
            </a:pPr>
            <a:r>
              <a:rPr kumimoji="0" lang="en-US" b="1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rPr>
              <a:t>Oddział </a:t>
            </a:r>
            <a:r>
              <a:rPr kumimoji="0" lang="en-US" b="1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rPr>
              <a:t>Przedszkolny</a:t>
            </a:r>
            <a:r>
              <a:rPr kumimoji="0" lang="en-US" b="1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rPr>
              <a:t> 0A </a:t>
            </a:r>
            <a:r>
              <a:rPr kumimoji="0" lang="en-US" b="1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rPr>
              <a:t>przy</a:t>
            </a:r>
            <a:r>
              <a:rPr kumimoji="0" lang="en-US" b="1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b="1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rPr>
              <a:t>Szkole</a:t>
            </a:r>
            <a:r>
              <a:rPr kumimoji="0" lang="en-US" b="1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b="1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rPr>
              <a:t>Podstawowej</a:t>
            </a:r>
            <a:r>
              <a:rPr kumimoji="0" lang="en-US" b="1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rPr>
              <a:t> w </a:t>
            </a:r>
            <a:r>
              <a:rPr kumimoji="0" lang="en-US" b="1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rPr>
              <a:t>Pigłowicach</a:t>
            </a:r>
            <a:endParaRPr kumimoji="0" lang="en-US" b="1" i="0" u="none" strike="noStrike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</a:endParaRPr>
          </a:p>
          <a:p>
            <a:pPr marL="0" marR="0" lvl="0" indent="0" fontAlgn="auto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US" b="0" i="0" u="none" strike="noStrike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8" name="Obraz 7" descr="Obraz zawierający Sztuka dziecięca, kreskówka, Sztuki piękne, materiał&#10;&#10;Opis wygenerowany automatycznie">
            <a:extLst>
              <a:ext uri="{FF2B5EF4-FFF2-40B4-BE49-F238E27FC236}">
                <a16:creationId xmlns:a16="http://schemas.microsoft.com/office/drawing/2014/main" id="{BFF43595-EDE3-9BC9-374B-611971F48B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1" r="34649" b="-3"/>
          <a:stretch/>
        </p:blipFill>
        <p:spPr>
          <a:xfrm rot="5400000">
            <a:off x="634402" y="2710376"/>
            <a:ext cx="3649414" cy="4455671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57F34D25-4863-E564-A74C-A265C8570FCD}"/>
              </a:ext>
            </a:extLst>
          </p:cNvPr>
          <p:cNvSpPr/>
          <p:nvPr/>
        </p:nvSpPr>
        <p:spPr>
          <a:xfrm>
            <a:off x="227572" y="3113503"/>
            <a:ext cx="4459373" cy="3649415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80683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braz zawierający roślina, choinka, zabawka, w pomieszczeniu&#10;&#10;Opis wygenerowany automatycznie">
            <a:extLst>
              <a:ext uri="{FF2B5EF4-FFF2-40B4-BE49-F238E27FC236}">
                <a16:creationId xmlns:a16="http://schemas.microsoft.com/office/drawing/2014/main" id="{C0477A6F-5932-B6E2-5217-B66793E2F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0" t="4756" r="1" b="3863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4FD7BB06-E468-C374-8779-7C680F7C5DDE}"/>
              </a:ext>
            </a:extLst>
          </p:cNvPr>
          <p:cNvSpPr txBox="1"/>
          <p:nvPr/>
        </p:nvSpPr>
        <p:spPr>
          <a:xfrm>
            <a:off x="5380563" y="4050833"/>
            <a:ext cx="3893440" cy="10968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0" lvl="0" algn="r" fontAlgn="auto">
              <a:spcBef>
                <a:spcPts val="1000"/>
              </a:spcBef>
              <a:buClr>
                <a:schemeClr val="accent1"/>
              </a:buClr>
              <a:buSzPct val="80000"/>
              <a:tabLst/>
              <a:defRPr/>
            </a:pPr>
            <a:r>
              <a:rPr kumimoji="0" lang="en-US" b="1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</a:rPr>
              <a:t>Oddział </a:t>
            </a:r>
            <a:r>
              <a:rPr kumimoji="0" lang="en-US" b="1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</a:rPr>
              <a:t>Przedszkolny</a:t>
            </a:r>
            <a:r>
              <a:rPr kumimoji="0" lang="en-US" b="1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</a:rPr>
              <a:t> 0B </a:t>
            </a:r>
            <a:r>
              <a:rPr kumimoji="0" lang="en-US" b="1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</a:rPr>
              <a:t>przy</a:t>
            </a:r>
            <a:r>
              <a:rPr kumimoji="0" lang="en-US" b="1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b="1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</a:rPr>
              <a:t>Szkole</a:t>
            </a:r>
            <a:r>
              <a:rPr kumimoji="0" lang="en-US" b="1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b="1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</a:rPr>
              <a:t>Podstawowej</a:t>
            </a:r>
            <a:r>
              <a:rPr kumimoji="0" lang="en-US" b="1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</a:rPr>
              <a:t> w </a:t>
            </a:r>
            <a:r>
              <a:rPr kumimoji="0" lang="en-US" b="1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</a:rPr>
              <a:t>Pigłowicach</a:t>
            </a:r>
            <a:endParaRPr kumimoji="0" lang="en-US" b="1" i="0" u="none" strike="noStrike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620DFD85-B442-CC5C-7026-EC9B4510475F}"/>
              </a:ext>
            </a:extLst>
          </p:cNvPr>
          <p:cNvSpPr txBox="1"/>
          <p:nvPr/>
        </p:nvSpPr>
        <p:spPr>
          <a:xfrm>
            <a:off x="5635256" y="1935126"/>
            <a:ext cx="42636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92D050"/>
                </a:solidFill>
                <a:latin typeface="+mj-lt"/>
                <a:cs typeface="Arial" panose="020B0604020202020204" pitchFamily="34" charset="0"/>
              </a:rPr>
              <a:t>Grupa</a:t>
            </a:r>
            <a:r>
              <a:rPr lang="en-US" sz="4000" b="1" dirty="0">
                <a:solidFill>
                  <a:srgbClr val="92D05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2D050"/>
                </a:solidFill>
                <a:latin typeface="+mj-lt"/>
                <a:cs typeface="Arial" panose="020B0604020202020204" pitchFamily="34" charset="0"/>
              </a:rPr>
              <a:t>wiekowa</a:t>
            </a:r>
            <a:r>
              <a:rPr lang="en-US" sz="4000" b="1" dirty="0">
                <a:solidFill>
                  <a:srgbClr val="92D050"/>
                </a:solidFill>
                <a:latin typeface="+mj-lt"/>
                <a:cs typeface="Arial" panose="020B0604020202020204" pitchFamily="34" charset="0"/>
              </a:rPr>
              <a:t> 5-6 </a:t>
            </a:r>
            <a:r>
              <a:rPr lang="en-US" sz="4000" b="1" dirty="0" err="1">
                <a:solidFill>
                  <a:srgbClr val="92D050"/>
                </a:solidFill>
                <a:latin typeface="+mj-lt"/>
                <a:cs typeface="Arial" panose="020B0604020202020204" pitchFamily="34" charset="0"/>
              </a:rPr>
              <a:t>latki</a:t>
            </a:r>
            <a:r>
              <a:rPr lang="en-US" sz="4000" b="1" dirty="0">
                <a:solidFill>
                  <a:srgbClr val="92D050"/>
                </a:solidFill>
                <a:latin typeface="+mj-lt"/>
                <a:cs typeface="Arial" panose="020B0604020202020204" pitchFamily="34" charset="0"/>
              </a:rPr>
              <a:t> </a:t>
            </a:r>
            <a:endParaRPr lang="pl-PL" sz="4000" dirty="0">
              <a:solidFill>
                <a:srgbClr val="92D05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9394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BFF60B97-5EB1-411D-9287-82F79E225F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674D93F-5BDC-4ACB-A8CA-7E98165118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8928BCD-A664-442D-ABA1-C3CFBED99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BA984793-63CC-45CB-A884-996FAAC233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2F0C28C5-1A58-4CFD-AE80-A035DCD738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17" name="Isosceles Triangle 22">
              <a:extLst>
                <a:ext uri="{FF2B5EF4-FFF2-40B4-BE49-F238E27FC236}">
                  <a16:creationId xmlns:a16="http://schemas.microsoft.com/office/drawing/2014/main" id="{95D7054E-4DD9-45B4-9774-43146D6C7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29" name="Rectangle 27">
              <a:extLst>
                <a:ext uri="{FF2B5EF4-FFF2-40B4-BE49-F238E27FC236}">
                  <a16:creationId xmlns:a16="http://schemas.microsoft.com/office/drawing/2014/main" id="{B82025D2-80F5-4523-8D68-3831F8711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31" name="Rectangle 28">
              <a:extLst>
                <a:ext uri="{FF2B5EF4-FFF2-40B4-BE49-F238E27FC236}">
                  <a16:creationId xmlns:a16="http://schemas.microsoft.com/office/drawing/2014/main" id="{BC890E5E-6997-4B43-8F03-33C4CA22B6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32" name="Rectangle 29">
              <a:extLst>
                <a:ext uri="{FF2B5EF4-FFF2-40B4-BE49-F238E27FC236}">
                  <a16:creationId xmlns:a16="http://schemas.microsoft.com/office/drawing/2014/main" id="{A8F61413-378E-434E-BB32-C83A8B826E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33" name="Isosceles Triangle 26">
              <a:extLst>
                <a:ext uri="{FF2B5EF4-FFF2-40B4-BE49-F238E27FC236}">
                  <a16:creationId xmlns:a16="http://schemas.microsoft.com/office/drawing/2014/main" id="{22FCA4F9-826F-46CC-97AA-E951F199A6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34" name="Isosceles Triangle 27">
              <a:extLst>
                <a:ext uri="{FF2B5EF4-FFF2-40B4-BE49-F238E27FC236}">
                  <a16:creationId xmlns:a16="http://schemas.microsoft.com/office/drawing/2014/main" id="{96E65488-263B-49DE-A257-2F17752147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69E3A119-2DFE-EE8E-237F-856E71C6C9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2516" y="306388"/>
            <a:ext cx="8596667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3600" b="1" dirty="0" err="1"/>
              <a:t>Grupa</a:t>
            </a:r>
            <a:r>
              <a:rPr lang="en-US" sz="3600" b="1" dirty="0"/>
              <a:t> </a:t>
            </a:r>
            <a:r>
              <a:rPr lang="en-US" sz="3600" b="1" dirty="0" err="1"/>
              <a:t>wiekowa</a:t>
            </a:r>
            <a:r>
              <a:rPr lang="en-US" sz="3600" b="1" dirty="0"/>
              <a:t> 5-6 </a:t>
            </a:r>
            <a:r>
              <a:rPr lang="en-US" sz="3600" b="1" dirty="0" err="1"/>
              <a:t>latki</a:t>
            </a:r>
            <a:endParaRPr lang="en-US" sz="3600" b="1" dirty="0"/>
          </a:p>
        </p:txBody>
      </p:sp>
      <p:pic>
        <p:nvPicPr>
          <p:cNvPr id="13" name="Obraz 12" descr="Obraz zawierający ziemia, gleba, roślina, trawa&#10;&#10;Opis wygenerowany automatycznie">
            <a:extLst>
              <a:ext uri="{FF2B5EF4-FFF2-40B4-BE49-F238E27FC236}">
                <a16:creationId xmlns:a16="http://schemas.microsoft.com/office/drawing/2014/main" id="{E6B0E55D-425B-F996-7723-389C859B04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" r="1" b="1"/>
          <a:stretch/>
        </p:blipFill>
        <p:spPr>
          <a:xfrm>
            <a:off x="460143" y="922087"/>
            <a:ext cx="3941736" cy="5801827"/>
          </a:xfrm>
          <a:prstGeom prst="rect">
            <a:avLst/>
          </a:prstGeom>
        </p:spPr>
      </p:pic>
      <p:pic>
        <p:nvPicPr>
          <p:cNvPr id="6" name="Obraz 5" descr="Obraz zawierający kwiat, roślina, Kwiatowy wzór, trawa&#10;&#10;Opis wygenerowany automatycznie">
            <a:extLst>
              <a:ext uri="{FF2B5EF4-FFF2-40B4-BE49-F238E27FC236}">
                <a16:creationId xmlns:a16="http://schemas.microsoft.com/office/drawing/2014/main" id="{4B6736EA-E2B2-47F2-A50D-360491CD26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8" r="-4" b="32748"/>
          <a:stretch/>
        </p:blipFill>
        <p:spPr>
          <a:xfrm>
            <a:off x="4507579" y="924829"/>
            <a:ext cx="3914692" cy="2774157"/>
          </a:xfrm>
          <a:prstGeom prst="rect">
            <a:avLst/>
          </a:prstGeom>
        </p:spPr>
      </p:pic>
      <p:sp>
        <p:nvSpPr>
          <p:cNvPr id="30" name="Isosceles Triangle 8">
            <a:extLst>
              <a:ext uri="{FF2B5EF4-FFF2-40B4-BE49-F238E27FC236}">
                <a16:creationId xmlns:a16="http://schemas.microsoft.com/office/drawing/2014/main" id="{EDEA1E2F-218D-4172-856B-74C87C895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pic>
        <p:nvPicPr>
          <p:cNvPr id="10" name="Obraz 9" descr="Obraz zawierający roślina, ziemia, na wolnym powietrzu, trawa&#10;&#10;Opis wygenerowany automatycznie">
            <a:extLst>
              <a:ext uri="{FF2B5EF4-FFF2-40B4-BE49-F238E27FC236}">
                <a16:creationId xmlns:a16="http://schemas.microsoft.com/office/drawing/2014/main" id="{70103E9A-7FC2-95A6-F36C-874BD156C4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3" r="-4" b="31664"/>
          <a:stretch/>
        </p:blipFill>
        <p:spPr>
          <a:xfrm>
            <a:off x="4515298" y="3949757"/>
            <a:ext cx="3899254" cy="2774157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4FD7BB06-E468-C374-8779-7C680F7C5DDE}"/>
              </a:ext>
            </a:extLst>
          </p:cNvPr>
          <p:cNvSpPr txBox="1"/>
          <p:nvPr/>
        </p:nvSpPr>
        <p:spPr>
          <a:xfrm>
            <a:off x="8527971" y="2843141"/>
            <a:ext cx="294812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fontAlgn="auto">
              <a:spcBef>
                <a:spcPts val="1000"/>
              </a:spcBef>
              <a:buClr>
                <a:schemeClr val="accent1"/>
              </a:buClr>
              <a:buSzPct val="80000"/>
              <a:tabLst/>
              <a:defRPr/>
            </a:pP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Oddział </a:t>
            </a:r>
            <a:r>
              <a:rPr kumimoji="0" lang="en-US" sz="2000" b="1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Przedszkolny</a:t>
            </a: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0B </a:t>
            </a:r>
            <a:r>
              <a:rPr kumimoji="0" lang="en-US" sz="2000" b="1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przy</a:t>
            </a: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Szkole</a:t>
            </a: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Podstawowej</a:t>
            </a: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w </a:t>
            </a:r>
            <a:r>
              <a:rPr kumimoji="0" lang="en-US" sz="2000" b="1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Pigłowicach</a:t>
            </a:r>
            <a:endParaRPr kumimoji="0" lang="en-US" sz="2000" b="1" i="0" u="none" strike="noStrike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fontAlgn="auto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US" b="0" i="0" u="none" strike="noStrike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028601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</p:grpSp>
      <p:sp>
        <p:nvSpPr>
          <p:cNvPr id="4" name="pole tekstowe 3">
            <a:extLst>
              <a:ext uri="{FF2B5EF4-FFF2-40B4-BE49-F238E27FC236}">
                <a16:creationId xmlns:a16="http://schemas.microsoft.com/office/drawing/2014/main" id="{4FD7BB06-E468-C374-8779-7C680F7C5DDE}"/>
              </a:ext>
            </a:extLst>
          </p:cNvPr>
          <p:cNvSpPr txBox="1"/>
          <p:nvPr/>
        </p:nvSpPr>
        <p:spPr>
          <a:xfrm>
            <a:off x="8585263" y="3960997"/>
            <a:ext cx="3007349" cy="3935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fontAlgn="auto">
              <a:spcBef>
                <a:spcPts val="1000"/>
              </a:spcBef>
              <a:buClr>
                <a:schemeClr val="accent1"/>
              </a:buClr>
              <a:buSzPct val="80000"/>
              <a:tabLst/>
              <a:defRPr/>
            </a:pPr>
            <a:r>
              <a:rPr lang="pl-PL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kumimoji="0" lang="en-US" sz="2400" b="1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rzedszkole</a:t>
            </a: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w </a:t>
            </a:r>
            <a:r>
              <a:rPr kumimoji="0" lang="en-US" sz="2400" b="1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Pięczkowie</a:t>
            </a: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Oddział </a:t>
            </a:r>
            <a:r>
              <a:rPr kumimoji="0" lang="en-US" sz="2400" b="1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Kubuś</a:t>
            </a: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Puchatek</a:t>
            </a:r>
            <a:endParaRPr kumimoji="0" lang="en-US" sz="2400" b="1" i="0" u="none" strike="noStrike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fontAlgn="auto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US" b="1" i="0" u="none" strike="noStrike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5" name="Obraz 4" descr="Obraz zawierający Modelarstwo redukcyjne, Pojazd zabawka, koło, w pomieszczeniu&#10;&#10;Opis wygenerowany automatycznie">
            <a:extLst>
              <a:ext uri="{FF2B5EF4-FFF2-40B4-BE49-F238E27FC236}">
                <a16:creationId xmlns:a16="http://schemas.microsoft.com/office/drawing/2014/main" id="{EDFB9D1E-F913-0500-4D5D-CB3292C07F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3" r="3" b="3"/>
          <a:stretch/>
        </p:blipFill>
        <p:spPr>
          <a:xfrm>
            <a:off x="360473" y="971005"/>
            <a:ext cx="8041011" cy="5756158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4636DF56-0947-8D74-20F1-471056318084}"/>
              </a:ext>
            </a:extLst>
          </p:cNvPr>
          <p:cNvSpPr/>
          <p:nvPr/>
        </p:nvSpPr>
        <p:spPr>
          <a:xfrm>
            <a:off x="357299" y="971005"/>
            <a:ext cx="8041011" cy="575615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1" name="Obraz 20" descr="Obraz zawierający tort urodzinowy, ciasto, zabawka, Modelarstwo redukcyjne&#10;&#10;Opis wygenerowany automatycznie">
            <a:extLst>
              <a:ext uri="{FF2B5EF4-FFF2-40B4-BE49-F238E27FC236}">
                <a16:creationId xmlns:a16="http://schemas.microsoft.com/office/drawing/2014/main" id="{2D4AC217-04B9-6FF3-6CAC-08EAB918B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035" y="168916"/>
            <a:ext cx="4508879" cy="3381660"/>
          </a:xfrm>
          <a:prstGeom prst="rect">
            <a:avLst/>
          </a:prstGeom>
        </p:spPr>
      </p:pic>
      <p:sp>
        <p:nvSpPr>
          <p:cNvPr id="22" name="Prostokąt 21">
            <a:extLst>
              <a:ext uri="{FF2B5EF4-FFF2-40B4-BE49-F238E27FC236}">
                <a16:creationId xmlns:a16="http://schemas.microsoft.com/office/drawing/2014/main" id="{4D6FE9C2-4637-763B-43DA-15273B12432E}"/>
              </a:ext>
            </a:extLst>
          </p:cNvPr>
          <p:cNvSpPr/>
          <p:nvPr/>
        </p:nvSpPr>
        <p:spPr>
          <a:xfrm>
            <a:off x="7526922" y="180831"/>
            <a:ext cx="4525992" cy="337821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Tytuł 5">
            <a:extLst>
              <a:ext uri="{FF2B5EF4-FFF2-40B4-BE49-F238E27FC236}">
                <a16:creationId xmlns:a16="http://schemas.microsoft.com/office/drawing/2014/main" id="{B328A169-5C70-E146-CD0C-AFF18E5FE5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631597" y="-692314"/>
            <a:ext cx="7766936" cy="1646302"/>
          </a:xfrm>
        </p:spPr>
        <p:txBody>
          <a:bodyPr/>
          <a:lstStyle/>
          <a:p>
            <a:r>
              <a:rPr lang="en-US" sz="4000" b="1" dirty="0" err="1"/>
              <a:t>Grupa</a:t>
            </a:r>
            <a:r>
              <a:rPr lang="en-US" sz="4000" b="1" dirty="0"/>
              <a:t> </a:t>
            </a:r>
            <a:r>
              <a:rPr lang="en-US" sz="4000" b="1" dirty="0" err="1"/>
              <a:t>wiekowa</a:t>
            </a:r>
            <a:r>
              <a:rPr lang="en-US" sz="4000" b="1" dirty="0"/>
              <a:t> 5-6 </a:t>
            </a:r>
            <a:r>
              <a:rPr lang="en-US" sz="4000" b="1" dirty="0" err="1"/>
              <a:t>latki</a:t>
            </a:r>
            <a:r>
              <a:rPr lang="en-US" sz="4000" b="1" dirty="0"/>
              <a:t> </a:t>
            </a:r>
            <a:endParaRPr lang="pl-PL" sz="4000" dirty="0"/>
          </a:p>
        </p:txBody>
      </p:sp>
    </p:spTree>
    <p:extLst>
      <p:ext uri="{BB962C8B-B14F-4D97-AF65-F5344CB8AC3E}">
        <p14:creationId xmlns:p14="http://schemas.microsoft.com/office/powerpoint/2010/main" val="23263489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02FF0CD5-01EA-414C-9FBA-91289523E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89E0603-B9E3-42E1-B1E1-D3A0F06880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C08529B-533A-4987-835C-B6FE3960C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>
              <a:extLst>
                <a:ext uri="{FF2B5EF4-FFF2-40B4-BE49-F238E27FC236}">
                  <a16:creationId xmlns:a16="http://schemas.microsoft.com/office/drawing/2014/main" id="{ADF3602E-6539-4E90-9B34-A1564E8898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23" name="Rectangle 25">
              <a:extLst>
                <a:ext uri="{FF2B5EF4-FFF2-40B4-BE49-F238E27FC236}">
                  <a16:creationId xmlns:a16="http://schemas.microsoft.com/office/drawing/2014/main" id="{45B7B2BF-6C30-4E7C-9B92-89931CAC5E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D902BF1F-1CD4-4757-8E37-E537850CD8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25" name="Rectangle 27">
              <a:extLst>
                <a:ext uri="{FF2B5EF4-FFF2-40B4-BE49-F238E27FC236}">
                  <a16:creationId xmlns:a16="http://schemas.microsoft.com/office/drawing/2014/main" id="{EC181138-86B5-48DD-A9CF-E1B424432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26" name="Rectangle 28">
              <a:extLst>
                <a:ext uri="{FF2B5EF4-FFF2-40B4-BE49-F238E27FC236}">
                  <a16:creationId xmlns:a16="http://schemas.microsoft.com/office/drawing/2014/main" id="{2AFEC3B7-B6F9-4F8D-BB1D-1CB5D59A87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27" name="Rectangle 29">
              <a:extLst>
                <a:ext uri="{FF2B5EF4-FFF2-40B4-BE49-F238E27FC236}">
                  <a16:creationId xmlns:a16="http://schemas.microsoft.com/office/drawing/2014/main" id="{C7CFEC2C-F42F-4B3F-82EB-A23DD21C7F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E29569A7-8B01-47AE-86AA-D0BE37E984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2E15773A-78BA-459D-840F-CA90AB966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69E3A119-2DFE-EE8E-237F-856E71C6C9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304" y="323194"/>
            <a:ext cx="8596667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3600" b="1" dirty="0" err="1"/>
              <a:t>Grupa</a:t>
            </a:r>
            <a:r>
              <a:rPr lang="en-US" sz="3600" b="1" dirty="0"/>
              <a:t> </a:t>
            </a:r>
            <a:r>
              <a:rPr lang="en-US" sz="3600" b="1" dirty="0" err="1"/>
              <a:t>wiekowa</a:t>
            </a:r>
            <a:r>
              <a:rPr lang="en-US" sz="3600" b="1" dirty="0"/>
              <a:t> 5-6 </a:t>
            </a:r>
            <a:r>
              <a:rPr lang="en-US" sz="3600" b="1" dirty="0" err="1"/>
              <a:t>latki</a:t>
            </a:r>
            <a:endParaRPr lang="en-US" sz="3600" b="1" dirty="0"/>
          </a:p>
        </p:txBody>
      </p:sp>
      <p:sp>
        <p:nvSpPr>
          <p:cNvPr id="31" name="Isosceles Triangle 8">
            <a:extLst>
              <a:ext uri="{FF2B5EF4-FFF2-40B4-BE49-F238E27FC236}">
                <a16:creationId xmlns:a16="http://schemas.microsoft.com/office/drawing/2014/main" id="{339B2E5C-7D38-46FD-A927-39796E8F9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pic>
        <p:nvPicPr>
          <p:cNvPr id="11" name="Obraz 10" descr="Obraz zawierający Sztuka dziecięca, Modelarstwo redukcyjne, w pomieszczeniu, sztuka&#10;&#10;Opis wygenerowany automatycznie">
            <a:extLst>
              <a:ext uri="{FF2B5EF4-FFF2-40B4-BE49-F238E27FC236}">
                <a16:creationId xmlns:a16="http://schemas.microsoft.com/office/drawing/2014/main" id="{472C305B-5409-8EEE-44B2-6C9B855D2A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9" r="36816" b="-3"/>
          <a:stretch/>
        </p:blipFill>
        <p:spPr>
          <a:xfrm rot="5400000">
            <a:off x="1324877" y="439987"/>
            <a:ext cx="2802081" cy="3914658"/>
          </a:xfrm>
          <a:prstGeom prst="rect">
            <a:avLst/>
          </a:prstGeom>
        </p:spPr>
      </p:pic>
      <p:pic>
        <p:nvPicPr>
          <p:cNvPr id="14" name="Obraz 13" descr="Obraz zawierający tort urodzinowy, Sztuka dziecięca, ciasto, w pomieszczeniu&#10;&#10;Opis wygenerowany automatycznie">
            <a:extLst>
              <a:ext uri="{FF2B5EF4-FFF2-40B4-BE49-F238E27FC236}">
                <a16:creationId xmlns:a16="http://schemas.microsoft.com/office/drawing/2014/main" id="{4A4D1C92-683E-9B88-49C7-3EB2BB0797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1" r="-6" b="-6"/>
          <a:stretch/>
        </p:blipFill>
        <p:spPr>
          <a:xfrm>
            <a:off x="4824347" y="1003617"/>
            <a:ext cx="3988398" cy="2794740"/>
          </a:xfrm>
          <a:prstGeom prst="rect">
            <a:avLst/>
          </a:prstGeom>
        </p:spPr>
      </p:pic>
      <p:pic>
        <p:nvPicPr>
          <p:cNvPr id="5" name="Obraz 4" descr="Obraz zawierający zabawka, Modelarstwo redukcyjne, tort urodzinowy, zieleń&#10;&#10;Opis wygenerowany automatycznie">
            <a:extLst>
              <a:ext uri="{FF2B5EF4-FFF2-40B4-BE49-F238E27FC236}">
                <a16:creationId xmlns:a16="http://schemas.microsoft.com/office/drawing/2014/main" id="{EDACB993-8BB7-230E-4463-CC3EC3BC87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073"/>
          <a:stretch/>
        </p:blipFill>
        <p:spPr>
          <a:xfrm>
            <a:off x="772288" y="4013200"/>
            <a:ext cx="3925531" cy="2794740"/>
          </a:xfrm>
          <a:prstGeom prst="rect">
            <a:avLst/>
          </a:prstGeom>
        </p:spPr>
      </p:pic>
      <p:pic>
        <p:nvPicPr>
          <p:cNvPr id="8" name="Obraz 7" descr="Obraz zawierający zabawka, Modelarstwo redukcyjne, dom, w pomieszczeniu&#10;&#10;Opis wygenerowany automatycznie">
            <a:extLst>
              <a:ext uri="{FF2B5EF4-FFF2-40B4-BE49-F238E27FC236}">
                <a16:creationId xmlns:a16="http://schemas.microsoft.com/office/drawing/2014/main" id="{7ADC959F-A71F-D9CC-5F9A-C42FC612B7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2" r="-3" b="78"/>
          <a:stretch/>
        </p:blipFill>
        <p:spPr>
          <a:xfrm>
            <a:off x="4850843" y="4003889"/>
            <a:ext cx="3914659" cy="279474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4FD7BB06-E468-C374-8779-7C680F7C5DDE}"/>
              </a:ext>
            </a:extLst>
          </p:cNvPr>
          <p:cNvSpPr txBox="1"/>
          <p:nvPr/>
        </p:nvSpPr>
        <p:spPr>
          <a:xfrm>
            <a:off x="8946905" y="3589867"/>
            <a:ext cx="294812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fontAlgn="auto">
              <a:spcBef>
                <a:spcPts val="1000"/>
              </a:spcBef>
              <a:buClr>
                <a:schemeClr val="accent1"/>
              </a:buClr>
              <a:buSzPct val="80000"/>
              <a:tabLst/>
              <a:defRPr/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kumimoji="0" lang="en-US" sz="2000" b="1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rzedszkole</a:t>
            </a: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w </a:t>
            </a:r>
            <a:r>
              <a:rPr kumimoji="0" lang="en-US" sz="2000" b="1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Pięczkowie</a:t>
            </a: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Oddział </a:t>
            </a:r>
            <a:r>
              <a:rPr kumimoji="0" lang="en-US" sz="2000" b="1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Kubuś</a:t>
            </a: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Puchatek</a:t>
            </a:r>
            <a:endParaRPr kumimoji="0" lang="en-US" sz="2000" b="1" i="0" u="none" strike="noStrike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fontAlgn="auto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US" b="0" i="0" u="none" strike="noStrike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872818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braz zawierający w pomieszczeniu, ściana, domek dla lalek, Zestaw zabawek&#10;&#10;Opis wygenerowany automatycznie">
            <a:extLst>
              <a:ext uri="{FF2B5EF4-FFF2-40B4-BE49-F238E27FC236}">
                <a16:creationId xmlns:a16="http://schemas.microsoft.com/office/drawing/2014/main" id="{DE9B1A71-6C9C-B617-F442-761E7F17E2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99" y="926606"/>
            <a:ext cx="7734078" cy="5800558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E1D6AF89-D0C6-107B-F0E2-F97AD2C9FD5A}"/>
              </a:ext>
            </a:extLst>
          </p:cNvPr>
          <p:cNvSpPr/>
          <p:nvPr/>
        </p:nvSpPr>
        <p:spPr>
          <a:xfrm>
            <a:off x="357299" y="948806"/>
            <a:ext cx="7734078" cy="575615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5" name="Obraz 24" descr="Obraz zawierający zabawka, ziemia, kurczak, drób&#10;&#10;Opis wygenerowany automatycznie">
            <a:extLst>
              <a:ext uri="{FF2B5EF4-FFF2-40B4-BE49-F238E27FC236}">
                <a16:creationId xmlns:a16="http://schemas.microsoft.com/office/drawing/2014/main" id="{A5C53BB0-CCA9-58AE-95D1-4E37CCBC97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059" y="180829"/>
            <a:ext cx="4876800" cy="3657600"/>
          </a:xfrm>
          <a:prstGeom prst="rect">
            <a:avLst/>
          </a:prstGeom>
        </p:spPr>
      </p:pic>
      <p:sp>
        <p:nvSpPr>
          <p:cNvPr id="26" name="Prostokąt 25">
            <a:extLst>
              <a:ext uri="{FF2B5EF4-FFF2-40B4-BE49-F238E27FC236}">
                <a16:creationId xmlns:a16="http://schemas.microsoft.com/office/drawing/2014/main" id="{07B253A4-7200-41A0-5FA7-3676F88F2102}"/>
              </a:ext>
            </a:extLst>
          </p:cNvPr>
          <p:cNvSpPr/>
          <p:nvPr/>
        </p:nvSpPr>
        <p:spPr>
          <a:xfrm>
            <a:off x="7028059" y="153036"/>
            <a:ext cx="4876800" cy="36576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AC97FE9B-0135-B8F2-279D-1981D58127C2}"/>
              </a:ext>
            </a:extLst>
          </p:cNvPr>
          <p:cNvSpPr txBox="1"/>
          <p:nvPr/>
        </p:nvSpPr>
        <p:spPr>
          <a:xfrm>
            <a:off x="2137125" y="5689599"/>
            <a:ext cx="5131355" cy="11684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R="0" lvl="0" fontAlgn="auto">
              <a:spcBef>
                <a:spcPts val="1000"/>
              </a:spcBef>
              <a:buClr>
                <a:schemeClr val="accent1"/>
              </a:buClr>
              <a:buSzPct val="80000"/>
              <a:tabLst/>
              <a:defRPr/>
            </a:pPr>
            <a:r>
              <a:rPr kumimoji="0" lang="pl-PL" sz="2800" b="1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Grupa Biedronki Przedszkole nr 3 w Środzie Wielkopolskiej</a:t>
            </a:r>
          </a:p>
          <a:p>
            <a:pPr marR="0" lvl="0" fontAlgn="auto">
              <a:spcBef>
                <a:spcPts val="1000"/>
              </a:spcBef>
              <a:buClr>
                <a:schemeClr val="accent1"/>
              </a:buClr>
              <a:buSzPct val="80000"/>
              <a:tabLst/>
              <a:defRPr/>
            </a:pPr>
            <a:endParaRPr kumimoji="0" lang="en-US" b="1" i="0" u="none" strike="noStrike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31" name="Obraz 30" descr="Obraz zawierający ściana, w pomieszczeniu, zabawka, kreskówka&#10;&#10;Opis wygenerowany automatycznie">
            <a:extLst>
              <a:ext uri="{FF2B5EF4-FFF2-40B4-BE49-F238E27FC236}">
                <a16:creationId xmlns:a16="http://schemas.microsoft.com/office/drawing/2014/main" id="{63968721-4A93-0897-5F1C-F71DA3625F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203" y="3009014"/>
            <a:ext cx="4978035" cy="3733525"/>
          </a:xfrm>
          <a:prstGeom prst="rect">
            <a:avLst/>
          </a:prstGeom>
        </p:spPr>
      </p:pic>
      <p:sp>
        <p:nvSpPr>
          <p:cNvPr id="32" name="Prostokąt 31">
            <a:extLst>
              <a:ext uri="{FF2B5EF4-FFF2-40B4-BE49-F238E27FC236}">
                <a16:creationId xmlns:a16="http://schemas.microsoft.com/office/drawing/2014/main" id="{969A195E-A304-22D1-550D-C1251442D4AF}"/>
              </a:ext>
            </a:extLst>
          </p:cNvPr>
          <p:cNvSpPr/>
          <p:nvPr/>
        </p:nvSpPr>
        <p:spPr>
          <a:xfrm>
            <a:off x="7028059" y="3040980"/>
            <a:ext cx="4876800" cy="368618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4BCCD96C-CB99-EF2B-A0E8-8CED3E1C09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71272" y="85742"/>
            <a:ext cx="7766936" cy="823992"/>
          </a:xfrm>
        </p:spPr>
        <p:txBody>
          <a:bodyPr/>
          <a:lstStyle/>
          <a:p>
            <a:r>
              <a:rPr lang="en-US" sz="4000" b="1" dirty="0" err="1"/>
              <a:t>Grupa</a:t>
            </a:r>
            <a:r>
              <a:rPr lang="en-US" sz="4000" b="1" dirty="0"/>
              <a:t> </a:t>
            </a:r>
            <a:r>
              <a:rPr lang="en-US" sz="4000" b="1" dirty="0" err="1"/>
              <a:t>wiekowa</a:t>
            </a:r>
            <a:r>
              <a:rPr lang="en-US" sz="4000" b="1" dirty="0"/>
              <a:t> 5-6 </a:t>
            </a:r>
            <a:r>
              <a:rPr lang="en-US" sz="4000" b="1" dirty="0" err="1"/>
              <a:t>latki</a:t>
            </a:r>
            <a:r>
              <a:rPr lang="en-US" sz="4000" b="1" dirty="0"/>
              <a:t> </a:t>
            </a:r>
            <a:endParaRPr lang="pl-PL" sz="4000" dirty="0"/>
          </a:p>
        </p:txBody>
      </p:sp>
    </p:spTree>
    <p:extLst>
      <p:ext uri="{BB962C8B-B14F-4D97-AF65-F5344CB8AC3E}">
        <p14:creationId xmlns:p14="http://schemas.microsoft.com/office/powerpoint/2010/main" val="1490815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B42CEC96-DE96-4D30-9958-67B3631D0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D7BC9C47-1CB6-49F9-B0E1-D3C0B13941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BD1E82B5-E235-4F7F-9CC4-0DA3621ED9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Rectangle 23">
              <a:extLst>
                <a:ext uri="{FF2B5EF4-FFF2-40B4-BE49-F238E27FC236}">
                  <a16:creationId xmlns:a16="http://schemas.microsoft.com/office/drawing/2014/main" id="{4B261DEA-DA7F-4D0B-90F8-51BB5DE199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77" name="Rectangle 25">
              <a:extLst>
                <a:ext uri="{FF2B5EF4-FFF2-40B4-BE49-F238E27FC236}">
                  <a16:creationId xmlns:a16="http://schemas.microsoft.com/office/drawing/2014/main" id="{0D2AE68A-69A2-4990-8C05-8BB240E53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78" name="Isosceles Triangle 77">
              <a:extLst>
                <a:ext uri="{FF2B5EF4-FFF2-40B4-BE49-F238E27FC236}">
                  <a16:creationId xmlns:a16="http://schemas.microsoft.com/office/drawing/2014/main" id="{0E4DF067-C4BA-4820-BF67-013029B1B6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79" name="Rectangle 27">
              <a:extLst>
                <a:ext uri="{FF2B5EF4-FFF2-40B4-BE49-F238E27FC236}">
                  <a16:creationId xmlns:a16="http://schemas.microsoft.com/office/drawing/2014/main" id="{445A0202-B6CF-4B7D-9377-89B288FF6F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80" name="Rectangle 28">
              <a:extLst>
                <a:ext uri="{FF2B5EF4-FFF2-40B4-BE49-F238E27FC236}">
                  <a16:creationId xmlns:a16="http://schemas.microsoft.com/office/drawing/2014/main" id="{CCF9D608-0BE6-44C5-9358-90394684CD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81" name="Rectangle 29">
              <a:extLst>
                <a:ext uri="{FF2B5EF4-FFF2-40B4-BE49-F238E27FC236}">
                  <a16:creationId xmlns:a16="http://schemas.microsoft.com/office/drawing/2014/main" id="{F10557ED-C36C-4C3B-9F0B-5D3CF5F359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82" name="Isosceles Triangle 81">
              <a:extLst>
                <a:ext uri="{FF2B5EF4-FFF2-40B4-BE49-F238E27FC236}">
                  <a16:creationId xmlns:a16="http://schemas.microsoft.com/office/drawing/2014/main" id="{86961E2C-E282-471A-8FA2-0ED87A919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83" name="Isosceles Triangle 82">
              <a:extLst>
                <a:ext uri="{FF2B5EF4-FFF2-40B4-BE49-F238E27FC236}">
                  <a16:creationId xmlns:a16="http://schemas.microsoft.com/office/drawing/2014/main" id="{5A4526F4-F3D4-482D-8391-C06976B441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</p:grpSp>
      <p:sp>
        <p:nvSpPr>
          <p:cNvPr id="85" name="Rectangle 84">
            <a:extLst>
              <a:ext uri="{FF2B5EF4-FFF2-40B4-BE49-F238E27FC236}">
                <a16:creationId xmlns:a16="http://schemas.microsoft.com/office/drawing/2014/main" id="{BD11ECC6-8551-4768-8DFD-CD41AF420A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001"/>
            <a:ext cx="12192000" cy="228599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93657592-CA60-4F45-B1A0-88AA772420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6F47E2B4-7DA9-4312-A1F0-C48388B236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96547" y="4572001"/>
              <a:ext cx="393665" cy="2285999"/>
            </a:xfrm>
            <a:prstGeom prst="line">
              <a:avLst/>
            </a:prstGeom>
            <a:ln w="9525">
              <a:solidFill>
                <a:srgbClr val="BFBFBF">
                  <a:alpha val="7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35B274F7-039F-4BFC-AA98-B51B1D6CB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4572001"/>
              <a:ext cx="3383073" cy="2285999"/>
            </a:xfrm>
            <a:prstGeom prst="line">
              <a:avLst/>
            </a:prstGeom>
            <a:ln w="9525">
              <a:solidFill>
                <a:srgbClr val="BFBFBF">
                  <a:alpha val="69804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Rectangle 23">
              <a:extLst>
                <a:ext uri="{FF2B5EF4-FFF2-40B4-BE49-F238E27FC236}">
                  <a16:creationId xmlns:a16="http://schemas.microsoft.com/office/drawing/2014/main" id="{11A31103-C703-46C9-9D26-497A1ACD5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91" name="Rectangle 25">
              <a:extLst>
                <a:ext uri="{FF2B5EF4-FFF2-40B4-BE49-F238E27FC236}">
                  <a16:creationId xmlns:a16="http://schemas.microsoft.com/office/drawing/2014/main" id="{382F955F-FC22-44B8-BDCF-B7758032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92" name="Isosceles Triangle 91">
              <a:extLst>
                <a:ext uri="{FF2B5EF4-FFF2-40B4-BE49-F238E27FC236}">
                  <a16:creationId xmlns:a16="http://schemas.microsoft.com/office/drawing/2014/main" id="{1F567692-F087-479A-8931-BD2869C3E4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93" name="Rectangle 27">
              <a:extLst>
                <a:ext uri="{FF2B5EF4-FFF2-40B4-BE49-F238E27FC236}">
                  <a16:creationId xmlns:a16="http://schemas.microsoft.com/office/drawing/2014/main" id="{49B3E4CD-0738-4B9D-A14F-1E8694DDF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94" name="Rectangle 28">
              <a:extLst>
                <a:ext uri="{FF2B5EF4-FFF2-40B4-BE49-F238E27FC236}">
                  <a16:creationId xmlns:a16="http://schemas.microsoft.com/office/drawing/2014/main" id="{4753B851-AD90-4CCD-85D0-65AA6567DF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95" name="Rectangle 29">
              <a:extLst>
                <a:ext uri="{FF2B5EF4-FFF2-40B4-BE49-F238E27FC236}">
                  <a16:creationId xmlns:a16="http://schemas.microsoft.com/office/drawing/2014/main" id="{EBF14868-A190-4E21-9522-8977C474C9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96" name="Isosceles Triangle 95">
              <a:extLst>
                <a:ext uri="{FF2B5EF4-FFF2-40B4-BE49-F238E27FC236}">
                  <a16:creationId xmlns:a16="http://schemas.microsoft.com/office/drawing/2014/main" id="{BCBB4922-76EE-442B-A649-09873DCE7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</p:grpSp>
      <p:sp>
        <p:nvSpPr>
          <p:cNvPr id="98" name="Rectangle 97">
            <a:extLst>
              <a:ext uri="{FF2B5EF4-FFF2-40B4-BE49-F238E27FC236}">
                <a16:creationId xmlns:a16="http://schemas.microsoft.com/office/drawing/2014/main" id="{8E2EB503-A017-4457-A105-53638C97D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Obraz 52" descr="Obraz zawierający tekst, meble, krzesło, w pomieszczeniu&#10;&#10;Opis wygenerowany automatycznie">
            <a:extLst>
              <a:ext uri="{FF2B5EF4-FFF2-40B4-BE49-F238E27FC236}">
                <a16:creationId xmlns:a16="http://schemas.microsoft.com/office/drawing/2014/main" id="{4C536C68-67EC-F3C7-60B9-A198F89751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45" y="4610796"/>
            <a:ext cx="2951396" cy="2213547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4FD7BB06-E468-C374-8779-7C680F7C5DDE}"/>
              </a:ext>
            </a:extLst>
          </p:cNvPr>
          <p:cNvSpPr txBox="1"/>
          <p:nvPr/>
        </p:nvSpPr>
        <p:spPr>
          <a:xfrm>
            <a:off x="452235" y="5420530"/>
            <a:ext cx="4531807" cy="15638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R="0" lvl="0" fontAlgn="auto">
              <a:spcBef>
                <a:spcPts val="1000"/>
              </a:spcBef>
              <a:buClr>
                <a:schemeClr val="accent1"/>
              </a:buClr>
              <a:buSzPct val="80000"/>
              <a:tabLst/>
              <a:defRPr/>
            </a:pPr>
            <a:r>
              <a:rPr kumimoji="0" lang="en-US" b="1" i="0" u="none" strike="noStrike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Grupa</a:t>
            </a:r>
            <a:r>
              <a:rPr kumimoji="0" lang="en-US" b="1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 </a:t>
            </a:r>
            <a:r>
              <a:rPr kumimoji="0" lang="en-US" b="1" i="0" u="none" strike="noStrike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Biedronki</a:t>
            </a:r>
            <a:r>
              <a:rPr kumimoji="0" lang="en-US" b="1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 </a:t>
            </a:r>
            <a:r>
              <a:rPr kumimoji="0" lang="en-US" b="1" i="0" u="none" strike="noStrike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Przedszkole</a:t>
            </a:r>
            <a:r>
              <a:rPr kumimoji="0" lang="en-US" b="1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 nr 3 w </a:t>
            </a:r>
            <a:r>
              <a:rPr kumimoji="0" lang="en-US" b="1" i="0" u="none" strike="noStrike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Środzie</a:t>
            </a:r>
            <a:r>
              <a:rPr kumimoji="0" lang="en-US" b="1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 </a:t>
            </a:r>
            <a:r>
              <a:rPr kumimoji="0" lang="en-US" b="1" i="0" u="none" strike="noStrike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Wielkopolskiej</a:t>
            </a:r>
            <a:endParaRPr kumimoji="0" lang="en-US" b="1" i="0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  <a:p>
            <a:pPr marL="0" marR="0" lvl="0" indent="0" fontAlgn="auto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US" b="0" i="0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9E3A119-2DFE-EE8E-237F-856E71C6C9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114" y="4274577"/>
            <a:ext cx="5798373" cy="15638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600" b="1" dirty="0" err="1"/>
              <a:t>Grupa</a:t>
            </a:r>
            <a:r>
              <a:rPr lang="en-US" sz="3600" b="1" dirty="0"/>
              <a:t> </a:t>
            </a:r>
            <a:r>
              <a:rPr lang="en-US" sz="3600" b="1" dirty="0" err="1"/>
              <a:t>wiekowa</a:t>
            </a:r>
            <a:r>
              <a:rPr lang="en-US" sz="3600" b="1" dirty="0"/>
              <a:t> 5-6 </a:t>
            </a:r>
            <a:r>
              <a:rPr lang="en-US" sz="3600" b="1" dirty="0" err="1"/>
              <a:t>latki</a:t>
            </a:r>
            <a:endParaRPr lang="en-US" sz="3600" b="1" dirty="0"/>
          </a:p>
        </p:txBody>
      </p:sp>
      <p:pic>
        <p:nvPicPr>
          <p:cNvPr id="72" name="Obraz 71" descr="Obraz zawierający zabawka, święta wielkanocne, królik, w pomieszczeniu&#10;&#10;Opis wygenerowany automatycznie">
            <a:extLst>
              <a:ext uri="{FF2B5EF4-FFF2-40B4-BE49-F238E27FC236}">
                <a16:creationId xmlns:a16="http://schemas.microsoft.com/office/drawing/2014/main" id="{FEFB1BAA-D8F9-ADE0-0B9E-582B9B0520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3" y="402146"/>
            <a:ext cx="2918193" cy="3890924"/>
          </a:xfrm>
          <a:prstGeom prst="rect">
            <a:avLst/>
          </a:prstGeom>
        </p:spPr>
      </p:pic>
      <p:pic>
        <p:nvPicPr>
          <p:cNvPr id="84" name="Obraz 83" descr="Obraz zawierający róż, tort urodzinowy, w pomieszczeniu, rzemiosło&#10;&#10;Opis wygenerowany automatycznie">
            <a:extLst>
              <a:ext uri="{FF2B5EF4-FFF2-40B4-BE49-F238E27FC236}">
                <a16:creationId xmlns:a16="http://schemas.microsoft.com/office/drawing/2014/main" id="{8B984F1D-A1BD-0F9C-07DE-B1B52E2190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344" y="425107"/>
            <a:ext cx="2918193" cy="3890925"/>
          </a:xfrm>
          <a:prstGeom prst="rect">
            <a:avLst/>
          </a:prstGeom>
        </p:spPr>
      </p:pic>
      <p:pic>
        <p:nvPicPr>
          <p:cNvPr id="97" name="Obraz 96" descr="Obraz zawierający w pomieszczeniu, ściana, piernik&#10;&#10;Opis wygenerowany automatycznie">
            <a:extLst>
              <a:ext uri="{FF2B5EF4-FFF2-40B4-BE49-F238E27FC236}">
                <a16:creationId xmlns:a16="http://schemas.microsoft.com/office/drawing/2014/main" id="{BFED6C9F-6FC4-A59F-D839-6BA232469A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60703" y="911473"/>
            <a:ext cx="3890924" cy="2918192"/>
          </a:xfrm>
          <a:prstGeom prst="rect">
            <a:avLst/>
          </a:prstGeom>
        </p:spPr>
      </p:pic>
      <p:pic>
        <p:nvPicPr>
          <p:cNvPr id="99" name="Obraz 98" descr="Obraz zawierający Sztuka dziecięca, trawa, zieleń, w pomieszczeniu&#10;&#10;Opis wygenerowany automatycznie">
            <a:extLst>
              <a:ext uri="{FF2B5EF4-FFF2-40B4-BE49-F238E27FC236}">
                <a16:creationId xmlns:a16="http://schemas.microsoft.com/office/drawing/2014/main" id="{0852C9F0-4F16-5572-998D-5F870B3E8D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473" y="425107"/>
            <a:ext cx="2935413" cy="39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925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9E3A119-2DFE-EE8E-237F-856E71C6C9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FB78371-005E-6544-17AD-A433B0AB10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 descr="Obraz zawierający chłopiec, tekst, Ludzka twarz, owoce&#10;&#10;Opis wygenerowany automatycznie">
            <a:extLst>
              <a:ext uri="{FF2B5EF4-FFF2-40B4-BE49-F238E27FC236}">
                <a16:creationId xmlns:a16="http://schemas.microsoft.com/office/drawing/2014/main" id="{76F7F29E-7A3F-BD94-33E2-63CB51CB40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0268"/>
            <a:ext cx="12200661" cy="5147676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2EEA5B53-0639-5E94-3A4B-128C0B3E4D70}"/>
              </a:ext>
            </a:extLst>
          </p:cNvPr>
          <p:cNvSpPr txBox="1"/>
          <p:nvPr/>
        </p:nvSpPr>
        <p:spPr>
          <a:xfrm>
            <a:off x="2257646" y="283763"/>
            <a:ext cx="767670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latin typeface="Arial" panose="020B0604020202020204" pitchFamily="34" charset="0"/>
                <a:cs typeface="Arial" panose="020B0604020202020204" pitchFamily="34" charset="0"/>
              </a:rPr>
              <a:t>Prace konkursowe</a:t>
            </a:r>
          </a:p>
          <a:p>
            <a:pPr algn="ctr"/>
            <a:r>
              <a:rPr lang="pl-PL" sz="4000" b="1" dirty="0">
                <a:latin typeface="Arial" panose="020B0604020202020204" pitchFamily="34" charset="0"/>
                <a:cs typeface="Arial" panose="020B0604020202020204" pitchFamily="34" charset="0"/>
              </a:rPr>
              <a:t>Grupa wiekowa 3 – 4 latki</a:t>
            </a:r>
          </a:p>
          <a:p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4214655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9E3A119-2DFE-EE8E-237F-856E71C6C9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77386" y="237461"/>
            <a:ext cx="8051257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Grupa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wiekowa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3-4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latki</a:t>
            </a:r>
            <a:r>
              <a:rPr lang="pl-PL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- 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miejsce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4FD7BB06-E468-C374-8779-7C680F7C5DDE}"/>
              </a:ext>
            </a:extLst>
          </p:cNvPr>
          <p:cNvSpPr txBox="1"/>
          <p:nvPr/>
        </p:nvSpPr>
        <p:spPr>
          <a:xfrm>
            <a:off x="7740004" y="1214317"/>
            <a:ext cx="3104712" cy="37861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fontAlgn="auto">
              <a:spcBef>
                <a:spcPts val="1000"/>
              </a:spcBef>
              <a:buClr>
                <a:schemeClr val="accent1"/>
              </a:buClr>
              <a:buSzPct val="80000"/>
              <a:tabLst/>
              <a:defRPr/>
            </a:pPr>
            <a:r>
              <a:rPr kumimoji="0" lang="en-US" sz="2000" b="1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Grupa</a:t>
            </a: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Pszczółki</a:t>
            </a: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Przedszkole</a:t>
            </a: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Nr 3 w </a:t>
            </a:r>
            <a:r>
              <a:rPr kumimoji="0" lang="en-US" sz="2000" b="1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Środzie</a:t>
            </a: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Wielkopolskiej</a:t>
            </a:r>
            <a:endParaRPr kumimoji="0" lang="en-US" sz="2000" b="1" i="0" u="none" strike="noStrike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fontAlgn="auto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US" b="0" i="0" u="none" strike="noStrike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3" name="Obraz 2" descr="Obraz zawierający w pomieszczeniu, Sztuka dziecięca, ściana, dekorowane&#10;&#10;Opis wygenerowany automatycznie">
            <a:extLst>
              <a:ext uri="{FF2B5EF4-FFF2-40B4-BE49-F238E27FC236}">
                <a16:creationId xmlns:a16="http://schemas.microsoft.com/office/drawing/2014/main" id="{363C4CE4-9A06-3CD0-0DDB-EC1DE31CD4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5" y="794306"/>
            <a:ext cx="7418618" cy="5563964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064EF386-5B35-19CE-71A6-C552B5D6C54C}"/>
              </a:ext>
            </a:extLst>
          </p:cNvPr>
          <p:cNvSpPr/>
          <p:nvPr/>
        </p:nvSpPr>
        <p:spPr>
          <a:xfrm>
            <a:off x="91014" y="788318"/>
            <a:ext cx="7418618" cy="5563963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 descr="Obraz zawierający zabawka, w pomieszczeniu, warzywo, roślina&#10;&#10;Opis wygenerowany automatycznie">
            <a:extLst>
              <a:ext uri="{FF2B5EF4-FFF2-40B4-BE49-F238E27FC236}">
                <a16:creationId xmlns:a16="http://schemas.microsoft.com/office/drawing/2014/main" id="{C9420349-99E1-75C2-FD82-0E0AD01038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735" y="3107377"/>
            <a:ext cx="4852250" cy="3639187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1D465A79-E4A7-F724-C843-073E5F5BF464}"/>
              </a:ext>
            </a:extLst>
          </p:cNvPr>
          <p:cNvSpPr/>
          <p:nvPr/>
        </p:nvSpPr>
        <p:spPr>
          <a:xfrm>
            <a:off x="7248735" y="3107377"/>
            <a:ext cx="4852250" cy="3662634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3180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02FF0CD5-01EA-414C-9FBA-91289523E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89E0603-B9E3-42E1-B1E1-D3A0F06880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C08529B-533A-4987-835C-B6FE3960C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23">
              <a:extLst>
                <a:ext uri="{FF2B5EF4-FFF2-40B4-BE49-F238E27FC236}">
                  <a16:creationId xmlns:a16="http://schemas.microsoft.com/office/drawing/2014/main" id="{ADF3602E-6539-4E90-9B34-A1564E8898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20" name="Rectangle 25">
              <a:extLst>
                <a:ext uri="{FF2B5EF4-FFF2-40B4-BE49-F238E27FC236}">
                  <a16:creationId xmlns:a16="http://schemas.microsoft.com/office/drawing/2014/main" id="{45B7B2BF-6C30-4E7C-9B92-89931CAC5E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21" name="Isosceles Triangle 26">
              <a:extLst>
                <a:ext uri="{FF2B5EF4-FFF2-40B4-BE49-F238E27FC236}">
                  <a16:creationId xmlns:a16="http://schemas.microsoft.com/office/drawing/2014/main" id="{D902BF1F-1CD4-4757-8E37-E537850CD8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EC181138-86B5-48DD-A9CF-E1B424432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35" name="Rectangle 28">
              <a:extLst>
                <a:ext uri="{FF2B5EF4-FFF2-40B4-BE49-F238E27FC236}">
                  <a16:creationId xmlns:a16="http://schemas.microsoft.com/office/drawing/2014/main" id="{2AFEC3B7-B6F9-4F8D-BB1D-1CB5D59A87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37" name="Rectangle 29">
              <a:extLst>
                <a:ext uri="{FF2B5EF4-FFF2-40B4-BE49-F238E27FC236}">
                  <a16:creationId xmlns:a16="http://schemas.microsoft.com/office/drawing/2014/main" id="{C7CFEC2C-F42F-4B3F-82EB-A23DD21C7F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39" name="Isosceles Triangle 30">
              <a:extLst>
                <a:ext uri="{FF2B5EF4-FFF2-40B4-BE49-F238E27FC236}">
                  <a16:creationId xmlns:a16="http://schemas.microsoft.com/office/drawing/2014/main" id="{E29569A7-8B01-47AE-86AA-D0BE37E984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51" name="Isosceles Triangle 31">
              <a:extLst>
                <a:ext uri="{FF2B5EF4-FFF2-40B4-BE49-F238E27FC236}">
                  <a16:creationId xmlns:a16="http://schemas.microsoft.com/office/drawing/2014/main" id="{2E15773A-78BA-459D-840F-CA90AB966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</p:grp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EFA93DD7-93F1-4CE0-A9C0-EB7584EC1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Obraz 14" descr="Obraz zawierający w pomieszczeniu, choinka, ściana, dekorowane&#10;&#10;Opis wygenerowany automatycznie">
            <a:extLst>
              <a:ext uri="{FF2B5EF4-FFF2-40B4-BE49-F238E27FC236}">
                <a16:creationId xmlns:a16="http://schemas.microsoft.com/office/drawing/2014/main" id="{D5EF6C0E-CAEF-FD5E-7B8A-E4D6C63827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4" r="2" b="9170"/>
          <a:stretch/>
        </p:blipFill>
        <p:spPr>
          <a:xfrm>
            <a:off x="2957361" y="10"/>
            <a:ext cx="3151431" cy="3437494"/>
          </a:xfrm>
          <a:custGeom>
            <a:avLst/>
            <a:gdLst/>
            <a:ahLst/>
            <a:cxnLst/>
            <a:rect l="l" t="t" r="r" b="b"/>
            <a:pathLst>
              <a:path w="3151431" h="3437504">
                <a:moveTo>
                  <a:pt x="514552" y="0"/>
                </a:moveTo>
                <a:lnTo>
                  <a:pt x="2008047" y="0"/>
                </a:lnTo>
                <a:lnTo>
                  <a:pt x="2008047" y="1"/>
                </a:lnTo>
                <a:lnTo>
                  <a:pt x="3151431" y="1"/>
                </a:lnTo>
                <a:lnTo>
                  <a:pt x="2637972" y="3437504"/>
                </a:lnTo>
                <a:lnTo>
                  <a:pt x="0" y="3437504"/>
                </a:lnTo>
                <a:close/>
              </a:path>
            </a:pathLst>
          </a:custGeom>
        </p:spPr>
      </p:pic>
      <p:pic>
        <p:nvPicPr>
          <p:cNvPr id="13" name="Obraz 12" descr="Obraz zawierający tort urodzinowy, świeca, Sztuka dziecięca, stół&#10;&#10;Opis wygenerowany automatycznie">
            <a:extLst>
              <a:ext uri="{FF2B5EF4-FFF2-40B4-BE49-F238E27FC236}">
                <a16:creationId xmlns:a16="http://schemas.microsoft.com/office/drawing/2014/main" id="{537E3B0A-98DC-6163-C459-78772E0440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8" r="23949" b="-3"/>
          <a:stretch/>
        </p:blipFill>
        <p:spPr>
          <a:xfrm>
            <a:off x="319203" y="10"/>
            <a:ext cx="3153384" cy="3437494"/>
          </a:xfrm>
          <a:custGeom>
            <a:avLst/>
            <a:gdLst/>
            <a:ahLst/>
            <a:cxnLst/>
            <a:rect l="l" t="t" r="r" b="b"/>
            <a:pathLst>
              <a:path w="3153384" h="3437504">
                <a:moveTo>
                  <a:pt x="511180" y="0"/>
                </a:moveTo>
                <a:lnTo>
                  <a:pt x="3153384" y="0"/>
                </a:lnTo>
                <a:lnTo>
                  <a:pt x="2638832" y="3437504"/>
                </a:lnTo>
                <a:lnTo>
                  <a:pt x="0" y="3437504"/>
                </a:lnTo>
                <a:close/>
              </a:path>
            </a:pathLst>
          </a:custGeom>
        </p:spPr>
      </p:pic>
      <p:pic>
        <p:nvPicPr>
          <p:cNvPr id="11" name="Obraz 10" descr="Obraz zawierający budynek, dekorowane, święta, w pomieszczeniu&#10;&#10;Opis wygenerowany automatycznie">
            <a:extLst>
              <a:ext uri="{FF2B5EF4-FFF2-40B4-BE49-F238E27FC236}">
                <a16:creationId xmlns:a16="http://schemas.microsoft.com/office/drawing/2014/main" id="{C49D5EAB-4126-A2F9-3866-EACE25A22D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8" r="1" b="2782"/>
          <a:stretch/>
        </p:blipFill>
        <p:spPr>
          <a:xfrm>
            <a:off x="1" y="3437504"/>
            <a:ext cx="2956476" cy="3420496"/>
          </a:xfrm>
          <a:custGeom>
            <a:avLst/>
            <a:gdLst/>
            <a:ahLst/>
            <a:cxnLst/>
            <a:rect l="l" t="t" r="r" b="b"/>
            <a:pathLst>
              <a:path w="2956476" h="3420496">
                <a:moveTo>
                  <a:pt x="319202" y="0"/>
                </a:moveTo>
                <a:lnTo>
                  <a:pt x="2956476" y="0"/>
                </a:lnTo>
                <a:lnTo>
                  <a:pt x="2444471" y="3420496"/>
                </a:lnTo>
                <a:lnTo>
                  <a:pt x="0" y="3420496"/>
                </a:lnTo>
                <a:lnTo>
                  <a:pt x="0" y="2146516"/>
                </a:lnTo>
                <a:close/>
              </a:path>
            </a:pathLst>
          </a:custGeom>
        </p:spPr>
      </p:pic>
      <p:pic>
        <p:nvPicPr>
          <p:cNvPr id="17" name="Obraz 16" descr="Obraz zawierający tort urodzinowy, w pomieszczeniu, jedzenie, ciasto&#10;&#10;Opis wygenerowany automatycznie">
            <a:extLst>
              <a:ext uri="{FF2B5EF4-FFF2-40B4-BE49-F238E27FC236}">
                <a16:creationId xmlns:a16="http://schemas.microsoft.com/office/drawing/2014/main" id="{599AE9C3-9DC4-D222-4D51-C94A663E5D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2" r="14657" b="3"/>
          <a:stretch/>
        </p:blipFill>
        <p:spPr>
          <a:xfrm>
            <a:off x="2443799" y="3437504"/>
            <a:ext cx="3151535" cy="3420496"/>
          </a:xfrm>
          <a:custGeom>
            <a:avLst/>
            <a:gdLst/>
            <a:ahLst/>
            <a:cxnLst/>
            <a:rect l="l" t="t" r="r" b="b"/>
            <a:pathLst>
              <a:path w="3151535" h="3420496">
                <a:moveTo>
                  <a:pt x="512005" y="0"/>
                </a:moveTo>
                <a:lnTo>
                  <a:pt x="3151535" y="0"/>
                </a:lnTo>
                <a:lnTo>
                  <a:pt x="2640616" y="3420496"/>
                </a:lnTo>
                <a:lnTo>
                  <a:pt x="0" y="3420496"/>
                </a:lnTo>
                <a:close/>
              </a:path>
            </a:pathLst>
          </a:cu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BAE7D61-C468-452B-AD40-2FD6365B4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9203" y="3437504"/>
            <a:ext cx="527613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D8C0890-7680-4FCD-B337-24D18C1B75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2443799" y="0"/>
            <a:ext cx="1028788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9505495-9520-4053-A869-64D132584D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2BEDCFF-4AB4-434D-AF28-8BEE49EAED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8C0F654-A33E-4631-92E1-2B50FD6513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tangle 23">
              <a:extLst>
                <a:ext uri="{FF2B5EF4-FFF2-40B4-BE49-F238E27FC236}">
                  <a16:creationId xmlns:a16="http://schemas.microsoft.com/office/drawing/2014/main" id="{0486C47D-FBA4-4BCD-8B12-8A4304766B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53" name="Rectangle 25">
              <a:extLst>
                <a:ext uri="{FF2B5EF4-FFF2-40B4-BE49-F238E27FC236}">
                  <a16:creationId xmlns:a16="http://schemas.microsoft.com/office/drawing/2014/main" id="{109C8431-5682-4922-B867-BB788B6E1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54" name="Isosceles Triangle 44">
              <a:extLst>
                <a:ext uri="{FF2B5EF4-FFF2-40B4-BE49-F238E27FC236}">
                  <a16:creationId xmlns:a16="http://schemas.microsoft.com/office/drawing/2014/main" id="{E9C9A55E-E24A-43DA-8172-AA087FE3BC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55" name="Rectangle 27">
              <a:extLst>
                <a:ext uri="{FF2B5EF4-FFF2-40B4-BE49-F238E27FC236}">
                  <a16:creationId xmlns:a16="http://schemas.microsoft.com/office/drawing/2014/main" id="{7AA8486B-43FD-458B-A510-CDA2A9E6A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56" name="Rectangle 28">
              <a:extLst>
                <a:ext uri="{FF2B5EF4-FFF2-40B4-BE49-F238E27FC236}">
                  <a16:creationId xmlns:a16="http://schemas.microsoft.com/office/drawing/2014/main" id="{B174358B-C818-4CDC-9084-7CC2BCE1E6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57" name="Rectangle 29">
              <a:extLst>
                <a:ext uri="{FF2B5EF4-FFF2-40B4-BE49-F238E27FC236}">
                  <a16:creationId xmlns:a16="http://schemas.microsoft.com/office/drawing/2014/main" id="{C07E7727-CE40-4DCD-9149-97D885520F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58" name="Isosceles Triangle 48">
              <a:extLst>
                <a:ext uri="{FF2B5EF4-FFF2-40B4-BE49-F238E27FC236}">
                  <a16:creationId xmlns:a16="http://schemas.microsoft.com/office/drawing/2014/main" id="{AD91516C-D7EC-4144-8A2B-A34260E19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59" name="Isosceles Triangle 49">
              <a:extLst>
                <a:ext uri="{FF2B5EF4-FFF2-40B4-BE49-F238E27FC236}">
                  <a16:creationId xmlns:a16="http://schemas.microsoft.com/office/drawing/2014/main" id="{C3F76265-A59D-40B3-A7F8-9B60D3C11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69E3A119-2DFE-EE8E-237F-856E71C6C9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69290" y="609600"/>
            <a:ext cx="3104711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800" b="1" dirty="0" err="1"/>
              <a:t>Grupa</a:t>
            </a:r>
            <a:r>
              <a:rPr lang="en-US" sz="2800" b="1" dirty="0"/>
              <a:t> </a:t>
            </a:r>
            <a:r>
              <a:rPr lang="en-US" sz="2800" b="1" dirty="0" err="1"/>
              <a:t>wiekowa</a:t>
            </a:r>
            <a:r>
              <a:rPr lang="en-US" sz="2800" b="1" dirty="0"/>
              <a:t> 3-4 </a:t>
            </a:r>
            <a:r>
              <a:rPr lang="en-US" sz="2800" b="1" dirty="0" err="1"/>
              <a:t>latki</a:t>
            </a:r>
            <a:br>
              <a:rPr lang="en-US" sz="2800" b="1" dirty="0"/>
            </a:br>
            <a:r>
              <a:rPr lang="en-US" sz="2800" b="1" dirty="0">
                <a:solidFill>
                  <a:schemeClr val="tx1"/>
                </a:solidFill>
              </a:rPr>
              <a:t>I </a:t>
            </a:r>
            <a:r>
              <a:rPr lang="en-US" sz="2800" b="1" dirty="0" err="1">
                <a:solidFill>
                  <a:schemeClr val="tx1"/>
                </a:solidFill>
              </a:rPr>
              <a:t>miejsce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4FD7BB06-E468-C374-8779-7C680F7C5DDE}"/>
              </a:ext>
            </a:extLst>
          </p:cNvPr>
          <p:cNvSpPr txBox="1"/>
          <p:nvPr/>
        </p:nvSpPr>
        <p:spPr>
          <a:xfrm>
            <a:off x="6169290" y="2160589"/>
            <a:ext cx="3104712" cy="37861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fontAlgn="auto">
              <a:spcBef>
                <a:spcPts val="1000"/>
              </a:spcBef>
              <a:buClr>
                <a:schemeClr val="accent1"/>
              </a:buClr>
              <a:buSzPct val="80000"/>
              <a:tabLst/>
              <a:defRPr/>
            </a:pPr>
            <a:r>
              <a:rPr kumimoji="0" lang="en-US" sz="2000" b="1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Grupa</a:t>
            </a: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Pszczółki</a:t>
            </a: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Przedszkole</a:t>
            </a: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Nr 3 w </a:t>
            </a:r>
            <a:r>
              <a:rPr kumimoji="0" lang="en-US" sz="2000" b="1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Środzie</a:t>
            </a: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Wielkopolskiej</a:t>
            </a:r>
            <a:endParaRPr kumimoji="0" lang="en-US" sz="2000" b="1" i="0" u="none" strike="noStrike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fontAlgn="auto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US" b="0" i="0" u="none" strike="noStrike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68" name="Obraz 67" descr="Obraz zawierający zabawka, w pomieszczeniu, warzywo, roślina&#10;&#10;Opis wygenerowany automatycznie">
            <a:extLst>
              <a:ext uri="{FF2B5EF4-FFF2-40B4-BE49-F238E27FC236}">
                <a16:creationId xmlns:a16="http://schemas.microsoft.com/office/drawing/2014/main" id="{A993F61A-DB92-740D-94C4-C4001163A34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9" r="12528" b="-3"/>
          <a:stretch/>
        </p:blipFill>
        <p:spPr>
          <a:xfrm>
            <a:off x="5106056" y="3437504"/>
            <a:ext cx="3153384" cy="3437494"/>
          </a:xfrm>
          <a:custGeom>
            <a:avLst/>
            <a:gdLst/>
            <a:ahLst/>
            <a:cxnLst/>
            <a:rect l="l" t="t" r="r" b="b"/>
            <a:pathLst>
              <a:path w="3153384" h="3437504">
                <a:moveTo>
                  <a:pt x="511180" y="0"/>
                </a:moveTo>
                <a:lnTo>
                  <a:pt x="3153384" y="0"/>
                </a:lnTo>
                <a:lnTo>
                  <a:pt x="2638832" y="3437504"/>
                </a:lnTo>
                <a:lnTo>
                  <a:pt x="0" y="3437504"/>
                </a:lnTo>
                <a:close/>
              </a:path>
            </a:pathLst>
          </a:custGeom>
        </p:spPr>
      </p:pic>
      <p:pic>
        <p:nvPicPr>
          <p:cNvPr id="69" name="Obraz 68" descr="Obraz zawierający w pomieszczeniu, tort urodzinowy, zabawka, dekorowane&#10;&#10;Opis wygenerowany automatycznie">
            <a:extLst>
              <a:ext uri="{FF2B5EF4-FFF2-40B4-BE49-F238E27FC236}">
                <a16:creationId xmlns:a16="http://schemas.microsoft.com/office/drawing/2014/main" id="{AB423772-1863-0C22-B4DA-9C862A3FE1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46" r="2" b="1348"/>
          <a:stretch/>
        </p:blipFill>
        <p:spPr>
          <a:xfrm>
            <a:off x="7801299" y="3437504"/>
            <a:ext cx="3151431" cy="3437494"/>
          </a:xfrm>
          <a:custGeom>
            <a:avLst/>
            <a:gdLst/>
            <a:ahLst/>
            <a:cxnLst/>
            <a:rect l="l" t="t" r="r" b="b"/>
            <a:pathLst>
              <a:path w="3151431" h="3437504">
                <a:moveTo>
                  <a:pt x="514552" y="0"/>
                </a:moveTo>
                <a:lnTo>
                  <a:pt x="2008047" y="0"/>
                </a:lnTo>
                <a:lnTo>
                  <a:pt x="2008047" y="1"/>
                </a:lnTo>
                <a:lnTo>
                  <a:pt x="3151431" y="1"/>
                </a:lnTo>
                <a:lnTo>
                  <a:pt x="2637972" y="3437504"/>
                </a:lnTo>
                <a:lnTo>
                  <a:pt x="0" y="343750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64117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9E3A119-2DFE-EE8E-237F-856E71C6C9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70494" y="196138"/>
            <a:ext cx="4263655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Grupa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wiekowa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3-4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latki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4FD7BB06-E468-C374-8779-7C680F7C5DDE}"/>
              </a:ext>
            </a:extLst>
          </p:cNvPr>
          <p:cNvSpPr txBox="1"/>
          <p:nvPr/>
        </p:nvSpPr>
        <p:spPr>
          <a:xfrm>
            <a:off x="4254262" y="1150522"/>
            <a:ext cx="5181532" cy="37861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fontAlgn="auto">
              <a:spcBef>
                <a:spcPts val="1000"/>
              </a:spcBef>
              <a:buClr>
                <a:schemeClr val="accent1"/>
              </a:buClr>
              <a:buSzPct val="80000"/>
              <a:tabLst/>
              <a:defRPr/>
            </a:pPr>
            <a:r>
              <a:rPr kumimoji="0" lang="pl-PL" sz="2000" b="1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Przedszkole Tygryski w Pigłowicach</a:t>
            </a:r>
            <a:endParaRPr kumimoji="0" lang="en-US" sz="2000" b="1" i="0" u="none" strike="noStrike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az 5" descr="Obraz zawierający roślina domowa, roślina, Modelarstwo redukcyjne, tort urodzinowy&#10;&#10;Opis wygenerowany automatycznie">
            <a:extLst>
              <a:ext uri="{FF2B5EF4-FFF2-40B4-BE49-F238E27FC236}">
                <a16:creationId xmlns:a16="http://schemas.microsoft.com/office/drawing/2014/main" id="{47715016-81F0-5D8B-8483-301C01928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796" y="2040139"/>
            <a:ext cx="10254465" cy="4729872"/>
          </a:xfrm>
          <a:prstGeom prst="rect">
            <a:avLst/>
          </a:prstGeom>
        </p:spPr>
      </p:pic>
      <p:sp>
        <p:nvSpPr>
          <p:cNvPr id="13" name="Prostokąt 12">
            <a:extLst>
              <a:ext uri="{FF2B5EF4-FFF2-40B4-BE49-F238E27FC236}">
                <a16:creationId xmlns:a16="http://schemas.microsoft.com/office/drawing/2014/main" id="{23967F6B-76B6-D87C-9AB0-8EB88C3E6DA4}"/>
              </a:ext>
            </a:extLst>
          </p:cNvPr>
          <p:cNvSpPr/>
          <p:nvPr/>
        </p:nvSpPr>
        <p:spPr>
          <a:xfrm>
            <a:off x="1717796" y="2040139"/>
            <a:ext cx="10254465" cy="4729872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4" name="Obraz 13" descr="Obraz zawierający ptak, roślina, niebieskie, ziemia&#10;&#10;Opis wygenerowany automatycznie">
            <a:extLst>
              <a:ext uri="{FF2B5EF4-FFF2-40B4-BE49-F238E27FC236}">
                <a16:creationId xmlns:a16="http://schemas.microsoft.com/office/drawing/2014/main" id="{453E5F28-CF90-AE28-DEE8-A9F2E8ABF6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71" y="738372"/>
            <a:ext cx="3042171" cy="4056228"/>
          </a:xfrm>
          <a:prstGeom prst="rect">
            <a:avLst/>
          </a:prstGeom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id="{674C94B8-BB89-F0B0-3DC0-E870AF2EC216}"/>
              </a:ext>
            </a:extLst>
          </p:cNvPr>
          <p:cNvSpPr/>
          <p:nvPr/>
        </p:nvSpPr>
        <p:spPr>
          <a:xfrm>
            <a:off x="140814" y="738372"/>
            <a:ext cx="3042171" cy="4056228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0674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02FF0CD5-01EA-414C-9FBA-91289523E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89E0603-B9E3-42E1-B1E1-D3A0F06880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C08529B-533A-4987-835C-B6FE3960C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23">
              <a:extLst>
                <a:ext uri="{FF2B5EF4-FFF2-40B4-BE49-F238E27FC236}">
                  <a16:creationId xmlns:a16="http://schemas.microsoft.com/office/drawing/2014/main" id="{ADF3602E-6539-4E90-9B34-A1564E8898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40" name="Rectangle 25">
              <a:extLst>
                <a:ext uri="{FF2B5EF4-FFF2-40B4-BE49-F238E27FC236}">
                  <a16:creationId xmlns:a16="http://schemas.microsoft.com/office/drawing/2014/main" id="{45B7B2BF-6C30-4E7C-9B92-89931CAC5E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41" name="Isosceles Triangle 40">
              <a:extLst>
                <a:ext uri="{FF2B5EF4-FFF2-40B4-BE49-F238E27FC236}">
                  <a16:creationId xmlns:a16="http://schemas.microsoft.com/office/drawing/2014/main" id="{D902BF1F-1CD4-4757-8E37-E537850CD8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42" name="Rectangle 27">
              <a:extLst>
                <a:ext uri="{FF2B5EF4-FFF2-40B4-BE49-F238E27FC236}">
                  <a16:creationId xmlns:a16="http://schemas.microsoft.com/office/drawing/2014/main" id="{EC181138-86B5-48DD-A9CF-E1B424432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43" name="Rectangle 28">
              <a:extLst>
                <a:ext uri="{FF2B5EF4-FFF2-40B4-BE49-F238E27FC236}">
                  <a16:creationId xmlns:a16="http://schemas.microsoft.com/office/drawing/2014/main" id="{2AFEC3B7-B6F9-4F8D-BB1D-1CB5D59A87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44" name="Rectangle 29">
              <a:extLst>
                <a:ext uri="{FF2B5EF4-FFF2-40B4-BE49-F238E27FC236}">
                  <a16:creationId xmlns:a16="http://schemas.microsoft.com/office/drawing/2014/main" id="{C7CFEC2C-F42F-4B3F-82EB-A23DD21C7F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45" name="Isosceles Triangle 44">
              <a:extLst>
                <a:ext uri="{FF2B5EF4-FFF2-40B4-BE49-F238E27FC236}">
                  <a16:creationId xmlns:a16="http://schemas.microsoft.com/office/drawing/2014/main" id="{E29569A7-8B01-47AE-86AA-D0BE37E984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46" name="Isosceles Triangle 45">
              <a:extLst>
                <a:ext uri="{FF2B5EF4-FFF2-40B4-BE49-F238E27FC236}">
                  <a16:creationId xmlns:a16="http://schemas.microsoft.com/office/drawing/2014/main" id="{2E15773A-78BA-459D-840F-CA90AB966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</p:grpSp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EFA93DD7-93F1-4CE0-A9C0-EB7584EC1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tekst, pogrzeb, jedzenie, ręcznik&#10;&#10;Opis wygenerowany automatycznie">
            <a:extLst>
              <a:ext uri="{FF2B5EF4-FFF2-40B4-BE49-F238E27FC236}">
                <a16:creationId xmlns:a16="http://schemas.microsoft.com/office/drawing/2014/main" id="{7C55D2C6-6ECB-75DF-9936-F3CB7A49CC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24" r="1" b="27129"/>
          <a:stretch/>
        </p:blipFill>
        <p:spPr>
          <a:xfrm>
            <a:off x="2957361" y="10"/>
            <a:ext cx="3151431" cy="3437494"/>
          </a:xfrm>
          <a:custGeom>
            <a:avLst/>
            <a:gdLst/>
            <a:ahLst/>
            <a:cxnLst/>
            <a:rect l="l" t="t" r="r" b="b"/>
            <a:pathLst>
              <a:path w="3151431" h="3437504">
                <a:moveTo>
                  <a:pt x="514552" y="0"/>
                </a:moveTo>
                <a:lnTo>
                  <a:pt x="2008047" y="0"/>
                </a:lnTo>
                <a:lnTo>
                  <a:pt x="2008047" y="1"/>
                </a:lnTo>
                <a:lnTo>
                  <a:pt x="3151431" y="1"/>
                </a:lnTo>
                <a:lnTo>
                  <a:pt x="2637972" y="3437504"/>
                </a:lnTo>
                <a:lnTo>
                  <a:pt x="0" y="3437504"/>
                </a:lnTo>
                <a:close/>
              </a:path>
            </a:pathLst>
          </a:custGeom>
        </p:spPr>
      </p:pic>
      <p:pic>
        <p:nvPicPr>
          <p:cNvPr id="12" name="Obraz 11" descr="Obraz zawierający meble, stół, tekst, Sztuka dziecięca&#10;&#10;Opis wygenerowany automatycznie">
            <a:extLst>
              <a:ext uri="{FF2B5EF4-FFF2-40B4-BE49-F238E27FC236}">
                <a16:creationId xmlns:a16="http://schemas.microsoft.com/office/drawing/2014/main" id="{B532E9EC-AF51-C775-572A-CF0D6E4DD0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00" r="-2" b="24482"/>
          <a:stretch/>
        </p:blipFill>
        <p:spPr>
          <a:xfrm>
            <a:off x="319203" y="10"/>
            <a:ext cx="3153384" cy="3437494"/>
          </a:xfrm>
          <a:custGeom>
            <a:avLst/>
            <a:gdLst/>
            <a:ahLst/>
            <a:cxnLst/>
            <a:rect l="l" t="t" r="r" b="b"/>
            <a:pathLst>
              <a:path w="3153384" h="3437504">
                <a:moveTo>
                  <a:pt x="511180" y="0"/>
                </a:moveTo>
                <a:lnTo>
                  <a:pt x="3153384" y="0"/>
                </a:lnTo>
                <a:lnTo>
                  <a:pt x="2638832" y="3437504"/>
                </a:lnTo>
                <a:lnTo>
                  <a:pt x="0" y="3437504"/>
                </a:lnTo>
                <a:close/>
              </a:path>
            </a:pathLst>
          </a:custGeom>
        </p:spPr>
      </p:pic>
      <p:pic>
        <p:nvPicPr>
          <p:cNvPr id="9" name="Obraz 8" descr="Obraz zawierający roślina, zioło, stół, jedzenie&#10;&#10;Opis wygenerowany automatycznie">
            <a:extLst>
              <a:ext uri="{FF2B5EF4-FFF2-40B4-BE49-F238E27FC236}">
                <a16:creationId xmlns:a16="http://schemas.microsoft.com/office/drawing/2014/main" id="{031A5541-14B0-6B7D-757B-AD4602480D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8" r="1" b="11921"/>
          <a:stretch/>
        </p:blipFill>
        <p:spPr>
          <a:xfrm>
            <a:off x="1" y="3437504"/>
            <a:ext cx="2956476" cy="3420496"/>
          </a:xfrm>
          <a:custGeom>
            <a:avLst/>
            <a:gdLst/>
            <a:ahLst/>
            <a:cxnLst/>
            <a:rect l="l" t="t" r="r" b="b"/>
            <a:pathLst>
              <a:path w="2956476" h="3420496">
                <a:moveTo>
                  <a:pt x="319202" y="0"/>
                </a:moveTo>
                <a:lnTo>
                  <a:pt x="2956476" y="0"/>
                </a:lnTo>
                <a:lnTo>
                  <a:pt x="2444471" y="3420496"/>
                </a:lnTo>
                <a:lnTo>
                  <a:pt x="0" y="3420496"/>
                </a:lnTo>
                <a:lnTo>
                  <a:pt x="0" y="2146516"/>
                </a:lnTo>
                <a:close/>
              </a:path>
            </a:pathLst>
          </a:custGeom>
        </p:spPr>
      </p:pic>
      <p:pic>
        <p:nvPicPr>
          <p:cNvPr id="7" name="Obraz 6" descr="Obraz zawierający roślina, ptak, roślina domowa, zioło&#10;&#10;Opis wygenerowany automatycznie">
            <a:extLst>
              <a:ext uri="{FF2B5EF4-FFF2-40B4-BE49-F238E27FC236}">
                <a16:creationId xmlns:a16="http://schemas.microsoft.com/office/drawing/2014/main" id="{0D7AEC85-A8A0-1940-CAA1-82EC6343F9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0" r="-1" b="9299"/>
          <a:stretch/>
        </p:blipFill>
        <p:spPr>
          <a:xfrm>
            <a:off x="2443799" y="3437504"/>
            <a:ext cx="3151535" cy="3420496"/>
          </a:xfrm>
          <a:custGeom>
            <a:avLst/>
            <a:gdLst/>
            <a:ahLst/>
            <a:cxnLst/>
            <a:rect l="l" t="t" r="r" b="b"/>
            <a:pathLst>
              <a:path w="3151535" h="3420496">
                <a:moveTo>
                  <a:pt x="512005" y="0"/>
                </a:moveTo>
                <a:lnTo>
                  <a:pt x="3151535" y="0"/>
                </a:lnTo>
                <a:lnTo>
                  <a:pt x="2640616" y="3420496"/>
                </a:lnTo>
                <a:lnTo>
                  <a:pt x="0" y="3420496"/>
                </a:lnTo>
                <a:close/>
              </a:path>
            </a:pathLst>
          </a:custGeom>
        </p:spPr>
      </p:pic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BAE7D61-C468-452B-AD40-2FD6365B4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9203" y="3437504"/>
            <a:ext cx="527613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D8C0890-7680-4FCD-B337-24D18C1B75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2443799" y="0"/>
            <a:ext cx="1028788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9505495-9520-4053-A869-64D132584D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02BEDCFF-4AB4-434D-AF28-8BEE49EAED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A8C0F654-A33E-4631-92E1-2B50FD6513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ctangle 23">
              <a:extLst>
                <a:ext uri="{FF2B5EF4-FFF2-40B4-BE49-F238E27FC236}">
                  <a16:creationId xmlns:a16="http://schemas.microsoft.com/office/drawing/2014/main" id="{0486C47D-FBA4-4BCD-8B12-8A4304766B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58" name="Rectangle 25">
              <a:extLst>
                <a:ext uri="{FF2B5EF4-FFF2-40B4-BE49-F238E27FC236}">
                  <a16:creationId xmlns:a16="http://schemas.microsoft.com/office/drawing/2014/main" id="{109C8431-5682-4922-B867-BB788B6E1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59" name="Isosceles Triangle 58">
              <a:extLst>
                <a:ext uri="{FF2B5EF4-FFF2-40B4-BE49-F238E27FC236}">
                  <a16:creationId xmlns:a16="http://schemas.microsoft.com/office/drawing/2014/main" id="{E9C9A55E-E24A-43DA-8172-AA087FE3BC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60" name="Rectangle 27">
              <a:extLst>
                <a:ext uri="{FF2B5EF4-FFF2-40B4-BE49-F238E27FC236}">
                  <a16:creationId xmlns:a16="http://schemas.microsoft.com/office/drawing/2014/main" id="{7AA8486B-43FD-458B-A510-CDA2A9E6A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61" name="Rectangle 28">
              <a:extLst>
                <a:ext uri="{FF2B5EF4-FFF2-40B4-BE49-F238E27FC236}">
                  <a16:creationId xmlns:a16="http://schemas.microsoft.com/office/drawing/2014/main" id="{B174358B-C818-4CDC-9084-7CC2BCE1E6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62" name="Rectangle 29">
              <a:extLst>
                <a:ext uri="{FF2B5EF4-FFF2-40B4-BE49-F238E27FC236}">
                  <a16:creationId xmlns:a16="http://schemas.microsoft.com/office/drawing/2014/main" id="{C07E7727-CE40-4DCD-9149-97D885520F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63" name="Isosceles Triangle 62">
              <a:extLst>
                <a:ext uri="{FF2B5EF4-FFF2-40B4-BE49-F238E27FC236}">
                  <a16:creationId xmlns:a16="http://schemas.microsoft.com/office/drawing/2014/main" id="{AD91516C-D7EC-4144-8A2B-A34260E19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64" name="Isosceles Triangle 63">
              <a:extLst>
                <a:ext uri="{FF2B5EF4-FFF2-40B4-BE49-F238E27FC236}">
                  <a16:creationId xmlns:a16="http://schemas.microsoft.com/office/drawing/2014/main" id="{C3F76265-A59D-40B3-A7F8-9B60D3C11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69E3A119-2DFE-EE8E-237F-856E71C6C9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69290" y="609600"/>
            <a:ext cx="3104711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800" b="1" dirty="0" err="1"/>
              <a:t>Grupa</a:t>
            </a:r>
            <a:r>
              <a:rPr lang="en-US" sz="2800" b="1" dirty="0"/>
              <a:t> </a:t>
            </a:r>
            <a:r>
              <a:rPr lang="en-US" sz="2800" b="1" dirty="0" err="1"/>
              <a:t>wiekowa</a:t>
            </a:r>
            <a:r>
              <a:rPr lang="en-US" sz="2800" b="1" dirty="0"/>
              <a:t> 3-4 </a:t>
            </a:r>
            <a:r>
              <a:rPr lang="en-US" sz="2800" b="1" dirty="0" err="1"/>
              <a:t>latki</a:t>
            </a:r>
            <a:endParaRPr lang="en-US" sz="2800" b="1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4FD7BB06-E468-C374-8779-7C680F7C5DDE}"/>
              </a:ext>
            </a:extLst>
          </p:cNvPr>
          <p:cNvSpPr txBox="1"/>
          <p:nvPr/>
        </p:nvSpPr>
        <p:spPr>
          <a:xfrm>
            <a:off x="6169290" y="2160589"/>
            <a:ext cx="3104712" cy="37861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fontAlgn="auto">
              <a:spcBef>
                <a:spcPts val="1000"/>
              </a:spcBef>
              <a:buClr>
                <a:schemeClr val="accent1"/>
              </a:buClr>
              <a:buSzPct val="80000"/>
              <a:tabLst/>
              <a:defRPr/>
            </a:pPr>
            <a:r>
              <a:rPr kumimoji="0" lang="pl-PL" sz="2000" b="1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Przedszkole Tygryski w Pigłowicach</a:t>
            </a:r>
          </a:p>
          <a:p>
            <a:pPr marL="0" marR="0" lvl="0" indent="0" fontAlgn="auto">
              <a:spcBef>
                <a:spcPts val="1000"/>
              </a:spcBef>
              <a:buClr>
                <a:schemeClr val="accent1"/>
              </a:buClr>
              <a:buSzPct val="80000"/>
              <a:tabLst/>
              <a:defRPr/>
            </a:pPr>
            <a:endParaRPr kumimoji="0" lang="en-US" b="0" i="0" u="none" strike="noStrike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137256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9E3A119-2DFE-EE8E-237F-856E71C6C9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64172" y="196138"/>
            <a:ext cx="4263655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Grupa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wiekowa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3-4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latki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8" name="Obraz 7" descr="Obraz zawierający Modelarstwo redukcyjne, na wolnym powietrzu, ziemia&#10;&#10;Opis wygenerowany automatycznie">
            <a:extLst>
              <a:ext uri="{FF2B5EF4-FFF2-40B4-BE49-F238E27FC236}">
                <a16:creationId xmlns:a16="http://schemas.microsoft.com/office/drawing/2014/main" id="{9E98508E-C942-3AD6-0239-5C88C8F0A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389" y="648585"/>
            <a:ext cx="8279219" cy="6209415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949F9880-4DD1-E4A7-2E3B-FB1CB19FCAE8}"/>
              </a:ext>
            </a:extLst>
          </p:cNvPr>
          <p:cNvSpPr txBox="1"/>
          <p:nvPr/>
        </p:nvSpPr>
        <p:spPr>
          <a:xfrm>
            <a:off x="2550637" y="728947"/>
            <a:ext cx="7090722" cy="37861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fontAlgn="auto">
              <a:spcBef>
                <a:spcPts val="1000"/>
              </a:spcBef>
              <a:buClr>
                <a:schemeClr val="accent1"/>
              </a:buClr>
              <a:buSzPct val="80000"/>
              <a:tabLst/>
              <a:defRPr/>
            </a:pPr>
            <a:r>
              <a:rPr kumimoji="0" lang="pl-PL" sz="2400" b="1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Przedszkole w Pięczkowie Oddział Krasnoludki</a:t>
            </a:r>
          </a:p>
          <a:p>
            <a:pPr marL="0" marR="0" lvl="0" indent="0" fontAlgn="auto">
              <a:spcBef>
                <a:spcPts val="1000"/>
              </a:spcBef>
              <a:buClr>
                <a:schemeClr val="accent1"/>
              </a:buClr>
              <a:buSzPct val="80000"/>
              <a:tabLst/>
              <a:defRPr/>
            </a:pPr>
            <a:endParaRPr kumimoji="0" lang="en-US" sz="2000" b="1" i="0" u="none" strike="noStrike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6027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EB0D40EF-BA14-42F1-9492-D38C59DCA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2C3A70F-581F-48B1-AD94-04AF9A38D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3EABD0F-494E-4C0C-8A0C-139AFC428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23">
              <a:extLst>
                <a:ext uri="{FF2B5EF4-FFF2-40B4-BE49-F238E27FC236}">
                  <a16:creationId xmlns:a16="http://schemas.microsoft.com/office/drawing/2014/main" id="{739811F7-2462-4463-BE69-32CEBED03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19" name="Rectangle 25">
              <a:extLst>
                <a:ext uri="{FF2B5EF4-FFF2-40B4-BE49-F238E27FC236}">
                  <a16:creationId xmlns:a16="http://schemas.microsoft.com/office/drawing/2014/main" id="{D91A6F9F-54F1-461A-A043-E97203A85F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28681C3A-B98D-44BE-8120-45C3F3BA0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21" name="Rectangle 27">
              <a:extLst>
                <a:ext uri="{FF2B5EF4-FFF2-40B4-BE49-F238E27FC236}">
                  <a16:creationId xmlns:a16="http://schemas.microsoft.com/office/drawing/2014/main" id="{37478156-05FD-4D8F-AE53-B3D40AF29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22" name="Rectangle 28">
              <a:extLst>
                <a:ext uri="{FF2B5EF4-FFF2-40B4-BE49-F238E27FC236}">
                  <a16:creationId xmlns:a16="http://schemas.microsoft.com/office/drawing/2014/main" id="{A81F9C83-B446-4703-8B99-C01F0E403E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23" name="Rectangle 29">
              <a:extLst>
                <a:ext uri="{FF2B5EF4-FFF2-40B4-BE49-F238E27FC236}">
                  <a16:creationId xmlns:a16="http://schemas.microsoft.com/office/drawing/2014/main" id="{C2F5F0B6-D807-4AAE-852B-7BECE0CF4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0945AE7B-1E9E-491F-976F-1552730887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A38028DA-F87E-4372-9295-BC98DB4007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69E3A119-2DFE-EE8E-237F-856E71C6C9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9722" y="286953"/>
            <a:ext cx="8596667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3600" b="1" dirty="0" err="1"/>
              <a:t>Grupa</a:t>
            </a:r>
            <a:r>
              <a:rPr lang="en-US" sz="3600" b="1" dirty="0"/>
              <a:t> </a:t>
            </a:r>
            <a:r>
              <a:rPr lang="en-US" sz="3600" b="1" dirty="0" err="1"/>
              <a:t>wiekowa</a:t>
            </a:r>
            <a:r>
              <a:rPr lang="en-US" sz="3600" b="1" dirty="0"/>
              <a:t> 3-4 </a:t>
            </a:r>
            <a:r>
              <a:rPr lang="en-US" sz="3600" b="1" dirty="0" err="1"/>
              <a:t>latki</a:t>
            </a:r>
            <a:endParaRPr lang="en-US" sz="3600" b="1" dirty="0"/>
          </a:p>
        </p:txBody>
      </p:sp>
      <p:sp>
        <p:nvSpPr>
          <p:cNvPr id="27" name="Isosceles Triangle 8">
            <a:extLst>
              <a:ext uri="{FF2B5EF4-FFF2-40B4-BE49-F238E27FC236}">
                <a16:creationId xmlns:a16="http://schemas.microsoft.com/office/drawing/2014/main" id="{98EE4960-6ED7-49B4-BEEE-A96A0C83D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pic>
        <p:nvPicPr>
          <p:cNvPr id="6" name="Obraz 5" descr="Obraz zawierający ptak, drób, budynek, na wolnym powietrzu&#10;&#10;Opis wygenerowany automatycznie">
            <a:extLst>
              <a:ext uri="{FF2B5EF4-FFF2-40B4-BE49-F238E27FC236}">
                <a16:creationId xmlns:a16="http://schemas.microsoft.com/office/drawing/2014/main" id="{3018501F-50DC-9172-5E1F-22B625F3EF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" r="7587" b="1"/>
          <a:stretch/>
        </p:blipFill>
        <p:spPr>
          <a:xfrm>
            <a:off x="3476847" y="989674"/>
            <a:ext cx="3879307" cy="5736744"/>
          </a:xfrm>
          <a:prstGeom prst="rect">
            <a:avLst/>
          </a:prstGeom>
        </p:spPr>
      </p:pic>
      <p:pic>
        <p:nvPicPr>
          <p:cNvPr id="10" name="Obraz 9" descr="Obraz zawierający Modelarstwo redukcyjne, zabawka&#10;&#10;Opis wygenerowany automatycznie">
            <a:extLst>
              <a:ext uri="{FF2B5EF4-FFF2-40B4-BE49-F238E27FC236}">
                <a16:creationId xmlns:a16="http://schemas.microsoft.com/office/drawing/2014/main" id="{696004E2-45F0-6F7F-24DF-CBBFBE50AF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1" r="34082" b="-2"/>
          <a:stretch/>
        </p:blipFill>
        <p:spPr>
          <a:xfrm>
            <a:off x="7584755" y="-8467"/>
            <a:ext cx="4671868" cy="6908788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4FD7BB06-E468-C374-8779-7C680F7C5DDE}"/>
              </a:ext>
            </a:extLst>
          </p:cNvPr>
          <p:cNvSpPr txBox="1"/>
          <p:nvPr/>
        </p:nvSpPr>
        <p:spPr>
          <a:xfrm>
            <a:off x="1068623" y="1590982"/>
            <a:ext cx="294812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fontAlgn="auto">
              <a:spcBef>
                <a:spcPts val="1000"/>
              </a:spcBef>
              <a:buClr>
                <a:schemeClr val="accent1"/>
              </a:buClr>
              <a:buSzPct val="80000"/>
              <a:tabLst/>
              <a:defRPr/>
            </a:pPr>
            <a:r>
              <a:rPr kumimoji="0" lang="en-US" b="1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rPr>
              <a:t>Przedszkole</a:t>
            </a:r>
            <a:r>
              <a:rPr kumimoji="0" lang="en-US" b="1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rPr>
              <a:t> w </a:t>
            </a:r>
            <a:r>
              <a:rPr kumimoji="0" lang="en-US" b="1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rPr>
              <a:t>Pięczkowie</a:t>
            </a:r>
            <a:r>
              <a:rPr kumimoji="0" lang="en-US" b="1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rPr>
              <a:t> Oddział </a:t>
            </a:r>
            <a:r>
              <a:rPr kumimoji="0" lang="en-US" b="1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rPr>
              <a:t>Krasnoludki</a:t>
            </a:r>
            <a:endParaRPr kumimoji="0" lang="en-US" b="1" i="0" u="none" strike="noStrike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</a:endParaRPr>
          </a:p>
          <a:p>
            <a:pPr marL="0" marR="0" lvl="0" indent="0" fontAlgn="auto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US" b="0" i="0" u="none" strike="noStrike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8586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9E3A119-2DFE-EE8E-237F-856E71C6C9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FB78371-005E-6544-17AD-A433B0AB10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EEA5B53-0639-5E94-3A4B-128C0B3E4D70}"/>
              </a:ext>
            </a:extLst>
          </p:cNvPr>
          <p:cNvSpPr txBox="1"/>
          <p:nvPr/>
        </p:nvSpPr>
        <p:spPr>
          <a:xfrm>
            <a:off x="2292462" y="426185"/>
            <a:ext cx="767670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>
                <a:latin typeface="Arial" panose="020B0604020202020204" pitchFamily="34" charset="0"/>
                <a:cs typeface="Arial" panose="020B0604020202020204" pitchFamily="34" charset="0"/>
              </a:rPr>
              <a:t>Prace konkursowe</a:t>
            </a:r>
          </a:p>
          <a:p>
            <a:pPr algn="ctr"/>
            <a:r>
              <a:rPr lang="pl-PL" sz="4000" b="1" dirty="0">
                <a:latin typeface="Arial" panose="020B0604020202020204" pitchFamily="34" charset="0"/>
                <a:cs typeface="Arial" panose="020B0604020202020204" pitchFamily="34" charset="0"/>
              </a:rPr>
              <a:t>Grupa wiekowa 5 – 6 latki</a:t>
            </a:r>
          </a:p>
          <a:p>
            <a:endParaRPr lang="pl-PL" sz="2000" dirty="0"/>
          </a:p>
        </p:txBody>
      </p:sp>
      <p:pic>
        <p:nvPicPr>
          <p:cNvPr id="6" name="Obraz 5" descr="Obraz zawierający tekst, owoce, zrzut ekranu, jedzenie&#10;&#10;Opis wygenerowany automatycznie">
            <a:extLst>
              <a:ext uri="{FF2B5EF4-FFF2-40B4-BE49-F238E27FC236}">
                <a16:creationId xmlns:a16="http://schemas.microsoft.com/office/drawing/2014/main" id="{7F916AA9-BF6A-7CB0-E92E-02BD84EDB5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0268"/>
            <a:ext cx="12261633" cy="517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988736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</TotalTime>
  <Words>214</Words>
  <Application>Microsoft Office PowerPoint</Application>
  <PresentationFormat>Panoramiczny</PresentationFormat>
  <Paragraphs>38</Paragraphs>
  <Slides>19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3" baseType="lpstr">
      <vt:lpstr>Arial</vt:lpstr>
      <vt:lpstr>Trebuchet MS</vt:lpstr>
      <vt:lpstr>Wingdings 3</vt:lpstr>
      <vt:lpstr>Faseta</vt:lpstr>
      <vt:lpstr>Prezentacja programu PowerPoint</vt:lpstr>
      <vt:lpstr>Prezentacja programu PowerPoint</vt:lpstr>
      <vt:lpstr>Grupa wiekowa 3-4 latki - I miejsce</vt:lpstr>
      <vt:lpstr>Grupa wiekowa 3-4 latki I miejsce</vt:lpstr>
      <vt:lpstr>Grupa wiekowa 3-4 latki</vt:lpstr>
      <vt:lpstr>Grupa wiekowa 3-4 latki</vt:lpstr>
      <vt:lpstr>Grupa wiekowa 3-4 latki</vt:lpstr>
      <vt:lpstr>Grupa wiekowa 3-4 latki</vt:lpstr>
      <vt:lpstr>Prezentacja programu PowerPoint</vt:lpstr>
      <vt:lpstr>Grupa wiekowa 5-6 latki - I miejsce</vt:lpstr>
      <vt:lpstr>Grupa wiekowa 5-6 latki I miejsce</vt:lpstr>
      <vt:lpstr>Grupa wiekowa 5-6 latki </vt:lpstr>
      <vt:lpstr>Grupa wiekowa 5-6 latki</vt:lpstr>
      <vt:lpstr>Prezentacja programu PowerPoint</vt:lpstr>
      <vt:lpstr>Grupa wiekowa 5-6 latki</vt:lpstr>
      <vt:lpstr>Grupa wiekowa 5-6 latki </vt:lpstr>
      <vt:lpstr>Grupa wiekowa 5-6 latki</vt:lpstr>
      <vt:lpstr>Grupa wiekowa 5-6 latki </vt:lpstr>
      <vt:lpstr>Grupa wiekowa 5-6 latki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PSSE Środa Wlkp. - Adrian Sroka</dc:creator>
  <cp:lastModifiedBy>PSSE Środa Wlkp. - Adrian Sroka</cp:lastModifiedBy>
  <cp:revision>13</cp:revision>
  <dcterms:created xsi:type="dcterms:W3CDTF">2024-06-17T11:58:14Z</dcterms:created>
  <dcterms:modified xsi:type="dcterms:W3CDTF">2024-06-18T07:03:20Z</dcterms:modified>
</cp:coreProperties>
</file>