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4"/>
  </p:sldMasterIdLst>
  <p:notesMasterIdLst>
    <p:notesMasterId r:id="rId31"/>
  </p:notesMasterIdLst>
  <p:handoutMasterIdLst>
    <p:handoutMasterId r:id="rId32"/>
  </p:handoutMasterIdLst>
  <p:sldIdLst>
    <p:sldId id="1520" r:id="rId5"/>
    <p:sldId id="1569" r:id="rId6"/>
    <p:sldId id="1578" r:id="rId7"/>
    <p:sldId id="1572" r:id="rId8"/>
    <p:sldId id="1602" r:id="rId9"/>
    <p:sldId id="1586" r:id="rId10"/>
    <p:sldId id="1587" r:id="rId11"/>
    <p:sldId id="1588" r:id="rId12"/>
    <p:sldId id="1608" r:id="rId13"/>
    <p:sldId id="1581" r:id="rId14"/>
    <p:sldId id="1576" r:id="rId15"/>
    <p:sldId id="1541" r:id="rId16"/>
    <p:sldId id="1582" r:id="rId17"/>
    <p:sldId id="1526" r:id="rId18"/>
    <p:sldId id="1584" r:id="rId19"/>
    <p:sldId id="1592" r:id="rId20"/>
    <p:sldId id="1604" r:id="rId21"/>
    <p:sldId id="1535" r:id="rId22"/>
    <p:sldId id="1610" r:id="rId23"/>
    <p:sldId id="1590" r:id="rId24"/>
    <p:sldId id="1591" r:id="rId25"/>
    <p:sldId id="1607" r:id="rId26"/>
    <p:sldId id="430" r:id="rId27"/>
    <p:sldId id="431" r:id="rId28"/>
    <p:sldId id="1611" r:id="rId29"/>
    <p:sldId id="155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DDC8CF7B-CB27-4999-BF66-7907918AC058}">
          <p14:sldIdLst>
            <p14:sldId id="1520"/>
            <p14:sldId id="1569"/>
            <p14:sldId id="1578"/>
            <p14:sldId id="1572"/>
            <p14:sldId id="1602"/>
            <p14:sldId id="1586"/>
            <p14:sldId id="1587"/>
            <p14:sldId id="1588"/>
            <p14:sldId id="1608"/>
            <p14:sldId id="1581"/>
            <p14:sldId id="1576"/>
            <p14:sldId id="1541"/>
            <p14:sldId id="1582"/>
            <p14:sldId id="1526"/>
            <p14:sldId id="1584"/>
            <p14:sldId id="1592"/>
            <p14:sldId id="1604"/>
            <p14:sldId id="1535"/>
            <p14:sldId id="1610"/>
            <p14:sldId id="1590"/>
            <p14:sldId id="1591"/>
            <p14:sldId id="1607"/>
            <p14:sldId id="430"/>
            <p14:sldId id="431"/>
            <p14:sldId id="1611"/>
            <p14:sldId id="1556"/>
          </p14:sldIdLst>
        </p14:section>
        <p14:section name="Sekcja bez tytułu" id="{A8E6F70B-6647-4158-B7D6-BD39FC4B0A0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471F2E-E011-F521-299E-65FC243E7E5E}" name="David Salaguinto" initials="DS" userId="S::davidsa@microsoft.com::9399e6ad-b974-43d0-b593-8c2804f84e0d" providerId="AD"/>
  <p188:author id="{DC3CAF61-3D39-8A1C-6AB6-F5CBCFCBEA47}" name="Vanessa Buzgheia (ALLEGIS GROUP HOLDINGS INC)" initials="" userId="S::v-vabuzgheia@microsoft.com::f3934b54-4599-40d0-96a8-d6208686f730" providerId="AD"/>
  <p188:author id="{9941987A-41B7-49AC-EE6E-03F2D0BD95BA}" name="Daria Naidenov" initials="DN" userId="S::danaidenov@microsoft.com::ab38ab5f-bdf0-4774-ae5a-d2782abb20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D470E5-E299-6DF7-21E5-0FF8DA1D3411}" v="80" dt="2026-02-03T06:57:27.437"/>
    <p1510:client id="{7152EF10-B1E0-1A20-0E02-7F191E2EA96F}" v="144" dt="2026-02-03T07:05:59.675"/>
    <p1510:client id="{99B66208-B321-2D02-A30F-9F0009C205E8}" v="6" dt="2026-02-02T13:44:34.629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Styl jasny 2 — Ak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198972-73C8-9327-0850-18A6425134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5A2EB-01C3-20E0-FF45-07CCC86724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1EC30-5B0B-48D0-A1A8-66A96720DF24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C50A84-CDF8-9D1C-7599-D1B543581C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AFBD2-1F7B-DB18-5994-6D22C6743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FBFCE-2205-4B9C-81E5-532E0690D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68A4D-42A7-45F7-9930-00E8DCB48D7E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D6F49-EBB7-4CCF-97A8-E526BB28B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4421221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335373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CE49F5C-A5C2-D242-8D52-740EDA0C7D2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309633C-4073-444C-3C9D-6534B65749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9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0063"/>
            <a:ext cx="8467558" cy="1554480"/>
          </a:xfrm>
        </p:spPr>
        <p:txBody>
          <a:bodyPr anchor="t" anchorCtr="0">
            <a:normAutofit/>
          </a:bodyPr>
          <a:lstStyle>
            <a:lvl1pPr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3816" y="2380995"/>
            <a:ext cx="8869680" cy="3291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AA5563F-232C-2635-C4B9-CBC56B3F9C8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286EE302-3E0B-49C1-1765-F1D5192EB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051688"/>
            <a:ext cx="5577962" cy="480713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11808" y="1633600"/>
            <a:ext cx="3596952" cy="415167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59BF474-0648-42DE-65A1-19DE76460C0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4347605-E848-BB0F-9FFD-45B453E84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69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302209"/>
            <a:ext cx="3234184" cy="4202629"/>
          </a:xfr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524" y="1353163"/>
            <a:ext cx="3596952" cy="41516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Aft>
                <a:spcPts val="1000"/>
              </a:spcAft>
              <a:buFontTx/>
              <a:buNone/>
              <a:defRPr sz="1800"/>
            </a:lvl1pPr>
            <a:lvl2pPr marL="228600" indent="0">
              <a:spcAft>
                <a:spcPts val="1000"/>
              </a:spcAft>
              <a:buFontTx/>
              <a:buNone/>
              <a:defRPr sz="1600"/>
            </a:lvl2pPr>
            <a:lvl3pPr marL="457200" indent="0">
              <a:spcAft>
                <a:spcPts val="1000"/>
              </a:spcAft>
              <a:buFontTx/>
              <a:buNone/>
              <a:defRPr sz="1400"/>
            </a:lvl3pPr>
            <a:lvl4pPr marL="685800" indent="0">
              <a:spcAft>
                <a:spcPts val="1000"/>
              </a:spcAft>
              <a:buFontTx/>
              <a:buNone/>
              <a:defRPr sz="1800"/>
            </a:lvl4pPr>
            <a:lvl5pPr marL="914400" indent="0">
              <a:spcAft>
                <a:spcPts val="1000"/>
              </a:spcAft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9410534-6B46-788C-CBEF-C5E218A2C8A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86B027D0-3EAB-59C3-FD4C-17204BC27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86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4411632"/>
            <a:ext cx="4663440" cy="1554480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622FFB4D-B5E7-3882-7509-50FC147AD0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3544" y="941832"/>
            <a:ext cx="4179742" cy="2992856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5388" y="2578608"/>
            <a:ext cx="4663440" cy="33375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228600" indent="0">
              <a:buFont typeface="+mj-lt"/>
              <a:buNone/>
              <a:defRPr sz="1600"/>
            </a:lvl2pPr>
            <a:lvl3pPr marL="457200" indent="0">
              <a:buFont typeface="+mj-lt"/>
              <a:buNone/>
              <a:defRPr sz="1400"/>
            </a:lvl3pPr>
            <a:lvl4pPr marL="685800" indent="0">
              <a:buFont typeface="+mj-lt"/>
              <a:buNone/>
              <a:defRPr sz="1800"/>
            </a:lvl4pPr>
            <a:lvl5pPr>
              <a:buFont typeface="+mj-lt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453B979-61B6-269F-2AB2-0B036271515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87B01DC-B616-4BEB-E4F8-AB8CD66E99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8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975" y="831439"/>
            <a:ext cx="10440990" cy="113225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975" y="2103120"/>
            <a:ext cx="10440989" cy="35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8EF15D-1601-4D87-A180-ADBEFD4715D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9183414F-EC7B-5F97-4C83-0481FCF4D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1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04" y="2385975"/>
            <a:ext cx="4325112" cy="245479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68ABABF-0A27-8C1E-8792-B8299120AB88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46FE19BF-1A11-8AE2-899C-D8B631197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9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5" y="2819320"/>
            <a:ext cx="4372547" cy="28346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8B0E68BA-9AEE-909E-56B9-A14C4D9AD3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2171156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2815002"/>
            <a:ext cx="5162550" cy="2834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1D7016D-C08B-7B3B-5259-77586F691DA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2170998-162D-43DE-102D-19D4B19D87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7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8082"/>
            <a:ext cx="4145582" cy="46388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7419" y="848517"/>
            <a:ext cx="5681662" cy="481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AE5D3C3-7028-9022-5292-7C7F5B8FF0F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0B2CF4F5-9622-7352-4159-FEEFBA234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59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50392"/>
            <a:ext cx="4142232" cy="49406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66305"/>
            <a:ext cx="6159500" cy="49247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E43DE62-5946-44C1-E51D-FBBE5FA92FE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FD5AA3D2-EEDE-B264-FA96-69F85CC43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901" y="842956"/>
            <a:ext cx="3494314" cy="511640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865504"/>
            <a:ext cx="6766560" cy="50938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A692BD7-ECEF-D5EA-E216-98B514C8432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DBDB61F-5B7A-55DF-FBD4-50A8E8D7E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ictur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CC9A669-A9A2-C81A-7659-2BE084D43C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54051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6652687-90E6-844C-8F24-1ABDDB5EC30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539220"/>
            <a:ext cx="10478450" cy="91440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1453372"/>
            <a:ext cx="10478450" cy="73152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F1FD2634-9F3A-30FE-C10F-A6D771122A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72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6209" y="868680"/>
            <a:ext cx="6093225" cy="1143000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3752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6209" y="2017058"/>
            <a:ext cx="6071616" cy="40364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C104405-0316-34F5-91C0-86258241E40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D76D40A-7E9D-CC48-8896-6570A4E7D2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4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90" y="822960"/>
            <a:ext cx="6135624" cy="1143000"/>
          </a:xfrm>
        </p:spPr>
        <p:txBody>
          <a:bodyPr anchor="b"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316" y="2057402"/>
            <a:ext cx="6135624" cy="4489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791456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E03D360-6A82-FAA7-90D3-39121E038267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B5B796C-FF92-2306-94B7-434CD5F42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814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8854" y="829325"/>
            <a:ext cx="6858000" cy="932688"/>
          </a:xfrm>
        </p:spPr>
        <p:txBody>
          <a:bodyPr anchor="t" anchorCtr="0"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429000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8854" y="1878456"/>
            <a:ext cx="6858000" cy="4150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0BF898C-74B1-460D-C48F-AF3E0628AF7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5A3C07E-7CA0-7201-B3C9-CD7A6BD5DE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37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046" y="3832180"/>
            <a:ext cx="4297661" cy="1852154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A9DF44A2-0708-C962-D4F6-461FBBBE26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4" y="849445"/>
            <a:ext cx="4173673" cy="2913664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12179" y="849444"/>
            <a:ext cx="5295472" cy="48348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C1EE7F5-8A4C-5BBF-FE63-142E1205CD25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6901F3C1-6AFD-C304-D76C-45F7626A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4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9038" y="832804"/>
            <a:ext cx="436168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096000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08975" y="2467805"/>
            <a:ext cx="4362450" cy="3557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AF5AE9A-9030-DC0B-0318-AD81E4EA3D1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8BEE9291-70F9-ED22-B0E7-576067620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42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3023" y="2132530"/>
            <a:ext cx="4961795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A2C06F4-46D4-E31A-FE24-FA262F307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909016"/>
            <a:ext cx="5685399" cy="503996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33023" y="3788229"/>
            <a:ext cx="4961795" cy="1919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4151D0E-D472-2838-4642-33F6D086FD2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CCD5D70-97FE-97B2-50FC-69CADB298D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0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094" y="825703"/>
            <a:ext cx="4522936" cy="93268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67237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48429" y="1789540"/>
            <a:ext cx="4512601" cy="43348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9F8AF00-E5F2-48D2-FB33-23EF035240F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F554977C-C14E-9413-C17E-25C8C59117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87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73104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1933808"/>
            <a:ext cx="4572000" cy="4983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CD55653-C8C9-068F-CF5A-7E1436D7EF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9621" y="0"/>
            <a:ext cx="567237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BA282D3-422D-DD2C-77F8-3615D2CCDB9F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94786F25-E418-F390-1746-7A87152C92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6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66298" y="831603"/>
            <a:ext cx="3401568" cy="1527048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03810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66425" y="2379232"/>
            <a:ext cx="3401568" cy="36471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EAAEF1A-1C72-D1B5-02E2-1CB9C2F2890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2153D81-1DD4-D410-1C82-A96EA1A3A6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5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2960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377440"/>
            <a:ext cx="3401568" cy="40957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8EA6ECE-A15F-6912-D7D2-5068334FB12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FEF7B74-7DA0-66C7-34CD-2107AF95C3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8896" y="1242744"/>
            <a:ext cx="4206240" cy="336204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54B0559-51E5-322E-E61A-85E35AAB21A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5C03AD97-6732-3DBC-5F7F-1D565F686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7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417" y="822516"/>
            <a:ext cx="3273552" cy="1942773"/>
          </a:xfrm>
        </p:spPr>
        <p:txBody>
          <a:bodyPr anchor="t" anchorCtr="0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220197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411" y="2778536"/>
            <a:ext cx="3273552" cy="29260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5D60F6D-7FF3-C9D1-CB12-403BEB12409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EAB4119-7351-DFD5-EC01-9586DB2524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413" y="4136739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692106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4136738"/>
            <a:ext cx="6400800" cy="1390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29F458F-C7D5-DC33-3092-68F26AA1125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20A3F5A0-BC86-6AE5-B924-213EEBC133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69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3610091"/>
            <a:ext cx="2953618" cy="1892808"/>
          </a:xfrm>
        </p:spPr>
        <p:txBody>
          <a:bodyPr anchor="t">
            <a:normAutofit/>
          </a:bodyPr>
          <a:lstStyle>
            <a:lvl1pPr>
              <a:defRPr sz="3200">
                <a:latin typeface=""/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141683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3610091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04CE6B2-DB89-5D15-2F98-896B6A2AD8D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3013462-CB05-ABD2-F343-65E05EBCC6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0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223" y="833527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833527"/>
            <a:ext cx="7772400" cy="224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9022279-744A-C7A3-BD3D-E2832EF3AB8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B141B128-604F-DC32-B32C-C8A5D13E57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99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35034"/>
            <a:ext cx="10765539" cy="970463"/>
          </a:xfrm>
        </p:spPr>
        <p:txBody>
          <a:bodyPr anchor="ctr"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210" y="1828800"/>
            <a:ext cx="5701655" cy="4088298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1"/>
            <a:ext cx="4251960" cy="408829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AD1240C-3A3E-4C5A-E62C-1052C5963FAA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5BC81448-5DCB-7580-2A6F-27D6B7AB09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7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14645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4" y="2971800"/>
            <a:ext cx="4219217" cy="296858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48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4950" y="838032"/>
            <a:ext cx="5585925" cy="5102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2555C7B-D069-3CB5-1FEC-E27843C9B8CF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96E26BED-C9BC-E3F6-E826-E478B772F7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61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28825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473" y="2662694"/>
            <a:ext cx="2826675" cy="327330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8493" y="840587"/>
            <a:ext cx="6561138" cy="50954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BA338FD-0577-0BFF-1166-54C91E1F0D2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8DAA2CF-F307-6B48-8473-9BCBEAD2B9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4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4688" y="4318002"/>
            <a:ext cx="3741303" cy="1727191"/>
          </a:xfrm>
        </p:spPr>
        <p:txBody>
          <a:bodyPr anchor="b" anchorCtr="0">
            <a:normAutofit/>
          </a:bodyPr>
          <a:lstStyle>
            <a:lvl1pPr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603503"/>
            <a:ext cx="10535513" cy="43342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DC2EE25-80F9-44F1-9317-B7009BFD55F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2C2DE1B-8B51-BEC7-660D-D838103FD9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21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0ABD31F-6790-1046-FAA9-F005395197D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77710" y="676656"/>
            <a:ext cx="36576" cy="5212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3074" y="4520514"/>
            <a:ext cx="7525512" cy="1545336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816863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2CC69D9-40F7-A854-9B42-002AE75E5D2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E5B726F5-A71D-4145-66C4-10E4ACBB5F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47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98" y="1318437"/>
            <a:ext cx="4368688" cy="4747413"/>
          </a:xfrm>
        </p:spPr>
        <p:txBody>
          <a:bodyPr anchor="b" anchorCtr="0">
            <a:normAutofit/>
          </a:bodyPr>
          <a:lstStyle>
            <a:lvl1pPr algn="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7240" y="1318437"/>
            <a:ext cx="5318760" cy="47474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175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5CB5F9D-A91D-EF42-BE25-ABCCF697A04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0F799FF-AC3B-A784-0C06-F18768BE6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5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073" y="2059770"/>
            <a:ext cx="6675120" cy="2468880"/>
          </a:xfrm>
        </p:spPr>
        <p:txBody>
          <a:bodyPr anchor="t" anchorCtr="0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073" y="4553176"/>
            <a:ext cx="6675120" cy="64008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85760" y="-1"/>
            <a:ext cx="4206240" cy="6870263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79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6D5C045-B359-9D72-A788-FB8E4472A0D3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3DA85DD0-9645-098E-812C-0DFF836B7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48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i="0" cap="none" spc="0" baseline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484" y="558436"/>
            <a:ext cx="10543032" cy="420624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9ADCC69-FA92-2778-31E3-076D08D6D35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28011C2-1180-0E36-EC95-F16015892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23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62912" y="715224"/>
            <a:ext cx="8266176" cy="49680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 algn="ctr">
              <a:lnSpc>
                <a:spcPct val="100000"/>
              </a:lnSpc>
              <a:buNone/>
              <a:defRPr sz="3600" b="1" i="0" cap="all" spc="50" baseline="0">
                <a:latin typeface="+mj-lt"/>
                <a:cs typeface="Poppins" pitchFamily="2" charset="77"/>
              </a:defRPr>
            </a:lvl2pPr>
            <a:lvl3pPr marL="457200" indent="0" algn="ctr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3pPr>
            <a:lvl4pPr marL="685800" indent="0" algn="ctr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4pPr>
            <a:lvl5pPr marL="914400" indent="0" algn="ctr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46AB2C5-E440-3347-2CFA-12FB267C839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F6C1D2A-27A2-49FA-F0FE-A19AB5E84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14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3816" y="1533385"/>
            <a:ext cx="8266176" cy="414223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45E90BD-858F-C043-9EFC-57110FBF2375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94E8E9A-DAAB-9B7D-1C43-F2B75F168E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4681" y="760672"/>
            <a:ext cx="8266176" cy="523929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 b="1" i="0" cap="all" spc="50" baseline="0">
                <a:latin typeface="+mj-lt"/>
                <a:cs typeface="Poppins" pitchFamily="2" charset="77"/>
              </a:defRPr>
            </a:lvl1pPr>
            <a:lvl2pPr marL="228600" indent="0">
              <a:lnSpc>
                <a:spcPct val="100000"/>
              </a:lnSpc>
              <a:buNone/>
              <a:defRPr sz="3200" b="1" i="0" cap="all" spc="50" baseline="0">
                <a:latin typeface="+mj-lt"/>
                <a:cs typeface="Poppins" pitchFamily="2" charset="77"/>
              </a:defRPr>
            </a:lvl2pPr>
            <a:lvl3pPr marL="457200" indent="0">
              <a:lnSpc>
                <a:spcPct val="100000"/>
              </a:lnSpc>
              <a:buNone/>
              <a:defRPr sz="2800" b="1" i="0" cap="all" spc="50" baseline="0">
                <a:latin typeface="+mj-lt"/>
                <a:cs typeface="Poppins" pitchFamily="2" charset="77"/>
              </a:defRPr>
            </a:lvl3pPr>
            <a:lvl4pPr marL="685800" indent="0">
              <a:lnSpc>
                <a:spcPct val="100000"/>
              </a:lnSpc>
              <a:buNone/>
              <a:defRPr sz="2400" b="1" i="0" cap="all" spc="50" baseline="0">
                <a:latin typeface="+mj-lt"/>
                <a:cs typeface="Poppins" pitchFamily="2" charset="77"/>
              </a:defRPr>
            </a:lvl4pPr>
            <a:lvl5pPr marL="914400" indent="0">
              <a:lnSpc>
                <a:spcPct val="100000"/>
              </a:lnSpc>
              <a:buNone/>
              <a:defRPr sz="2000" b="1" i="0" cap="all" spc="50" baseline="0">
                <a:latin typeface="+mj-lt"/>
                <a:cs typeface="Poppins" pitchFamily="2" charset="77"/>
              </a:defRPr>
            </a:lvl5pPr>
          </a:lstStyle>
          <a:p>
            <a:pPr lvl="0"/>
            <a:r>
              <a:rPr lang="en-US"/>
              <a:t>Click to add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BF5EEF3-EE20-F313-B546-5BDE92570AF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E8E8AF3-93B1-99C6-38CB-D4BF82EC5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600" y="5367060"/>
            <a:ext cx="8229600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280" y="776028"/>
            <a:ext cx="8229600" cy="42343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err="1"/>
              <a:t>Cytat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F1F0230-A3EF-AA33-1608-054329B6E06B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DD90A1A9-8BF3-146C-4855-FC74FA070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4776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346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600" y="5367060"/>
            <a:ext cx="8229600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b="0" i="0" cap="none" baseline="0">
                <a:solidFill>
                  <a:schemeClr val="bg1"/>
                </a:solidFill>
                <a:latin typeface="+mn-lt"/>
                <a:cs typeface="Poppins Light" pitchFamily="2" charset="77"/>
              </a:defRPr>
            </a:lvl1pPr>
          </a:lstStyle>
          <a:p>
            <a:r>
              <a:rPr lang="en-US"/>
              <a:t>Autor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2280" y="776028"/>
            <a:ext cx="8229600" cy="42343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 b="1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err="1"/>
              <a:t>Cytat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7F1F0230-A3EF-AA33-1608-054329B6E06B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B228B89-483C-D005-6625-38938B31EC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13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723" y="797065"/>
            <a:ext cx="9343225" cy="1132258"/>
          </a:xfrm>
        </p:spPr>
        <p:txBody>
          <a:bodyPr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723" y="1980371"/>
            <a:ext cx="5181600" cy="4055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9148" y="1980371"/>
            <a:ext cx="5181600" cy="40553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E256C25-6661-5052-378F-54DEC69E4F0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C08773C6-47F2-212B-D40E-EB3C0BDBF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8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77FBFB58-BD7D-0E9B-7D02-1BE0CDCEA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1615443"/>
            <a:ext cx="3437583" cy="409920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1840" y="1615442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8775" y="3945380"/>
            <a:ext cx="6119865" cy="201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800"/>
            </a:lvl1pPr>
            <a:lvl2pPr marL="228600" indent="0">
              <a:lnSpc>
                <a:spcPct val="90000"/>
              </a:lnSpc>
              <a:buNone/>
              <a:defRPr sz="1600"/>
            </a:lvl2pPr>
            <a:lvl3pPr marL="457200" indent="0">
              <a:lnSpc>
                <a:spcPct val="90000"/>
              </a:lnSpc>
              <a:buNone/>
              <a:defRPr sz="1400"/>
            </a:lvl3pPr>
            <a:lvl4pPr marL="685800" indent="0">
              <a:lnSpc>
                <a:spcPct val="90000"/>
              </a:lnSpc>
              <a:buNone/>
              <a:defRPr sz="1200"/>
            </a:lvl4pPr>
            <a:lvl5pPr marL="914400" indent="0">
              <a:lnSpc>
                <a:spcPct val="90000"/>
              </a:lnSpc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0572DE-B324-F93B-2999-CDA3AC635CF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2E28120-1CDF-1CE6-B85C-525A963F46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88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2935E78-B026-8EBB-A147-9892DF30AEB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8D443E91-5C70-6EC9-3C28-9CB3CCD99A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36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kład niestandard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248" y="1949986"/>
            <a:ext cx="10528593" cy="37592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 b="1" i="0" cap="all" spc="50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567" y="1148728"/>
            <a:ext cx="10546274" cy="713124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E45ED87-5130-BEDD-6EE0-0C30ADB78720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B2498759-59BC-3545-3FB5-863E268760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7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832850"/>
            <a:ext cx="7478991" cy="3635797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4526561"/>
            <a:ext cx="6655522" cy="154533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74904B2-F7EB-AF34-EEEB-D62E3868EF1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9174D36-0A87-1C54-9CDA-64F15B843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625" y="830733"/>
            <a:ext cx="10439463" cy="1034247"/>
          </a:xfrm>
        </p:spPr>
        <p:txBody>
          <a:bodyPr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625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246" y="2007011"/>
            <a:ext cx="493776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i="0" cap="all" baseline="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625" y="2708876"/>
            <a:ext cx="4937760" cy="332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0246" y="2708876"/>
            <a:ext cx="4937760" cy="3326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88758AD-CE0D-0C41-E4E6-40F245560AF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9052629D-130D-FECE-BCC9-FAA97962DD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1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477" y="775748"/>
            <a:ext cx="9322472" cy="1132258"/>
          </a:xfrm>
        </p:spPr>
        <p:txBody>
          <a:bodyPr/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0BD54DF-FDFE-5578-824C-DB83C29EA99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800CC8E8-C4D9-8CC8-0E34-C1A9B34338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38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BE3724F5-BEC4-6D3F-3BD6-058EFAE5487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62AD346-4519-89DF-A3C5-560FBDA0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83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47531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2605037"/>
            <a:ext cx="3595634" cy="339057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868" y="842372"/>
            <a:ext cx="6440258" cy="5057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B08D515-513B-C56C-49D1-0DB83015779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FED3A6BA-FF12-7EDB-D14A-98894ADA17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612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894666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3816" y="3163019"/>
            <a:ext cx="3585586" cy="280031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9154" y="894665"/>
            <a:ext cx="5685399" cy="5039969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CBB4743-45DF-3343-305C-7B969C958290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204EC018-74B4-A37C-D127-F36016D2E0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28047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95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76" y="457200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553" y="457200"/>
            <a:ext cx="184577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6874"/>
            <a:ext cx="10467653" cy="274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099A399-8358-4832-8F28-17D6ED3E74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5346323"/>
            <a:ext cx="12192000" cy="972457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C3B66EE-2183-80CD-170E-743C9C9A0754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E82F01D3-ED15-4671-FACF-8CDE489C85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75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688" y="775748"/>
            <a:ext cx="8430767" cy="1842020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816" y="2717420"/>
            <a:ext cx="8430639" cy="1279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6D1AD8F-E6C8-025F-4DB7-D254F18C99AD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A804FF54-8F1C-D7DE-A464-2365DD50F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13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90" y="826903"/>
            <a:ext cx="7342307" cy="1133856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90" y="1993393"/>
            <a:ext cx="10467653" cy="787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A2C70C2-1398-E6BF-EFFB-35D9A02DE7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3079730"/>
            <a:ext cx="12192000" cy="377827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6E899E3-4B39-99AE-E132-28638BF452D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354AF03E-1024-2DAB-CB1F-620B8FD8F9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938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B974F-3752-47A7-1D87-51663C0214BD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err="1">
                <a:solidFill>
                  <a:schemeClr val="bg1"/>
                </a:solidFill>
              </a:rPr>
              <a:t>Podtytuł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424560CC-D48C-4B31-DCD4-E00D645F177F}"/>
              </a:ext>
            </a:extLst>
          </p:cNvPr>
          <p:cNvSpPr/>
          <p:nvPr userDrawn="1"/>
        </p:nvSpPr>
        <p:spPr>
          <a:xfrm>
            <a:off x="9204960" y="102081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995FDFE-84CF-4F36-E6F0-CF4C62BE1AA0}"/>
              </a:ext>
            </a:extLst>
          </p:cNvPr>
          <p:cNvSpPr/>
          <p:nvPr userDrawn="1"/>
        </p:nvSpPr>
        <p:spPr>
          <a:xfrm>
            <a:off x="6601844" y="1020815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ymbol zastępczy obrazu 13">
            <a:extLst>
              <a:ext uri="{FF2B5EF4-FFF2-40B4-BE49-F238E27FC236}">
                <a16:creationId xmlns:a16="http://schemas.microsoft.com/office/drawing/2014/main" id="{AE7E60E8-1566-F3CA-5A06-6DD1738B1F9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2AF48533-6054-2968-B2C6-9283A40C39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6" name="Symbol zastępczy tekstu 7">
            <a:extLst>
              <a:ext uri="{FF2B5EF4-FFF2-40B4-BE49-F238E27FC236}">
                <a16:creationId xmlns:a16="http://schemas.microsoft.com/office/drawing/2014/main" id="{D06229F9-6290-7E1E-C665-BA15457D18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6" name="Symbol zastępczy obrazu 13">
            <a:extLst>
              <a:ext uri="{FF2B5EF4-FFF2-40B4-BE49-F238E27FC236}">
                <a16:creationId xmlns:a16="http://schemas.microsoft.com/office/drawing/2014/main" id="{ED6B73C7-10F2-7056-8FA1-53B800B94C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344E6293-1D25-C7CF-C726-A0C57F9087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8" name="Symbol zastępczy tekstu 7">
            <a:extLst>
              <a:ext uri="{FF2B5EF4-FFF2-40B4-BE49-F238E27FC236}">
                <a16:creationId xmlns:a16="http://schemas.microsoft.com/office/drawing/2014/main" id="{FB83F2AE-562C-1ADE-79B8-C34DB4471D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C0FF10DC-4971-D738-449D-2EB52D307495}"/>
              </a:ext>
            </a:extLst>
          </p:cNvPr>
          <p:cNvSpPr/>
          <p:nvPr userDrawn="1"/>
        </p:nvSpPr>
        <p:spPr>
          <a:xfrm>
            <a:off x="9204960" y="3652885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0" name="Symbol zastępczy obrazu 13">
            <a:extLst>
              <a:ext uri="{FF2B5EF4-FFF2-40B4-BE49-F238E27FC236}">
                <a16:creationId xmlns:a16="http://schemas.microsoft.com/office/drawing/2014/main" id="{E38F8ACA-A9D2-09A8-5FAA-13FE614C47C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01824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1" name="Symbol zastępczy tekstu 7">
            <a:extLst>
              <a:ext uri="{FF2B5EF4-FFF2-40B4-BE49-F238E27FC236}">
                <a16:creationId xmlns:a16="http://schemas.microsoft.com/office/drawing/2014/main" id="{0B7A9BD8-B036-17E0-2EE0-30353B1236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76571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2" name="Symbol zastępczy tekstu 7">
            <a:extLst>
              <a:ext uri="{FF2B5EF4-FFF2-40B4-BE49-F238E27FC236}">
                <a16:creationId xmlns:a16="http://schemas.microsoft.com/office/drawing/2014/main" id="{44EAE3AE-B616-601B-8EFB-7F3BCDF53E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14848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A8A81AD4-E8A8-4A6F-E60B-678BAC075473}"/>
              </a:ext>
            </a:extLst>
          </p:cNvPr>
          <p:cNvSpPr/>
          <p:nvPr userDrawn="1"/>
        </p:nvSpPr>
        <p:spPr>
          <a:xfrm>
            <a:off x="6601844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Symbol zastępczy obrazu 13">
            <a:extLst>
              <a:ext uri="{FF2B5EF4-FFF2-40B4-BE49-F238E27FC236}">
                <a16:creationId xmlns:a16="http://schemas.microsoft.com/office/drawing/2014/main" id="{84F2D8CE-B85D-017F-0B90-6F8CF241B04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23A803E2-A7A6-816F-0C4E-E74A60C2DD7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4F6B5CA4-9C15-770F-7C46-1D672026652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81E5D354-98C8-A5F8-2515-8D08AFFDC3B5}"/>
              </a:ext>
            </a:extLst>
          </p:cNvPr>
          <p:cNvSpPr/>
          <p:nvPr userDrawn="1"/>
        </p:nvSpPr>
        <p:spPr>
          <a:xfrm>
            <a:off x="3993323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Symbol zastępczy obrazu 13">
            <a:extLst>
              <a:ext uri="{FF2B5EF4-FFF2-40B4-BE49-F238E27FC236}">
                <a16:creationId xmlns:a16="http://schemas.microsoft.com/office/drawing/2014/main" id="{5BB9E036-976A-A335-4026-66305088E00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9FA19DDF-40CA-60C3-BC67-64F4C7B4644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0" name="Symbol zastępczy tekstu 7">
            <a:extLst>
              <a:ext uri="{FF2B5EF4-FFF2-40B4-BE49-F238E27FC236}">
                <a16:creationId xmlns:a16="http://schemas.microsoft.com/office/drawing/2014/main" id="{2FC2EBC2-2D63-EB87-F8F4-38A811C43B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2690864-201E-A7B0-4147-644E35094FE2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00D9092D-9209-3A38-B0C4-1485DD7C04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18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clusion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182A970-BE2A-A18E-4E88-C87BD99B9A3E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6D6708FE-14F8-7B82-233E-6BEAA665C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44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097280"/>
            <a:ext cx="7876287" cy="359262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057409"/>
            <a:ext cx="7375466" cy="101498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5D914E6-8049-9561-C97E-2ED8FCDB89E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54030" y="676656"/>
            <a:ext cx="36576" cy="521208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2FDC7677-B255-2E46-B8DE-D1DA3E85428B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B7AB7F20-6F42-6DCD-0B43-0C7B9146E3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C4872F25-ABD0-9D63-992E-49E6C3D061CE}"/>
              </a:ext>
            </a:extLst>
          </p:cNvPr>
          <p:cNvSpPr/>
          <p:nvPr userDrawn="1"/>
        </p:nvSpPr>
        <p:spPr>
          <a:xfrm>
            <a:off x="9204960" y="1020815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29B51494-524C-7EB9-0600-3BBF781D7FF8}"/>
              </a:ext>
            </a:extLst>
          </p:cNvPr>
          <p:cNvSpPr/>
          <p:nvPr userDrawn="1"/>
        </p:nvSpPr>
        <p:spPr>
          <a:xfrm>
            <a:off x="6601844" y="1020815"/>
            <a:ext cx="2438400" cy="243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C00A9342-7A7F-224C-0BAE-B9DFFAC5410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14455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777CAF-2200-550C-1663-F132EB9F2BE0}"/>
              </a:ext>
            </a:extLst>
          </p:cNvPr>
          <p:cNvSpPr txBox="1">
            <a:spLocks/>
          </p:cNvSpPr>
          <p:nvPr userDrawn="1"/>
        </p:nvSpPr>
        <p:spPr>
          <a:xfrm>
            <a:off x="815389" y="1722563"/>
            <a:ext cx="5280025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000" err="1">
                <a:solidFill>
                  <a:schemeClr val="accent6"/>
                </a:solidFill>
              </a:rPr>
              <a:t>Podtytuł</a:t>
            </a:r>
            <a:endParaRPr lang="en-US" sz="2000">
              <a:solidFill>
                <a:schemeClr val="accent6"/>
              </a:solidFill>
            </a:endParaRP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64F5E99C-FB7E-58FF-210B-B8AB5348C6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5438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9" name="Symbol zastępczy tekstu 7">
            <a:extLst>
              <a:ext uri="{FF2B5EF4-FFF2-40B4-BE49-F238E27FC236}">
                <a16:creationId xmlns:a16="http://schemas.microsoft.com/office/drawing/2014/main" id="{771088A5-7073-1467-F236-F1CBDF59CA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5438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6" name="Symbol zastępczy obrazu 13">
            <a:extLst>
              <a:ext uri="{FF2B5EF4-FFF2-40B4-BE49-F238E27FC236}">
                <a16:creationId xmlns:a16="http://schemas.microsoft.com/office/drawing/2014/main" id="{ED6C2310-9F64-734C-8A38-BFE93C36D7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117007" y="138617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36" name="Symbol zastępczy tekstu 7">
            <a:extLst>
              <a:ext uri="{FF2B5EF4-FFF2-40B4-BE49-F238E27FC236}">
                <a16:creationId xmlns:a16="http://schemas.microsoft.com/office/drawing/2014/main" id="{F2E6473D-528C-1C73-E795-65A6D277B4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77990" y="213364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7" name="Symbol zastępczy tekstu 7">
            <a:extLst>
              <a:ext uri="{FF2B5EF4-FFF2-40B4-BE49-F238E27FC236}">
                <a16:creationId xmlns:a16="http://schemas.microsoft.com/office/drawing/2014/main" id="{BB0B1544-E2E3-96E7-F84D-6C7C2B5068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77990" y="251641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8258CCC1-F8BC-9184-3E86-60ECAF7F50EF}"/>
              </a:ext>
            </a:extLst>
          </p:cNvPr>
          <p:cNvSpPr/>
          <p:nvPr userDrawn="1"/>
        </p:nvSpPr>
        <p:spPr>
          <a:xfrm>
            <a:off x="9204960" y="3652885"/>
            <a:ext cx="2438400" cy="243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Symbol zastępczy obrazu 13">
            <a:extLst>
              <a:ext uri="{FF2B5EF4-FFF2-40B4-BE49-F238E27FC236}">
                <a16:creationId xmlns:a16="http://schemas.microsoft.com/office/drawing/2014/main" id="{10B261FF-CEF2-A16A-961E-932ED114A86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117571" y="4018242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C0E8964-BD80-0B20-F45F-01078C90A87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78554" y="4765712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0B639ED2-F379-B21C-F886-60B89A8E35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8554" y="5148483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1B731167-925A-9B9D-B916-8B7C000BEFB4}"/>
              </a:ext>
            </a:extLst>
          </p:cNvPr>
          <p:cNvSpPr/>
          <p:nvPr userDrawn="1"/>
        </p:nvSpPr>
        <p:spPr>
          <a:xfrm>
            <a:off x="6601844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1" name="Symbol zastępczy obrazu 13">
            <a:extLst>
              <a:ext uri="{FF2B5EF4-FFF2-40B4-BE49-F238E27FC236}">
                <a16:creationId xmlns:a16="http://schemas.microsoft.com/office/drawing/2014/main" id="{168CDB92-FA7D-2382-13BC-9922A0B7F0E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513891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52" name="Symbol zastępczy tekstu 7">
            <a:extLst>
              <a:ext uri="{FF2B5EF4-FFF2-40B4-BE49-F238E27FC236}">
                <a16:creationId xmlns:a16="http://schemas.microsoft.com/office/drawing/2014/main" id="{6A02ACB1-CF3F-FB28-360E-D57C800615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74874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3" name="Symbol zastępczy tekstu 7">
            <a:extLst>
              <a:ext uri="{FF2B5EF4-FFF2-40B4-BE49-F238E27FC236}">
                <a16:creationId xmlns:a16="http://schemas.microsoft.com/office/drawing/2014/main" id="{5EBA4CB1-7737-7DC6-7F7C-FB919CF01C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74874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AC274D81-EB91-8441-6B6E-6EF9685612EC}"/>
              </a:ext>
            </a:extLst>
          </p:cNvPr>
          <p:cNvSpPr/>
          <p:nvPr userDrawn="1"/>
        </p:nvSpPr>
        <p:spPr>
          <a:xfrm>
            <a:off x="3993323" y="3652884"/>
            <a:ext cx="2438400" cy="2438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ymbol zastępczy obrazu 13">
            <a:extLst>
              <a:ext uri="{FF2B5EF4-FFF2-40B4-BE49-F238E27FC236}">
                <a16:creationId xmlns:a16="http://schemas.microsoft.com/office/drawing/2014/main" id="{FC49884D-5D63-36C8-2910-9D955AA23E0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905370" y="4018241"/>
            <a:ext cx="613178" cy="613178"/>
          </a:xfrm>
        </p:spPr>
        <p:txBody>
          <a:bodyPr/>
          <a:lstStyle/>
          <a:p>
            <a:endParaRPr lang="pl-PL"/>
          </a:p>
        </p:txBody>
      </p:sp>
      <p:sp>
        <p:nvSpPr>
          <p:cNvPr id="60" name="Symbol zastępczy tekstu 7">
            <a:extLst>
              <a:ext uri="{FF2B5EF4-FFF2-40B4-BE49-F238E27FC236}">
                <a16:creationId xmlns:a16="http://schemas.microsoft.com/office/drawing/2014/main" id="{F2BAFBCC-6E2E-11FB-86F4-1C22AAA0A39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66353" y="4765711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61" name="Symbol zastępczy tekstu 7">
            <a:extLst>
              <a:ext uri="{FF2B5EF4-FFF2-40B4-BE49-F238E27FC236}">
                <a16:creationId xmlns:a16="http://schemas.microsoft.com/office/drawing/2014/main" id="{57772DCA-C149-3F7B-8044-C9A2FBAB724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66353" y="5148482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tx2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213C4B8-3F90-429E-A1E6-66522803F70F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90CF57D0-3F63-E03B-E9CD-FEC010D89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16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89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5974" y="2471933"/>
            <a:ext cx="5280025" cy="968375"/>
          </a:xfrm>
        </p:spPr>
        <p:txBody>
          <a:bodyPr>
            <a:noAutofit/>
          </a:bodyPr>
          <a:lstStyle>
            <a:lvl1pPr>
              <a:defRPr sz="1400">
                <a:solidFill>
                  <a:schemeClr val="accent6"/>
                </a:solidFill>
              </a:defRPr>
            </a:lvl1pPr>
            <a:lvl2pPr>
              <a:defRPr sz="1400">
                <a:solidFill>
                  <a:schemeClr val="accent6"/>
                </a:solidFill>
              </a:defRPr>
            </a:lvl2pPr>
            <a:lvl3pPr>
              <a:defRPr sz="1400">
                <a:solidFill>
                  <a:schemeClr val="accent6"/>
                </a:solidFill>
              </a:defRPr>
            </a:lvl3pPr>
            <a:lvl4pPr>
              <a:defRPr sz="1400">
                <a:solidFill>
                  <a:schemeClr val="accent6"/>
                </a:solidFill>
              </a:defRPr>
            </a:lvl4pPr>
            <a:lvl5pPr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68C37B0-E933-FEF8-27CE-8B4B96318B61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43DB6859-8413-10BD-BC76-7F82ABD5F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6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AAFACA34-FE1D-2ACF-61E5-18B16AE138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509982" y="-2408"/>
            <a:ext cx="5682018" cy="6860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64409" y="1587743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3272706" y="2596136"/>
            <a:ext cx="3237276" cy="4261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6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4934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obrazu 13">
            <a:extLst>
              <a:ext uri="{FF2B5EF4-FFF2-40B4-BE49-F238E27FC236}">
                <a16:creationId xmlns:a16="http://schemas.microsoft.com/office/drawing/2014/main" id="{624FABCA-D5E6-CDB6-61E6-C93DB787F4B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34512" y="1588372"/>
            <a:ext cx="613178" cy="75400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08302" y="3241278"/>
            <a:ext cx="613178" cy="613178"/>
          </a:xfrm>
        </p:spPr>
        <p:txBody>
          <a:bodyPr/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endParaRPr lang="pl-PL"/>
          </a:p>
        </p:txBody>
      </p:sp>
      <p:sp>
        <p:nvSpPr>
          <p:cNvPr id="45" name="Symbol zastępczy tekstu 6">
            <a:extLst>
              <a:ext uri="{FF2B5EF4-FFF2-40B4-BE49-F238E27FC236}">
                <a16:creationId xmlns:a16="http://schemas.microsoft.com/office/drawing/2014/main" id="{3A0DC3F7-D26B-39C0-3841-98C0D9126E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93849" y="408321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8" name="Symbol zastępczy tekstu 6">
            <a:extLst>
              <a:ext uri="{FF2B5EF4-FFF2-40B4-BE49-F238E27FC236}">
                <a16:creationId xmlns:a16="http://schemas.microsoft.com/office/drawing/2014/main" id="{60F11CD4-C98D-2F57-3A5F-B05A2F3E4D0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16729" y="4083218"/>
            <a:ext cx="1875831" cy="1456437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CC05D620-B8CA-CD1B-887C-104CE68ABE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10092" y="324127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50%</a:t>
            </a:r>
          </a:p>
        </p:txBody>
      </p:sp>
      <p:sp>
        <p:nvSpPr>
          <p:cNvPr id="9" name="Symbol zastępczy tekstu 4">
            <a:extLst>
              <a:ext uri="{FF2B5EF4-FFF2-40B4-BE49-F238E27FC236}">
                <a16:creationId xmlns:a16="http://schemas.microsoft.com/office/drawing/2014/main" id="{B36B41D5-5EDD-C264-D335-23BC0A46C7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82091" y="3241278"/>
            <a:ext cx="1403350" cy="771525"/>
          </a:xfrm>
        </p:spPr>
        <p:txBody>
          <a:bodyPr anchor="ctr">
            <a:normAutofit/>
          </a:bodyPr>
          <a:lstStyle>
            <a:lvl1pPr>
              <a:defRPr sz="4000" b="1">
                <a:solidFill>
                  <a:schemeClr val="accent6"/>
                </a:solidFill>
                <a:latin typeface=""/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50%</a:t>
            </a:r>
          </a:p>
        </p:txBody>
      </p:sp>
      <p:sp>
        <p:nvSpPr>
          <p:cNvPr id="10" name="Symbol zastępczy tekstu 7">
            <a:extLst>
              <a:ext uri="{FF2B5EF4-FFF2-40B4-BE49-F238E27FC236}">
                <a16:creationId xmlns:a16="http://schemas.microsoft.com/office/drawing/2014/main" id="{2DB24B1B-B75B-2CB0-003C-C861E0C162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49342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59093ED6-FA21-AA52-86AC-404D5D9213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49342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bg1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4" name="Symbol zastępczy tekstu 7">
            <a:extLst>
              <a:ext uri="{FF2B5EF4-FFF2-40B4-BE49-F238E27FC236}">
                <a16:creationId xmlns:a16="http://schemas.microsoft.com/office/drawing/2014/main" id="{A79A31C4-F696-1C26-05B2-9F1E44C6DE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5204" y="4090589"/>
            <a:ext cx="2278062" cy="260350"/>
          </a:xfrm>
        </p:spPr>
        <p:txBody>
          <a:bodyPr>
            <a:noAutofit/>
          </a:bodyPr>
          <a:lstStyle>
            <a:lvl1pPr algn="l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124F007E-EFAA-5482-90C2-81DBCE2F5EE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5204" y="4473360"/>
            <a:ext cx="2278062" cy="942801"/>
          </a:xfrm>
        </p:spPr>
        <p:txBody>
          <a:bodyPr>
            <a:noAutofit/>
          </a:bodyPr>
          <a:lstStyle>
            <a:lvl1pPr algn="l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F5C18355-D30E-B2AF-3AA2-E911C5EDCAB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288F1E35-4DBC-E387-9A76-16239153E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3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accent6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C409BF53-A006-D555-0DE2-BD8133955965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1E99E112-FF05-4EE8-268B-CB48A658E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1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994" y="1020815"/>
            <a:ext cx="5280025" cy="566928"/>
          </a:xfrm>
        </p:spPr>
        <p:txBody>
          <a:bodyPr anchor="t" anchorCtr="0">
            <a:noAutofit/>
          </a:bodyPr>
          <a:lstStyle>
            <a:lvl1pPr algn="l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3B89CB0-021D-9B1C-07EE-05B02F5EBF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7160" y="1002725"/>
            <a:ext cx="4009431" cy="75463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accent6"/>
                </a:solidFill>
              </a:defRPr>
            </a:lvl1pPr>
            <a:lvl2pPr>
              <a:defRPr sz="1200">
                <a:solidFill>
                  <a:schemeClr val="accent6"/>
                </a:solidFill>
              </a:defRPr>
            </a:lvl2pPr>
            <a:lvl3pPr>
              <a:defRPr sz="1200">
                <a:solidFill>
                  <a:schemeClr val="accent6"/>
                </a:solidFill>
              </a:defRPr>
            </a:lvl3pPr>
            <a:lvl4pPr>
              <a:defRPr sz="1200">
                <a:solidFill>
                  <a:schemeClr val="accent6"/>
                </a:solidFill>
              </a:defRPr>
            </a:lvl4pPr>
            <a:lvl5pPr>
              <a:defRPr sz="1200">
                <a:solidFill>
                  <a:schemeClr val="accent6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2637E674-2659-E08F-FE30-5A768B8AA1F4}"/>
              </a:ext>
            </a:extLst>
          </p:cNvPr>
          <p:cNvSpPr/>
          <p:nvPr userDrawn="1"/>
        </p:nvSpPr>
        <p:spPr>
          <a:xfrm>
            <a:off x="401994" y="2276393"/>
            <a:ext cx="3237276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32" name="Symbol zastępczy obrazu 13">
            <a:extLst>
              <a:ext uri="{FF2B5EF4-FFF2-40B4-BE49-F238E27FC236}">
                <a16:creationId xmlns:a16="http://schemas.microsoft.com/office/drawing/2014/main" id="{7E2EE24B-ADAB-C363-EBCA-8106070885A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78630" y="2921535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E88B31-4F86-8F08-53CA-CDC424A85CE5}"/>
              </a:ext>
            </a:extLst>
          </p:cNvPr>
          <p:cNvSpPr/>
          <p:nvPr userDrawn="1"/>
        </p:nvSpPr>
        <p:spPr>
          <a:xfrm>
            <a:off x="7067160" y="2276393"/>
            <a:ext cx="5124840" cy="36929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8" name="Symbol zastępczy obrazu 13">
            <a:extLst>
              <a:ext uri="{FF2B5EF4-FFF2-40B4-BE49-F238E27FC236}">
                <a16:creationId xmlns:a16="http://schemas.microsoft.com/office/drawing/2014/main" id="{36FC287A-8725-0C9F-9E86-5BA7FB70FEB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43796" y="3692705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1" name="Symbol zastępczy obrazu 13">
            <a:extLst>
              <a:ext uri="{FF2B5EF4-FFF2-40B4-BE49-F238E27FC236}">
                <a16:creationId xmlns:a16="http://schemas.microsoft.com/office/drawing/2014/main" id="{6A2560A3-3906-B504-CA1D-D25799CDEB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43796" y="4647745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16" name="Symbol zastępczy obrazu 14">
            <a:extLst>
              <a:ext uri="{FF2B5EF4-FFF2-40B4-BE49-F238E27FC236}">
                <a16:creationId xmlns:a16="http://schemas.microsoft.com/office/drawing/2014/main" id="{69CD3DF8-09A6-E969-595D-F6878BF68E0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33800" y="2275820"/>
            <a:ext cx="3238500" cy="3694112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F0E297-A577-757E-A73C-9104859A9C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77875" y="3749020"/>
            <a:ext cx="2670175" cy="2020887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tekstu 3">
            <a:extLst>
              <a:ext uri="{FF2B5EF4-FFF2-40B4-BE49-F238E27FC236}">
                <a16:creationId xmlns:a16="http://schemas.microsoft.com/office/drawing/2014/main" id="{A720459A-E803-C6C7-A4A9-D76399B638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41930" y="3689625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4" name="Symbol zastępczy tekstu 3">
            <a:extLst>
              <a:ext uri="{FF2B5EF4-FFF2-40B4-BE49-F238E27FC236}">
                <a16:creationId xmlns:a16="http://schemas.microsoft.com/office/drawing/2014/main" id="{91719E3F-6C9A-02C4-565B-6BE7B0C9EAB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41930" y="4653644"/>
            <a:ext cx="3548076" cy="613178"/>
          </a:xfrm>
        </p:spPr>
        <p:txBody>
          <a:bodyPr>
            <a:normAutofit/>
          </a:bodyPr>
          <a:lstStyle>
            <a:lvl1pPr>
              <a:defRPr sz="1100">
                <a:latin typeface=""/>
              </a:defRPr>
            </a:lvl1pPr>
            <a:lvl2pPr>
              <a:defRPr sz="1100">
                <a:latin typeface=""/>
              </a:defRPr>
            </a:lvl2pPr>
            <a:lvl3pPr>
              <a:defRPr sz="1100">
                <a:latin typeface=""/>
              </a:defRPr>
            </a:lvl3pPr>
            <a:lvl4pPr>
              <a:defRPr sz="1100">
                <a:latin typeface=""/>
              </a:defRPr>
            </a:lvl4pPr>
            <a:lvl5pPr>
              <a:defRPr sz="1100">
                <a:latin typeface="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5" name="Symbol zastępczy tekstu 3">
            <a:extLst>
              <a:ext uri="{FF2B5EF4-FFF2-40B4-BE49-F238E27FC236}">
                <a16:creationId xmlns:a16="http://schemas.microsoft.com/office/drawing/2014/main" id="{F0F58CA1-6779-91B1-C932-E71CAF533D5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3796" y="2896657"/>
            <a:ext cx="4346210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5794A4B6-1547-1CB5-672D-210B05E0A9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13265" y="2933528"/>
            <a:ext cx="1934785" cy="613178"/>
          </a:xfrm>
        </p:spPr>
        <p:txBody>
          <a:bodyPr anchor="ctr">
            <a:normAutofit/>
          </a:bodyPr>
          <a:lstStyle>
            <a:lvl1pPr>
              <a:defRPr sz="1100" b="1">
                <a:latin typeface=""/>
              </a:defRPr>
            </a:lvl1pPr>
            <a:lvl2pPr>
              <a:defRPr sz="1100" b="1">
                <a:latin typeface=""/>
              </a:defRPr>
            </a:lvl2pPr>
            <a:lvl3pPr>
              <a:defRPr sz="1100" b="1">
                <a:latin typeface=""/>
              </a:defRPr>
            </a:lvl3pPr>
            <a:lvl4pPr>
              <a:defRPr sz="1100" b="1">
                <a:latin typeface=""/>
              </a:defRPr>
            </a:lvl4pPr>
            <a:lvl5pPr>
              <a:defRPr sz="1100" b="1">
                <a:latin typeface=""/>
              </a:defRPr>
            </a:lvl5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67E2843-1AED-AC13-8233-A3AC6179227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CAA3E1A0-8F0E-7964-0888-7C4C2E41B8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13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wal 2">
            <a:extLst>
              <a:ext uri="{FF2B5EF4-FFF2-40B4-BE49-F238E27FC236}">
                <a16:creationId xmlns:a16="http://schemas.microsoft.com/office/drawing/2014/main" id="{58ACE6CB-672B-8C27-7F04-25ADDED7A10B}"/>
              </a:ext>
            </a:extLst>
          </p:cNvPr>
          <p:cNvSpPr/>
          <p:nvPr userDrawn="1"/>
        </p:nvSpPr>
        <p:spPr>
          <a:xfrm>
            <a:off x="1134317" y="2351737"/>
            <a:ext cx="945732" cy="94573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683442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7" name="Symbol zastępczy obrazu 13">
            <a:extLst>
              <a:ext uri="{FF2B5EF4-FFF2-40B4-BE49-F238E27FC236}">
                <a16:creationId xmlns:a16="http://schemas.microsoft.com/office/drawing/2014/main" id="{A8F4F93C-FAC6-9C07-BBB6-AAE31C5616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04912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772C17A8-0869-A5C0-1CAA-72F02B3D2178}"/>
              </a:ext>
            </a:extLst>
          </p:cNvPr>
          <p:cNvCxnSpPr/>
          <p:nvPr userDrawn="1"/>
        </p:nvCxnSpPr>
        <p:spPr>
          <a:xfrm>
            <a:off x="6106159" y="2084208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BFAEDB13-A947-34F2-82BB-140575F59651}"/>
              </a:ext>
            </a:extLst>
          </p:cNvPr>
          <p:cNvCxnSpPr/>
          <p:nvPr userDrawn="1"/>
        </p:nvCxnSpPr>
        <p:spPr>
          <a:xfrm>
            <a:off x="9103360" y="2084208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78605605-8047-AC70-83EA-A13EA9074B5D}"/>
              </a:ext>
            </a:extLst>
          </p:cNvPr>
          <p:cNvCxnSpPr/>
          <p:nvPr userDrawn="1"/>
        </p:nvCxnSpPr>
        <p:spPr>
          <a:xfrm>
            <a:off x="3068320" y="2084208"/>
            <a:ext cx="0" cy="4328160"/>
          </a:xfrm>
          <a:prstGeom prst="line">
            <a:avLst/>
          </a:pr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wal 16">
            <a:extLst>
              <a:ext uri="{FF2B5EF4-FFF2-40B4-BE49-F238E27FC236}">
                <a16:creationId xmlns:a16="http://schemas.microsoft.com/office/drawing/2014/main" id="{BE221EDB-6F96-2E71-6088-AEA0A78D63A4}"/>
              </a:ext>
            </a:extLst>
          </p:cNvPr>
          <p:cNvSpPr/>
          <p:nvPr userDrawn="1"/>
        </p:nvSpPr>
        <p:spPr>
          <a:xfrm>
            <a:off x="4182317" y="2362314"/>
            <a:ext cx="945732" cy="94573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ymbol zastępczy obrazu 13">
            <a:extLst>
              <a:ext uri="{FF2B5EF4-FFF2-40B4-BE49-F238E27FC236}">
                <a16:creationId xmlns:a16="http://schemas.microsoft.com/office/drawing/2014/main" id="{36EF6539-91EB-6964-C413-5F30B7D68EA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8594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5CC61AC8-0FFD-91DC-D6CE-44A947F30895}"/>
              </a:ext>
            </a:extLst>
          </p:cNvPr>
          <p:cNvSpPr/>
          <p:nvPr userDrawn="1"/>
        </p:nvSpPr>
        <p:spPr>
          <a:xfrm>
            <a:off x="7187849" y="2362314"/>
            <a:ext cx="945732" cy="9457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ymbol zastępczy obrazu 13">
            <a:extLst>
              <a:ext uri="{FF2B5EF4-FFF2-40B4-BE49-F238E27FC236}">
                <a16:creationId xmlns:a16="http://schemas.microsoft.com/office/drawing/2014/main" id="{071782C8-C3B3-E5A9-5F35-32CCFE5A42C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57993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57AA5BFA-87BA-072F-F190-465B6B19EF3B}"/>
              </a:ext>
            </a:extLst>
          </p:cNvPr>
          <p:cNvSpPr/>
          <p:nvPr userDrawn="1"/>
        </p:nvSpPr>
        <p:spPr>
          <a:xfrm>
            <a:off x="10235550" y="2362314"/>
            <a:ext cx="945732" cy="9457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ymbol zastępczy obrazu 13">
            <a:extLst>
              <a:ext uri="{FF2B5EF4-FFF2-40B4-BE49-F238E27FC236}">
                <a16:creationId xmlns:a16="http://schemas.microsoft.com/office/drawing/2014/main" id="{7FE04913-4F88-3A91-C15D-4673D16EFED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16303" y="2528591"/>
            <a:ext cx="613178" cy="613178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ymbol zastępczy tekstu 7">
            <a:extLst>
              <a:ext uri="{FF2B5EF4-FFF2-40B4-BE49-F238E27FC236}">
                <a16:creationId xmlns:a16="http://schemas.microsoft.com/office/drawing/2014/main" id="{7C3BCAF8-C0C6-DB89-6E82-F39DF010314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2470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7" name="Symbol zastępczy tekstu 7">
            <a:extLst>
              <a:ext uri="{FF2B5EF4-FFF2-40B4-BE49-F238E27FC236}">
                <a16:creationId xmlns:a16="http://schemas.microsoft.com/office/drawing/2014/main" id="{57A5522F-0521-7B08-8237-0A7EB9BBB7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4207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04EB4BAD-90FF-3E01-0CAD-381F216253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2470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15" name="Symbol zastępczy tekstu 7">
            <a:extLst>
              <a:ext uri="{FF2B5EF4-FFF2-40B4-BE49-F238E27FC236}">
                <a16:creationId xmlns:a16="http://schemas.microsoft.com/office/drawing/2014/main" id="{FD01B803-FDC6-CBE7-7379-C8DC559B85D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24484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31" name="Symbol zastępczy tekstu 7">
            <a:extLst>
              <a:ext uri="{FF2B5EF4-FFF2-40B4-BE49-F238E27FC236}">
                <a16:creationId xmlns:a16="http://schemas.microsoft.com/office/drawing/2014/main" id="{DCCA319E-264D-438B-3DFA-247F6694C4E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16221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32" name="Symbol zastępczy tekstu 7">
            <a:extLst>
              <a:ext uri="{FF2B5EF4-FFF2-40B4-BE49-F238E27FC236}">
                <a16:creationId xmlns:a16="http://schemas.microsoft.com/office/drawing/2014/main" id="{BE262B79-2F4A-DD60-011A-321943B4D2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524484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44" name="Symbol zastępczy tekstu 7">
            <a:extLst>
              <a:ext uri="{FF2B5EF4-FFF2-40B4-BE49-F238E27FC236}">
                <a16:creationId xmlns:a16="http://schemas.microsoft.com/office/drawing/2014/main" id="{A2D3D7AB-2193-B76A-D0DF-20423508FB5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21684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5" name="Symbol zastępczy tekstu 7">
            <a:extLst>
              <a:ext uri="{FF2B5EF4-FFF2-40B4-BE49-F238E27FC236}">
                <a16:creationId xmlns:a16="http://schemas.microsoft.com/office/drawing/2014/main" id="{4DC31189-20B5-1BA9-F176-A44A36738D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13421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46" name="Symbol zastępczy tekstu 7">
            <a:extLst>
              <a:ext uri="{FF2B5EF4-FFF2-40B4-BE49-F238E27FC236}">
                <a16:creationId xmlns:a16="http://schemas.microsoft.com/office/drawing/2014/main" id="{AE495B87-198A-8D2D-2D15-C591F8FF182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1684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47" name="Symbol zastępczy tekstu 7">
            <a:extLst>
              <a:ext uri="{FF2B5EF4-FFF2-40B4-BE49-F238E27FC236}">
                <a16:creationId xmlns:a16="http://schemas.microsoft.com/office/drawing/2014/main" id="{F92A351F-4B62-AE68-7D98-813B641613A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583861" y="3734400"/>
            <a:ext cx="2278062" cy="260350"/>
          </a:xfrm>
        </p:spPr>
        <p:txBody>
          <a:bodyPr>
            <a:noAutofit/>
          </a:bodyPr>
          <a:lstStyle>
            <a:lvl1pPr algn="ctr">
              <a:defRPr sz="12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tytuł</a:t>
            </a:r>
          </a:p>
        </p:txBody>
      </p:sp>
      <p:sp>
        <p:nvSpPr>
          <p:cNvPr id="48" name="Symbol zastępczy tekstu 7">
            <a:extLst>
              <a:ext uri="{FF2B5EF4-FFF2-40B4-BE49-F238E27FC236}">
                <a16:creationId xmlns:a16="http://schemas.microsoft.com/office/drawing/2014/main" id="{94379597-84E7-CEB6-89B6-5F8F719417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575598" y="4174854"/>
            <a:ext cx="2278062" cy="942801"/>
          </a:xfrm>
        </p:spPr>
        <p:txBody>
          <a:bodyPr>
            <a:noAutofit/>
          </a:bodyPr>
          <a:lstStyle>
            <a:lvl1pPr algn="ctr">
              <a:defRPr sz="1100" b="0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opis</a:t>
            </a:r>
          </a:p>
        </p:txBody>
      </p:sp>
      <p:sp>
        <p:nvSpPr>
          <p:cNvPr id="49" name="Symbol zastępczy tekstu 7">
            <a:extLst>
              <a:ext uri="{FF2B5EF4-FFF2-40B4-BE49-F238E27FC236}">
                <a16:creationId xmlns:a16="http://schemas.microsoft.com/office/drawing/2014/main" id="{4A3D4B51-FD9D-E641-DBB8-8C9A8822DD6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583861" y="5251311"/>
            <a:ext cx="2278062" cy="94280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chemeClr val="accent6"/>
                </a:solidFill>
                <a:latin typeface=""/>
              </a:defRPr>
            </a:lvl1pPr>
          </a:lstStyle>
          <a:p>
            <a:pPr lvl="0"/>
            <a:r>
              <a:rPr lang="pl-PL"/>
              <a:t>25%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27183ED5-C246-D154-DD98-C2575DF98135}"/>
              </a:ext>
            </a:extLst>
          </p:cNvPr>
          <p:cNvSpPr txBox="1">
            <a:spLocks/>
          </p:cNvSpPr>
          <p:nvPr userDrawn="1"/>
        </p:nvSpPr>
        <p:spPr>
          <a:xfrm>
            <a:off x="497840" y="1267102"/>
            <a:ext cx="11196320" cy="5669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spc="50" baseline="0">
                <a:solidFill>
                  <a:schemeClr val="tx1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en-US" sz="2400" b="0" err="1">
                <a:solidFill>
                  <a:schemeClr val="accent6"/>
                </a:solidFill>
              </a:rPr>
              <a:t>Podtytuł</a:t>
            </a:r>
            <a:endParaRPr lang="en-US" sz="2400" b="0">
              <a:solidFill>
                <a:schemeClr val="accent6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C7E17FE-0FA9-B25C-57F8-C5A0F0B3B02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563D0AEE-51C4-8333-5DE5-14F984B28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clusion 3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840" y="560577"/>
            <a:ext cx="10533017" cy="566928"/>
          </a:xfrm>
        </p:spPr>
        <p:txBody>
          <a:bodyPr anchor="t" anchorCtr="0">
            <a:noAutofit/>
          </a:bodyPr>
          <a:lstStyle>
            <a:lvl1pPr algn="ctr">
              <a:defRPr sz="3200" cap="none">
                <a:solidFill>
                  <a:schemeClr val="tx1"/>
                </a:solidFill>
              </a:defRPr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5F8408C5-C864-C6B6-5634-00F5C1E17186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>
            <a:extLst>
              <a:ext uri="{FF2B5EF4-FFF2-40B4-BE49-F238E27FC236}">
                <a16:creationId xmlns:a16="http://schemas.microsoft.com/office/drawing/2014/main" id="{9DD2540D-DBFA-0025-E093-B27791351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9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F91B21-3700-DBB9-F143-F267C2242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pl-PL"/>
              <a:t>Informacja o kolorach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2A17244-3C85-28F6-E87A-4A385AE5FC39}"/>
              </a:ext>
            </a:extLst>
          </p:cNvPr>
          <p:cNvSpPr txBox="1">
            <a:spLocks/>
          </p:cNvSpPr>
          <p:nvPr userDrawn="1"/>
        </p:nvSpPr>
        <p:spPr>
          <a:xfrm>
            <a:off x="816609" y="2126648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>
                <a:solidFill>
                  <a:schemeClr val="accent6"/>
                </a:solidFill>
              </a:rPr>
              <a:t>Wersja koloru zielonego używana w prezentacji 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FF5CACB1-AD64-C94D-B52D-B152DA6F96C3}"/>
              </a:ext>
            </a:extLst>
          </p:cNvPr>
          <p:cNvSpPr txBox="1">
            <a:spLocks/>
          </p:cNvSpPr>
          <p:nvPr userDrawn="1"/>
        </p:nvSpPr>
        <p:spPr>
          <a:xfrm>
            <a:off x="5781789" y="253761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83/23/80/8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32/133/82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208552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BC1146FE-07AE-3438-1B6C-B2A58247ED85}"/>
              </a:ext>
            </a:extLst>
          </p:cNvPr>
          <p:cNvSpPr/>
          <p:nvPr userDrawn="1"/>
        </p:nvSpPr>
        <p:spPr>
          <a:xfrm>
            <a:off x="4822174" y="2537618"/>
            <a:ext cx="784952" cy="78495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F160066F-2FD0-00C3-92D4-2B5088DB33C9}"/>
              </a:ext>
            </a:extLst>
          </p:cNvPr>
          <p:cNvSpPr txBox="1">
            <a:spLocks/>
          </p:cNvSpPr>
          <p:nvPr userDrawn="1"/>
        </p:nvSpPr>
        <p:spPr>
          <a:xfrm>
            <a:off x="816609" y="3566356"/>
            <a:ext cx="10447125" cy="2860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r>
              <a:rPr lang="pl-PL" sz="1200" b="0" cap="none">
                <a:solidFill>
                  <a:schemeClr val="accent6"/>
                </a:solidFill>
              </a:rPr>
              <a:t>Kolory dodatkowe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74BFE574-1794-920C-DF62-FAF78190EBA3}"/>
              </a:ext>
            </a:extLst>
          </p:cNvPr>
          <p:cNvSpPr txBox="1">
            <a:spLocks/>
          </p:cNvSpPr>
          <p:nvPr userDrawn="1"/>
        </p:nvSpPr>
        <p:spPr>
          <a:xfrm>
            <a:off x="1776224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69/0/60/0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60/189/134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3cbd86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D9622C0B-536A-3958-A1AA-9FF894D663B3}"/>
              </a:ext>
            </a:extLst>
          </p:cNvPr>
          <p:cNvSpPr/>
          <p:nvPr userDrawn="1"/>
        </p:nvSpPr>
        <p:spPr>
          <a:xfrm>
            <a:off x="816609" y="4277419"/>
            <a:ext cx="784952" cy="7849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F1370B7F-B6E7-39C0-9D59-317631857DAB}"/>
              </a:ext>
            </a:extLst>
          </p:cNvPr>
          <p:cNvSpPr txBox="1">
            <a:spLocks/>
          </p:cNvSpPr>
          <p:nvPr userDrawn="1"/>
        </p:nvSpPr>
        <p:spPr>
          <a:xfrm>
            <a:off x="573204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77/24/6/0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0/153/204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0099cc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504BBBB-AB9A-7D5B-58B9-58D468CA37B1}"/>
              </a:ext>
            </a:extLst>
          </p:cNvPr>
          <p:cNvSpPr/>
          <p:nvPr userDrawn="1"/>
        </p:nvSpPr>
        <p:spPr>
          <a:xfrm>
            <a:off x="4772428" y="4277419"/>
            <a:ext cx="784952" cy="7849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3523D962-0C76-40A0-3D0C-5A3F591D2EB3}"/>
              </a:ext>
            </a:extLst>
          </p:cNvPr>
          <p:cNvSpPr txBox="1">
            <a:spLocks/>
          </p:cNvSpPr>
          <p:nvPr userDrawn="1"/>
        </p:nvSpPr>
        <p:spPr>
          <a:xfrm>
            <a:off x="9687863" y="4277419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77/0/100/0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45/179/74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2db34a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DC5B886A-801A-BBA3-A16B-FFCCC0F845FE}"/>
              </a:ext>
            </a:extLst>
          </p:cNvPr>
          <p:cNvSpPr/>
          <p:nvPr userDrawn="1"/>
        </p:nvSpPr>
        <p:spPr>
          <a:xfrm>
            <a:off x="8728248" y="4277419"/>
            <a:ext cx="784952" cy="78495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E2DCBC05-505C-795D-AFEF-18AD71F38067}"/>
              </a:ext>
            </a:extLst>
          </p:cNvPr>
          <p:cNvSpPr txBox="1">
            <a:spLocks/>
          </p:cNvSpPr>
          <p:nvPr userDrawn="1"/>
        </p:nvSpPr>
        <p:spPr>
          <a:xfrm>
            <a:off x="1776224" y="5487388"/>
            <a:ext cx="1771207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100/72/35/24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0/64/102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004066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D3F3EC39-6DBB-ED04-F16D-E1ED50829B70}"/>
              </a:ext>
            </a:extLst>
          </p:cNvPr>
          <p:cNvSpPr/>
          <p:nvPr userDrawn="1"/>
        </p:nvSpPr>
        <p:spPr>
          <a:xfrm>
            <a:off x="816609" y="5487388"/>
            <a:ext cx="784952" cy="7849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53F5DDA9-15CA-2FF0-7C65-F99EDA0CE3CA}"/>
              </a:ext>
            </a:extLst>
          </p:cNvPr>
          <p:cNvSpPr txBox="1">
            <a:spLocks/>
          </p:cNvSpPr>
          <p:nvPr userDrawn="1"/>
        </p:nvSpPr>
        <p:spPr>
          <a:xfrm>
            <a:off x="573204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78/14/38/0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0/153/153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009999</a:t>
            </a:r>
          </a:p>
        </p:txBody>
      </p:sp>
      <p:sp>
        <p:nvSpPr>
          <p:cNvPr id="21" name="Owal 20">
            <a:extLst>
              <a:ext uri="{FF2B5EF4-FFF2-40B4-BE49-F238E27FC236}">
                <a16:creationId xmlns:a16="http://schemas.microsoft.com/office/drawing/2014/main" id="{AB2317DE-28F9-82E7-37EE-24F5C7083718}"/>
              </a:ext>
            </a:extLst>
          </p:cNvPr>
          <p:cNvSpPr/>
          <p:nvPr userDrawn="1"/>
        </p:nvSpPr>
        <p:spPr>
          <a:xfrm>
            <a:off x="4772428" y="5487388"/>
            <a:ext cx="784952" cy="784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Tytuł 1">
            <a:extLst>
              <a:ext uri="{FF2B5EF4-FFF2-40B4-BE49-F238E27FC236}">
                <a16:creationId xmlns:a16="http://schemas.microsoft.com/office/drawing/2014/main" id="{96061CD5-1289-7F74-004C-5974E613EF8E}"/>
              </a:ext>
            </a:extLst>
          </p:cNvPr>
          <p:cNvSpPr txBox="1">
            <a:spLocks/>
          </p:cNvSpPr>
          <p:nvPr userDrawn="1"/>
        </p:nvSpPr>
        <p:spPr>
          <a:xfrm>
            <a:off x="9687863" y="5487388"/>
            <a:ext cx="1575871" cy="784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accent5"/>
                </a:solidFill>
                <a:latin typeface=""/>
                <a:ea typeface="+mj-ea"/>
                <a:cs typeface="Poppins" pitchFamily="2" charset="77"/>
              </a:defRPr>
            </a:lvl1pPr>
          </a:lstStyle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CMYK 0/0/0/85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RGB 77/77/77</a:t>
            </a:r>
          </a:p>
          <a:p>
            <a:pPr algn="l"/>
            <a:r>
              <a:rPr lang="pl-PL" sz="1200" b="0" kern="1200" cap="all" spc="50" baseline="0">
                <a:solidFill>
                  <a:schemeClr val="accent6"/>
                </a:solidFill>
                <a:effectLst/>
                <a:latin typeface=""/>
                <a:ea typeface="+mj-ea"/>
                <a:cs typeface="Poppins" pitchFamily="2" charset="77"/>
              </a:rPr>
              <a:t>HTML 4d4d4d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C064110D-887E-E4EB-7BBE-1374F4F02FB0}"/>
              </a:ext>
            </a:extLst>
          </p:cNvPr>
          <p:cNvSpPr/>
          <p:nvPr userDrawn="1"/>
        </p:nvSpPr>
        <p:spPr>
          <a:xfrm>
            <a:off x="8728248" y="5487388"/>
            <a:ext cx="784952" cy="7849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4103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B256C58C-0B91-7112-00B5-45BA5613D379}"/>
              </a:ext>
            </a:extLst>
          </p:cNvPr>
          <p:cNvSpPr/>
          <p:nvPr userDrawn="1"/>
        </p:nvSpPr>
        <p:spPr>
          <a:xfrm>
            <a:off x="9789804" y="6695264"/>
            <a:ext cx="1230967" cy="16273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ED18D69B-C12C-D036-BE07-68C1F325B2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6BE7B-80CB-4926-B646-E23E8BCBFE2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100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CEEB00E-8FED-2005-9F55-DA1E2E3F12A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9BBA607-F044-537D-C85B-346D80B1D7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3390" y="6409826"/>
            <a:ext cx="4865220" cy="3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6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8461" y="1561943"/>
            <a:ext cx="4681728" cy="45698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DA51E07-C561-85B3-141B-4157C0521F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5994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5F43983-8462-4563-B8F0-490CA8F9F3DC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5B540FF0-DAF4-147C-4A44-BF69FAE138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2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816" y="1196492"/>
            <a:ext cx="4679092" cy="493527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8CC72A1-690E-5B7F-AD89-A562A2D9B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6" y="0"/>
            <a:ext cx="6095994" cy="6858000"/>
          </a:xfrm>
          <a:prstGeom prst="rect">
            <a:avLst/>
          </a:prstGeom>
          <a:blipFill dpi="0" rotWithShape="1">
            <a:blip r:embed="rId2" cstate="email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99EFCD7-46BB-E19B-F7ED-7B791DFDEA29}"/>
              </a:ext>
            </a:extLst>
          </p:cNvPr>
          <p:cNvSpPr/>
          <p:nvPr userDrawn="1"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2BA1E69D-D752-D7FC-B8CE-3462C2FFC8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3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9" y="826658"/>
            <a:ext cx="10042777" cy="99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Tytuł</a:t>
            </a:r>
            <a:r>
              <a:rPr lang="en-US"/>
              <a:t> </a:t>
            </a:r>
            <a:r>
              <a:rPr lang="en-US" err="1"/>
              <a:t>Slajdu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476" y="5714645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0553" y="5717127"/>
            <a:ext cx="1845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+mn-lt"/>
                <a:cs typeface="Poppins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8F41F8D-5DB5-EF7F-2FD5-67590A17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825625"/>
            <a:ext cx="100427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5426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4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826" r:id="rId12"/>
    <p:sldLayoutId id="2147483782" r:id="rId13"/>
    <p:sldLayoutId id="214748377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827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43" r:id="rId45"/>
    <p:sldLayoutId id="2147483816" r:id="rId46"/>
    <p:sldLayoutId id="2147483817" r:id="rId47"/>
    <p:sldLayoutId id="2147483830" r:id="rId48"/>
    <p:sldLayoutId id="2147483831" r:id="rId49"/>
    <p:sldLayoutId id="2147483818" r:id="rId50"/>
    <p:sldLayoutId id="2147483819" r:id="rId51"/>
    <p:sldLayoutId id="2147483820" r:id="rId52"/>
    <p:sldLayoutId id="2147483821" r:id="rId53"/>
    <p:sldLayoutId id="2147483822" r:id="rId54"/>
    <p:sldLayoutId id="2147483823" r:id="rId55"/>
    <p:sldLayoutId id="2147483825" r:id="rId56"/>
    <p:sldLayoutId id="2147483824" r:id="rId57"/>
    <p:sldLayoutId id="2147483833" r:id="rId58"/>
    <p:sldLayoutId id="2147483838" r:id="rId59"/>
    <p:sldLayoutId id="2147483835" r:id="rId60"/>
    <p:sldLayoutId id="2147483839" r:id="rId61"/>
    <p:sldLayoutId id="2147483834" r:id="rId62"/>
    <p:sldLayoutId id="2147483840" r:id="rId63"/>
    <p:sldLayoutId id="2147483837" r:id="rId64"/>
    <p:sldLayoutId id="2147483836" r:id="rId65"/>
    <p:sldLayoutId id="2147483841" r:id="rId66"/>
    <p:sldLayoutId id="2147483828" r:id="rId67"/>
    <p:sldLayoutId id="2147483844" r:id="rId6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spc="50" baseline="0">
          <a:solidFill>
            <a:schemeClr val="bg1"/>
          </a:solidFill>
          <a:latin typeface="+mj-lt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1pPr>
      <a:lvl2pPr marL="228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2pPr>
      <a:lvl3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3pPr>
      <a:lvl4pPr marL="685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4pPr>
      <a:lvl5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100" b="0" i="0" kern="1200">
          <a:solidFill>
            <a:schemeClr val="bg1"/>
          </a:solidFill>
          <a:latin typeface="+mn-lt"/>
          <a:ea typeface="+mn-ea"/>
          <a:cs typeface="Poppins Light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bazakonkurencyjnosci.funduszeeuropejskie.gov.pl/" TargetMode="Externa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3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NarodowyFunduszOchronySrodowiskaiGospodarkiWodnej" TargetMode="External"/><Relationship Id="rId13" Type="http://schemas.openxmlformats.org/officeDocument/2006/relationships/image" Target="../media/image55.svg"/><Relationship Id="rId3" Type="http://schemas.openxmlformats.org/officeDocument/2006/relationships/hyperlink" Target="https://www.gov.pl/web/nfosigw/spotkanie-z-wykonawcami-podsumowujace-pierwszy-kwartal-wdrazania-nowej-odslony-programu-czyste-powietrze" TargetMode="External"/><Relationship Id="rId7" Type="http://schemas.openxmlformats.org/officeDocument/2006/relationships/image" Target="../media/image51.svg"/><Relationship Id="rId12" Type="http://schemas.openxmlformats.org/officeDocument/2006/relationships/image" Target="../media/image54.png"/><Relationship Id="rId2" Type="http://schemas.openxmlformats.org/officeDocument/2006/relationships/hyperlink" Target="http://www.gov.pl/web/nfosigw/fundusze-europejskie-na-infrastrukture-klimat-i-srodowisk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hyperlink" Target="https://www.linkedin.com/company/18824772/admin/page-posts/published/" TargetMode="External"/><Relationship Id="rId5" Type="http://schemas.openxmlformats.org/officeDocument/2006/relationships/hyperlink" Target="https://x.com/NFOSiGW" TargetMode="External"/><Relationship Id="rId10" Type="http://schemas.openxmlformats.org/officeDocument/2006/relationships/image" Target="../media/image53.svg"/><Relationship Id="rId4" Type="http://schemas.openxmlformats.org/officeDocument/2006/relationships/image" Target="../media/image49.jpe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BEB139-49D2-8D04-86D2-09C06D00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6294" y="1309181"/>
            <a:ext cx="5655213" cy="3090803"/>
          </a:xfrm>
        </p:spPr>
        <p:txBody>
          <a:bodyPr anchor="t">
            <a:normAutofit fontScale="90000"/>
          </a:bodyPr>
          <a:lstStyle/>
          <a:p>
            <a:pPr algn="ctr" defTabSz="1006475" eaLnBrk="0" fontAlgn="base" hangingPunct="0">
              <a:lnSpc>
                <a:spcPts val="3600"/>
              </a:lnSpc>
              <a:spcAft>
                <a:spcPct val="0"/>
              </a:spcAft>
              <a:defRPr/>
            </a:pPr>
            <a:br>
              <a:rPr lang="pl-PL" cap="none" spc="0" dirty="0">
                <a:latin typeface="Calibri" panose="020F0502020204030204"/>
                <a:ea typeface="Open Sans"/>
                <a:cs typeface="Open Sans"/>
              </a:rPr>
            </a:br>
            <a:r>
              <a:rPr lang="pl-PL" dirty="0">
                <a:latin typeface="Calibri"/>
                <a:ea typeface="Calibri"/>
                <a:cs typeface="Calibri"/>
              </a:rPr>
              <a:t>Zamówienia publiczne w projektach unijnych</a:t>
            </a:r>
            <a:br>
              <a:rPr lang="pl-PL" dirty="0"/>
            </a:br>
            <a:br>
              <a:rPr lang="pl-PL" sz="4400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br>
              <a:rPr lang="pl-PL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br>
              <a:rPr lang="pl-PL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br>
              <a:rPr lang="pl-PL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br>
              <a:rPr lang="pl-PL" cap="none" spc="0" dirty="0">
                <a:latin typeface="Calibri" panose="020F0502020204030204"/>
                <a:ea typeface="Open Sans" pitchFamily="2" charset="0"/>
                <a:cs typeface="Open Sans" pitchFamily="2" charset="0"/>
              </a:rPr>
            </a:br>
            <a:r>
              <a:rPr lang="pl-PL" sz="1400" cap="none" spc="0" dirty="0">
                <a:latin typeface="Calibri" panose="020F0502020204030204"/>
                <a:ea typeface="Open Sans"/>
                <a:cs typeface="Open Sans"/>
              </a:rPr>
              <a:t>Warszawa, 10.02.2026 r.</a:t>
            </a:r>
            <a:br>
              <a:rPr lang="pl-PL" sz="1400" cap="none" spc="0" dirty="0">
                <a:latin typeface="Calibri" panose="020F0502020204030204"/>
                <a:ea typeface="Open Sans"/>
                <a:cs typeface="Open Sans"/>
              </a:rPr>
            </a:br>
            <a:r>
              <a:rPr lang="pl-PL" sz="1600" cap="none" spc="0" dirty="0">
                <a:latin typeface="Calibri" panose="020F0502020204030204"/>
                <a:ea typeface="Open Sans"/>
                <a:cs typeface="Open Sans"/>
              </a:rPr>
              <a:t>Departament Kontroli NFOŚiGW</a:t>
            </a:r>
            <a:endParaRPr lang="pl-PL" sz="1600" cap="none" spc="0" dirty="0">
              <a:latin typeface="Calibri" panose="020F0502020204030204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E87673E7-DB21-A4EB-411B-95D3C28D98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5760" y="0"/>
            <a:ext cx="4206240" cy="6311890"/>
          </a:xfrm>
          <a:noFill/>
        </p:spPr>
      </p:pic>
    </p:spTree>
    <p:extLst>
      <p:ext uri="{BB962C8B-B14F-4D97-AF65-F5344CB8AC3E}">
        <p14:creationId xmlns:p14="http://schemas.microsoft.com/office/powerpoint/2010/main" val="334291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C03DECE-52CB-4CEA-23C0-ACA35463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68" y="1547942"/>
            <a:ext cx="9358884" cy="733703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Calibri"/>
                <a:ea typeface="Calibri"/>
                <a:cs typeface="Poppins"/>
              </a:rPr>
              <a:t>BAZA KONKURENCYJNOŚCI </a:t>
            </a:r>
            <a:br>
              <a:rPr lang="en-US" sz="3600">
                <a:latin typeface="Calibri"/>
                <a:ea typeface="Calibri"/>
              </a:rPr>
            </a:br>
            <a:br>
              <a:rPr lang="en-US" sz="3600">
                <a:latin typeface="Calibri"/>
                <a:ea typeface="Calibri"/>
                <a:cs typeface="Poppins"/>
              </a:rPr>
            </a:br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A8A36-D7DF-9A0A-A569-BD2E6F22D1F9}"/>
              </a:ext>
            </a:extLst>
          </p:cNvPr>
          <p:cNvSpPr txBox="1"/>
          <p:nvPr/>
        </p:nvSpPr>
        <p:spPr>
          <a:xfrm>
            <a:off x="231882" y="2598057"/>
            <a:ext cx="11678903" cy="13696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dirty="0">
                <a:solidFill>
                  <a:schemeClr val="bg1"/>
                </a:solidFill>
                <a:latin typeface="Calibri"/>
              </a:rPr>
              <a:t>D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la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zamówień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udzielanych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w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projektach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perspektywy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2021-2027,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upublicznienie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zapytania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ofertowego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polega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na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jego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umieszczeniu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w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B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azie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K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onkurencyjności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(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https://bazakonkurencyjnosci.funduszeeuropejskie.gov.pl/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), w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przypadku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prowadzenia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 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postępowania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 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zgodnie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 z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zasadą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konkurencyjności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podrozdział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3.2 </a:t>
            </a:r>
            <a:r>
              <a:rPr lang="pl-PL" dirty="0">
                <a:solidFill>
                  <a:schemeClr val="bg1"/>
                </a:solidFill>
                <a:latin typeface="Calibri"/>
              </a:rPr>
              <a:t>W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ytycznych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) i 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braku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obowiązku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stosowania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</a:rPr>
              <a:t>ustawy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alibri"/>
              </a:rPr>
              <a:t>Pzp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sz="1100" b="1" dirty="0">
              <a:solidFill>
                <a:schemeClr val="accent6"/>
              </a:solidFill>
              <a:latin typeface="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898DF31-48C7-ED79-A479-6081CDD668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C4A78F2-5ED2-4FB3-978D-B6C0491D9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816" y="4508416"/>
            <a:ext cx="3033023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6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07E1CD70-FC3D-DC40-666C-6203A8DF37F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Symbol zastępczy tekstu 7">
            <a:extLst>
              <a:ext uri="{FF2B5EF4-FFF2-40B4-BE49-F238E27FC236}">
                <a16:creationId xmlns:a16="http://schemas.microsoft.com/office/drawing/2014/main" id="{59B974CF-8B3F-12B9-A21F-9E25113BC78C}"/>
              </a:ext>
            </a:extLst>
          </p:cNvPr>
          <p:cNvSpPr txBox="1">
            <a:spLocks/>
          </p:cNvSpPr>
          <p:nvPr/>
        </p:nvSpPr>
        <p:spPr>
          <a:xfrm>
            <a:off x="9316350" y="2234936"/>
            <a:ext cx="2278062" cy="260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12" name="Symbol zastępczy tekstu 7">
            <a:extLst>
              <a:ext uri="{FF2B5EF4-FFF2-40B4-BE49-F238E27FC236}">
                <a16:creationId xmlns:a16="http://schemas.microsoft.com/office/drawing/2014/main" id="{A4F767EE-59B9-B8A3-EBB3-0CFCEF091C70}"/>
              </a:ext>
            </a:extLst>
          </p:cNvPr>
          <p:cNvSpPr txBox="1">
            <a:spLocks/>
          </p:cNvSpPr>
          <p:nvPr/>
        </p:nvSpPr>
        <p:spPr>
          <a:xfrm>
            <a:off x="9316350" y="2617707"/>
            <a:ext cx="2278062" cy="942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17" name="Symbol zastępczy tekstu 7">
            <a:extLst>
              <a:ext uri="{FF2B5EF4-FFF2-40B4-BE49-F238E27FC236}">
                <a16:creationId xmlns:a16="http://schemas.microsoft.com/office/drawing/2014/main" id="{3DF5775B-A14B-106A-42AC-ADC640273F26}"/>
              </a:ext>
            </a:extLst>
          </p:cNvPr>
          <p:cNvSpPr txBox="1">
            <a:spLocks/>
          </p:cNvSpPr>
          <p:nvPr/>
        </p:nvSpPr>
        <p:spPr>
          <a:xfrm>
            <a:off x="9315786" y="5172672"/>
            <a:ext cx="2278062" cy="942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2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004066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20" name="Symbol zastępczy tekstu 7">
            <a:extLst>
              <a:ext uri="{FF2B5EF4-FFF2-40B4-BE49-F238E27FC236}">
                <a16:creationId xmlns:a16="http://schemas.microsoft.com/office/drawing/2014/main" id="{2E0ACA7D-8F74-BF37-AE8A-9FCE724AEAF0}"/>
              </a:ext>
            </a:extLst>
          </p:cNvPr>
          <p:cNvSpPr txBox="1">
            <a:spLocks/>
          </p:cNvSpPr>
          <p:nvPr/>
        </p:nvSpPr>
        <p:spPr>
          <a:xfrm>
            <a:off x="6707265" y="5172672"/>
            <a:ext cx="2278062" cy="942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tx2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100" b="0" i="0" u="none" strike="noStrike" kern="1200" cap="none" spc="0" normalizeH="0" baseline="0" noProof="0">
              <a:ln>
                <a:noFill/>
              </a:ln>
              <a:solidFill>
                <a:srgbClr val="004066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sp>
        <p:nvSpPr>
          <p:cNvPr id="21" name="Symbol zastępczy tekstu 7">
            <a:extLst>
              <a:ext uri="{FF2B5EF4-FFF2-40B4-BE49-F238E27FC236}">
                <a16:creationId xmlns:a16="http://schemas.microsoft.com/office/drawing/2014/main" id="{04A44DE8-C01A-61FB-9B40-22EFB7978804}"/>
              </a:ext>
            </a:extLst>
          </p:cNvPr>
          <p:cNvSpPr txBox="1">
            <a:spLocks/>
          </p:cNvSpPr>
          <p:nvPr/>
        </p:nvSpPr>
        <p:spPr>
          <a:xfrm>
            <a:off x="9272999" y="1876262"/>
            <a:ext cx="2278062" cy="260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>
                <a:solidFill>
                  <a:schemeClr val="tx2"/>
                </a:solidFill>
                <a:latin typeface=""/>
                <a:ea typeface="+mn-ea"/>
                <a:cs typeface="Poppins Light" pitchFamily="2" charset="77"/>
              </a:defRPr>
            </a:lvl1pPr>
            <a:lvl2pPr marL="228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2pPr>
            <a:lvl3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3pPr>
            <a:lvl4pPr marL="685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4pPr>
            <a:lvl5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"/>
                <a:ea typeface="+mn-ea"/>
                <a:cs typeface="Poppins Light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1600" b="1" i="0" u="none" strike="noStrike" kern="1200" cap="none" spc="0" normalizeH="0" baseline="0" noProof="0">
              <a:ln>
                <a:noFill/>
              </a:ln>
              <a:solidFill>
                <a:srgbClr val="004066"/>
              </a:solidFill>
              <a:effectLst/>
              <a:uLnTx/>
              <a:uFillTx/>
              <a:latin typeface=""/>
              <a:ea typeface="+mn-ea"/>
              <a:cs typeface="Poppins Light" pitchFamily="2" charset="77"/>
            </a:endParaRPr>
          </a:p>
        </p:txBody>
      </p:sp>
      <p:pic>
        <p:nvPicPr>
          <p:cNvPr id="29" name="Grafika 28">
            <a:extLst>
              <a:ext uri="{FF2B5EF4-FFF2-40B4-BE49-F238E27FC236}">
                <a16:creationId xmlns:a16="http://schemas.microsoft.com/office/drawing/2014/main" id="{B33166DF-79E9-E645-6A49-9CD0404A6D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5507" y="4235069"/>
            <a:ext cx="438150" cy="39052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19A9C97-8165-B1E3-6E39-8AFE2C134C74}"/>
              </a:ext>
            </a:extLst>
          </p:cNvPr>
          <p:cNvSpPr txBox="1"/>
          <p:nvPr/>
        </p:nvSpPr>
        <p:spPr>
          <a:xfrm>
            <a:off x="140498" y="1616764"/>
            <a:ext cx="1191494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ROZPOCZĘCIE PROJEKTU PRZED PODPISANIEM UMOWY O  DOFINANSOWANIE</a:t>
            </a:r>
            <a:endParaRPr lang="pl-PL" sz="28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7607AB79-DB13-BF40-C94D-41F8C0EC819A}"/>
              </a:ext>
            </a:extLst>
          </p:cNvPr>
          <p:cNvSpPr txBox="1"/>
          <p:nvPr/>
        </p:nvSpPr>
        <p:spPr>
          <a:xfrm>
            <a:off x="710842" y="2375113"/>
            <a:ext cx="10585448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/>
              <a:buChar char="v"/>
            </a:pP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przypadku</a:t>
            </a:r>
            <a: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gdy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wnioskodawca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rozpoczyna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realizację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projektu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własne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ryzyko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przed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podpisaniem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umowy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o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dofinansowanie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projektu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upublicznia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zapytanie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ofertowe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 Bazie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Konkurencyjności</a:t>
            </a:r>
            <a:endParaRPr lang="en-US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1800" b="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/>
              <a:buChar char="v"/>
            </a:pP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Zgodnie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z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stanowiskiem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MKiŚ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z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dnia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06.05.2021 r. 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DFE-WN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.322.8.4.2021.JK,</a:t>
            </a:r>
            <a:r>
              <a:rPr lang="en-US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1583991.5224924.4177465 (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istnieje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możliwość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zamieszczania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 Bazie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Konkurencyjności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ogłoszeń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</a:b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zamówieniu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przez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podmioty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które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mogą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być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przyszłości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zainteresowane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pozyskaniem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dofinansowania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pl-PL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</a:b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ramach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perspektywy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finansowej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2021-2027 (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potencjalni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beneficjenci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) </a:t>
            </a:r>
            <a:r>
              <a:rPr lang="en-US" sz="1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 </a:t>
            </a:r>
            <a:r>
              <a:rPr lang="en-US" sz="1800" b="1" u="sng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wspólnym</a:t>
            </a:r>
            <a:r>
              <a:rPr lang="en-US" sz="1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u="sng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numerem</a:t>
            </a:r>
            <a:r>
              <a:rPr lang="en-US" sz="1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u="sng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naboru</a:t>
            </a:r>
            <a:r>
              <a:rPr lang="en-US" sz="1800" b="1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: POPT.21.27.00-IZ.00-00-001/21</a:t>
            </a:r>
          </a:p>
          <a:p>
            <a:pPr algn="just"/>
            <a:endParaRPr lang="en-US" b="1" dirty="0">
              <a:solidFill>
                <a:schemeClr val="bg1"/>
              </a:solidFill>
            </a:endParaRPr>
          </a:p>
          <a:p>
            <a:pPr algn="just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13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E61352-1920-1A62-43A4-937BFCA5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872" y="267228"/>
            <a:ext cx="7289558" cy="932688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2800">
                <a:latin typeface="Calibri"/>
                <a:ea typeface="Calibri"/>
                <a:cs typeface="Calibri"/>
              </a:rPr>
              <a:t>BAZA KONKURENCYJNOŚCI </a:t>
            </a:r>
            <a:r>
              <a:rPr lang="pl-PL" sz="2800">
                <a:latin typeface="Calibri"/>
                <a:ea typeface="Calibri"/>
                <a:cs typeface="Calibri"/>
              </a:rPr>
              <a:t>/ KOMUNIKACJA</a:t>
            </a:r>
            <a:endParaRPr lang="en-US" sz="2800">
              <a:latin typeface="Calibri"/>
              <a:ea typeface="Calibri"/>
              <a:cs typeface="Calibri"/>
            </a:endParaRP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09D4A155-4F5F-8E73-B7F3-7E5077C56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809999" cy="6314739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1E19BD-5A90-6858-1019-900A42DDAC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00047" y="1201711"/>
            <a:ext cx="7787126" cy="4115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Poppins Light"/>
              </a:rPr>
              <a:t>Komunikacja</a:t>
            </a:r>
            <a:r>
              <a:rPr lang="en-US" dirty="0">
                <a:latin typeface="Calibri"/>
                <a:ea typeface="Calibri"/>
                <a:cs typeface="Poppins Light"/>
              </a:rPr>
              <a:t> w </a:t>
            </a:r>
            <a:r>
              <a:rPr lang="en-US" dirty="0" err="1">
                <a:latin typeface="Calibri"/>
                <a:ea typeface="Calibri"/>
                <a:cs typeface="Poppins Light"/>
              </a:rPr>
              <a:t>postępowaniu</a:t>
            </a:r>
            <a:r>
              <a:rPr lang="en-US" dirty="0">
                <a:latin typeface="Calibri"/>
                <a:ea typeface="Calibri"/>
                <a:cs typeface="Poppins Light"/>
              </a:rPr>
              <a:t> o </a:t>
            </a:r>
            <a:r>
              <a:rPr lang="en-US" dirty="0" err="1">
                <a:latin typeface="Calibri"/>
                <a:ea typeface="Calibri"/>
                <a:cs typeface="Poppins Light"/>
              </a:rPr>
              <a:t>udzielenie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zamówienia</a:t>
            </a:r>
            <a:r>
              <a:rPr lang="en-US" dirty="0">
                <a:latin typeface="Calibri"/>
                <a:ea typeface="Calibri"/>
                <a:cs typeface="Poppins Light"/>
              </a:rPr>
              <a:t>, w </a:t>
            </a:r>
            <a:r>
              <a:rPr lang="en-US" dirty="0" err="1">
                <a:latin typeface="Calibri"/>
                <a:ea typeface="Calibri"/>
                <a:cs typeface="Poppins Light"/>
              </a:rPr>
              <a:t>tym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ogłoszenie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zapytania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ofertowego</a:t>
            </a:r>
            <a:r>
              <a:rPr lang="en-US" dirty="0">
                <a:latin typeface="Calibri"/>
                <a:ea typeface="Calibri"/>
                <a:cs typeface="Poppins Light"/>
              </a:rPr>
              <a:t>, </a:t>
            </a:r>
            <a:r>
              <a:rPr lang="en-US" dirty="0" err="1">
                <a:latin typeface="Calibri"/>
                <a:ea typeface="Calibri"/>
                <a:cs typeface="Poppins Light"/>
              </a:rPr>
              <a:t>składanie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ofert</a:t>
            </a:r>
            <a:r>
              <a:rPr lang="en-US" dirty="0">
                <a:latin typeface="Calibri"/>
                <a:ea typeface="Calibri"/>
                <a:cs typeface="Poppins Light"/>
              </a:rPr>
              <a:t>, </a:t>
            </a:r>
            <a:r>
              <a:rPr lang="en-US" dirty="0" err="1">
                <a:latin typeface="Calibri"/>
                <a:ea typeface="Calibri"/>
                <a:cs typeface="Poppins Light"/>
              </a:rPr>
              <a:t>wymiana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informacji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między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zamawiającym</a:t>
            </a:r>
            <a:r>
              <a:rPr lang="en-US" dirty="0">
                <a:latin typeface="Calibri"/>
                <a:ea typeface="Calibri"/>
                <a:cs typeface="Poppins Light"/>
              </a:rPr>
              <a:t> a </a:t>
            </a:r>
            <a:r>
              <a:rPr lang="en-US" dirty="0" err="1">
                <a:latin typeface="Calibri"/>
                <a:ea typeface="Calibri"/>
                <a:cs typeface="Poppins Light"/>
              </a:rPr>
              <a:t>wykonawcą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oraz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przekazywanie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dokumentów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i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oświadczeń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odbywa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się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pisemnie</a:t>
            </a:r>
            <a:r>
              <a:rPr lang="en-US" dirty="0">
                <a:latin typeface="Calibri"/>
                <a:ea typeface="Calibri"/>
                <a:cs typeface="Poppins Light"/>
              </a:rPr>
              <a:t> za </a:t>
            </a:r>
            <a:r>
              <a:rPr lang="en-US" dirty="0" err="1">
                <a:latin typeface="Calibri"/>
                <a:ea typeface="Calibri"/>
                <a:cs typeface="Poppins Light"/>
              </a:rPr>
              <a:t>pomocą</a:t>
            </a:r>
            <a:r>
              <a:rPr lang="en-US" dirty="0">
                <a:latin typeface="Calibri"/>
                <a:ea typeface="Calibri"/>
                <a:cs typeface="Poppins Light"/>
              </a:rPr>
              <a:t> BK2021, z </a:t>
            </a:r>
            <a:r>
              <a:rPr lang="en-US" dirty="0" err="1">
                <a:latin typeface="Calibri"/>
                <a:ea typeface="Calibri"/>
                <a:cs typeface="Poppins Light"/>
              </a:rPr>
              <a:t>zastrzeżeniem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wyjatków</a:t>
            </a:r>
            <a:r>
              <a:rPr lang="en-US" dirty="0">
                <a:latin typeface="Calibri"/>
                <a:ea typeface="Calibri"/>
                <a:cs typeface="Poppins Light"/>
              </a:rPr>
              <a:t> </a:t>
            </a:r>
            <a:r>
              <a:rPr lang="en-US" dirty="0" err="1">
                <a:latin typeface="Calibri"/>
                <a:ea typeface="Calibri"/>
                <a:cs typeface="Poppins Light"/>
              </a:rPr>
              <a:t>opisanych</a:t>
            </a:r>
            <a:r>
              <a:rPr lang="en-US" dirty="0">
                <a:latin typeface="Calibri"/>
                <a:ea typeface="Calibri"/>
                <a:cs typeface="Poppins Light"/>
              </a:rPr>
              <a:t> w </a:t>
            </a:r>
            <a:r>
              <a:rPr lang="pl-PL" dirty="0">
                <a:latin typeface="Calibri"/>
                <a:ea typeface="Calibri"/>
                <a:cs typeface="Poppins Light"/>
              </a:rPr>
              <a:t>W</a:t>
            </a:r>
            <a:r>
              <a:rPr lang="en-US" dirty="0" err="1">
                <a:latin typeface="Calibri"/>
                <a:ea typeface="Calibri"/>
                <a:cs typeface="Poppins Light"/>
              </a:rPr>
              <a:t>ytycznych</a:t>
            </a:r>
            <a:r>
              <a:rPr lang="en-US" dirty="0">
                <a:latin typeface="Calibri"/>
                <a:ea typeface="Calibri"/>
                <a:cs typeface="Poppins Light"/>
              </a:rPr>
              <a:t> </a:t>
            </a:r>
            <a:endParaRPr lang="pl-PL" dirty="0">
              <a:latin typeface="Calibri"/>
              <a:ea typeface="Calibri"/>
              <a:cs typeface="Poppins Light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dirty="0">
              <a:latin typeface="Calibri"/>
              <a:ea typeface="Calibri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Open Sans"/>
                <a:cs typeface="Calibri"/>
              </a:rPr>
              <a:t>Komunikacja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zamawiającego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wykonawcami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poprzez</a:t>
            </a:r>
            <a:r>
              <a:rPr lang="en-US" dirty="0">
                <a:latin typeface="Calibri"/>
                <a:ea typeface="Open Sans"/>
                <a:cs typeface="Calibri"/>
              </a:rPr>
              <a:t> BK</a:t>
            </a:r>
            <a:r>
              <a:rPr lang="pl-PL" dirty="0">
                <a:latin typeface="Calibri"/>
                <a:ea typeface="Open Sans"/>
                <a:cs typeface="Calibri"/>
              </a:rPr>
              <a:t>2021</a:t>
            </a:r>
            <a:r>
              <a:rPr lang="en-US" dirty="0">
                <a:latin typeface="Calibri"/>
                <a:ea typeface="Open Sans"/>
                <a:cs typeface="Calibri"/>
              </a:rPr>
              <a:t> jest </a:t>
            </a:r>
            <a:r>
              <a:rPr lang="en-US" dirty="0" err="1">
                <a:latin typeface="Calibri"/>
                <a:ea typeface="Open Sans"/>
                <a:cs typeface="Calibri"/>
              </a:rPr>
              <a:t>możliwa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br>
              <a:rPr lang="pl-PL" dirty="0">
                <a:latin typeface="Calibri"/>
                <a:ea typeface="Open Sans"/>
                <a:cs typeface="Calibri"/>
              </a:rPr>
            </a:br>
            <a:r>
              <a:rPr lang="en-US" dirty="0">
                <a:latin typeface="Calibri"/>
                <a:ea typeface="Open Sans"/>
                <a:cs typeface="Calibri"/>
              </a:rPr>
              <a:t>w </a:t>
            </a:r>
            <a:r>
              <a:rPr lang="en-US" dirty="0" err="1">
                <a:latin typeface="Calibri"/>
                <a:ea typeface="Open Sans"/>
                <a:cs typeface="Calibri"/>
              </a:rPr>
              <a:t>okresie</a:t>
            </a:r>
            <a:r>
              <a:rPr lang="en-US" dirty="0">
                <a:latin typeface="Calibri"/>
                <a:ea typeface="Open Sans"/>
                <a:cs typeface="Calibri"/>
              </a:rPr>
              <a:t> od </a:t>
            </a:r>
            <a:r>
              <a:rPr lang="en-US" dirty="0" err="1">
                <a:latin typeface="Calibri"/>
                <a:ea typeface="Open Sans"/>
                <a:cs typeface="Calibri"/>
              </a:rPr>
              <a:t>publikacji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ogłoszenia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b="1" u="sng" dirty="0">
                <a:latin typeface="Calibri"/>
                <a:ea typeface="Open Sans"/>
                <a:cs typeface="Calibri"/>
              </a:rPr>
              <a:t>do </a:t>
            </a:r>
            <a:r>
              <a:rPr lang="en-US" b="1" u="sng" dirty="0" err="1">
                <a:latin typeface="Calibri"/>
                <a:ea typeface="Open Sans"/>
                <a:cs typeface="Calibri"/>
              </a:rPr>
              <a:t>upływu</a:t>
            </a:r>
            <a:r>
              <a:rPr lang="en-US" b="1" u="sng" dirty="0">
                <a:latin typeface="Calibri"/>
                <a:ea typeface="Open Sans"/>
                <a:cs typeface="Calibri"/>
              </a:rPr>
              <a:t> </a:t>
            </a:r>
            <a:r>
              <a:rPr lang="en-US" b="1" u="sng" dirty="0" err="1">
                <a:latin typeface="Calibri"/>
                <a:ea typeface="Open Sans"/>
                <a:cs typeface="Calibri"/>
              </a:rPr>
              <a:t>terminu</a:t>
            </a:r>
            <a:r>
              <a:rPr lang="en-US" b="1" u="sng" dirty="0">
                <a:latin typeface="Calibri"/>
                <a:ea typeface="Open Sans"/>
                <a:cs typeface="Calibri"/>
              </a:rPr>
              <a:t> </a:t>
            </a:r>
            <a:r>
              <a:rPr lang="en-US" b="1" u="sng" dirty="0" err="1">
                <a:latin typeface="Calibri"/>
                <a:ea typeface="Open Sans"/>
                <a:cs typeface="Calibri"/>
              </a:rPr>
              <a:t>składania</a:t>
            </a:r>
            <a:r>
              <a:rPr lang="en-US" b="1" u="sng" dirty="0">
                <a:latin typeface="Calibri"/>
                <a:ea typeface="Open Sans"/>
                <a:cs typeface="Calibri"/>
              </a:rPr>
              <a:t> </a:t>
            </a:r>
            <a:r>
              <a:rPr lang="en-US" b="1" u="sng" dirty="0" err="1">
                <a:latin typeface="Calibri"/>
                <a:ea typeface="Open Sans"/>
                <a:cs typeface="Calibri"/>
              </a:rPr>
              <a:t>ofert</a:t>
            </a:r>
            <a:r>
              <a:rPr lang="en-US" dirty="0">
                <a:latin typeface="Calibri"/>
                <a:ea typeface="Open Sans"/>
                <a:cs typeface="Calibri"/>
              </a:rPr>
              <a:t>. Po </a:t>
            </a:r>
            <a:r>
              <a:rPr lang="en-US" dirty="0" err="1">
                <a:latin typeface="Calibri"/>
                <a:ea typeface="Open Sans"/>
                <a:cs typeface="Calibri"/>
              </a:rPr>
              <a:t>upływie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terminu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składania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ofert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kontakt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wykonawcami</a:t>
            </a:r>
            <a:r>
              <a:rPr lang="en-US" dirty="0">
                <a:latin typeface="Calibri"/>
                <a:ea typeface="Open Sans"/>
                <a:cs typeface="Calibri"/>
              </a:rPr>
              <a:t> jest </a:t>
            </a:r>
            <a:r>
              <a:rPr lang="en-US" dirty="0" err="1">
                <a:latin typeface="Calibri"/>
                <a:ea typeface="Open Sans"/>
                <a:cs typeface="Calibri"/>
              </a:rPr>
              <a:t>możliwy</a:t>
            </a:r>
            <a:r>
              <a:rPr lang="en-US" dirty="0">
                <a:latin typeface="Calibri"/>
                <a:ea typeface="Open Sans"/>
                <a:cs typeface="Calibri"/>
              </a:rPr>
              <a:t> np. za </a:t>
            </a:r>
            <a:r>
              <a:rPr lang="en-US" dirty="0" err="1">
                <a:latin typeface="Calibri"/>
                <a:ea typeface="Open Sans"/>
                <a:cs typeface="Calibri"/>
              </a:rPr>
              <a:t>pomocą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danych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kontaktowych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dostępnych</a:t>
            </a:r>
            <a:r>
              <a:rPr lang="en-US" dirty="0">
                <a:latin typeface="Calibri"/>
                <a:ea typeface="Open Sans"/>
                <a:cs typeface="Calibri"/>
              </a:rPr>
              <a:t> w </a:t>
            </a:r>
            <a:r>
              <a:rPr lang="en-US" dirty="0" err="1">
                <a:latin typeface="Calibri"/>
                <a:ea typeface="Open Sans"/>
                <a:cs typeface="Calibri"/>
              </a:rPr>
              <a:t>sekcji</a:t>
            </a:r>
            <a:r>
              <a:rPr lang="en-US" dirty="0">
                <a:latin typeface="Calibri"/>
                <a:ea typeface="Open Sans"/>
                <a:cs typeface="Calibri"/>
              </a:rPr>
              <a:t> „</a:t>
            </a:r>
            <a:r>
              <a:rPr lang="en-US" dirty="0" err="1">
                <a:latin typeface="Calibri"/>
                <a:ea typeface="Open Sans"/>
                <a:cs typeface="Calibri"/>
              </a:rPr>
              <a:t>Osoby</a:t>
            </a:r>
            <a:r>
              <a:rPr lang="en-US" dirty="0">
                <a:latin typeface="Calibri"/>
                <a:ea typeface="Open Sans"/>
                <a:cs typeface="Calibri"/>
              </a:rPr>
              <a:t> do </a:t>
            </a:r>
            <a:r>
              <a:rPr lang="en-US" dirty="0" err="1">
                <a:latin typeface="Calibri"/>
                <a:ea typeface="Open Sans"/>
                <a:cs typeface="Calibri"/>
              </a:rPr>
              <a:t>kontaktu</a:t>
            </a:r>
            <a:r>
              <a:rPr lang="en-US" dirty="0">
                <a:latin typeface="Calibri"/>
                <a:ea typeface="Open Sans"/>
                <a:cs typeface="Calibri"/>
              </a:rPr>
              <a:t>”. </a:t>
            </a:r>
            <a:r>
              <a:rPr lang="en-US" dirty="0" err="1">
                <a:latin typeface="Calibri"/>
                <a:ea typeface="Open Sans"/>
                <a:cs typeface="Calibri"/>
              </a:rPr>
              <a:t>Zamawiający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powinien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jednak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pamiętać</a:t>
            </a:r>
            <a:r>
              <a:rPr lang="en-US" dirty="0">
                <a:latin typeface="Calibri"/>
                <a:ea typeface="Open Sans"/>
                <a:cs typeface="Calibri"/>
              </a:rPr>
              <a:t>, </a:t>
            </a:r>
            <a:r>
              <a:rPr lang="en-US" dirty="0" err="1">
                <a:latin typeface="Calibri"/>
                <a:ea typeface="Open Sans"/>
                <a:cs typeface="Calibri"/>
              </a:rPr>
              <a:t>że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kontaktując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się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wykonawcami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powinien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czynić</a:t>
            </a:r>
            <a:r>
              <a:rPr lang="pl-PL" dirty="0">
                <a:latin typeface="Calibri"/>
                <a:ea typeface="Open Sans"/>
                <a:cs typeface="Calibri"/>
              </a:rPr>
              <a:t> </a:t>
            </a:r>
            <a:r>
              <a:rPr lang="en-US" dirty="0">
                <a:latin typeface="Calibri"/>
                <a:ea typeface="Open Sans"/>
                <a:cs typeface="Calibri"/>
              </a:rPr>
              <a:t> to z </a:t>
            </a:r>
            <a:r>
              <a:rPr lang="en-US" dirty="0" err="1">
                <a:latin typeface="Calibri"/>
                <a:ea typeface="Open Sans"/>
                <a:cs typeface="Calibri"/>
              </a:rPr>
              <a:t>poszanowaniem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zasady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uczciwej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konkurencji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równego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traktowania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wykonawców</a:t>
            </a:r>
            <a:r>
              <a:rPr lang="en-US" dirty="0">
                <a:latin typeface="Calibri"/>
                <a:ea typeface="Open Sans"/>
                <a:cs typeface="Calibri"/>
              </a:rPr>
              <a:t>. </a:t>
            </a:r>
            <a:r>
              <a:rPr lang="en-US" dirty="0" err="1">
                <a:latin typeface="Calibri"/>
                <a:ea typeface="Open Sans"/>
                <a:cs typeface="Calibri"/>
              </a:rPr>
              <a:t>Uzupełnienie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lub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doprecyzowanie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przesłanej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oferty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nie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może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prowadzić</a:t>
            </a:r>
            <a:r>
              <a:rPr lang="en-US" dirty="0">
                <a:latin typeface="Calibri"/>
                <a:ea typeface="Open Sans"/>
                <a:cs typeface="Calibri"/>
              </a:rPr>
              <a:t> do </a:t>
            </a:r>
            <a:r>
              <a:rPr lang="en-US" dirty="0" err="1">
                <a:latin typeface="Calibri"/>
                <a:ea typeface="Open Sans"/>
                <a:cs typeface="Calibri"/>
              </a:rPr>
              <a:t>zmiany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merytorycznej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treści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oferty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</a:p>
          <a:p>
            <a:endParaRPr lang="en-US" dirty="0">
              <a:latin typeface="Calibri"/>
              <a:ea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E55957-F365-2DD3-06DE-25ADA6EDF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6682" y="4922207"/>
            <a:ext cx="14287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70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6F6385-47A2-9843-A06D-FEBB70C4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662" y="267228"/>
            <a:ext cx="5776274" cy="932688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2800" dirty="0">
                <a:latin typeface="Calibri"/>
                <a:ea typeface="Calibri"/>
                <a:cs typeface="Calibri"/>
              </a:rPr>
              <a:t>BAZA KONKURENCYJNOŚCI </a:t>
            </a:r>
            <a:r>
              <a:rPr lang="pl-PL" sz="2800" dirty="0">
                <a:latin typeface="Calibri"/>
                <a:ea typeface="Calibri"/>
                <a:cs typeface="Calibri"/>
              </a:rPr>
              <a:t>/ KOMUNIKACJA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4414C7A-768C-34DC-E724-EA5C148E73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426408" cy="6822142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BF14C0A-AB21-ED73-8DFC-30EAC6A2E9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86062" y="1265047"/>
            <a:ext cx="7123591" cy="46689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400" dirty="0" err="1">
                <a:latin typeface="Calibri"/>
                <a:ea typeface="Open Sans"/>
                <a:cs typeface="Calibri"/>
              </a:rPr>
              <a:t>Stanowisko</a:t>
            </a:r>
            <a:r>
              <a:rPr lang="en-US" sz="1400" dirty="0">
                <a:latin typeface="Calibri"/>
                <a:ea typeface="Open Sans"/>
                <a:cs typeface="Calibri"/>
              </a:rPr>
              <a:t> IK UP z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dnia</a:t>
            </a:r>
            <a:r>
              <a:rPr lang="en-US" sz="1400" dirty="0">
                <a:latin typeface="Calibri"/>
                <a:ea typeface="Open Sans"/>
                <a:cs typeface="Calibri"/>
              </a:rPr>
              <a:t> 16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lutego</a:t>
            </a:r>
            <a:r>
              <a:rPr lang="en-US" sz="1400" dirty="0">
                <a:latin typeface="Calibri"/>
                <a:ea typeface="Open Sans"/>
                <a:cs typeface="Calibri"/>
              </a:rPr>
              <a:t> 2023 r.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znak</a:t>
            </a:r>
            <a:r>
              <a:rPr lang="en-US" sz="1400" dirty="0">
                <a:latin typeface="Calibri"/>
                <a:ea typeface="Open Sans"/>
                <a:cs typeface="Calibri"/>
              </a:rPr>
              <a:t>: DPI-XI.6920.1.2023.EŚ (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brak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możliwości</a:t>
            </a:r>
            <a:r>
              <a:rPr lang="en-US" sz="1400" dirty="0">
                <a:latin typeface="Calibri"/>
                <a:ea typeface="Open Sans"/>
                <a:cs typeface="Calibri"/>
              </a:rPr>
              <a:t>, aby </a:t>
            </a:r>
            <a:r>
              <a:rPr lang="pl-PL" sz="1400" dirty="0">
                <a:latin typeface="Calibri"/>
                <a:ea typeface="Open Sans"/>
                <a:cs typeface="Calibri"/>
              </a:rPr>
              <a:t>z</a:t>
            </a:r>
            <a:r>
              <a:rPr lang="en-US" sz="1400" dirty="0">
                <a:latin typeface="Calibri"/>
                <a:ea typeface="Open Sans"/>
                <a:cs typeface="Calibri"/>
              </a:rPr>
              <a:t>asada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konkurencyjności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była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realizowana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na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platformie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zakupowej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innej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niż</a:t>
            </a:r>
            <a:r>
              <a:rPr lang="en-US" sz="1400" dirty="0">
                <a:latin typeface="Calibri"/>
                <a:ea typeface="Open Sans"/>
                <a:cs typeface="Calibri"/>
              </a:rPr>
              <a:t> Baza </a:t>
            </a:r>
            <a:r>
              <a:rPr lang="pl-PL" sz="1400" dirty="0">
                <a:latin typeface="Calibri"/>
                <a:ea typeface="Open Sans"/>
                <a:cs typeface="Calibri"/>
              </a:rPr>
              <a:t>K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onkurencyjności</a:t>
            </a:r>
            <a:r>
              <a:rPr lang="en-US" sz="1400" dirty="0">
                <a:latin typeface="Calibri"/>
                <a:ea typeface="Open Sans"/>
                <a:cs typeface="Calibri"/>
              </a:rPr>
              <a:t>)</a:t>
            </a:r>
            <a:endParaRPr lang="pl-PL" sz="1400" dirty="0">
              <a:latin typeface="Calibri"/>
              <a:ea typeface="Open Sans"/>
              <a:cs typeface="Calibri"/>
            </a:endParaRPr>
          </a:p>
          <a:p>
            <a:pPr algn="just">
              <a:spcBef>
                <a:spcPts val="0"/>
              </a:spcBef>
            </a:pPr>
            <a:endParaRPr lang="en-US" sz="1400" dirty="0">
              <a:latin typeface="Calibri"/>
              <a:ea typeface="Open Sans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400" dirty="0" err="1">
                <a:latin typeface="Calibri"/>
                <a:ea typeface="Open Sans"/>
                <a:cs typeface="Calibri"/>
              </a:rPr>
              <a:t>Stanowisko</a:t>
            </a:r>
            <a:r>
              <a:rPr lang="en-US" sz="1400" dirty="0">
                <a:latin typeface="Calibri"/>
                <a:ea typeface="Open Sans"/>
                <a:cs typeface="Calibri"/>
              </a:rPr>
              <a:t> IK UP z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dnia</a:t>
            </a:r>
            <a:r>
              <a:rPr lang="en-US" sz="1400" dirty="0">
                <a:latin typeface="Calibri"/>
                <a:ea typeface="Open Sans"/>
                <a:cs typeface="Calibri"/>
              </a:rPr>
              <a:t> 24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kwietnia</a:t>
            </a:r>
            <a:r>
              <a:rPr lang="en-US" sz="1400" dirty="0">
                <a:latin typeface="Calibri"/>
                <a:ea typeface="Open Sans"/>
                <a:cs typeface="Calibri"/>
              </a:rPr>
              <a:t> 2023 r.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znak</a:t>
            </a:r>
            <a:r>
              <a:rPr lang="en-US" sz="1400" dirty="0">
                <a:latin typeface="Calibri"/>
                <a:ea typeface="Open Sans"/>
                <a:cs typeface="Calibri"/>
              </a:rPr>
              <a:t>: DKF-IV.6817.7.2023.PW  (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składanie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ofert</a:t>
            </a:r>
            <a:r>
              <a:rPr lang="en-US" sz="1400" dirty="0">
                <a:latin typeface="Calibri"/>
                <a:ea typeface="Open Sans"/>
                <a:cs typeface="Calibri"/>
              </a:rPr>
              <a:t>,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zadawanie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pytań</a:t>
            </a:r>
            <a:r>
              <a:rPr lang="en-US" sz="1400" dirty="0">
                <a:latin typeface="Calibri"/>
                <a:ea typeface="Open Sans"/>
                <a:cs typeface="Calibri"/>
              </a:rPr>
              <a:t> do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ogłoszeń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publikowanych</a:t>
            </a:r>
            <a:r>
              <a:rPr lang="en-US" sz="1400" dirty="0">
                <a:latin typeface="Calibri"/>
                <a:ea typeface="Open Sans"/>
                <a:cs typeface="Calibri"/>
              </a:rPr>
              <a:t> w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kontekście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Programów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Perspektywy</a:t>
            </a:r>
            <a:r>
              <a:rPr lang="en-US" sz="1400" dirty="0">
                <a:latin typeface="Calibri"/>
                <a:ea typeface="Open Sans"/>
                <a:cs typeface="Calibri"/>
              </a:rPr>
              <a:t> 2021-2027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oraz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udzielanie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odpowiedzi</a:t>
            </a:r>
            <a:r>
              <a:rPr lang="en-US" sz="1400" dirty="0">
                <a:latin typeface="Calibri"/>
                <a:ea typeface="Open Sans"/>
                <a:cs typeface="Calibri"/>
              </a:rPr>
              <a:t>, 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powinno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mieć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miejsce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bezpośrednio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przez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aplikację</a:t>
            </a:r>
            <a:r>
              <a:rPr lang="en-US" sz="1400" dirty="0">
                <a:latin typeface="Calibri"/>
                <a:ea typeface="Open Sans"/>
                <a:cs typeface="Calibri"/>
              </a:rPr>
              <a:t> BK2021)</a:t>
            </a:r>
          </a:p>
          <a:p>
            <a:pPr algn="just">
              <a:spcBef>
                <a:spcPts val="0"/>
              </a:spcBef>
            </a:pPr>
            <a:endParaRPr lang="en-US" sz="1400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400" dirty="0" err="1">
                <a:latin typeface="Calibri"/>
                <a:ea typeface="Open Sans"/>
                <a:cs typeface="Calibri"/>
              </a:rPr>
              <a:t>Stanowisko</a:t>
            </a:r>
            <a:r>
              <a:rPr lang="en-US" sz="1400" dirty="0">
                <a:latin typeface="Calibri"/>
                <a:ea typeface="Open Sans"/>
                <a:cs typeface="Calibri"/>
              </a:rPr>
              <a:t>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MFiPR</a:t>
            </a:r>
            <a:r>
              <a:rPr lang="en-US" sz="1400" dirty="0">
                <a:latin typeface="Calibri"/>
                <a:ea typeface="Open Sans"/>
                <a:cs typeface="Calibri"/>
              </a:rPr>
              <a:t> z </a:t>
            </a:r>
            <a:r>
              <a:rPr lang="en-US" sz="1400" dirty="0" err="1">
                <a:latin typeface="Calibri"/>
                <a:ea typeface="Open Sans"/>
                <a:cs typeface="Calibri"/>
              </a:rPr>
              <a:t>dnia</a:t>
            </a:r>
            <a:r>
              <a:rPr lang="en-US" sz="1400" dirty="0">
                <a:latin typeface="Calibri"/>
                <a:ea typeface="Open Sans"/>
                <a:cs typeface="Calibri"/>
              </a:rPr>
              <a:t> </a:t>
            </a:r>
            <a:r>
              <a:rPr lang="en-US" sz="1400" dirty="0">
                <a:latin typeface="Calibri"/>
                <a:ea typeface="Open Sans"/>
                <a:cs typeface="Open Sans"/>
              </a:rPr>
              <a:t>25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lipca</a:t>
            </a:r>
            <a:r>
              <a:rPr lang="en-US" sz="1400" dirty="0">
                <a:latin typeface="Calibri"/>
                <a:ea typeface="Open Sans"/>
                <a:cs typeface="Open Sans"/>
              </a:rPr>
              <a:t> 2024 r.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znak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sprawy</a:t>
            </a:r>
            <a:r>
              <a:rPr lang="en-US" sz="1400" dirty="0">
                <a:latin typeface="Calibri"/>
                <a:ea typeface="Open Sans"/>
                <a:cs typeface="Open Sans"/>
              </a:rPr>
              <a:t>: DPI-XI.6910.4.2024.EK w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sprawie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pisemności</a:t>
            </a:r>
            <a:r>
              <a:rPr lang="en-US" sz="1400" dirty="0">
                <a:latin typeface="Calibri"/>
                <a:ea typeface="Open Sans"/>
                <a:cs typeface="Open Sans"/>
              </a:rPr>
              <a:t>, o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której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mowa</a:t>
            </a:r>
            <a:r>
              <a:rPr lang="en-US" sz="1400" dirty="0">
                <a:latin typeface="Calibri"/>
                <a:ea typeface="Open Sans"/>
                <a:cs typeface="Open Sans"/>
              </a:rPr>
              <a:t> w </a:t>
            </a:r>
            <a:r>
              <a:rPr lang="pl-PL" sz="1400" dirty="0">
                <a:latin typeface="Calibri"/>
                <a:ea typeface="Open Sans"/>
                <a:cs typeface="Open Sans"/>
              </a:rPr>
              <a:t>s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ekcji</a:t>
            </a:r>
            <a:r>
              <a:rPr lang="en-US" sz="1400" dirty="0">
                <a:latin typeface="Calibri"/>
                <a:ea typeface="Open Sans"/>
                <a:cs typeface="Open Sans"/>
              </a:rPr>
              <a:t> 3.2.3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Wytycznych</a:t>
            </a:r>
            <a:r>
              <a:rPr lang="en-US" sz="1400" dirty="0">
                <a:latin typeface="Calibri"/>
                <a:ea typeface="Open Sans"/>
                <a:cs typeface="Open Sans"/>
              </a:rPr>
              <a:t> w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kontekście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komunikacji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pomiędzy</a:t>
            </a:r>
            <a:r>
              <a:rPr lang="en-US" sz="1400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beneficjentem</a:t>
            </a:r>
            <a:r>
              <a:rPr lang="en-US" sz="1400" dirty="0">
                <a:latin typeface="Calibri"/>
                <a:ea typeface="Open Sans"/>
                <a:cs typeface="Open Sans"/>
              </a:rPr>
              <a:t> a </a:t>
            </a:r>
            <a:r>
              <a:rPr lang="en-US" sz="1400" dirty="0" err="1">
                <a:latin typeface="Calibri"/>
                <a:ea typeface="Open Sans"/>
                <a:cs typeface="Open Sans"/>
              </a:rPr>
              <a:t>wykonawcą</a:t>
            </a:r>
            <a:r>
              <a:rPr lang="en-US" sz="1400" dirty="0">
                <a:latin typeface="Calibri"/>
                <a:ea typeface="Open Sans"/>
                <a:cs typeface="Open Sans"/>
              </a:rPr>
              <a:t> (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"To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wykonawca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decyduje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sposobie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podpisania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dokumentów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/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oświadczeń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, 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których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mowa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w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Wytycznych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w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kontekście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komunikacji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poprzez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BK2021, 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np. w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postaci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skanu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dokumentu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zawierającego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własnoręczny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, 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w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postaci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elektronicznej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opatrzonej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podpisem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zaufanym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  <a:latin typeface="Calibri"/>
                <a:ea typeface="Open Sans"/>
                <a:cs typeface="Open Sans"/>
              </a:rPr>
              <a:t>lub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podpisem</a:t>
            </a:r>
            <a:r>
              <a:rPr lang="en-US" sz="1400" b="1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latin typeface="Calibri"/>
                <a:ea typeface="Open Sans"/>
                <a:cs typeface="Open Sans"/>
              </a:rPr>
              <a:t>osobistym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  <a:latin typeface="Calibri"/>
                <a:ea typeface="Open Sans"/>
                <a:cs typeface="Open Sans"/>
              </a:rPr>
              <a:t>lub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innym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rodzajem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podpisu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cyfrowego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potwierdzonego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stosownym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certyfikatem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umożliwiającym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identyfikację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wykonawcy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b="1" i="1" dirty="0" err="1">
                <a:solidFill>
                  <a:srgbClr val="FF0000"/>
                </a:solidFill>
                <a:latin typeface="Calibri"/>
                <a:ea typeface="Open Sans"/>
                <a:cs typeface="Open Sans"/>
              </a:rPr>
              <a:t>lub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w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formie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elektronicznej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, 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ile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osoba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uprawniona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do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podpisania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dokumentu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/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oświadczenia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załączanego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poprzez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BK2021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posiada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kwalifikowany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elektroniczny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(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przy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czym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kwalifikowany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podpis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elektroniczny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nie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jest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obligatoryjny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do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złożenia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</a:t>
            </a:r>
            <a:r>
              <a:rPr lang="en-US" sz="1400" i="1" dirty="0" err="1">
                <a:latin typeface="Calibri"/>
                <a:ea typeface="Open Sans"/>
                <a:cs typeface="Open Sans"/>
              </a:rPr>
              <a:t>oferty</a:t>
            </a:r>
            <a:r>
              <a:rPr lang="en-US" sz="1400" i="1" dirty="0">
                <a:latin typeface="Calibri"/>
                <a:ea typeface="Open Sans"/>
                <a:cs typeface="Open Sans"/>
              </a:rPr>
              <a:t> w BK2021"</a:t>
            </a:r>
            <a:r>
              <a:rPr lang="en-US" sz="1400" dirty="0">
                <a:latin typeface="Calibri"/>
                <a:ea typeface="Open Sans"/>
                <a:cs typeface="Open Sans"/>
              </a:rPr>
              <a:t>)</a:t>
            </a:r>
            <a:endParaRPr lang="en-US" sz="1400" dirty="0">
              <a:latin typeface="Calibri"/>
              <a:ea typeface="Calibri"/>
              <a:cs typeface="Open Sans"/>
            </a:endParaRPr>
          </a:p>
          <a:p>
            <a:endParaRPr lang="pl-PL" sz="1200" dirty="0"/>
          </a:p>
        </p:txBody>
      </p:sp>
      <p:pic>
        <p:nvPicPr>
          <p:cNvPr id="5" name="Obraz 4" descr="Ciąg znaków: Fundusze Europejskie, flaga Polski, flaga Unii Europejskiej i logotyp Narodowego Funduszu Ochrony Środowiska i Gospodarki Wodnej.">
            <a:extLst>
              <a:ext uri="{FF2B5EF4-FFF2-40B4-BE49-F238E27FC236}">
                <a16:creationId xmlns:a16="http://schemas.microsoft.com/office/drawing/2014/main" id="{891049A0-30AD-C742-3919-C6A6254C73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56" y="6357308"/>
            <a:ext cx="5643418" cy="4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24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0B546-A3C2-9374-B0C2-E79D26B38E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343" y="972457"/>
            <a:ext cx="6249412" cy="1267279"/>
          </a:xfrm>
        </p:spPr>
        <p:txBody>
          <a:bodyPr anchor="ctr">
            <a:normAutofit/>
          </a:bodyPr>
          <a:lstStyle/>
          <a:p>
            <a:r>
              <a:rPr lang="en-US" sz="2800">
                <a:latin typeface="Calibri"/>
                <a:ea typeface="Calibri"/>
                <a:cs typeface="Calibri"/>
              </a:rPr>
              <a:t>OFERTA POZA BAZĄ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7F07D-BD30-1254-77E8-09638AC7AC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9342" y="2224479"/>
            <a:ext cx="11030508" cy="3693886"/>
          </a:xfrm>
        </p:spPr>
        <p:txBody>
          <a:bodyPr anchor="ctr">
            <a:norm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Wytyczne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dotyczące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kwalifikowalności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wydatków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lata</a:t>
            </a:r>
            <a:r>
              <a:rPr lang="en-US" dirty="0">
                <a:latin typeface="Calibri"/>
                <a:ea typeface="Calibri"/>
                <a:cs typeface="Calibri"/>
              </a:rPr>
              <a:t> 2021-2027 </a:t>
            </a:r>
            <a:r>
              <a:rPr lang="en-US" dirty="0" err="1">
                <a:latin typeface="Calibri"/>
                <a:ea typeface="Calibri"/>
                <a:cs typeface="Calibri"/>
              </a:rPr>
              <a:t>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dopuszczają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innej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formy</a:t>
            </a:r>
            <a:r>
              <a:rPr lang="en-US" dirty="0">
                <a:latin typeface="Calibri"/>
                <a:ea typeface="Calibri"/>
                <a:cs typeface="Calibri"/>
              </a:rPr>
              <a:t> i </a:t>
            </a:r>
            <a:r>
              <a:rPr lang="en-US" dirty="0" err="1">
                <a:latin typeface="Calibri"/>
                <a:ea typeface="Calibri"/>
                <a:cs typeface="Calibri"/>
              </a:rPr>
              <a:t>sposobu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składania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Zamawiający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powinien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odrzucić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ofertę</a:t>
            </a:r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Open Sans"/>
                <a:cs typeface="Calibri"/>
              </a:rPr>
              <a:t>Jeśli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zamawiający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dopuści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taką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ofertę</a:t>
            </a:r>
            <a:r>
              <a:rPr lang="en-US" dirty="0">
                <a:latin typeface="Calibri"/>
                <a:ea typeface="Open Sans"/>
                <a:cs typeface="Calibri"/>
              </a:rPr>
              <a:t> do </a:t>
            </a:r>
            <a:r>
              <a:rPr lang="en-US" dirty="0" err="1">
                <a:latin typeface="Calibri"/>
                <a:ea typeface="Open Sans"/>
                <a:cs typeface="Calibri"/>
              </a:rPr>
              <a:t>oceny</a:t>
            </a:r>
            <a:r>
              <a:rPr lang="en-US" dirty="0">
                <a:latin typeface="Calibri"/>
                <a:ea typeface="Open Sans"/>
                <a:cs typeface="Calibri"/>
              </a:rPr>
              <a:t>, </a:t>
            </a:r>
            <a:r>
              <a:rPr lang="en-US" dirty="0" err="1">
                <a:latin typeface="Calibri"/>
                <a:ea typeface="Open Sans"/>
                <a:cs typeface="Calibri"/>
              </a:rPr>
              <a:t>postępuje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niezgodnie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Wytycznymi</a:t>
            </a:r>
            <a:r>
              <a:rPr lang="en-US" dirty="0">
                <a:latin typeface="Calibri"/>
                <a:ea typeface="Open Sans"/>
                <a:cs typeface="Calibri"/>
              </a:rPr>
              <a:t>, </a:t>
            </a:r>
            <a:r>
              <a:rPr lang="en-US" dirty="0" err="1">
                <a:latin typeface="Calibri"/>
                <a:ea typeface="Open Sans"/>
                <a:cs typeface="Calibri"/>
              </a:rPr>
              <a:t>czyli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procedurami</a:t>
            </a:r>
            <a:r>
              <a:rPr lang="en-US" dirty="0">
                <a:latin typeface="Calibri"/>
                <a:ea typeface="Open Sans"/>
                <a:cs typeface="Calibri"/>
              </a:rPr>
              <a:t>, o </a:t>
            </a:r>
            <a:r>
              <a:rPr lang="en-US" dirty="0" err="1">
                <a:latin typeface="Calibri"/>
                <a:ea typeface="Open Sans"/>
                <a:cs typeface="Calibri"/>
              </a:rPr>
              <a:t>których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mowa</a:t>
            </a:r>
            <a:r>
              <a:rPr lang="en-US" dirty="0">
                <a:latin typeface="Calibri"/>
                <a:ea typeface="Open Sans"/>
                <a:cs typeface="Calibri"/>
              </a:rPr>
              <a:t> w art. 184 UFP</a:t>
            </a:r>
          </a:p>
          <a:p>
            <a:pPr algn="just"/>
            <a:endParaRPr lang="en-US" dirty="0">
              <a:latin typeface="Calibri"/>
              <a:ea typeface="Open Sans"/>
              <a:cs typeface="Calibri"/>
            </a:endParaRPr>
          </a:p>
          <a:p>
            <a:pPr algn="just"/>
            <a:r>
              <a:rPr lang="en-US" dirty="0" err="1">
                <a:latin typeface="Calibri"/>
                <a:ea typeface="Open Sans"/>
                <a:cs typeface="Calibri"/>
              </a:rPr>
              <a:t>Stanowisko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MFiPR</a:t>
            </a:r>
            <a:r>
              <a:rPr lang="en-US" dirty="0">
                <a:latin typeface="Calibri"/>
                <a:ea typeface="Open Sans"/>
                <a:cs typeface="Calibri"/>
              </a:rPr>
              <a:t> z </a:t>
            </a:r>
            <a:r>
              <a:rPr lang="en-US" dirty="0" err="1">
                <a:latin typeface="Calibri"/>
                <a:ea typeface="Open Sans"/>
                <a:cs typeface="Calibri"/>
              </a:rPr>
              <a:t>dnia</a:t>
            </a:r>
            <a:r>
              <a:rPr lang="en-US" dirty="0">
                <a:latin typeface="Calibri"/>
                <a:ea typeface="Open Sans"/>
                <a:cs typeface="Calibri"/>
              </a:rPr>
              <a:t> 25 </a:t>
            </a:r>
            <a:r>
              <a:rPr lang="en-US" dirty="0" err="1">
                <a:latin typeface="Calibri"/>
                <a:ea typeface="Open Sans"/>
                <a:cs typeface="Calibri"/>
              </a:rPr>
              <a:t>lipca</a:t>
            </a:r>
            <a:r>
              <a:rPr lang="en-US" dirty="0">
                <a:latin typeface="Calibri"/>
                <a:ea typeface="Open Sans"/>
                <a:cs typeface="Calibri"/>
              </a:rPr>
              <a:t> 2024 r. </a:t>
            </a:r>
            <a:r>
              <a:rPr lang="en-US" dirty="0" err="1">
                <a:latin typeface="Calibri"/>
                <a:ea typeface="Open Sans"/>
                <a:cs typeface="Calibri"/>
              </a:rPr>
              <a:t>znak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sprawy</a:t>
            </a:r>
            <a:r>
              <a:rPr lang="en-US" dirty="0">
                <a:latin typeface="Calibri"/>
                <a:ea typeface="Open Sans"/>
                <a:cs typeface="Calibri"/>
              </a:rPr>
              <a:t>: DPI-XI.6910.4.2024.EK w </a:t>
            </a:r>
            <a:r>
              <a:rPr lang="en-US" dirty="0" err="1">
                <a:latin typeface="Calibri"/>
                <a:ea typeface="Open Sans"/>
                <a:cs typeface="Calibri"/>
              </a:rPr>
              <a:t>sprawie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pisemności</a:t>
            </a:r>
            <a:r>
              <a:rPr lang="en-US" dirty="0">
                <a:latin typeface="Calibri"/>
                <a:ea typeface="Open Sans"/>
                <a:cs typeface="Calibri"/>
              </a:rPr>
              <a:t>, o </a:t>
            </a:r>
            <a:r>
              <a:rPr lang="en-US" dirty="0" err="1">
                <a:latin typeface="Calibri"/>
                <a:ea typeface="Open Sans"/>
                <a:cs typeface="Calibri"/>
              </a:rPr>
              <a:t>której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mowa</a:t>
            </a:r>
            <a:r>
              <a:rPr lang="en-US" dirty="0">
                <a:latin typeface="Calibri"/>
                <a:ea typeface="Open Sans"/>
                <a:cs typeface="Calibri"/>
              </a:rPr>
              <a:t> w </a:t>
            </a:r>
            <a:r>
              <a:rPr lang="pl-PL" dirty="0">
                <a:latin typeface="Calibri"/>
                <a:ea typeface="Open Sans"/>
                <a:cs typeface="Calibri"/>
              </a:rPr>
              <a:t>s</a:t>
            </a:r>
            <a:r>
              <a:rPr lang="en-US" dirty="0" err="1">
                <a:latin typeface="Calibri"/>
                <a:ea typeface="Open Sans"/>
                <a:cs typeface="Calibri"/>
              </a:rPr>
              <a:t>ekcji</a:t>
            </a:r>
            <a:r>
              <a:rPr lang="en-US" dirty="0">
                <a:latin typeface="Calibri"/>
                <a:ea typeface="Open Sans"/>
                <a:cs typeface="Calibri"/>
              </a:rPr>
              <a:t> 3.2.3 </a:t>
            </a:r>
            <a:r>
              <a:rPr lang="en-US" dirty="0" err="1">
                <a:latin typeface="Calibri"/>
                <a:ea typeface="Open Sans"/>
                <a:cs typeface="Calibri"/>
              </a:rPr>
              <a:t>Wytycznych</a:t>
            </a:r>
            <a:r>
              <a:rPr lang="en-US" dirty="0">
                <a:latin typeface="Calibri"/>
                <a:ea typeface="Open Sans"/>
                <a:cs typeface="Calibri"/>
              </a:rPr>
              <a:t> w </a:t>
            </a:r>
            <a:r>
              <a:rPr lang="en-US" dirty="0" err="1">
                <a:latin typeface="Calibri"/>
                <a:ea typeface="Open Sans"/>
                <a:cs typeface="Calibri"/>
              </a:rPr>
              <a:t>kontekście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komunikacji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pomiędzy</a:t>
            </a:r>
            <a:r>
              <a:rPr lang="en-US" dirty="0">
                <a:latin typeface="Calibri"/>
                <a:ea typeface="Open Sans"/>
                <a:cs typeface="Calibri"/>
              </a:rPr>
              <a:t> </a:t>
            </a:r>
            <a:r>
              <a:rPr lang="en-US" dirty="0" err="1">
                <a:latin typeface="Calibri"/>
                <a:ea typeface="Open Sans"/>
                <a:cs typeface="Calibri"/>
              </a:rPr>
              <a:t>beneficjentem</a:t>
            </a:r>
            <a:r>
              <a:rPr lang="en-US" dirty="0">
                <a:latin typeface="Calibri"/>
                <a:ea typeface="Open Sans"/>
                <a:cs typeface="Calibri"/>
              </a:rPr>
              <a:t> a </a:t>
            </a:r>
            <a:r>
              <a:rPr lang="en-US" dirty="0" err="1">
                <a:latin typeface="Calibri"/>
                <a:ea typeface="Open Sans"/>
                <a:cs typeface="Calibri"/>
              </a:rPr>
              <a:t>wykonawcą</a:t>
            </a:r>
            <a:r>
              <a:rPr lang="en-US" dirty="0">
                <a:latin typeface="Calibri"/>
                <a:ea typeface="Open Sans"/>
                <a:cs typeface="Calibri"/>
              </a:rPr>
              <a:t>:</a:t>
            </a:r>
            <a:endParaRPr lang="pl-PL" i="1" dirty="0">
              <a:latin typeface="Calibri"/>
              <a:ea typeface="Open Sans"/>
              <a:cs typeface="Calibri"/>
            </a:endParaRPr>
          </a:p>
          <a:p>
            <a:pPr algn="just"/>
            <a:r>
              <a:rPr lang="en-US" dirty="0">
                <a:latin typeface="Calibri"/>
                <a:ea typeface="Open Sans"/>
                <a:cs typeface="Calibri"/>
              </a:rPr>
              <a:t>"</a:t>
            </a:r>
            <a:r>
              <a:rPr lang="en-US" i="1" dirty="0" err="1">
                <a:latin typeface="Calibri"/>
                <a:ea typeface="Open Sans"/>
                <a:cs typeface="Calibri"/>
              </a:rPr>
              <a:t>Przyjmowanie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ofert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b="1" i="1" dirty="0" err="1">
                <a:latin typeface="Calibri"/>
                <a:ea typeface="Open Sans"/>
                <a:cs typeface="Calibri"/>
              </a:rPr>
              <a:t>innymi</a:t>
            </a:r>
            <a:r>
              <a:rPr lang="en-US" b="1" i="1" dirty="0">
                <a:latin typeface="Calibri"/>
                <a:ea typeface="Open Sans"/>
                <a:cs typeface="Calibri"/>
              </a:rPr>
              <a:t> </a:t>
            </a:r>
            <a:r>
              <a:rPr lang="en-US" b="1" i="1" dirty="0" err="1">
                <a:latin typeface="Calibri"/>
                <a:ea typeface="Open Sans"/>
                <a:cs typeface="Calibri"/>
              </a:rPr>
              <a:t>kanałami</a:t>
            </a:r>
            <a:r>
              <a:rPr lang="en-US" i="1" dirty="0">
                <a:latin typeface="Calibri"/>
                <a:ea typeface="Open Sans"/>
                <a:cs typeface="Calibri"/>
              </a:rPr>
              <a:t> jest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niedopuszczalne</a:t>
            </a:r>
            <a:r>
              <a:rPr lang="en-US" i="1" dirty="0">
                <a:latin typeface="Calibri"/>
                <a:ea typeface="Open Sans"/>
                <a:cs typeface="Calibri"/>
              </a:rPr>
              <a:t>,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oferty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takie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nie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mogą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być</a:t>
            </a:r>
            <a:r>
              <a:rPr lang="en-US" i="1" dirty="0">
                <a:latin typeface="Calibri"/>
                <a:ea typeface="Open Sans"/>
                <a:cs typeface="Calibri"/>
              </a:rPr>
              <a:t> brane pod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uwagę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przy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wyborze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najkorzystniejszej</a:t>
            </a:r>
            <a:r>
              <a:rPr lang="en-US" i="1" dirty="0">
                <a:latin typeface="Calibri"/>
                <a:ea typeface="Open Sans"/>
                <a:cs typeface="Calibri"/>
              </a:rPr>
              <a:t>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oferty</a:t>
            </a:r>
            <a:r>
              <a:rPr lang="en-US" i="1" dirty="0">
                <a:latin typeface="Calibri"/>
                <a:ea typeface="Open Sans"/>
                <a:cs typeface="Calibri"/>
              </a:rPr>
              <a:t>, i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należy</a:t>
            </a:r>
            <a:r>
              <a:rPr lang="en-US" i="1" dirty="0">
                <a:latin typeface="Calibri"/>
                <a:ea typeface="Open Sans"/>
                <a:cs typeface="Calibri"/>
              </a:rPr>
              <a:t> je </a:t>
            </a:r>
            <a:r>
              <a:rPr lang="en-US" i="1" dirty="0" err="1">
                <a:latin typeface="Calibri"/>
                <a:ea typeface="Open Sans"/>
                <a:cs typeface="Calibri"/>
              </a:rPr>
              <a:t>odrzucić</a:t>
            </a:r>
            <a:r>
              <a:rPr lang="en-US" i="1" dirty="0">
                <a:latin typeface="Calibri"/>
                <a:ea typeface="Open Sans"/>
                <a:cs typeface="Calibri"/>
              </a:rPr>
              <a:t>"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Symbol zastępczy obrazu 10">
            <a:extLst>
              <a:ext uri="{FF2B5EF4-FFF2-40B4-BE49-F238E27FC236}">
                <a16:creationId xmlns:a16="http://schemas.microsoft.com/office/drawing/2014/main" id="{A158C157-A4A7-03C8-BFB4-869CD7654F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72457"/>
          </a:xfr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E6AD999-B8AF-C351-2630-EF5B8C9F3C02}"/>
              </a:ext>
            </a:extLst>
          </p:cNvPr>
          <p:cNvSpPr/>
          <p:nvPr/>
        </p:nvSpPr>
        <p:spPr>
          <a:xfrm>
            <a:off x="0" y="6318780"/>
            <a:ext cx="12192000" cy="539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CD27F57F-5A47-8B12-D4C7-A63E88923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9811" y="6318780"/>
            <a:ext cx="5672379" cy="53922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DDCB301-F485-1D55-7385-D1463A48D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8778" y="1182914"/>
            <a:ext cx="1090572" cy="104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2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A5D65DD0-9FCB-CBF9-ABC3-842933C667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059C36C-6879-6CEF-35F9-8BA33BE2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298920"/>
            <a:ext cx="10454824" cy="1642107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Open Sans"/>
                <a:cs typeface="Open Sans"/>
              </a:rPr>
              <a:t>ZA DUŻE ZAŁĄCZNIKI – OD STRONY OFERENTA</a:t>
            </a:r>
            <a:endParaRPr lang="pl-PL">
              <a:ea typeface="Open Sans"/>
              <a:cs typeface="Open Sa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44F495B-1B8E-099F-480D-7E30DB18F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815" y="2152650"/>
            <a:ext cx="10454825" cy="3804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err="1">
                <a:latin typeface="Calibri"/>
                <a:ea typeface="Open Sans"/>
                <a:cs typeface="Open Sans"/>
              </a:rPr>
              <a:t>Pliki</a:t>
            </a:r>
            <a:r>
              <a:rPr lang="en-US" dirty="0">
                <a:latin typeface="Calibri"/>
                <a:ea typeface="Open Sans"/>
                <a:cs typeface="Open Sans"/>
              </a:rPr>
              <a:t>, </a:t>
            </a:r>
            <a:r>
              <a:rPr lang="en-US" dirty="0" err="1">
                <a:latin typeface="Calibri"/>
                <a:ea typeface="Open Sans"/>
                <a:cs typeface="Open Sans"/>
              </a:rPr>
              <a:t>które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przekraczają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techniczne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możliwości</a:t>
            </a:r>
            <a:r>
              <a:rPr lang="en-US" dirty="0">
                <a:latin typeface="Calibri"/>
                <a:ea typeface="Open Sans"/>
                <a:cs typeface="Open Sans"/>
              </a:rPr>
              <a:t> BK2021, w </a:t>
            </a:r>
            <a:r>
              <a:rPr lang="en-US" dirty="0" err="1">
                <a:latin typeface="Calibri"/>
                <a:ea typeface="Open Sans"/>
                <a:cs typeface="Open Sans"/>
              </a:rPr>
              <a:t>pierwszej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kolejności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należy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przesłać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przez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pocztę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elektroniczną</a:t>
            </a:r>
            <a:r>
              <a:rPr lang="en-US" dirty="0">
                <a:latin typeface="Calibri"/>
                <a:ea typeface="Open Sans"/>
                <a:cs typeface="Open Sans"/>
              </a:rPr>
              <a:t> (np. </a:t>
            </a:r>
            <a:r>
              <a:rPr lang="en-US" dirty="0" err="1">
                <a:latin typeface="Calibri"/>
                <a:ea typeface="Open Sans"/>
                <a:cs typeface="Open Sans"/>
              </a:rPr>
              <a:t>na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adres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ogłoszeniodawcy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wskazany</a:t>
            </a:r>
            <a:r>
              <a:rPr lang="en-US" dirty="0">
                <a:latin typeface="Calibri"/>
                <a:ea typeface="Open Sans"/>
                <a:cs typeface="Open Sans"/>
              </a:rPr>
              <a:t> w </a:t>
            </a:r>
            <a:r>
              <a:rPr lang="en-US" dirty="0" err="1">
                <a:latin typeface="Calibri"/>
                <a:ea typeface="Open Sans"/>
                <a:cs typeface="Open Sans"/>
              </a:rPr>
              <a:t>sekcji</a:t>
            </a:r>
            <a:r>
              <a:rPr lang="en-US" dirty="0">
                <a:latin typeface="Calibri"/>
                <a:ea typeface="Open Sans"/>
                <a:cs typeface="Open Sans"/>
              </a:rPr>
              <a:t> "</a:t>
            </a:r>
            <a:r>
              <a:rPr lang="en-US" dirty="0" err="1">
                <a:latin typeface="Calibri"/>
                <a:ea typeface="Open Sans"/>
                <a:cs typeface="Open Sans"/>
              </a:rPr>
              <a:t>Osoby</a:t>
            </a:r>
            <a:r>
              <a:rPr lang="en-US" dirty="0">
                <a:latin typeface="Calibri"/>
                <a:ea typeface="Open Sans"/>
                <a:cs typeface="Open Sans"/>
              </a:rPr>
              <a:t> do </a:t>
            </a:r>
            <a:r>
              <a:rPr lang="en-US" dirty="0" err="1">
                <a:latin typeface="Calibri"/>
                <a:ea typeface="Open Sans"/>
                <a:cs typeface="Open Sans"/>
              </a:rPr>
              <a:t>kontaktu</a:t>
            </a:r>
            <a:r>
              <a:rPr lang="en-US" dirty="0">
                <a:latin typeface="Calibri"/>
                <a:ea typeface="Open Sans"/>
                <a:cs typeface="Open Sans"/>
              </a:rPr>
              <a:t>" </a:t>
            </a:r>
            <a:r>
              <a:rPr lang="en-US" dirty="0" err="1">
                <a:latin typeface="Calibri"/>
                <a:ea typeface="Open Sans"/>
                <a:cs typeface="Open Sans"/>
              </a:rPr>
              <a:t>na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ogłoszeniu</a:t>
            </a:r>
            <a:r>
              <a:rPr lang="en-US" dirty="0">
                <a:latin typeface="Calibri"/>
                <a:ea typeface="Open Sans"/>
                <a:cs typeface="Open Sans"/>
              </a:rPr>
              <a:t>)</a:t>
            </a:r>
            <a:endParaRPr lang="en-US" dirty="0"/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err="1">
                <a:latin typeface="Calibri"/>
                <a:ea typeface="Open Sans"/>
                <a:cs typeface="Open Sans"/>
              </a:rPr>
              <a:t>Korzystanie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przez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oferentów</a:t>
            </a:r>
            <a:r>
              <a:rPr lang="en-US" dirty="0">
                <a:latin typeface="Calibri"/>
                <a:ea typeface="Open Sans"/>
                <a:cs typeface="Open Sans"/>
              </a:rPr>
              <a:t> z </a:t>
            </a:r>
            <a:r>
              <a:rPr lang="en-US" dirty="0" err="1">
                <a:latin typeface="Calibri"/>
                <a:ea typeface="Open Sans"/>
                <a:cs typeface="Open Sans"/>
              </a:rPr>
              <a:t>zewnętrznych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linków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rekomendowane</a:t>
            </a:r>
            <a:r>
              <a:rPr lang="en-US" dirty="0">
                <a:latin typeface="Calibri"/>
                <a:ea typeface="Open Sans"/>
                <a:cs typeface="Open Sans"/>
              </a:rPr>
              <a:t> jest </a:t>
            </a:r>
            <a:r>
              <a:rPr lang="en-US" dirty="0" err="1">
                <a:latin typeface="Calibri"/>
                <a:ea typeface="Open Sans"/>
                <a:cs typeface="Open Sans"/>
              </a:rPr>
              <a:t>jako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możliwość</a:t>
            </a:r>
            <a:r>
              <a:rPr lang="en-US" dirty="0">
                <a:latin typeface="Calibri"/>
                <a:ea typeface="Open Sans"/>
                <a:cs typeface="Open Sans"/>
              </a:rPr>
              <a:t>, z </a:t>
            </a:r>
            <a:r>
              <a:rPr lang="en-US" dirty="0" err="1">
                <a:latin typeface="Calibri"/>
                <a:ea typeface="Open Sans"/>
                <a:cs typeface="Open Sans"/>
              </a:rPr>
              <a:t>której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należałoby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korzystać</a:t>
            </a:r>
            <a:r>
              <a:rPr lang="en-US" dirty="0">
                <a:latin typeface="Calibri"/>
                <a:ea typeface="Open Sans"/>
                <a:cs typeface="Open Sans"/>
              </a:rPr>
              <a:t> po </a:t>
            </a:r>
            <a:r>
              <a:rPr lang="en-US" dirty="0" err="1">
                <a:latin typeface="Calibri"/>
                <a:ea typeface="Open Sans"/>
                <a:cs typeface="Open Sans"/>
              </a:rPr>
              <a:t>wyczerpaniu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się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innych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możliwości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przesłania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załączników</a:t>
            </a:r>
            <a:r>
              <a:rPr lang="en-US" dirty="0">
                <a:latin typeface="Calibri"/>
                <a:ea typeface="Open Sans"/>
                <a:cs typeface="Open Sans"/>
              </a:rPr>
              <a:t> do </a:t>
            </a:r>
            <a:r>
              <a:rPr lang="en-US" dirty="0" err="1">
                <a:latin typeface="Calibri"/>
                <a:ea typeface="Open Sans"/>
                <a:cs typeface="Open Sans"/>
              </a:rPr>
              <a:t>swojej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oferty</a:t>
            </a:r>
            <a:r>
              <a:rPr lang="en-US" dirty="0">
                <a:latin typeface="Calibri"/>
                <a:ea typeface="Open Sans"/>
                <a:cs typeface="Open Sans"/>
              </a:rPr>
              <a:t> do </a:t>
            </a:r>
            <a:r>
              <a:rPr lang="en-US" dirty="0" err="1">
                <a:latin typeface="Calibri"/>
                <a:ea typeface="Open Sans"/>
                <a:cs typeface="Open Sans"/>
              </a:rPr>
              <a:t>ogłoszenia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Open Sans"/>
              <a:cs typeface="Open Sans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err="1">
                <a:latin typeface="Calibri"/>
                <a:ea typeface="Open Sans"/>
                <a:cs typeface="Open Sans"/>
              </a:rPr>
              <a:t>Pamiętać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należy</a:t>
            </a:r>
            <a:r>
              <a:rPr lang="en-US" dirty="0">
                <a:latin typeface="Calibri"/>
                <a:ea typeface="Open Sans"/>
                <a:cs typeface="Open Sans"/>
              </a:rPr>
              <a:t> o </a:t>
            </a:r>
            <a:r>
              <a:rPr lang="en-US" dirty="0" err="1">
                <a:latin typeface="Calibri"/>
                <a:ea typeface="Open Sans"/>
                <a:cs typeface="Open Sans"/>
              </a:rPr>
              <a:t>konieczności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zachowania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śladu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audytowego</a:t>
            </a:r>
            <a:r>
              <a:rPr lang="en-US" dirty="0">
                <a:latin typeface="Calibri"/>
                <a:ea typeface="Open Sans"/>
                <a:cs typeface="Open Sans"/>
              </a:rPr>
              <a:t>, co w </a:t>
            </a:r>
            <a:r>
              <a:rPr lang="en-US" dirty="0" err="1">
                <a:latin typeface="Calibri"/>
                <a:ea typeface="Open Sans"/>
                <a:cs typeface="Open Sans"/>
              </a:rPr>
              <a:t>przypadku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wielu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linków</a:t>
            </a:r>
            <a:r>
              <a:rPr lang="en-US" dirty="0">
                <a:latin typeface="Calibri"/>
                <a:ea typeface="Open Sans"/>
                <a:cs typeface="Open Sans"/>
              </a:rPr>
              <a:t> (od </a:t>
            </a:r>
            <a:r>
              <a:rPr lang="en-US" dirty="0" err="1">
                <a:latin typeface="Calibri"/>
                <a:ea typeface="Open Sans"/>
                <a:cs typeface="Open Sans"/>
              </a:rPr>
              <a:t>wielu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oferentów</a:t>
            </a:r>
            <a:r>
              <a:rPr lang="en-US" dirty="0">
                <a:latin typeface="Calibri"/>
                <a:ea typeface="Open Sans"/>
                <a:cs typeface="Open Sans"/>
              </a:rPr>
              <a:t>)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być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utrudnione</a:t>
            </a:r>
            <a:r>
              <a:rPr lang="en-US" dirty="0">
                <a:latin typeface="Calibri"/>
                <a:ea typeface="Open Sans"/>
                <a:cs typeface="Open Sans"/>
              </a:rPr>
              <a:t> – </a:t>
            </a:r>
            <a:r>
              <a:rPr lang="en-US" dirty="0" err="1">
                <a:latin typeface="Calibri"/>
                <a:ea typeface="Open Sans"/>
                <a:cs typeface="Open Sans"/>
              </a:rPr>
              <a:t>niemniej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jednak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rozwiązanie</a:t>
            </a:r>
            <a:r>
              <a:rPr lang="en-US" dirty="0">
                <a:latin typeface="Calibri"/>
                <a:ea typeface="Open Sans"/>
                <a:cs typeface="Open Sans"/>
              </a:rPr>
              <a:t> to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może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być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zastosowane</a:t>
            </a:r>
            <a:r>
              <a:rPr lang="en-US" dirty="0">
                <a:latin typeface="Calibri"/>
                <a:ea typeface="Open Sans"/>
                <a:cs typeface="Open Sans"/>
              </a:rPr>
              <a:t> po </a:t>
            </a:r>
            <a:r>
              <a:rPr lang="en-US" dirty="0" err="1">
                <a:latin typeface="Calibri"/>
                <a:ea typeface="Open Sans"/>
                <a:cs typeface="Open Sans"/>
              </a:rPr>
              <a:t>wyczerpaniu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innych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możliwości</a:t>
            </a:r>
            <a:endParaRPr lang="en-US" dirty="0">
              <a:latin typeface="Calibri"/>
              <a:ea typeface="Open Sans"/>
              <a:cs typeface="Open Sans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dirty="0" err="1">
                <a:latin typeface="Calibri"/>
                <a:ea typeface="Open Sans"/>
                <a:cs typeface="Open Sans"/>
              </a:rPr>
              <a:t>Sposób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komunikacji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wynikający</a:t>
            </a:r>
            <a:r>
              <a:rPr lang="en-US" dirty="0">
                <a:latin typeface="Calibri"/>
                <a:ea typeface="Open Sans"/>
                <a:cs typeface="Open Sans"/>
              </a:rPr>
              <a:t> z </a:t>
            </a:r>
            <a:r>
              <a:rPr lang="en-US" dirty="0" err="1">
                <a:latin typeface="Calibri"/>
                <a:ea typeface="Open Sans"/>
                <a:cs typeface="Open Sans"/>
              </a:rPr>
              <a:t>zakresu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odstąpienia</a:t>
            </a:r>
            <a:r>
              <a:rPr lang="en-US" dirty="0">
                <a:latin typeface="Calibri"/>
                <a:ea typeface="Open Sans"/>
                <a:cs typeface="Open Sans"/>
              </a:rPr>
              <a:t> od </a:t>
            </a:r>
            <a:r>
              <a:rPr lang="en-US" dirty="0" err="1">
                <a:latin typeface="Calibri"/>
                <a:ea typeface="Open Sans"/>
                <a:cs typeface="Open Sans"/>
              </a:rPr>
              <a:t>komunikacji</a:t>
            </a:r>
            <a:r>
              <a:rPr lang="en-US" dirty="0">
                <a:latin typeface="Calibri"/>
                <a:ea typeface="Open Sans"/>
                <a:cs typeface="Open Sans"/>
              </a:rPr>
              <a:t> w BK2021 </a:t>
            </a:r>
            <a:r>
              <a:rPr lang="en-US" dirty="0" err="1">
                <a:latin typeface="Calibri"/>
                <a:ea typeface="Open Sans"/>
                <a:cs typeface="Open Sans"/>
              </a:rPr>
              <a:t>powinien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być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określony</a:t>
            </a:r>
            <a:r>
              <a:rPr lang="en-US" dirty="0">
                <a:latin typeface="Calibri"/>
                <a:ea typeface="Open Sans"/>
                <a:cs typeface="Open Sans"/>
              </a:rPr>
              <a:t> w </a:t>
            </a:r>
            <a:r>
              <a:rPr lang="en-US" dirty="0" err="1">
                <a:latin typeface="Calibri"/>
                <a:ea typeface="Open Sans"/>
                <a:cs typeface="Open Sans"/>
              </a:rPr>
              <a:t>zapytaniu</a:t>
            </a:r>
            <a:r>
              <a:rPr lang="en-US" dirty="0">
                <a:latin typeface="Calibri"/>
                <a:ea typeface="Open Sans"/>
                <a:cs typeface="Open Sans"/>
              </a:rPr>
              <a:t> </a:t>
            </a:r>
            <a:r>
              <a:rPr lang="en-US" dirty="0" err="1">
                <a:latin typeface="Calibri"/>
                <a:ea typeface="Open Sans"/>
                <a:cs typeface="Open Sans"/>
              </a:rPr>
              <a:t>ofertowym</a:t>
            </a:r>
            <a:endParaRPr lang="en-US" dirty="0">
              <a:latin typeface="Calibri"/>
              <a:ea typeface="Open Sans"/>
              <a:cs typeface="Open Sans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endParaRPr lang="pl-PL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83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BA15D-51BE-34BD-63E6-5DBF663A4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0C6E9FE8-5D4C-A4A6-EDD9-8EBAA8EC4E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63067C72-8A5E-96D4-CBA2-F4185711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37" y="1168681"/>
            <a:ext cx="11073384" cy="676064"/>
          </a:xfrm>
        </p:spPr>
        <p:txBody>
          <a:bodyPr/>
          <a:lstStyle/>
          <a:p>
            <a:r>
              <a:rPr lang="en-US" err="1">
                <a:latin typeface="Calibri"/>
                <a:ea typeface="Calibri"/>
                <a:cs typeface="Poppins"/>
              </a:rPr>
              <a:t>Przygotowanie</a:t>
            </a:r>
            <a:r>
              <a:rPr lang="en-US">
                <a:latin typeface="Calibri"/>
                <a:ea typeface="Calibri"/>
                <a:cs typeface="Poppins"/>
              </a:rPr>
              <a:t> </a:t>
            </a:r>
            <a:r>
              <a:rPr lang="en-US" err="1">
                <a:latin typeface="Calibri"/>
                <a:ea typeface="Calibri"/>
                <a:cs typeface="Poppins"/>
              </a:rPr>
              <a:t>zapytania</a:t>
            </a:r>
            <a:r>
              <a:rPr lang="en-US">
                <a:latin typeface="Calibri"/>
                <a:ea typeface="Calibri"/>
                <a:cs typeface="Poppins"/>
              </a:rPr>
              <a:t> </a:t>
            </a:r>
            <a:r>
              <a:rPr lang="en-US" err="1">
                <a:latin typeface="Calibri"/>
                <a:ea typeface="Calibri"/>
                <a:cs typeface="Poppins"/>
              </a:rPr>
              <a:t>ofertowego</a:t>
            </a:r>
            <a:endParaRPr lang="en-US">
              <a:latin typeface="Calibri"/>
              <a:ea typeface="Calibri"/>
              <a:cs typeface="Poppi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BF7A67A-2F2C-B391-E49F-00F49E1DB0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338" y="1775797"/>
            <a:ext cx="11592604" cy="457984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en-US" b="1" dirty="0">
                <a:latin typeface="Calibri"/>
                <a:ea typeface="Calibri"/>
                <a:cs typeface="Calibri"/>
              </a:rPr>
              <a:t>W </a:t>
            </a:r>
            <a:r>
              <a:rPr lang="en-US" b="1" dirty="0" err="1">
                <a:latin typeface="Calibri"/>
                <a:ea typeface="Calibri"/>
                <a:cs typeface="Calibri"/>
              </a:rPr>
              <a:t>zapytaniu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ofertowym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należy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zamieścić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następujące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informacje</a:t>
            </a:r>
            <a:r>
              <a:rPr lang="en-US" b="1" cap="all" dirty="0">
                <a:latin typeface="Calibri"/>
                <a:ea typeface="Calibri"/>
                <a:cs typeface="Calibri"/>
              </a:rPr>
              <a:t>:</a:t>
            </a:r>
            <a:endParaRPr lang="pl-PL" b="1" cap="all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opis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przedmiotu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zamówienia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warunki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udziału</a:t>
            </a:r>
            <a:r>
              <a:rPr lang="en-US" sz="1800" dirty="0">
                <a:latin typeface="Calibri"/>
                <a:ea typeface="Calibri"/>
                <a:cs typeface="Calibri"/>
              </a:rPr>
              <a:t> w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postępowaniu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kryteria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oceny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ofert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termin</a:t>
            </a:r>
            <a:r>
              <a:rPr lang="en-US" sz="1800" dirty="0">
                <a:latin typeface="Calibri"/>
                <a:ea typeface="Calibri"/>
                <a:cs typeface="Calibri"/>
              </a:rPr>
              <a:t> i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sposób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składania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ofert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termin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wykonania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zamówienia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informację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na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temat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zakazu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konfliktu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interesów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określenie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warunków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istotnych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zmian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umowy</a:t>
            </a:r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opis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części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sz="1800" dirty="0">
                <a:latin typeface="Calibri"/>
                <a:ea typeface="Calibri"/>
                <a:cs typeface="Calibri"/>
              </a:rPr>
              <a:t>,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jeżeli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zamawiający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dopuszcza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składanie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ofert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częściowych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marL="514350" lvl="1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AutoNum type="alphaLcParenR"/>
            </a:pPr>
            <a:r>
              <a:rPr lang="en-US" sz="1800" dirty="0" err="1">
                <a:latin typeface="Calibri"/>
                <a:ea typeface="Calibri"/>
                <a:cs typeface="Calibri"/>
              </a:rPr>
              <a:t>informacje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dotyczące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ofert</a:t>
            </a:r>
            <a:r>
              <a:rPr lang="en-US" sz="1800" dirty="0">
                <a:latin typeface="Calibri"/>
                <a:ea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</a:rPr>
              <a:t>wariantowych</a:t>
            </a:r>
            <a:r>
              <a:rPr lang="pl-PL" sz="1800" dirty="0">
                <a:latin typeface="Calibri"/>
                <a:ea typeface="Calibri"/>
                <a:cs typeface="Calibri"/>
              </a:rPr>
              <a:t> (…)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Zapytanie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ofertowe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może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zostać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zmienione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przed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upływem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terminu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składania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</a:t>
            </a:r>
            <a:r>
              <a:rPr lang="en-US" dirty="0">
                <a:latin typeface="Calibri"/>
                <a:ea typeface="Calibri"/>
                <a:cs typeface="Calibri"/>
              </a:rPr>
              <a:t>. </a:t>
            </a:r>
            <a:r>
              <a:rPr lang="en-US" dirty="0" err="1">
                <a:latin typeface="Calibri"/>
                <a:ea typeface="Calibri"/>
                <a:cs typeface="Calibri"/>
              </a:rPr>
              <a:t>Zamawiający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informuje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zapytaniu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ofertowym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zakresie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zmian</a:t>
            </a:r>
            <a:r>
              <a:rPr lang="en-US" dirty="0">
                <a:latin typeface="Calibri"/>
                <a:ea typeface="Calibri"/>
                <a:cs typeface="Calibri"/>
              </a:rPr>
              <a:t>. </a:t>
            </a:r>
            <a:r>
              <a:rPr lang="en-US" dirty="0" err="1">
                <a:latin typeface="Calibri"/>
                <a:ea typeface="Calibri"/>
                <a:cs typeface="Calibri"/>
              </a:rPr>
              <a:t>Zamawiający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przedłuża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termin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składania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czas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niezbędny</a:t>
            </a:r>
            <a:r>
              <a:rPr lang="en-US" dirty="0">
                <a:latin typeface="Calibri"/>
                <a:ea typeface="Calibri"/>
                <a:cs typeface="Calibri"/>
              </a:rPr>
              <a:t> do </a:t>
            </a:r>
            <a:r>
              <a:rPr lang="en-US" dirty="0" err="1">
                <a:latin typeface="Calibri"/>
                <a:ea typeface="Calibri"/>
                <a:cs typeface="Calibri"/>
              </a:rPr>
              <a:t>wprowadzenia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zmian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br>
              <a:rPr lang="pl-PL" dirty="0">
                <a:latin typeface="Calibri"/>
                <a:ea typeface="Calibri"/>
                <a:cs typeface="Calibri"/>
              </a:rPr>
            </a:br>
            <a:r>
              <a:rPr lang="en-US" dirty="0">
                <a:latin typeface="Calibri"/>
                <a:ea typeface="Calibri"/>
                <a:cs typeface="Calibri"/>
              </a:rPr>
              <a:t>w </a:t>
            </a:r>
            <a:r>
              <a:rPr lang="en-US" dirty="0" err="1">
                <a:latin typeface="Calibri"/>
                <a:ea typeface="Calibri"/>
                <a:cs typeface="Calibri"/>
              </a:rPr>
              <a:t>ofertach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jeżeli</a:t>
            </a:r>
            <a:r>
              <a:rPr lang="en-US" dirty="0">
                <a:latin typeface="Calibri"/>
                <a:ea typeface="Calibri"/>
                <a:cs typeface="Calibri"/>
              </a:rPr>
              <a:t> jest to </a:t>
            </a:r>
            <a:r>
              <a:rPr lang="en-US" dirty="0" err="1">
                <a:latin typeface="Calibri"/>
                <a:ea typeface="Calibri"/>
                <a:cs typeface="Calibri"/>
              </a:rPr>
              <a:t>konieczne</a:t>
            </a:r>
            <a:r>
              <a:rPr lang="en-US" dirty="0">
                <a:latin typeface="Calibri"/>
                <a:ea typeface="Calibri"/>
                <a:cs typeface="Calibri"/>
              </a:rPr>
              <a:t> z </a:t>
            </a:r>
            <a:r>
              <a:rPr lang="en-US" dirty="0" err="1">
                <a:latin typeface="Calibri"/>
                <a:ea typeface="Calibri"/>
                <a:cs typeface="Calibri"/>
              </a:rPr>
              <a:t>uwagi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zakres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wprowadzonych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zmian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Informację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wyniku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ogłasza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się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taki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sposób</a:t>
            </a:r>
            <a:r>
              <a:rPr lang="en-US" dirty="0">
                <a:latin typeface="Calibri"/>
                <a:ea typeface="Calibri"/>
                <a:cs typeface="Calibri"/>
              </a:rPr>
              <a:t>, w </a:t>
            </a:r>
            <a:r>
              <a:rPr lang="en-US" dirty="0" err="1">
                <a:latin typeface="Calibri"/>
                <a:ea typeface="Calibri"/>
                <a:cs typeface="Calibri"/>
              </a:rPr>
              <a:t>jaki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zostało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upublicznione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zapytanie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ofertowe</a:t>
            </a:r>
            <a:r>
              <a:rPr lang="en-US" dirty="0">
                <a:latin typeface="Calibri"/>
                <a:ea typeface="Calibri"/>
                <a:cs typeface="Calibri"/>
              </a:rPr>
              <a:t>. Informacja ta </a:t>
            </a:r>
            <a:r>
              <a:rPr lang="en-US" dirty="0" err="1">
                <a:latin typeface="Calibri"/>
                <a:ea typeface="Calibri"/>
                <a:cs typeface="Calibri"/>
              </a:rPr>
              <a:t>zawiera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imię</a:t>
            </a:r>
            <a:r>
              <a:rPr lang="en-US" dirty="0">
                <a:latin typeface="Calibri"/>
                <a:ea typeface="Calibri"/>
                <a:cs typeface="Calibri"/>
              </a:rPr>
              <a:t> i </a:t>
            </a:r>
            <a:r>
              <a:rPr lang="en-US" dirty="0" err="1">
                <a:latin typeface="Calibri"/>
                <a:ea typeface="Calibri"/>
                <a:cs typeface="Calibri"/>
              </a:rPr>
              <a:t>nazwisko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albo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nazwę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wybranego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wykonawcy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jego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siedzibę</a:t>
            </a:r>
            <a:r>
              <a:rPr lang="en-US" dirty="0">
                <a:latin typeface="Calibri"/>
                <a:ea typeface="Calibri"/>
                <a:cs typeface="Calibri"/>
              </a:rPr>
              <a:t> (</a:t>
            </a:r>
            <a:r>
              <a:rPr lang="en-US" dirty="0" err="1">
                <a:latin typeface="Calibri"/>
                <a:ea typeface="Calibri"/>
                <a:cs typeface="Calibri"/>
              </a:rPr>
              <a:t>miejscowość</a:t>
            </a:r>
            <a:r>
              <a:rPr lang="en-US" dirty="0">
                <a:latin typeface="Calibri"/>
                <a:ea typeface="Calibri"/>
                <a:cs typeface="Calibri"/>
              </a:rPr>
              <a:t>) </a:t>
            </a:r>
            <a:r>
              <a:rPr lang="en-US" dirty="0" err="1">
                <a:latin typeface="Calibri"/>
                <a:ea typeface="Calibri"/>
                <a:cs typeface="Calibri"/>
              </a:rPr>
              <a:t>oraz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cenę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najkorzystniejszej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oferty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8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8275AAA-CEB7-9878-BF6C-DB54478543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284934-0426-22CD-3C67-E6B4A600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339218"/>
            <a:ext cx="10213521" cy="758126"/>
          </a:xfrm>
        </p:spPr>
        <p:txBody>
          <a:bodyPr>
            <a:normAutofit/>
          </a:bodyPr>
          <a:lstStyle/>
          <a:p>
            <a:r>
              <a:rPr lang="en-US" sz="2800">
                <a:latin typeface="Calibri"/>
                <a:ea typeface="+mj-lt"/>
                <a:cs typeface="+mj-lt"/>
              </a:rPr>
              <a:t>WYBÓR NAJKORZYSTNIEJSZEJ OFERTY</a:t>
            </a:r>
            <a:endParaRPr lang="en-US" sz="2800">
              <a:latin typeface="Calibri"/>
              <a:ea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C33C9-B95D-08E6-E7B4-9BE7B0253D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0284" y="2090959"/>
            <a:ext cx="10211218" cy="20116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dirty="0" err="1">
                <a:latin typeface="Calibri"/>
                <a:ea typeface="+mn-lt"/>
                <a:cs typeface="+mn-lt"/>
              </a:rPr>
              <a:t>Zamawiający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wybiera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najkorzystniejszą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ofertę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zgodną</a:t>
            </a:r>
            <a:r>
              <a:rPr lang="en-US" dirty="0">
                <a:latin typeface="Calibri"/>
                <a:ea typeface="+mn-lt"/>
                <a:cs typeface="+mn-lt"/>
              </a:rPr>
              <a:t> z </a:t>
            </a:r>
            <a:r>
              <a:rPr lang="en-US" dirty="0" err="1">
                <a:latin typeface="Calibri"/>
                <a:ea typeface="+mn-lt"/>
                <a:cs typeface="+mn-lt"/>
              </a:rPr>
              <a:t>opisem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przedmiotu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zamówienia</a:t>
            </a:r>
            <a:r>
              <a:rPr lang="en-US" dirty="0">
                <a:latin typeface="Calibri"/>
                <a:ea typeface="+mn-lt"/>
                <a:cs typeface="+mn-lt"/>
              </a:rPr>
              <a:t>, </a:t>
            </a:r>
            <a:r>
              <a:rPr lang="en-US" dirty="0" err="1">
                <a:latin typeface="Calibri"/>
                <a:ea typeface="+mn-lt"/>
                <a:cs typeface="+mn-lt"/>
              </a:rPr>
              <a:t>złożoną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przez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wykonawcę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spełniającego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warunki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udziału</a:t>
            </a:r>
            <a:r>
              <a:rPr lang="en-US" dirty="0">
                <a:latin typeface="Calibri"/>
                <a:ea typeface="+mn-lt"/>
                <a:cs typeface="+mn-lt"/>
              </a:rPr>
              <a:t> w </a:t>
            </a:r>
            <a:r>
              <a:rPr lang="en-US" dirty="0" err="1">
                <a:latin typeface="Calibri"/>
                <a:ea typeface="+mn-lt"/>
                <a:cs typeface="+mn-lt"/>
              </a:rPr>
              <a:t>postępowaniu</a:t>
            </a:r>
            <a:r>
              <a:rPr lang="en-US" dirty="0">
                <a:latin typeface="Calibri"/>
                <a:ea typeface="+mn-lt"/>
                <a:cs typeface="+mn-lt"/>
              </a:rPr>
              <a:t> (o </a:t>
            </a:r>
            <a:r>
              <a:rPr lang="en-US" dirty="0" err="1">
                <a:latin typeface="Calibri"/>
                <a:ea typeface="+mn-lt"/>
                <a:cs typeface="+mn-lt"/>
              </a:rPr>
              <a:t>ile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zamawiający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postawił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takie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warunki</a:t>
            </a:r>
            <a:r>
              <a:rPr lang="en-US" dirty="0">
                <a:latin typeface="Calibri"/>
                <a:ea typeface="+mn-lt"/>
                <a:cs typeface="+mn-lt"/>
              </a:rPr>
              <a:t>), </a:t>
            </a:r>
            <a:br>
              <a:rPr lang="pl-PL" dirty="0">
                <a:latin typeface="Calibri"/>
                <a:ea typeface="+mn-lt"/>
                <a:cs typeface="+mn-lt"/>
              </a:rPr>
            </a:br>
            <a:r>
              <a:rPr lang="en-US" dirty="0">
                <a:latin typeface="Calibri"/>
                <a:ea typeface="+mn-lt"/>
                <a:cs typeface="+mn-lt"/>
              </a:rPr>
              <a:t>w </a:t>
            </a:r>
            <a:r>
              <a:rPr lang="en-US" dirty="0" err="1">
                <a:latin typeface="Calibri"/>
                <a:ea typeface="+mn-lt"/>
                <a:cs typeface="+mn-lt"/>
              </a:rPr>
              <a:t>oparciu</a:t>
            </a:r>
            <a:r>
              <a:rPr lang="en-US" dirty="0">
                <a:latin typeface="Calibri"/>
                <a:ea typeface="+mn-lt"/>
                <a:cs typeface="+mn-lt"/>
              </a:rPr>
              <a:t> o </a:t>
            </a:r>
            <a:r>
              <a:rPr lang="en-US" dirty="0" err="1">
                <a:latin typeface="Calibri"/>
                <a:ea typeface="+mn-lt"/>
                <a:cs typeface="+mn-lt"/>
              </a:rPr>
              <a:t>ustalone</a:t>
            </a:r>
            <a:r>
              <a:rPr lang="en-US" dirty="0">
                <a:latin typeface="Calibri"/>
                <a:ea typeface="+mn-lt"/>
                <a:cs typeface="+mn-lt"/>
              </a:rPr>
              <a:t> w </a:t>
            </a:r>
            <a:r>
              <a:rPr lang="en-US" dirty="0" err="1">
                <a:latin typeface="Calibri"/>
                <a:ea typeface="+mn-lt"/>
                <a:cs typeface="+mn-lt"/>
              </a:rPr>
              <a:t>zapytaniu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ofertowym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kryteria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oceny</a:t>
            </a:r>
            <a:r>
              <a:rPr lang="en-US" dirty="0">
                <a:latin typeface="Calibri"/>
                <a:ea typeface="+mn-lt"/>
                <a:cs typeface="+mn-lt"/>
              </a:rPr>
              <a:t>, </a:t>
            </a:r>
            <a:r>
              <a:rPr lang="en-US" dirty="0" err="1">
                <a:latin typeface="Calibri"/>
                <a:ea typeface="+mn-lt"/>
                <a:cs typeface="+mn-lt"/>
              </a:rPr>
              <a:t>spośród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złożonych</a:t>
            </a:r>
            <a:r>
              <a:rPr lang="en-US" dirty="0">
                <a:latin typeface="Calibri"/>
                <a:ea typeface="+mn-lt"/>
                <a:cs typeface="+mn-lt"/>
              </a:rPr>
              <a:t> w </a:t>
            </a:r>
            <a:r>
              <a:rPr lang="en-US" dirty="0" err="1">
                <a:latin typeface="Calibri"/>
                <a:ea typeface="+mn-lt"/>
                <a:cs typeface="+mn-lt"/>
              </a:rPr>
              <a:t>sposób</a:t>
            </a:r>
            <a:r>
              <a:rPr lang="en-US" dirty="0">
                <a:latin typeface="Calibri"/>
                <a:ea typeface="+mn-lt"/>
                <a:cs typeface="+mn-lt"/>
              </a:rPr>
              <a:t>, o </a:t>
            </a:r>
            <a:r>
              <a:rPr lang="en-US" dirty="0" err="1">
                <a:latin typeface="Calibri"/>
                <a:ea typeface="+mn-lt"/>
                <a:cs typeface="+mn-lt"/>
              </a:rPr>
              <a:t>którym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mowa</a:t>
            </a:r>
            <a:r>
              <a:rPr lang="en-US" dirty="0">
                <a:latin typeface="Calibri"/>
                <a:ea typeface="+mn-lt"/>
                <a:cs typeface="+mn-lt"/>
              </a:rPr>
              <a:t> w </a:t>
            </a:r>
            <a:r>
              <a:rPr lang="en-US" dirty="0" err="1">
                <a:latin typeface="Calibri"/>
                <a:ea typeface="+mn-lt"/>
                <a:cs typeface="+mn-lt"/>
              </a:rPr>
              <a:t>sekcji</a:t>
            </a:r>
            <a:r>
              <a:rPr lang="en-US" dirty="0">
                <a:latin typeface="Calibri"/>
                <a:ea typeface="+mn-lt"/>
                <a:cs typeface="+mn-lt"/>
              </a:rPr>
              <a:t> 3.2.3</a:t>
            </a:r>
            <a:r>
              <a:rPr lang="pl-PL" dirty="0">
                <a:latin typeface="Calibri"/>
                <a:ea typeface="+mn-lt"/>
                <a:cs typeface="+mn-lt"/>
              </a:rPr>
              <a:t> Wytycznych</a:t>
            </a:r>
            <a:r>
              <a:rPr lang="en-US" dirty="0">
                <a:latin typeface="Calibri"/>
                <a:ea typeface="+mn-lt"/>
                <a:cs typeface="+mn-lt"/>
              </a:rPr>
              <a:t>. </a:t>
            </a:r>
            <a:r>
              <a:rPr lang="en-US" dirty="0" err="1">
                <a:latin typeface="Calibri"/>
                <a:ea typeface="+mn-lt"/>
                <a:cs typeface="+mn-lt"/>
              </a:rPr>
              <a:t>Zamawiający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analizuje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treść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latin typeface="Calibri"/>
                <a:ea typeface="+mn-lt"/>
                <a:cs typeface="+mn-lt"/>
              </a:rPr>
              <a:t> po </a:t>
            </a:r>
            <a:r>
              <a:rPr lang="en-US" dirty="0" err="1">
                <a:latin typeface="Calibri"/>
                <a:ea typeface="+mn-lt"/>
                <a:cs typeface="+mn-lt"/>
              </a:rPr>
              <a:t>upływie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terminu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wyznaczonego</a:t>
            </a:r>
            <a:r>
              <a:rPr lang="en-US" dirty="0"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latin typeface="Calibri"/>
                <a:ea typeface="+mn-lt"/>
                <a:cs typeface="+mn-lt"/>
              </a:rPr>
              <a:t>na</a:t>
            </a:r>
            <a:r>
              <a:rPr lang="en-US" dirty="0">
                <a:latin typeface="Calibri"/>
                <a:ea typeface="+mn-lt"/>
                <a:cs typeface="+mn-lt"/>
              </a:rPr>
              <a:t> ich </a:t>
            </a:r>
            <a:r>
              <a:rPr lang="en-US" dirty="0" err="1">
                <a:latin typeface="Calibri"/>
                <a:ea typeface="+mn-lt"/>
                <a:cs typeface="+mn-lt"/>
              </a:rPr>
              <a:t>składanie</a:t>
            </a:r>
            <a:endParaRPr lang="en-US" dirty="0">
              <a:latin typeface="Calibri"/>
              <a:ea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F0FD4-C5AA-2B1C-79AE-91E585A80E42}"/>
              </a:ext>
            </a:extLst>
          </p:cNvPr>
          <p:cNvSpPr txBox="1"/>
          <p:nvPr/>
        </p:nvSpPr>
        <p:spPr>
          <a:xfrm>
            <a:off x="912183" y="4105275"/>
            <a:ext cx="10209320" cy="22006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Wingdings"/>
              <a:buChar char="v"/>
            </a:pP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Zawarcie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umowy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w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sprawie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zamówienia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następuje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w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formie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pisemnej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lub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w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formie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elektronicznej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, </a:t>
            </a:r>
            <a:br>
              <a:rPr lang="pl-PL" sz="1800" baseline="0" dirty="0">
                <a:solidFill>
                  <a:srgbClr val="FFFFFF"/>
                </a:solidFill>
                <a:latin typeface="Calibri"/>
              </a:rPr>
            </a:b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o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których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mowa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w art. 78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i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art. 78¹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Kodeksu</a:t>
            </a:r>
            <a:r>
              <a:rPr lang="en-US" sz="1800" baseline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sz="1800" baseline="0" dirty="0" err="1">
                <a:solidFill>
                  <a:srgbClr val="FFFFFF"/>
                </a:solidFill>
                <a:latin typeface="Calibri"/>
              </a:rPr>
              <a:t>cywilnego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/>
              <a:buChar char="v"/>
            </a:pP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Dokonywanie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istotnych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zmian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postanowień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zawartej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umowy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stosunku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do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treści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oferty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na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podstawie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której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dokonano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wyboru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wykonawcy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przypadkach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określonych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 w pkt 4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sekcji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3.2.4 </a:t>
            </a:r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Wytycznych 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/ art. 455 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ustawy</a:t>
            </a:r>
            <a:r>
              <a:rPr lang="en-US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</a:t>
            </a:r>
            <a:r>
              <a:rPr lang="en-US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zp</a:t>
            </a:r>
            <a:endParaRPr lang="en-US" dirty="0"/>
          </a:p>
          <a:p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/>
            <a:endParaRPr lang="en-US" sz="1100" b="1" dirty="0">
              <a:solidFill>
                <a:schemeClr val="accent6"/>
              </a:solidFill>
              <a:latin typeface="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E099378-B4DC-EFD3-512A-70F5F0B358BE}"/>
              </a:ext>
            </a:extLst>
          </p:cNvPr>
          <p:cNvSpPr txBox="1">
            <a:spLocks/>
          </p:cNvSpPr>
          <p:nvPr/>
        </p:nvSpPr>
        <p:spPr>
          <a:xfrm>
            <a:off x="813815" y="3521412"/>
            <a:ext cx="10213521" cy="6657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r>
              <a:rPr lang="en-US" sz="2800" dirty="0">
                <a:latin typeface="Calibri"/>
                <a:ea typeface="+mj-lt"/>
                <a:cs typeface="+mj-lt"/>
              </a:rPr>
              <a:t>UMOWA Z WYKONAWCĄ</a:t>
            </a:r>
            <a:endParaRPr lang="en-US" sz="2800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63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E34F1-7C98-C1DA-D26C-8FB7C8603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998" y="530607"/>
            <a:ext cx="4524126" cy="1942773"/>
          </a:xfrm>
        </p:spPr>
        <p:txBody>
          <a:bodyPr anchor="t">
            <a:normAutofit/>
          </a:bodyPr>
          <a:lstStyle/>
          <a:p>
            <a:r>
              <a:rPr lang="en-US" sz="2800" dirty="0">
                <a:latin typeface="Calibri"/>
                <a:ea typeface="Calibri"/>
                <a:cs typeface="Poppins"/>
              </a:rPr>
              <a:t>PROTOKÓŁ POSTĘPOWANIA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4E2680E-1A83-E66B-7A7D-2972395D46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220177" cy="6309350"/>
          </a:xfrm>
          <a:noFill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7AAC818-849C-76C1-7578-10341A64F397}"/>
              </a:ext>
            </a:extLst>
          </p:cNvPr>
          <p:cNvSpPr txBox="1"/>
          <p:nvPr/>
        </p:nvSpPr>
        <p:spPr>
          <a:xfrm>
            <a:off x="7543798" y="1367147"/>
            <a:ext cx="4200525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Wybór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najkorzystniejszej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oferty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jest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dokumentowany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pisemnie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za </a:t>
            </a:r>
            <a:r>
              <a:rPr lang="en-US" sz="1800" b="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pomocą</a:t>
            </a:r>
            <a:r>
              <a:rPr lang="en-US" sz="18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protokołu</a:t>
            </a: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postępowania</a:t>
            </a: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o </a:t>
            </a:r>
            <a:r>
              <a:rPr lang="en-US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udzielenie</a:t>
            </a: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zamówienia</a:t>
            </a:r>
            <a:r>
              <a:rPr lang="en-US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zawierającego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m.in: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en-US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wykaz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wszystkich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ofert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uzasadnienie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rezygnacji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z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dopuszczenia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możliwości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składania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częściowych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(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jeśli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dotyczy)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Arial"/>
              <a:buChar char="•"/>
            </a:pP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powody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odrzucenia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, w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tym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ofert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uznanych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za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rażąco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niskie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(o </a:t>
            </a:r>
            <a:r>
              <a:rPr lang="en-US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ile</a:t>
            </a:r>
            <a:r>
              <a:rPr lang="en-US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 dotyczy)</a:t>
            </a:r>
            <a:endParaRPr lang="en-US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8529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65AA-DBCB-D1FF-AAE4-91E528D5D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532" y="74984"/>
            <a:ext cx="7566847" cy="1900107"/>
          </a:xfrm>
        </p:spPr>
        <p:txBody>
          <a:bodyPr>
            <a:normAutofit/>
          </a:bodyPr>
          <a:lstStyle/>
          <a:p>
            <a:pPr algn="just"/>
            <a:r>
              <a:rPr lang="pl-PL" sz="1600" dirty="0">
                <a:latin typeface="Calibri"/>
                <a:ea typeface="Calibri"/>
                <a:cs typeface="Calibri"/>
              </a:rPr>
              <a:t>Zalecenia w zakresie przeciwdziałania nadużyciom</a:t>
            </a:r>
            <a:endParaRPr lang="en-US" sz="1600" dirty="0">
              <a:latin typeface="Calibri"/>
              <a:ea typeface="Calibri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7D7407-1110-9EAC-3A31-DEED96FA76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03982" cy="68580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EE920-6679-78DC-01D3-712F2D94C9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8532" y="353575"/>
            <a:ext cx="7366822" cy="585122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podejrzenie</a:t>
            </a:r>
            <a:r>
              <a:rPr lang="en-US" sz="1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nadużycia</a:t>
            </a:r>
            <a:r>
              <a:rPr lang="en-US" sz="1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finansowego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-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zgodnie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z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Wytycznymi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do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korygowania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nieprawidłowości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lata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2021-2027, jest to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nieprawidłowość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która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prowadzi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do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wszczęcia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postępowania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administracyjnego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lub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sądowego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poziomie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krajowym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w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celu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stwierdzenia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zamierzonego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działania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w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szczególności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nadużycia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finansowego</a:t>
            </a:r>
            <a:endParaRPr lang="en-US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just"/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nadużycie</a:t>
            </a:r>
            <a:r>
              <a:rPr lang="en-US" sz="1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finansowe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–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sytuacje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, o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których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mowa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w art. 3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ust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 2 lit. a i b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dyrektywy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Parlamentu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Europejskiego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i Rady (UE) 2017/1371 z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5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lipca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2017 r. w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sprawie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zwalczania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za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pośrednictwem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prawa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karnego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nadużyć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na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szkodę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interesów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finansowych</a:t>
            </a: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Unii</a:t>
            </a:r>
            <a:endParaRPr lang="pl-PL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just"/>
            <a:r>
              <a:rPr lang="pl-PL" sz="1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nieprawidłowość</a:t>
            </a:r>
            <a:r>
              <a:rPr lang="pl-PL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- 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należy przez to rozumieć nieprawidłowość indywidulaną, o której mowa w art. 2 pkt 31 rozporządzenia ogólnego, tj. każde naruszenie mającego zastosowanie prawa, wynikające z działania lub z zaniechania podmiotu gospodarczego, które ma lub może mieć szkodliwy wpływ na budżet Unii poprzez obciążenie go nieuzasadnionym wydatkiem </a:t>
            </a:r>
          </a:p>
          <a:p>
            <a:endParaRPr lang="pl-PL" sz="1400" b="1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r>
              <a:rPr lang="en-US" sz="1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GŁÓWNE RYZYKA NADUŻYĆ ZIDENTYFIKOWANE W FENIKS:</a:t>
            </a:r>
            <a:endParaRPr lang="en-US" sz="14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just"/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Najczęściej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identyfikowane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podejrzenia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nadużyć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Fałszerstwo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dokumentów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/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poświadczenie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nieprawdy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w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dokumentach</a:t>
            </a:r>
            <a:endParaRPr lang="en-US" sz="1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Stosowanie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innych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niż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zadeklarowane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lub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gorszej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jakości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wyrobów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budowlanych</a:t>
            </a:r>
            <a:endParaRPr lang="en-US" sz="1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Zmowy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przetargowe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 </a:t>
            </a: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Ograniczanie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konkurencji</a:t>
            </a:r>
            <a:endParaRPr lang="en-US" sz="14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 algn="just">
              <a:buChar char="•"/>
            </a:pPr>
            <a:r>
              <a:rPr lang="en-US" sz="1400" b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Konflikt</a:t>
            </a:r>
            <a:r>
              <a:rPr lang="en-US" sz="1400" b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interesów</a:t>
            </a:r>
            <a:endParaRPr lang="en-US" sz="1400" b="1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 marL="285750" indent="-285750" algn="just">
              <a:buChar char="•"/>
            </a:pP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Realizacja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projektu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w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celu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wyłudzenia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lub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zawyżenia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kwoty</a:t>
            </a:r>
            <a:r>
              <a:rPr lang="en-US" sz="14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dotacji</a:t>
            </a:r>
            <a:endParaRPr lang="en-US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A9A95-C10E-F2FB-1264-AD6135282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293" y="4789283"/>
            <a:ext cx="1782633" cy="141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1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3E0032C-5802-C759-D99B-1FA266FBA9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7" r="6330" b="14801"/>
          <a:stretch>
            <a:fillRect/>
          </a:stretch>
        </p:blipFill>
        <p:spPr>
          <a:xfrm>
            <a:off x="0" y="0"/>
            <a:ext cx="3806034" cy="6304548"/>
          </a:xfrm>
          <a:prstGeom prst="rect">
            <a:avLst/>
          </a:prstGeom>
        </p:spPr>
      </p:pic>
      <p:sp>
        <p:nvSpPr>
          <p:cNvPr id="12" name="Tytuł 1">
            <a:extLst>
              <a:ext uri="{FF2B5EF4-FFF2-40B4-BE49-F238E27FC236}">
                <a16:creationId xmlns:a16="http://schemas.microsoft.com/office/drawing/2014/main" id="{C69A948E-5CD2-28A9-777B-D1CE4A66CCC4}"/>
              </a:ext>
            </a:extLst>
          </p:cNvPr>
          <p:cNvSpPr txBox="1">
            <a:spLocks/>
          </p:cNvSpPr>
          <p:nvPr/>
        </p:nvSpPr>
        <p:spPr bwMode="auto">
          <a:xfrm>
            <a:off x="4229101" y="716399"/>
            <a:ext cx="7455518" cy="543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alt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ZAGADNIENIA PRZEDSTAWIONE W PREZENTACJI:</a:t>
            </a:r>
          </a:p>
          <a:p>
            <a:pPr algn="ctr">
              <a:lnSpc>
                <a:spcPct val="10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r>
              <a:rPr lang="pl-PL" altLang="pl-PL" sz="2400" b="1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PODSTAWY PRAWNE</a:t>
            </a: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endParaRPr 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r>
              <a:rPr lang="pl-PL" alt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ZASADY</a:t>
            </a:r>
            <a:r>
              <a:rPr lang="pl-PL" altLang="pl-PL" sz="2400" b="1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 ZAWIERANIA UMÓW</a:t>
            </a:r>
            <a:endParaRPr lang="pl-PL" altLang="pl-PL" sz="2400" dirty="0">
              <a:solidFill>
                <a:schemeClr val="tx1"/>
              </a:solidFill>
              <a:latin typeface="Calibri"/>
              <a:ea typeface="Open Sans"/>
              <a:cs typeface="Calibri"/>
            </a:endParaRPr>
          </a:p>
          <a:p>
            <a:pPr marL="400050" indent="-400050" algn="just">
              <a:lnSpc>
                <a:spcPct val="100000"/>
              </a:lnSpc>
              <a:buAutoNum type="romanUcPeriod"/>
            </a:pPr>
            <a:endParaRPr lang="pl-PL" altLang="pl-PL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 indent="-400050" algn="just">
              <a:lnSpc>
                <a:spcPct val="100000"/>
              </a:lnSpc>
              <a:buFont typeface="Source Sans 3"/>
              <a:buAutoNum type="romanUcPeriod"/>
            </a:pPr>
            <a:r>
              <a:rPr 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NADUŻYCIA FINANSOWE</a:t>
            </a:r>
          </a:p>
          <a:p>
            <a:pPr marL="400050" indent="-400050" algn="just">
              <a:lnSpc>
                <a:spcPct val="100000"/>
              </a:lnSpc>
              <a:buAutoNum type="romanUcPeriod"/>
            </a:pPr>
            <a:endParaRPr lang="pl-PL" sz="2400" dirty="0">
              <a:solidFill>
                <a:schemeClr val="tx1"/>
              </a:solidFill>
              <a:latin typeface="Calibri"/>
              <a:ea typeface="Open Sans"/>
              <a:cs typeface="Calibri"/>
            </a:endParaRPr>
          </a:p>
          <a:p>
            <a:pPr marL="400050" indent="-400050" algn="just">
              <a:lnSpc>
                <a:spcPct val="100000"/>
              </a:lnSpc>
              <a:buAutoNum type="romanUcPeriod"/>
            </a:pPr>
            <a:r>
              <a:rPr lang="pl-PL" sz="2400" dirty="0">
                <a:solidFill>
                  <a:schemeClr val="tx1"/>
                </a:solidFill>
                <a:latin typeface="Calibri"/>
                <a:ea typeface="Open Sans"/>
                <a:cs typeface="Calibri"/>
              </a:rPr>
              <a:t>PRZYKŁADY NARUSZEŃ </a:t>
            </a:r>
            <a:endParaRPr lang="pl-PL" altLang="pl-PL" sz="2400" dirty="0">
              <a:solidFill>
                <a:schemeClr val="tx1"/>
              </a:solidFill>
              <a:latin typeface="Calibri"/>
              <a:ea typeface="Open Sans"/>
              <a:cs typeface="Calibri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0097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EA75D-D15C-9745-E9EF-4804A559D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8809DA0E-0A17-3CCC-C9C4-9BD02D1B00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FF3E6B16-859F-EB75-15BF-E44B0F57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144236"/>
            <a:ext cx="11073384" cy="582279"/>
          </a:xfrm>
        </p:spPr>
        <p:txBody>
          <a:bodyPr>
            <a:normAutofit/>
          </a:bodyPr>
          <a:lstStyle/>
          <a:p>
            <a:r>
              <a:rPr lang="en-US" sz="2800">
                <a:latin typeface="Calibri"/>
                <a:ea typeface="Calibri"/>
                <a:cs typeface="Poppins"/>
              </a:rPr>
              <a:t>KONFLIKT INTERESÓW</a:t>
            </a:r>
            <a:endParaRPr lang="pl-PL" sz="2800">
              <a:latin typeface="Calibri"/>
              <a:ea typeface="Calibri"/>
              <a:cs typeface="Poppi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6897C94-D4C4-3D72-0F5F-37B594C2B4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4648" y="1382845"/>
            <a:ext cx="10454824" cy="40992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l-PL" u="sng" dirty="0">
              <a:latin typeface="Calibri"/>
              <a:ea typeface="Open Sans" panose="020B0606030504020204" pitchFamily="34" charset="0"/>
              <a:cs typeface="Arial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dirty="0" err="1">
                <a:latin typeface="Calibri"/>
                <a:ea typeface="Calibri"/>
                <a:cs typeface="Calibri"/>
              </a:rPr>
              <a:t>Należy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podjąć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odpowiednie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środki</a:t>
            </a:r>
            <a:r>
              <a:rPr lang="en-US" dirty="0">
                <a:latin typeface="Calibri"/>
                <a:ea typeface="Calibri"/>
                <a:cs typeface="Calibri"/>
              </a:rPr>
              <a:t>, aby </a:t>
            </a:r>
            <a:r>
              <a:rPr lang="en-US" dirty="0" err="1">
                <a:latin typeface="Calibri"/>
                <a:ea typeface="Calibri"/>
                <a:cs typeface="Calibri"/>
              </a:rPr>
              <a:t>skutecznie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zapobiegać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konfliktom</a:t>
            </a:r>
            <a:r>
              <a:rPr lang="en-US" b="1" dirty="0">
                <a:latin typeface="Calibri"/>
                <a:ea typeface="Calibri"/>
                <a:cs typeface="Calibri"/>
              </a:rPr>
              <a:t> </a:t>
            </a:r>
            <a:r>
              <a:rPr lang="en-US" b="1" dirty="0" err="1">
                <a:latin typeface="Calibri"/>
                <a:ea typeface="Calibri"/>
                <a:cs typeface="Calibri"/>
              </a:rPr>
              <a:t>interesów</a:t>
            </a:r>
            <a:r>
              <a:rPr lang="en-US" dirty="0">
                <a:latin typeface="Calibri"/>
                <a:ea typeface="Calibri"/>
                <a:cs typeface="Calibri"/>
              </a:rPr>
              <a:t>, a </a:t>
            </a:r>
            <a:r>
              <a:rPr lang="en-US" dirty="0" err="1">
                <a:latin typeface="Calibri"/>
                <a:ea typeface="Calibri"/>
                <a:cs typeface="Calibri"/>
              </a:rPr>
              <a:t>także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rozpoznawać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br>
              <a:rPr lang="en-US" dirty="0">
                <a:latin typeface="Calibri"/>
                <a:ea typeface="Calibri"/>
                <a:cs typeface="Calibri"/>
              </a:rPr>
            </a:br>
            <a:r>
              <a:rPr lang="en-US" dirty="0" err="1">
                <a:latin typeface="Calibri"/>
                <a:ea typeface="Calibri"/>
                <a:cs typeface="Calibri"/>
              </a:rPr>
              <a:t>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likwidować</a:t>
            </a:r>
            <a:r>
              <a:rPr lang="en-US" dirty="0">
                <a:latin typeface="Calibri"/>
                <a:ea typeface="Calibri"/>
                <a:cs typeface="Calibri"/>
              </a:rPr>
              <a:t> je, </a:t>
            </a:r>
            <a:r>
              <a:rPr lang="en-US" dirty="0" err="1">
                <a:latin typeface="Calibri"/>
                <a:ea typeface="Calibri"/>
                <a:cs typeface="Calibri"/>
              </a:rPr>
              <a:t>gdy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powstają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związku</a:t>
            </a:r>
            <a:r>
              <a:rPr lang="en-US" dirty="0">
                <a:latin typeface="Calibri"/>
                <a:ea typeface="Calibri"/>
                <a:cs typeface="Calibri"/>
              </a:rPr>
              <a:t> z </a:t>
            </a:r>
            <a:r>
              <a:rPr lang="en-US" dirty="0" err="1">
                <a:latin typeface="Calibri"/>
                <a:ea typeface="Calibri"/>
                <a:cs typeface="Calibri"/>
              </a:rPr>
              <a:t>prowadzeniem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udzielenie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lub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etapie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latin typeface="Calibri"/>
                <a:ea typeface="Calibri"/>
                <a:cs typeface="Calibri"/>
              </a:rPr>
              <a:t>wykonywania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dirty="0">
                <a:latin typeface="Calibri"/>
                <a:ea typeface="Calibri"/>
                <a:cs typeface="Calibri"/>
              </a:rPr>
              <a:t> – by </a:t>
            </a:r>
            <a:r>
              <a:rPr lang="en-US" dirty="0" err="1">
                <a:latin typeface="Calibri"/>
                <a:ea typeface="Calibri"/>
                <a:cs typeface="Calibri"/>
              </a:rPr>
              <a:t>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dopuścić</a:t>
            </a:r>
            <a:r>
              <a:rPr lang="en-US" dirty="0">
                <a:latin typeface="Calibri"/>
                <a:ea typeface="Calibri"/>
                <a:cs typeface="Calibri"/>
              </a:rPr>
              <a:t> do </a:t>
            </a:r>
            <a:r>
              <a:rPr lang="en-US" dirty="0" err="1">
                <a:latin typeface="Calibri"/>
                <a:ea typeface="Calibri"/>
                <a:cs typeface="Calibri"/>
              </a:rPr>
              <a:t>zakłócenia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konkurencji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oraz</a:t>
            </a:r>
            <a:r>
              <a:rPr lang="en-US" dirty="0">
                <a:latin typeface="Calibri"/>
                <a:ea typeface="Calibri"/>
                <a:cs typeface="Calibri"/>
              </a:rPr>
              <a:t> </a:t>
            </a:r>
            <a:r>
              <a:rPr lang="en-US" dirty="0" err="1">
                <a:latin typeface="Calibri"/>
                <a:ea typeface="Calibri"/>
                <a:cs typeface="Calibri"/>
              </a:rPr>
              <a:t>zapewnić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równe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traktowanie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wykonawców</a:t>
            </a:r>
            <a:r>
              <a:rPr lang="en-US" dirty="0">
                <a:latin typeface="Calibri"/>
                <a:ea typeface="Calibri"/>
                <a:cs typeface="Calibri"/>
              </a:rPr>
              <a:t>.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Konflikt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interesów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oznacza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każdą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sytuację</a:t>
            </a:r>
            <a:r>
              <a:rPr lang="en-US" u="sng" dirty="0">
                <a:latin typeface="Calibri"/>
                <a:ea typeface="Calibri"/>
                <a:cs typeface="Calibri"/>
              </a:rPr>
              <a:t>, w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której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osoby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biorące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udział</a:t>
            </a:r>
            <a:r>
              <a:rPr lang="en-US" u="sng" dirty="0">
                <a:latin typeface="Calibri"/>
                <a:ea typeface="Calibri"/>
                <a:cs typeface="Calibri"/>
              </a:rPr>
              <a:t> w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przygotowaniu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prowadzeniu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u="sng" dirty="0">
                <a:latin typeface="Calibri"/>
                <a:ea typeface="Calibri"/>
                <a:cs typeface="Calibri"/>
              </a:rPr>
              <a:t> o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udzielenie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mogące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wpłynąć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na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wynik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tego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mają</a:t>
            </a:r>
            <a:r>
              <a:rPr lang="en-US" u="sng" dirty="0">
                <a:latin typeface="Calibri"/>
                <a:ea typeface="Calibri"/>
                <a:cs typeface="Calibri"/>
              </a:rPr>
              <a:t>,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bezpośrednio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pośrednio</a:t>
            </a:r>
            <a:r>
              <a:rPr lang="en-US" u="sng" dirty="0">
                <a:latin typeface="Calibri"/>
                <a:ea typeface="Calibri"/>
                <a:cs typeface="Calibri"/>
              </a:rPr>
              <a:t>,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interes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finansowy</a:t>
            </a:r>
            <a:r>
              <a:rPr lang="en-US" u="sng" dirty="0">
                <a:latin typeface="Calibri"/>
                <a:ea typeface="Calibri"/>
                <a:cs typeface="Calibri"/>
              </a:rPr>
              <a:t>,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ekonomiczny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inny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interes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osobisty</a:t>
            </a:r>
            <a:r>
              <a:rPr lang="en-US" u="sng" dirty="0">
                <a:latin typeface="Calibri"/>
                <a:ea typeface="Calibri"/>
                <a:cs typeface="Calibri"/>
              </a:rPr>
              <a:t>,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który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postrzegać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można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jako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zagrażający</a:t>
            </a:r>
            <a:r>
              <a:rPr lang="en-US" u="sng" dirty="0">
                <a:latin typeface="Calibri"/>
                <a:ea typeface="Calibri"/>
                <a:cs typeface="Calibri"/>
              </a:rPr>
              <a:t> ich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bezstronności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i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niezależności</a:t>
            </a:r>
            <a:r>
              <a:rPr lang="en-US" u="sng" dirty="0">
                <a:latin typeface="Calibri"/>
                <a:ea typeface="Calibri"/>
                <a:cs typeface="Calibri"/>
              </a:rPr>
              <a:t> w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związku</a:t>
            </a:r>
            <a:r>
              <a:rPr lang="en-US" u="sng" dirty="0">
                <a:latin typeface="Calibri"/>
                <a:ea typeface="Calibri"/>
                <a:cs typeface="Calibri"/>
              </a:rPr>
              <a:t> z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postępowaniem</a:t>
            </a:r>
            <a:r>
              <a:rPr lang="en-US" u="sng" dirty="0">
                <a:latin typeface="Calibri"/>
                <a:ea typeface="Calibri"/>
                <a:cs typeface="Calibri"/>
              </a:rPr>
              <a:t> o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udzielenie</a:t>
            </a:r>
            <a:r>
              <a:rPr lang="en-US" u="sng" dirty="0">
                <a:latin typeface="Calibri"/>
                <a:ea typeface="Calibri"/>
                <a:cs typeface="Calibri"/>
              </a:rPr>
              <a:t> </a:t>
            </a:r>
            <a:r>
              <a:rPr lang="en-US" u="sng" dirty="0" err="1">
                <a:latin typeface="Calibri"/>
                <a:ea typeface="Calibri"/>
                <a:cs typeface="Calibri"/>
              </a:rPr>
              <a:t>zamówienia</a:t>
            </a:r>
            <a:endParaRPr lang="pl-PL" u="sng" dirty="0"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b="1" dirty="0">
                <a:latin typeface="Calibri"/>
                <a:ea typeface="Calibri"/>
                <a:cs typeface="Calibri"/>
              </a:rPr>
              <a:t>W </a:t>
            </a:r>
            <a:r>
              <a:rPr lang="en-US" b="1" dirty="0" err="1">
                <a:latin typeface="Calibri"/>
                <a:ea typeface="Calibri"/>
                <a:cs typeface="Calibri"/>
              </a:rPr>
              <a:t>celu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uniknięcia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konfliktu</a:t>
            </a:r>
            <a:r>
              <a:rPr lang="en-US" b="1" dirty="0">
                <a:latin typeface="Calibri"/>
                <a:ea typeface="Calibri"/>
                <a:cs typeface="Calibri"/>
              </a:rPr>
              <a:t> </a:t>
            </a:r>
            <a:r>
              <a:rPr lang="en-US" b="1" dirty="0" err="1">
                <a:latin typeface="Calibri"/>
                <a:ea typeface="Calibri"/>
                <a:cs typeface="Calibri"/>
              </a:rPr>
              <a:t>interesów</a:t>
            </a:r>
            <a:r>
              <a:rPr lang="en-US" dirty="0">
                <a:latin typeface="Calibri"/>
                <a:ea typeface="Calibri"/>
                <a:cs typeface="Calibri"/>
              </a:rPr>
              <a:t>, w </a:t>
            </a:r>
            <a:r>
              <a:rPr lang="en-US" dirty="0" err="1">
                <a:latin typeface="Calibri"/>
                <a:ea typeface="Calibri"/>
                <a:cs typeface="Calibri"/>
              </a:rPr>
              <a:t>przypadku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beneficjenta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który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nie</a:t>
            </a:r>
            <a:r>
              <a:rPr lang="en-US" dirty="0">
                <a:latin typeface="Calibri"/>
                <a:ea typeface="Calibri"/>
                <a:cs typeface="Calibri"/>
              </a:rPr>
              <a:t> jest </a:t>
            </a:r>
            <a:r>
              <a:rPr lang="en-US" dirty="0" err="1">
                <a:latin typeface="Calibri"/>
                <a:ea typeface="Calibri"/>
                <a:cs typeface="Calibri"/>
              </a:rPr>
              <a:t>zamawiającym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rozumieniu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pl-PL" dirty="0">
                <a:latin typeface="Calibri"/>
                <a:ea typeface="Calibri"/>
                <a:cs typeface="Calibri"/>
              </a:rPr>
              <a:t>ustawy </a:t>
            </a:r>
            <a:r>
              <a:rPr lang="en-US" dirty="0" err="1">
                <a:latin typeface="Calibri"/>
                <a:ea typeface="Calibri"/>
                <a:cs typeface="Calibri"/>
              </a:rPr>
              <a:t>Pzp</a:t>
            </a:r>
            <a:r>
              <a:rPr lang="en-US" dirty="0">
                <a:latin typeface="Calibri"/>
                <a:ea typeface="Calibri"/>
                <a:cs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nie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mogą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być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udzielane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podmiotom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powiązanym</a:t>
            </a:r>
            <a:r>
              <a:rPr lang="en-US" u="sng" dirty="0">
                <a:latin typeface="Calibri"/>
                <a:ea typeface="Calibri"/>
                <a:cs typeface="Calibri"/>
              </a:rPr>
              <a:t> z nim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osobowo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lub</a:t>
            </a:r>
            <a:r>
              <a:rPr lang="en-US" u="sng" dirty="0">
                <a:latin typeface="Calibri"/>
                <a:ea typeface="Calibri"/>
                <a:cs typeface="Calibri"/>
              </a:rPr>
              <a:t> </a:t>
            </a:r>
            <a:r>
              <a:rPr lang="en-US" u="sng" dirty="0" err="1">
                <a:latin typeface="Calibri"/>
                <a:ea typeface="Calibri"/>
                <a:cs typeface="Calibri"/>
              </a:rPr>
              <a:t>kapitałowo</a:t>
            </a:r>
            <a:r>
              <a:rPr lang="en-US" dirty="0">
                <a:latin typeface="Calibri"/>
                <a:ea typeface="Calibri"/>
                <a:cs typeface="Calibri"/>
              </a:rPr>
              <a:t>, z </a:t>
            </a:r>
            <a:r>
              <a:rPr lang="en-US" dirty="0" err="1">
                <a:latin typeface="Calibri"/>
                <a:ea typeface="Calibri"/>
                <a:cs typeface="Calibri"/>
              </a:rPr>
              <a:t>wyłączeniem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zamówień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sektorowych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zamówień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określonych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sekcji</a:t>
            </a:r>
            <a:r>
              <a:rPr lang="en-US" dirty="0">
                <a:latin typeface="Calibri"/>
                <a:ea typeface="Calibri"/>
                <a:cs typeface="Calibri"/>
              </a:rPr>
              <a:t> 3.2.1 pkt 2 lit. </a:t>
            </a:r>
            <a:r>
              <a:rPr lang="en-US" dirty="0" err="1">
                <a:latin typeface="Calibri"/>
                <a:ea typeface="Calibri"/>
                <a:cs typeface="Calibri"/>
              </a:rPr>
              <a:t>i</a:t>
            </a:r>
            <a:r>
              <a:rPr lang="pl-PL" dirty="0">
                <a:latin typeface="Calibri"/>
                <a:ea typeface="Calibri"/>
                <a:cs typeface="Calibri"/>
              </a:rPr>
              <a:t> Wytycznych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519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B4FDB-7AB0-B7AF-65BB-B36A682E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5A4CCC0D-DDCA-48E8-89CE-317C92AD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1298920"/>
            <a:ext cx="11073384" cy="4099202"/>
          </a:xfrm>
        </p:spPr>
        <p:txBody>
          <a:bodyPr>
            <a:normAutofit/>
          </a:bodyPr>
          <a:lstStyle/>
          <a:p>
            <a:r>
              <a:rPr lang="en-US" sz="2800">
                <a:latin typeface="Calibri"/>
                <a:ea typeface="Calibri"/>
                <a:cs typeface="Poppins"/>
              </a:rPr>
              <a:t>KONFLIKT INTERESÓW</a:t>
            </a:r>
            <a:endParaRPr lang="pl-PL" sz="2800">
              <a:latin typeface="Calibri"/>
              <a:ea typeface="Calibri"/>
              <a:cs typeface="Poppins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11A39FC-F551-1DEB-64AB-7841C3AF2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3817" y="1564782"/>
            <a:ext cx="10454824" cy="2200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solidFill>
                <a:schemeClr val="tx1"/>
              </a:solidFill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l-PL" u="sng" dirty="0">
              <a:solidFill>
                <a:schemeClr val="tx1"/>
              </a:solidFill>
              <a:ea typeface="Open Sans" panose="020B0606030504020204" pitchFamily="34" charset="0"/>
              <a:cs typeface="Arial"/>
            </a:endParaRPr>
          </a:p>
          <a:p>
            <a:pPr algn="just"/>
            <a:r>
              <a:rPr lang="en-US" dirty="0" err="1">
                <a:latin typeface="Calibri"/>
                <a:ea typeface="Calibri"/>
                <a:cs typeface="Calibri"/>
              </a:rPr>
              <a:t>Czynności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związane</a:t>
            </a:r>
            <a:r>
              <a:rPr lang="en-US" dirty="0">
                <a:latin typeface="Calibri"/>
                <a:ea typeface="Calibri"/>
                <a:cs typeface="Calibri"/>
              </a:rPr>
              <a:t> z </a:t>
            </a:r>
            <a:r>
              <a:rPr lang="en-US" dirty="0" err="1">
                <a:latin typeface="Calibri"/>
                <a:ea typeface="Calibri"/>
                <a:cs typeface="Calibri"/>
              </a:rPr>
              <a:t>przygotowaniem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oraz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przeprowadzeniem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postępowania</a:t>
            </a:r>
            <a:r>
              <a:rPr lang="en-US" dirty="0">
                <a:latin typeface="Calibri"/>
                <a:ea typeface="Calibri"/>
                <a:cs typeface="Calibri"/>
              </a:rPr>
              <a:t> o </a:t>
            </a:r>
            <a:r>
              <a:rPr lang="en-US" dirty="0" err="1">
                <a:latin typeface="Calibri"/>
                <a:ea typeface="Calibri"/>
                <a:cs typeface="Calibri"/>
              </a:rPr>
              <a:t>udzielenie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zamówienia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wykonują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osoby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zapewniające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bezstronność</a:t>
            </a:r>
            <a:r>
              <a:rPr lang="en-US" dirty="0">
                <a:latin typeface="Calibri"/>
                <a:ea typeface="Calibri"/>
                <a:cs typeface="Calibri"/>
              </a:rPr>
              <a:t> i </a:t>
            </a:r>
            <a:r>
              <a:rPr lang="en-US" dirty="0" err="1">
                <a:latin typeface="Calibri"/>
                <a:ea typeface="Calibri"/>
                <a:cs typeface="Calibri"/>
              </a:rPr>
              <a:t>obiektywizm</a:t>
            </a:r>
            <a:r>
              <a:rPr lang="en-US" dirty="0">
                <a:latin typeface="Calibri"/>
                <a:ea typeface="Calibri"/>
                <a:cs typeface="Calibri"/>
              </a:rPr>
              <a:t>. </a:t>
            </a:r>
            <a:r>
              <a:rPr lang="en-US" dirty="0" err="1">
                <a:latin typeface="Calibri"/>
                <a:ea typeface="Calibri"/>
                <a:cs typeface="Calibri"/>
              </a:rPr>
              <a:t>Osoby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te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składają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oświadczenie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formie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pisemnej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lub</a:t>
            </a:r>
            <a:r>
              <a:rPr lang="en-US" dirty="0">
                <a:latin typeface="Calibri"/>
                <a:ea typeface="Calibri"/>
                <a:cs typeface="Calibri"/>
              </a:rPr>
              <a:t> w </a:t>
            </a:r>
            <a:r>
              <a:rPr lang="en-US" dirty="0" err="1">
                <a:latin typeface="Calibri"/>
                <a:ea typeface="Calibri"/>
                <a:cs typeface="Calibri"/>
              </a:rPr>
              <a:t>formie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elektronicznej</a:t>
            </a:r>
            <a:r>
              <a:rPr lang="en-US" dirty="0">
                <a:latin typeface="Calibri"/>
                <a:ea typeface="Calibri"/>
                <a:cs typeface="Calibri"/>
              </a:rPr>
              <a:t> (w </a:t>
            </a:r>
            <a:r>
              <a:rPr lang="en-US" dirty="0" err="1">
                <a:latin typeface="Calibri"/>
                <a:ea typeface="Calibri"/>
                <a:cs typeface="Calibri"/>
              </a:rPr>
              <a:t>rozumieniu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odpowiednio</a:t>
            </a:r>
            <a:r>
              <a:rPr lang="en-US" dirty="0">
                <a:latin typeface="Calibri"/>
                <a:ea typeface="Calibri"/>
                <a:cs typeface="Calibri"/>
              </a:rPr>
              <a:t> art. 78 i art. 78¹ </a:t>
            </a:r>
            <a:r>
              <a:rPr lang="en-US" dirty="0" err="1">
                <a:latin typeface="Calibri"/>
                <a:ea typeface="Calibri"/>
                <a:cs typeface="Calibri"/>
              </a:rPr>
              <a:t>Kodeksu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cywilnego</a:t>
            </a:r>
            <a:r>
              <a:rPr lang="en-US" dirty="0">
                <a:latin typeface="Calibri"/>
                <a:ea typeface="Calibri"/>
                <a:cs typeface="Calibri"/>
              </a:rPr>
              <a:t>) o </a:t>
            </a:r>
            <a:r>
              <a:rPr lang="en-US" dirty="0" err="1">
                <a:latin typeface="Calibri"/>
                <a:ea typeface="Calibri"/>
                <a:cs typeface="Calibri"/>
              </a:rPr>
              <a:t>braku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istnienia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albo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braku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wpływu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powiązań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osobowych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lub</a:t>
            </a:r>
            <a:r>
              <a:rPr lang="en-US" dirty="0">
                <a:latin typeface="Calibri"/>
                <a:ea typeface="Calibri"/>
                <a:cs typeface="Calibri"/>
              </a:rPr>
              <a:t> </a:t>
            </a:r>
            <a:r>
              <a:rPr lang="en-US" dirty="0" err="1">
                <a:latin typeface="Calibri"/>
                <a:ea typeface="Calibri"/>
                <a:cs typeface="Calibri"/>
              </a:rPr>
              <a:t>kapitałowych</a:t>
            </a:r>
            <a:r>
              <a:rPr lang="en-US" dirty="0">
                <a:latin typeface="Calibri"/>
                <a:ea typeface="Calibri"/>
                <a:cs typeface="Calibri"/>
              </a:rPr>
              <a:t> z </a:t>
            </a:r>
            <a:r>
              <a:rPr lang="en-US" dirty="0" err="1">
                <a:latin typeface="Calibri"/>
                <a:ea typeface="Calibri"/>
                <a:cs typeface="Calibri"/>
              </a:rPr>
              <a:t>wykonawcami</a:t>
            </a:r>
            <a:endParaRPr lang="en-US" dirty="0">
              <a:latin typeface="Calibri"/>
              <a:ea typeface="Calibri"/>
              <a:cs typeface="Calibri"/>
            </a:endParaRPr>
          </a:p>
          <a:p>
            <a:endParaRPr lang="pl-PL" dirty="0"/>
          </a:p>
        </p:txBody>
      </p:sp>
      <p:pic>
        <p:nvPicPr>
          <p:cNvPr id="4" name="Obraz 3" descr="Obraz zawierający tekst, diagram, Czcionka, zrzut ekranu&#10;&#10;Zawartość wygenerowana przez AI może być niepoprawna.">
            <a:extLst>
              <a:ext uri="{FF2B5EF4-FFF2-40B4-BE49-F238E27FC236}">
                <a16:creationId xmlns:a16="http://schemas.microsoft.com/office/drawing/2014/main" id="{BCE5F85F-D965-693F-0A58-3A4CDF7E6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65" y="3642288"/>
            <a:ext cx="2943176" cy="2082297"/>
          </a:xfrm>
          <a:prstGeom prst="rect">
            <a:avLst/>
          </a:prstGeom>
        </p:spPr>
      </p:pic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90DDBC84-510B-2A4B-CAF2-6BCB2FBA24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338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EA7DE-6866-A514-E9A1-336827B83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obrazu 5">
            <a:extLst>
              <a:ext uri="{FF2B5EF4-FFF2-40B4-BE49-F238E27FC236}">
                <a16:creationId xmlns:a16="http://schemas.microsoft.com/office/drawing/2014/main" id="{9EB8D5CF-1B91-BC5B-68A9-DBE2B49D69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7245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6573F60-02A7-D8ED-406C-9C0BD5037C39}"/>
              </a:ext>
            </a:extLst>
          </p:cNvPr>
          <p:cNvSpPr txBox="1"/>
          <p:nvPr/>
        </p:nvSpPr>
        <p:spPr>
          <a:xfrm>
            <a:off x="320715" y="1880241"/>
            <a:ext cx="11559425" cy="37548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1400" b="1" dirty="0">
              <a:solidFill>
                <a:srgbClr val="FFC000"/>
              </a:solidFill>
              <a:latin typeface="Calibri"/>
              <a:ea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sz="14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Wytyczne dotyczące sposobu korygowania nieprawidłowości na lata 2021-2027</a:t>
            </a: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(zawierają: </a:t>
            </a:r>
            <a:r>
              <a:rPr lang="pl-PL" sz="1400" u="sng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Załącznik - Stawki procentowe korekt finansowych i pomniejszeń dla poszczególnych kategorii nieprawidłowości indywidualnych stosowane w zamówieniach)</a:t>
            </a: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 </a:t>
            </a:r>
          </a:p>
          <a:p>
            <a:pPr algn="just"/>
            <a:endParaRPr lang="pl-PL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 orzecznictwie przyjmuje się, że </a:t>
            </a:r>
            <a:r>
              <a:rPr lang="pl-PL" sz="14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dokumenty tworzące system realizacji programu operacyjnego (umowa o dofinansowanie, wytyczne, komunikaty opracowane przez instytucje zarządzające) stanowią wprawdzie specyficzne, ale prawne uregulowania i przyznaje się im walor źródła prawa. Projekty realizowane są przez beneficjentów na podstawie umowy o dofinansowanie, która stanowi podstawowe źródło uprawnień i obowiązków jej stron, w tym beneficjenta</a:t>
            </a: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– wyrok WSA w Olsztynie z 24.02.2022 r., I SA/Ol 618/21</a:t>
            </a:r>
            <a:endParaRPr lang="pl-PL" sz="1400" dirty="0">
              <a:solidFill>
                <a:schemeClr val="bg1"/>
              </a:solidFill>
              <a:latin typeface="Open Sans"/>
              <a:ea typeface="Open Sans"/>
              <a:cs typeface="Calibri"/>
            </a:endParaRPr>
          </a:p>
          <a:p>
            <a:pPr algn="just"/>
            <a:endParaRPr lang="pl-PL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„</a:t>
            </a:r>
            <a:r>
              <a:rPr lang="pl-PL" sz="14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Podkreślenia wymaga również, że </a:t>
            </a:r>
            <a:r>
              <a:rPr lang="pl-PL" sz="1400" b="1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przyjęcie wniosku o dofinansowanie i podpisanie z beneficjentem umowy nie oznacza, że wszystkie wydatki, które beneficjent przedstawił we wniosku o płatność zostaną uznane za kwalifikowalne</a:t>
            </a:r>
            <a:r>
              <a:rPr lang="pl-PL" sz="1400" i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 Ocena kwalifikowalności wydatków jest bowiem przeprowadzana na każdym etapie realizacji projektu. O uznaniu wydatku za kwalifikowalny decyduje nie tylko umieszczenie go we wniosku o dofinansowanie. Musi on być również poniesiony zgodnie z obowiązującymi przepisami prawa i zapisami umowy o dofinansowanie projektu</a:t>
            </a:r>
            <a:r>
              <a:rPr lang="pl-PL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.” – wyrok WSA w Lublinie z dnia 16 maja 2019 r., sygn. akt III SA/Lu 51/19</a:t>
            </a:r>
            <a:endParaRPr lang="pl-PL" sz="1400" dirty="0">
              <a:solidFill>
                <a:schemeClr val="bg1"/>
              </a:solidFill>
              <a:latin typeface="Open Sans"/>
              <a:ea typeface="Open Sans"/>
              <a:cs typeface="Calibri"/>
            </a:endParaRPr>
          </a:p>
        </p:txBody>
      </p:sp>
      <p:sp>
        <p:nvSpPr>
          <p:cNvPr id="5" name="Tytuł 3">
            <a:extLst>
              <a:ext uri="{FF2B5EF4-FFF2-40B4-BE49-F238E27FC236}">
                <a16:creationId xmlns:a16="http://schemas.microsoft.com/office/drawing/2014/main" id="{12000B5E-2C26-964C-92A0-269D1D366E7A}"/>
              </a:ext>
            </a:extLst>
          </p:cNvPr>
          <p:cNvSpPr txBox="1">
            <a:spLocks/>
          </p:cNvSpPr>
          <p:nvPr/>
        </p:nvSpPr>
        <p:spPr>
          <a:xfrm>
            <a:off x="246097" y="1305456"/>
            <a:ext cx="10546274" cy="71312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spc="50" baseline="0">
                <a:solidFill>
                  <a:schemeClr val="bg1"/>
                </a:solidFill>
                <a:latin typeface="+mj-lt"/>
                <a:ea typeface="+mj-ea"/>
                <a:cs typeface="Poppins" pitchFamily="2" charset="77"/>
              </a:defRPr>
            </a:lvl1pPr>
          </a:lstStyle>
          <a:p>
            <a:r>
              <a:rPr lang="pl-PL" sz="2800">
                <a:latin typeface="Calibri"/>
                <a:ea typeface="Calibri"/>
                <a:cs typeface="Calibri"/>
              </a:rPr>
              <a:t>KONSEKWENCJE NADUŻYĆ/NIEPRAWIDŁOWOŚCI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74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F8920B-E8EE-30D9-A927-C0BD2DC8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9" y="826658"/>
            <a:ext cx="10486931" cy="998967"/>
          </a:xfrm>
        </p:spPr>
        <p:txBody>
          <a:bodyPr>
            <a:normAutofit fontScale="90000"/>
          </a:bodyPr>
          <a:lstStyle/>
          <a:p>
            <a:r>
              <a:rPr lang="pl-PL" altLang="pl-PL" dirty="0">
                <a:latin typeface="+mn-lt"/>
              </a:rPr>
              <a:t>NAJCZĘŚCIEJ STWIERDZANE NARUSZENIA W WYNIKU </a:t>
            </a:r>
            <a:br>
              <a:rPr lang="pl-PL" altLang="pl-PL" dirty="0">
                <a:latin typeface="+mn-lt"/>
              </a:rPr>
            </a:br>
            <a:r>
              <a:rPr lang="pl-PL" altLang="pl-PL" dirty="0">
                <a:latin typeface="+mn-lt"/>
              </a:rPr>
              <a:t>KONTROLI PROCEDUR ZAWIERANIA UMÓW (ustawa PZP)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E37925-6350-0C97-0E64-D60AD9367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347" y="1927057"/>
            <a:ext cx="9110025" cy="4245566"/>
          </a:xfrm>
        </p:spPr>
        <p:txBody>
          <a:bodyPr>
            <a:normAutofit/>
          </a:bodyPr>
          <a:lstStyle/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 99 ust. 4 ustawy Pzp – opis przedmiotu zamówienia w sposób utrudniający uczciwą konkurencję;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 99 ust. 5 i 6 ustawy Pzp – opis przedmiotu zamówienia poprzez wskazanie znaków towarowych;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 </a:t>
            </a:r>
            <a:r>
              <a:rPr lang="pl-PL" sz="1814" dirty="0">
                <a:cs typeface="+mn-ea"/>
              </a:rPr>
              <a:t>124 / Art. 273 ustawy Pzp</a:t>
            </a:r>
            <a:r>
              <a:rPr lang="pl-PL" altLang="pl-PL" sz="1814" dirty="0"/>
              <a:t> – żądanie od wykonawców oświadczeń lub dokumentów, które nie są niezbędne do przeprowadzenia postępowania o udzielenie zamówienia;</a:t>
            </a:r>
            <a:endParaRPr lang="en-US" sz="1814" dirty="0"/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sz="1814" dirty="0">
                <a:cs typeface="+mn-ea"/>
              </a:rPr>
              <a:t>Art. 130 / Art. 267 ustawy Pzp </a:t>
            </a:r>
            <a:r>
              <a:rPr lang="pl-PL" altLang="pl-PL" sz="1814" dirty="0"/>
              <a:t>- brak wymaganych ogłoszeń;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 137 ust. 4 / Art. 286. ust. 9 ustawy Pzp – modyfikacja </a:t>
            </a:r>
            <a:r>
              <a:rPr lang="pl-PL" altLang="pl-PL" sz="1814"/>
              <a:t>treści SWZ </a:t>
            </a:r>
            <a:r>
              <a:rPr lang="pl-PL" altLang="pl-PL" sz="1814" dirty="0"/>
              <a:t>w zakresie zmiany terminów składania ofert bez wymaganej zmiany ogłoszenia o zamówieniu;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Art. 226 ust. 1 pkt 2  w zw. z art. 16 ustawy Pzp -  wybór wykonawcy, który nie potwierdził spełniania warunku udziału w postępowaniu.</a:t>
            </a:r>
          </a:p>
          <a:p>
            <a:pPr marL="342900" indent="-342900" algn="just">
              <a:spcBef>
                <a:spcPts val="1089"/>
              </a:spcBef>
              <a:buFont typeface="Arial" panose="020B0604020202020204" pitchFamily="34" charset="0"/>
              <a:buChar char="•"/>
            </a:pPr>
            <a:endParaRPr lang="pl-PL" altLang="pl-PL" sz="1814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528EBF-CE94-B339-F7D9-E0C81A3C8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30196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3507A6-9BE9-22EA-7D62-2A9E3349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540" dirty="0">
                <a:latin typeface="+mn-lt"/>
              </a:rPr>
              <a:t>NAJCZĘŚCIEJ STWIERDZANE NARUSZENIA W WYNIKU </a:t>
            </a:r>
            <a:br>
              <a:rPr lang="pl-PL" altLang="pl-PL" sz="2540" dirty="0">
                <a:latin typeface="+mn-lt"/>
              </a:rPr>
            </a:br>
            <a:r>
              <a:rPr lang="pl-PL" altLang="pl-PL" sz="2540" dirty="0">
                <a:latin typeface="+mn-lt"/>
              </a:rPr>
              <a:t>KONTROLI PROCEDUR ZAWIERANIA UMÓW (WYTYCZNE)</a:t>
            </a:r>
            <a:endParaRPr lang="pl-PL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FF937D-FFE7-1CD4-C989-C29528565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71" y="1992381"/>
            <a:ext cx="9309202" cy="2950811"/>
          </a:xfrm>
        </p:spPr>
        <p:txBody>
          <a:bodyPr/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Niezachowanie zasad dot. upublicznienia zapytania ofertowego;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14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Ustalenie zawężających/nieproporcjonalnych warunków udziału w postępowaniu;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l-PL" altLang="pl-PL" sz="1814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814" dirty="0"/>
              <a:t>Ustalenie kryteriów oceny ofert odnoszących się do właściwości wykonawcy;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l-PL" altLang="pl-PL" sz="1814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Nieprawidłowy opis przedmiotu zamówienia – wskazanie nazw własnych;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l-PL" altLang="pl-PL" sz="1814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altLang="pl-PL" sz="1814" dirty="0"/>
              <a:t>Określenie zbyt krótkiego terminu składania ofert.</a:t>
            </a:r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4F57A7-29E7-5973-4B8D-2C79510C6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07686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A8FCAA-1E40-1672-E5FA-6305D28F1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524" y="181553"/>
            <a:ext cx="10042777" cy="998967"/>
          </a:xfrm>
        </p:spPr>
        <p:txBody>
          <a:bodyPr/>
          <a:lstStyle/>
          <a:p>
            <a:pPr algn="ctr"/>
            <a:r>
              <a:rPr lang="pl-PL" dirty="0"/>
              <a:t>QUIZ – PODSUMOWUJĄCY SZKOLENIE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C9F4FA-2BC5-566F-8781-F258EBA0B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524" y="973458"/>
            <a:ext cx="10042777" cy="51782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00"/>
                </a:solidFill>
                <a:cs typeface="Poppins Light"/>
              </a:rPr>
              <a:t>https://www.menti.com/</a:t>
            </a:r>
          </a:p>
          <a:p>
            <a:endParaRPr lang="pl-PL" dirty="0">
              <a:solidFill>
                <a:srgbClr val="FFFF00"/>
              </a:solidFill>
              <a:cs typeface="Poppins Light"/>
            </a:endParaRPr>
          </a:p>
          <a:p>
            <a:r>
              <a:rPr lang="pl-PL" dirty="0">
                <a:solidFill>
                  <a:srgbClr val="FFFF00"/>
                </a:solidFill>
                <a:cs typeface="Poppins Light"/>
              </a:rPr>
              <a:t>Quiz kod: 5564 8346</a:t>
            </a:r>
            <a:endParaRPr lang="pl-PL" dirty="0">
              <a:cs typeface="Poppins Light"/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r>
              <a:rPr lang="pl-PL" dirty="0">
                <a:solidFill>
                  <a:srgbClr val="FFFF00"/>
                </a:solidFill>
              </a:rPr>
              <a:t>https://www.menti.com/</a:t>
            </a: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  <a:p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5" name="Obraz 4" descr="Obraz zawierający tekst, zrzut ekranu, wizytówka, Czcionka&#10;&#10;Zawartość wygenerowana przez AI może być niepoprawna.">
            <a:extLst>
              <a:ext uri="{FF2B5EF4-FFF2-40B4-BE49-F238E27FC236}">
                <a16:creationId xmlns:a16="http://schemas.microsoft.com/office/drawing/2014/main" id="{0EBA538B-CD85-E6A6-938D-5104D0222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846" y="1180520"/>
            <a:ext cx="3654007" cy="5178287"/>
          </a:xfrm>
          <a:prstGeom prst="rect">
            <a:avLst/>
          </a:prstGeom>
        </p:spPr>
      </p:pic>
      <p:sp>
        <p:nvSpPr>
          <p:cNvPr id="11" name="Strzałka: w górę 10">
            <a:extLst>
              <a:ext uri="{FF2B5EF4-FFF2-40B4-BE49-F238E27FC236}">
                <a16:creationId xmlns:a16="http://schemas.microsoft.com/office/drawing/2014/main" id="{43FF1AC3-78AB-22AE-1CB9-296569FAFA77}"/>
              </a:ext>
            </a:extLst>
          </p:cNvPr>
          <p:cNvSpPr/>
          <p:nvPr/>
        </p:nvSpPr>
        <p:spPr>
          <a:xfrm rot="18601271">
            <a:off x="8953196" y="2448411"/>
            <a:ext cx="1004495" cy="371439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24C84AB7-D317-1580-8B1F-D765BF5EA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37" y="2278490"/>
            <a:ext cx="2207548" cy="298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64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8F893-455A-E21C-B938-01A5B55DA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FB7B147-0CDC-75D0-9A9A-DA1BD71ED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903" y="3852706"/>
            <a:ext cx="10262223" cy="751071"/>
          </a:xfrm>
        </p:spPr>
        <p:txBody>
          <a:bodyPr>
            <a:normAutofit fontScale="90000"/>
          </a:bodyPr>
          <a:lstStyle/>
          <a:p>
            <a:r>
              <a:rPr lang="en-US" sz="2800" err="1">
                <a:latin typeface="Calibri"/>
                <a:ea typeface="Calibri"/>
                <a:cs typeface="Poppins"/>
              </a:rPr>
              <a:t>Dziękujemy</a:t>
            </a:r>
            <a:r>
              <a:rPr lang="en-US" sz="2800">
                <a:latin typeface="Calibri"/>
                <a:ea typeface="Calibri"/>
                <a:cs typeface="Poppins"/>
              </a:rPr>
              <a:t>!</a:t>
            </a:r>
            <a:br>
              <a:rPr lang="pl-PL"/>
            </a:br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471ADA3-E1DD-0D7D-D559-EFC2D4921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5014881"/>
            <a:ext cx="10478450" cy="328008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pl-PL" altLang="pl-PL" sz="1400" dirty="0">
              <a:latin typeface="Calibri"/>
              <a:ea typeface="Calibri"/>
              <a:cs typeface="Open Sans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altLang="pl-PL" sz="1400" dirty="0">
              <a:latin typeface="Calibri"/>
              <a:ea typeface="Calibri"/>
              <a:cs typeface="Open Sans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altLang="pl-PL" sz="1400" dirty="0">
              <a:latin typeface="Calibri"/>
              <a:ea typeface="Calibri"/>
              <a:cs typeface="Open Sans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pl-PL" altLang="pl-PL" sz="1400" dirty="0">
              <a:latin typeface="Calibri"/>
              <a:ea typeface="Calibri"/>
              <a:cs typeface="Open Sans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altLang="pl-PL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Zapraszamy na strony: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l-PL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www.gov.pl/web/nfosigw/fundusze-europejskie-na-infrastrukture-klimat-i-srodowisko</a:t>
            </a:r>
            <a:endParaRPr lang="pl-PL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</a:t>
            </a:r>
            <a:endParaRPr lang="en-US" sz="14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2148DF5-3788-2F79-3119-2FD6AA62B8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778270"/>
          </a:xfrm>
        </p:spPr>
      </p:pic>
      <p:pic>
        <p:nvPicPr>
          <p:cNvPr id="3" name="Grafika 2">
            <a:hlinkClick r:id="rId5"/>
            <a:extLst>
              <a:ext uri="{FF2B5EF4-FFF2-40B4-BE49-F238E27FC236}">
                <a16:creationId xmlns:a16="http://schemas.microsoft.com/office/drawing/2014/main" id="{D9856368-6FDE-0C5B-8147-B2C752E0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8285" y="5579110"/>
            <a:ext cx="322834" cy="322834"/>
          </a:xfrm>
          <a:prstGeom prst="rect">
            <a:avLst/>
          </a:prstGeom>
        </p:spPr>
      </p:pic>
      <p:pic>
        <p:nvPicPr>
          <p:cNvPr id="4" name="Grafika 3">
            <a:hlinkClick r:id="rId8"/>
            <a:extLst>
              <a:ext uri="{FF2B5EF4-FFF2-40B4-BE49-F238E27FC236}">
                <a16:creationId xmlns:a16="http://schemas.microsoft.com/office/drawing/2014/main" id="{DFE8D816-2C15-46DC-6144-DA870A241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1770" y="5579111"/>
            <a:ext cx="322834" cy="322834"/>
          </a:xfrm>
          <a:prstGeom prst="rect">
            <a:avLst/>
          </a:prstGeom>
        </p:spPr>
      </p:pic>
      <p:pic>
        <p:nvPicPr>
          <p:cNvPr id="5" name="Grafika 4">
            <a:hlinkClick r:id="rId11"/>
            <a:extLst>
              <a:ext uri="{FF2B5EF4-FFF2-40B4-BE49-F238E27FC236}">
                <a16:creationId xmlns:a16="http://schemas.microsoft.com/office/drawing/2014/main" id="{746D138C-60E6-BF8D-C712-1E431D1F85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05255" y="5579109"/>
            <a:ext cx="322835" cy="3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A9BACC-4384-5BA4-E31C-3C230FED08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353" y="2887642"/>
            <a:ext cx="10885487" cy="21902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2000" b="1" dirty="0">
                <a:latin typeface="Calibri"/>
                <a:ea typeface="Calibri"/>
                <a:cs typeface="Calibri"/>
              </a:rPr>
              <a:t>Ustawa z dnia 11 września 2019 r. – Prawo zamówień publicznych </a:t>
            </a:r>
            <a:endParaRPr lang="en-US" sz="2000" b="1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2000" b="1" dirty="0"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2000" b="1" dirty="0">
                <a:latin typeface="Calibri"/>
                <a:ea typeface="Calibri"/>
                <a:cs typeface="Calibri"/>
              </a:rPr>
              <a:t>Wytyczne dotyczące kwalifikowalności wydatków na lata 2021-2027 (obowiązują od dnia </a:t>
            </a:r>
            <a:r>
              <a:rPr lang="pl-PL" sz="2000" b="1" u="sng" dirty="0">
                <a:latin typeface="Calibri"/>
                <a:ea typeface="Calibri"/>
                <a:cs typeface="Calibri"/>
              </a:rPr>
              <a:t>25.11.2022 r.</a:t>
            </a:r>
            <a:r>
              <a:rPr lang="pl-PL" sz="2000" b="1" dirty="0">
                <a:latin typeface="Calibri"/>
                <a:ea typeface="Calibri"/>
                <a:cs typeface="Calibri"/>
              </a:rPr>
              <a:t>)</a:t>
            </a:r>
            <a:endParaRPr lang="pl-PL" sz="2000" b="1" dirty="0"/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b="1" dirty="0">
              <a:latin typeface="Calibri"/>
              <a:ea typeface="Calibri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dirty="0">
              <a:latin typeface="Calibri"/>
              <a:ea typeface="Calibri"/>
              <a:cs typeface="Calibri"/>
            </a:endParaRPr>
          </a:p>
          <a:p>
            <a:endParaRPr lang="pl-PL" dirty="0"/>
          </a:p>
        </p:txBody>
      </p:sp>
      <p:sp>
        <p:nvSpPr>
          <p:cNvPr id="7" name="Tytuł 3">
            <a:extLst>
              <a:ext uri="{FF2B5EF4-FFF2-40B4-BE49-F238E27FC236}">
                <a16:creationId xmlns:a16="http://schemas.microsoft.com/office/drawing/2014/main" id="{C3C38108-D41C-36F8-5799-80D8C3D4F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963" y="1430994"/>
            <a:ext cx="10809287" cy="1131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b="1">
                <a:latin typeface="Calibri"/>
                <a:ea typeface="Calibri"/>
                <a:cs typeface="Calibri"/>
              </a:rPr>
              <a:t>PODSTAWY PRAWNE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E0986-EDFA-783C-04F2-65C1A0A99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6"/>
            <a:ext cx="12192000" cy="97536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105BF-F3BE-84DE-09C0-4676A50270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792EE45-B42F-C471-87E7-2F30A7884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393" y="4568938"/>
            <a:ext cx="1828958" cy="1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6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377E703-D3D6-2CD0-8F17-4E3E8339C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130" r="6659" b="8210"/>
          <a:stretch>
            <a:fillRect/>
          </a:stretch>
        </p:blipFill>
        <p:spPr>
          <a:xfrm>
            <a:off x="6519621" y="10"/>
            <a:ext cx="5672379" cy="6294912"/>
          </a:xfrm>
          <a:prstGeom prst="rect">
            <a:avLst/>
          </a:prstGeom>
          <a:noFill/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B2C1781B-D2C7-A8CF-D766-5BAE5F5A6ECA}"/>
              </a:ext>
            </a:extLst>
          </p:cNvPr>
          <p:cNvSpPr txBox="1">
            <a:spLocks/>
          </p:cNvSpPr>
          <p:nvPr/>
        </p:nvSpPr>
        <p:spPr>
          <a:xfrm>
            <a:off x="562734" y="1470850"/>
            <a:ext cx="5956887" cy="1490374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0479" tIns="45720" rIns="30479" bIns="4572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Source Sans Pro" panose="020B0503030403020204" pitchFamily="34" charset="0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None/>
            </a:pPr>
            <a:endParaRPr lang="pl-PL" sz="7800" kern="100">
              <a:solidFill>
                <a:schemeClr val="tx1"/>
              </a:solidFill>
              <a:latin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5C9EFAE-E825-E6EF-2AAD-BB3970E0D9E2}"/>
              </a:ext>
            </a:extLst>
          </p:cNvPr>
          <p:cNvSpPr txBox="1"/>
          <p:nvPr/>
        </p:nvSpPr>
        <p:spPr>
          <a:xfrm>
            <a:off x="185062" y="755007"/>
            <a:ext cx="6120142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l-PL" sz="1600" b="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Dokumenty programowe w ramach projektów dofinansowanych ze środków 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UE w ramach perspektywy finansowej 2021-2027, np</a:t>
            </a:r>
            <a:r>
              <a:rPr lang="pl-PL" sz="1600" b="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.:</a:t>
            </a:r>
            <a:r>
              <a:rPr lang="pl-PL" sz="16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 </a:t>
            </a:r>
            <a:endParaRPr lang="pl-PL" sz="1600" b="0" dirty="0">
              <a:solidFill>
                <a:schemeClr val="bg1"/>
              </a:solidFill>
              <a:latin typeface="Calibri"/>
              <a:ea typeface="Verdana" panose="020B0604030504040204" pitchFamily="34" charset="0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b="0" dirty="0">
              <a:solidFill>
                <a:schemeClr val="bg1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Wytyczne dotyczące kontroli realizacji programów polityki spójności na lata 2021-2027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b="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Wytyczne dotyczące zasad równościowych w funduszach unijnych na lata 2021-2027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b="0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Zamówienia udzielane w ramach projektów. Podręcznik beneficjenta i wnioskodawcy programów polityki spójności 2021-2027 </a:t>
            </a: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sz="1600" b="0" dirty="0">
                <a:solidFill>
                  <a:schemeClr val="bg1"/>
                </a:solidFill>
                <a:latin typeface="Calibri"/>
                <a:ea typeface="Open Sans"/>
                <a:cs typeface="Calibri"/>
              </a:rPr>
              <a:t>Wytyczne/Zalecenia/Dokumenty KE</a:t>
            </a:r>
          </a:p>
          <a:p>
            <a:pPr marL="285750" indent="-285750" algn="just">
              <a:buFont typeface="Wingdings" panose="020B0604020202020204" pitchFamily="34" charset="0"/>
              <a:buChar char="v"/>
            </a:pPr>
            <a:endParaRPr lang="pl-PL" sz="1600" dirty="0">
              <a:solidFill>
                <a:schemeClr val="bg1"/>
              </a:solidFill>
              <a:latin typeface="Calibri"/>
              <a:ea typeface="Open Sans"/>
              <a:cs typeface="Calibri"/>
            </a:endParaRP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Zalecenia w zakresie przeciwdziałania nadużyciom </a:t>
            </a:r>
          </a:p>
          <a:p>
            <a:pPr algn="just"/>
            <a:endParaRPr lang="pl-PL" sz="1600" strike="sngStrike" dirty="0">
              <a:solidFill>
                <a:srgbClr val="FFFF00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Zalecenia dotyczące kontroli  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just"/>
            <a:endParaRPr lang="pl-PL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Wytyczne dotyczące sposobu korygowania nieprawidłowości na lata 2021-2027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B86C5865-05FF-AAD6-F03E-6775626C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1" y="41881"/>
            <a:ext cx="10655131" cy="647810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/>
                <a:ea typeface="Calibri"/>
                <a:cs typeface="Calibri"/>
              </a:rPr>
              <a:t>PODSTAWY PRAWNE</a:t>
            </a:r>
          </a:p>
        </p:txBody>
      </p:sp>
    </p:spTree>
    <p:extLst>
      <p:ext uri="{BB962C8B-B14F-4D97-AF65-F5344CB8AC3E}">
        <p14:creationId xmlns:p14="http://schemas.microsoft.com/office/powerpoint/2010/main" val="164498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2CE5D5-B0B2-3F08-7E9B-207B8B83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82" y="635855"/>
            <a:ext cx="10714146" cy="621907"/>
          </a:xfrm>
        </p:spPr>
        <p:txBody>
          <a:bodyPr/>
          <a:lstStyle/>
          <a:p>
            <a:r>
              <a:rPr lang="pl-PL" sz="2800" dirty="0">
                <a:latin typeface="Calibri"/>
                <a:ea typeface="Calibri"/>
                <a:cs typeface="Calibri"/>
              </a:rPr>
              <a:t>ZASADY ZAWIERANIA UMÓW WYNIKAJĄCE Z WYTYCZNYCH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278B0-676F-2C87-30A3-47051F699A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115" y="1273238"/>
            <a:ext cx="11327710" cy="443061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pl-PL" dirty="0">
                <a:latin typeface="Calibri"/>
                <a:ea typeface="Calibri"/>
                <a:cs typeface="Calibri"/>
              </a:rPr>
              <a:t>Wytyczne przewidują dwa podstawowe sposoby postępowania przy zawieraniu umów </a:t>
            </a:r>
            <a:br>
              <a:rPr lang="pl-PL" dirty="0">
                <a:latin typeface="Calibri"/>
                <a:ea typeface="Calibri"/>
                <a:cs typeface="Calibri"/>
              </a:rPr>
            </a:br>
            <a:r>
              <a:rPr lang="pl-PL" dirty="0">
                <a:latin typeface="Calibri"/>
                <a:ea typeface="Calibri"/>
                <a:cs typeface="Calibri"/>
              </a:rPr>
              <a:t>(w zależności od wartości zamówienia i statusu zamawiającego):</a:t>
            </a:r>
            <a:endParaRPr lang="pl-PL" dirty="0">
              <a:latin typeface="Source Sans 3"/>
              <a:ea typeface="Calibri"/>
              <a:cs typeface="Poppins Light"/>
            </a:endParaRPr>
          </a:p>
          <a:p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Calibri"/>
              </a:rPr>
              <a:t>zgodnie z ustawą Prawo zamówień publicznych - podrozdział 3.2 Wytycznych</a:t>
            </a:r>
            <a:endParaRPr lang="pl-PL" dirty="0">
              <a:latin typeface="Calibri"/>
              <a:ea typeface="Calibri"/>
            </a:endParaRPr>
          </a:p>
          <a:p>
            <a:endParaRPr lang="pl-PL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Calibri"/>
              </a:rPr>
              <a:t>zgodnie z zasadą konkurencyjności, podrozdział 3.2 Wytycznych - do stosowania zasady konkurencyjności zobowiązani są zamawiający:</a:t>
            </a:r>
            <a:endParaRPr lang="pl-PL" dirty="0">
              <a:latin typeface="Calibri"/>
              <a:ea typeface="Calibri"/>
            </a:endParaRPr>
          </a:p>
          <a:p>
            <a:endParaRPr lang="pl-PL" dirty="0">
              <a:latin typeface="Calibri"/>
              <a:ea typeface="Calibri"/>
              <a:cs typeface="Calibri"/>
            </a:endParaRPr>
          </a:p>
          <a:p>
            <a:pPr marL="514350" lvl="1" indent="-285750"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Calibri"/>
              </a:rPr>
              <a:t>nie będący podmiotem zobowiązanym do stosowania ustawy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Pzp</a:t>
            </a:r>
            <a:r>
              <a:rPr lang="pl-PL" sz="1800" dirty="0">
                <a:latin typeface="Calibri"/>
                <a:ea typeface="Calibri"/>
                <a:cs typeface="Calibri"/>
              </a:rPr>
              <a:t> w przypadku zamówień powyżej 80 tys.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pln</a:t>
            </a:r>
            <a:r>
              <a:rPr lang="pl-PL" sz="1800" dirty="0">
                <a:latin typeface="Calibri"/>
                <a:ea typeface="Calibri"/>
                <a:cs typeface="Calibri"/>
              </a:rPr>
              <a:t> netto;</a:t>
            </a:r>
          </a:p>
          <a:p>
            <a:pPr lvl="1"/>
            <a:endParaRPr lang="pl-PL" sz="1800" dirty="0">
              <a:latin typeface="Calibri"/>
              <a:ea typeface="Calibri"/>
              <a:cs typeface="Calibri"/>
            </a:endParaRPr>
          </a:p>
          <a:p>
            <a:pPr marL="514350" lvl="1" indent="-285750"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Calibri"/>
              </a:rPr>
              <a:t>będący podmiotem zobowiązanym do stosowania ustawy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Pzp</a:t>
            </a:r>
            <a:r>
              <a:rPr lang="pl-PL" sz="1800" dirty="0">
                <a:latin typeface="Calibri"/>
                <a:ea typeface="Calibri"/>
                <a:cs typeface="Calibri"/>
              </a:rPr>
              <a:t>:</a:t>
            </a:r>
          </a:p>
          <a:p>
            <a:pPr marL="514350" lvl="1" indent="-285750">
              <a:buFont typeface="Wingdings" panose="020B0604020202020204" pitchFamily="34" charset="0"/>
              <a:buChar char="§"/>
            </a:pPr>
            <a:endParaRPr lang="pl-PL" sz="1800" dirty="0">
              <a:latin typeface="Calibri"/>
              <a:ea typeface="Calibri"/>
              <a:cs typeface="Calibri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"/>
                <a:ea typeface="Calibri"/>
                <a:cs typeface="Calibri"/>
              </a:rPr>
              <a:t>w przypadku zamówień o wartości nie przekraczającej kwoty 170 tys.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pln</a:t>
            </a:r>
            <a:r>
              <a:rPr lang="pl-PL" sz="1800" dirty="0">
                <a:latin typeface="Calibri"/>
                <a:ea typeface="Calibri"/>
                <a:cs typeface="Calibri"/>
              </a:rPr>
              <a:t> netto </a:t>
            </a:r>
            <a:br>
              <a:rPr lang="pl-PL" sz="1800" dirty="0">
                <a:latin typeface="Calibri"/>
                <a:ea typeface="Calibri"/>
                <a:cs typeface="Calibri"/>
              </a:rPr>
            </a:br>
            <a:r>
              <a:rPr lang="pl-PL" sz="1800" dirty="0">
                <a:latin typeface="Calibri"/>
                <a:ea typeface="Calibri"/>
                <a:cs typeface="Calibri"/>
              </a:rPr>
              <a:t>a jednocześnie przekraczającej 80 tys.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pln</a:t>
            </a:r>
            <a:r>
              <a:rPr lang="pl-PL" sz="1800" dirty="0">
                <a:latin typeface="Calibri"/>
                <a:ea typeface="Calibri"/>
                <a:cs typeface="Calibri"/>
              </a:rPr>
              <a:t> netto;</a:t>
            </a:r>
            <a:endParaRPr lang="pl-PL" sz="1800" dirty="0">
              <a:latin typeface="Calibri"/>
              <a:ea typeface="Calibri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"/>
                <a:ea typeface="Calibri"/>
                <a:cs typeface="Calibri"/>
              </a:rPr>
              <a:t>w przypadku zamówień sektorowych - o wartości niższej niż progi unijne </a:t>
            </a:r>
            <a:br>
              <a:rPr lang="pl-PL" sz="1800" dirty="0">
                <a:latin typeface="Calibri"/>
                <a:ea typeface="Calibri"/>
                <a:cs typeface="Calibri"/>
              </a:rPr>
            </a:br>
            <a:r>
              <a:rPr lang="pl-PL" sz="1800" dirty="0">
                <a:latin typeface="Calibri"/>
                <a:ea typeface="Calibri"/>
                <a:cs typeface="Calibri"/>
              </a:rPr>
              <a:t>a jednocześnie przekraczającej 80 tys. </a:t>
            </a:r>
            <a:r>
              <a:rPr lang="pl-PL" sz="1800" dirty="0" err="1">
                <a:latin typeface="Calibri"/>
                <a:ea typeface="Calibri"/>
                <a:cs typeface="Calibri"/>
              </a:rPr>
              <a:t>pln</a:t>
            </a:r>
            <a:r>
              <a:rPr lang="pl-PL" sz="1800" dirty="0">
                <a:latin typeface="Calibri"/>
                <a:ea typeface="Calibri"/>
                <a:cs typeface="Calibri"/>
              </a:rPr>
              <a:t> netto</a:t>
            </a:r>
            <a:endParaRPr lang="pl-PL" sz="1800" dirty="0"/>
          </a:p>
          <a:p>
            <a:r>
              <a:rPr lang="pl-PL" sz="1600" dirty="0">
                <a:latin typeface="Calibri"/>
                <a:ea typeface="Calibri"/>
                <a:cs typeface="Calibri"/>
              </a:rPr>
              <a:t>    </a:t>
            </a:r>
          </a:p>
        </p:txBody>
      </p:sp>
      <p:pic>
        <p:nvPicPr>
          <p:cNvPr id="1026" name="Picture 2" descr="Podejmowanie Decyzji Wybór Lub Wątpliwości Pojęcie Ilustracji - Ilustracja  złożonej z arrowed, biznes: 99516611">
            <a:extLst>
              <a:ext uri="{FF2B5EF4-FFF2-40B4-BE49-F238E27FC236}">
                <a16:creationId xmlns:a16="http://schemas.microsoft.com/office/drawing/2014/main" id="{0AB017D1-DE79-712B-C0CB-9DDBD3F62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03" y="390413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106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89694-0F09-06DF-9647-A08000CC0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6CD7A215-409B-9FB0-5140-8159850F192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52B3A2A4-2602-1DA7-0F54-F40481AFF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88" y="1771585"/>
            <a:ext cx="11549634" cy="1098095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800" dirty="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715F8D4-E320-BAFA-1FA0-4B261A767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9966" y="1994170"/>
            <a:ext cx="11001412" cy="32198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solidFill>
                <a:schemeClr val="tx1"/>
              </a:solidFill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strike="sngStrike" dirty="0">
              <a:latin typeface="Calibri"/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u="sng" dirty="0">
                <a:latin typeface="Calibri"/>
                <a:ea typeface="Open Sans"/>
                <a:cs typeface="Arial"/>
              </a:rPr>
              <a:t>Szacunkowa wartość zamówienia</a:t>
            </a:r>
            <a:r>
              <a:rPr lang="pl-PL" dirty="0">
                <a:latin typeface="Calibri"/>
                <a:ea typeface="Open Sans"/>
                <a:cs typeface="Arial"/>
              </a:rPr>
              <a:t>: 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Open Sans" panose="020B0606030504020204" pitchFamily="34" charset="0"/>
              <a:cs typeface="Arial"/>
            </a:endParaRPr>
          </a:p>
          <a:p>
            <a:pPr marL="285750" indent="-285750" algn="just"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Poppins Light"/>
              </a:rPr>
              <a:t>Podstawą obliczenia szacunkowej wartości zamówienia w ramach projektu jest całkowite szacunkowe wynagrodzenie wykonawcy, bez podatku od towarów i usług, ustalone z należytą starannością. Szacowanie jest dokumentowane w sposób zapewniający właściwą ścieżkę audytu (np. w zatwierdzonym wniosku </a:t>
            </a:r>
            <a:br>
              <a:rPr lang="pl-PL" dirty="0">
                <a:latin typeface="Calibri"/>
              </a:rPr>
            </a:br>
            <a:r>
              <a:rPr lang="pl-PL" dirty="0">
                <a:latin typeface="Calibri"/>
                <a:ea typeface="Calibri"/>
                <a:cs typeface="Poppins Light"/>
              </a:rPr>
              <a:t>o dofinansowanie projektu lub w notatce z szacowania)</a:t>
            </a:r>
          </a:p>
          <a:p>
            <a:pPr marL="285750" indent="-285750" algn="just"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Poppins Light"/>
              </a:rPr>
              <a:t>Podmioty będące zamawiającymi w rozumieniu ustawy </a:t>
            </a:r>
            <a:r>
              <a:rPr lang="pl-PL" dirty="0" err="1">
                <a:latin typeface="Calibri"/>
                <a:ea typeface="Calibri"/>
                <a:cs typeface="Poppins Light"/>
              </a:rPr>
              <a:t>Pzp</a:t>
            </a:r>
            <a:r>
              <a:rPr lang="pl-PL" dirty="0">
                <a:latin typeface="Calibri"/>
                <a:ea typeface="Calibri"/>
                <a:cs typeface="Poppins Light"/>
              </a:rPr>
              <a:t> w pierwszej kolejności dokonują szacowania wartości zamówienia zgodnie z przepisami tej ustawy, natomiast po stwierdzeniu, że szacunkowa wartość zamówienia ustalona na podstawie ustawy </a:t>
            </a:r>
            <a:r>
              <a:rPr lang="pl-PL" dirty="0" err="1">
                <a:latin typeface="Calibri"/>
                <a:ea typeface="Calibri"/>
                <a:cs typeface="Poppins Light"/>
              </a:rPr>
              <a:t>Pzp</a:t>
            </a:r>
            <a:r>
              <a:rPr lang="pl-PL" dirty="0">
                <a:latin typeface="Calibri"/>
                <a:ea typeface="Calibri"/>
                <a:cs typeface="Poppins Light"/>
              </a:rPr>
              <a:t> nie przekracza wartości, od której istnieje obowiązek stosowania ustawy </a:t>
            </a:r>
            <a:r>
              <a:rPr lang="pl-PL" dirty="0" err="1">
                <a:latin typeface="Calibri"/>
                <a:ea typeface="Calibri"/>
                <a:cs typeface="Poppins Light"/>
              </a:rPr>
              <a:t>Pzp</a:t>
            </a:r>
            <a:r>
              <a:rPr lang="pl-PL" dirty="0">
                <a:latin typeface="Calibri"/>
                <a:ea typeface="Calibri"/>
                <a:cs typeface="Poppins Light"/>
              </a:rPr>
              <a:t>, ustalają wartość zamówienia w ramach projektu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9908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D1B11-59AA-1E49-0891-A0911AB1E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F6B3C997-BB2B-27B5-6850-91BBA2A95A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E3EAF6F-C823-A24E-1158-ED808F91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16" y="1287197"/>
            <a:ext cx="11492484" cy="863633"/>
          </a:xfrm>
        </p:spPr>
        <p:txBody>
          <a:bodyPr>
            <a:normAutofit/>
          </a:bodyPr>
          <a:lstStyle/>
          <a:p>
            <a:r>
              <a:rPr lang="pl-PL" sz="280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80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9DC2D7D-4B3E-ADEA-CF9E-0AB0C7847F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9467" y="1724025"/>
            <a:ext cx="10969174" cy="36949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strike="sngStrike" dirty="0">
              <a:latin typeface="Calibri"/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u="sng" dirty="0">
                <a:latin typeface="Calibri"/>
                <a:ea typeface="Open Sans"/>
                <a:cs typeface="Arial"/>
              </a:rPr>
              <a:t>Szacunkowa wartość zamówienia</a:t>
            </a:r>
            <a:r>
              <a:rPr lang="pl-PL" dirty="0">
                <a:latin typeface="Calibri"/>
                <a:ea typeface="Open Sans"/>
                <a:cs typeface="Arial"/>
              </a:rPr>
              <a:t>: </a:t>
            </a:r>
            <a:endParaRPr lang="pl-PL" dirty="0">
              <a:latin typeface="Calibri"/>
              <a:ea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l-PL" dirty="0">
              <a:solidFill>
                <a:srgbClr val="FFFF00"/>
              </a:solidFill>
              <a:latin typeface="Calibri"/>
              <a:ea typeface="Calibri"/>
              <a:cs typeface="Poppins Light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Calibri"/>
              </a:rPr>
              <a:t>Zamawiający nie może, w celu uniknięcia stosowania: przepisów ustawy Pzp / Wytycznych dot. kwalifikowalności wydatków, zaniżać wartości zamówienia, lub wybierać niewłaściwy sposób obliczania wartości zamówienia. Z uniknięciem stosowania właściwych przepisów mamy do czynienia zarówno wtedy, gdy zamawiający nie zastosuje ich wcale, jak i wtedy, gdy zastosuje przepisy łagodniejsze niż wynikałoby to z prawidłowo ustalonej wartości zamówienia.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pl-PL" dirty="0">
              <a:latin typeface="Calibri"/>
              <a:ea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v"/>
            </a:pPr>
            <a:r>
              <a:rPr lang="pl-PL" dirty="0">
                <a:latin typeface="Calibri"/>
                <a:ea typeface="Calibri"/>
                <a:cs typeface="Poppins Light"/>
              </a:rPr>
              <a:t>Obliczając szacunkową wartość zamówienia należy wziąć pod uwagę konieczność łącznego spełnienia trzech przesłanek (tożsamości): </a:t>
            </a:r>
          </a:p>
          <a:p>
            <a:pPr marL="742950" lvl="2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Poppins Light"/>
              </a:rPr>
              <a:t>usługi, dostawy oraz roboty budowlane są tożsame rodzajowo lub funkcjonalnie (tożsamość przedmiotowa), przy czym tożsamość rodzajowa dostaw obejmuje dostawy podobne, </a:t>
            </a:r>
            <a:endParaRPr lang="pl-PL" sz="1800" dirty="0">
              <a:latin typeface="Calibri"/>
              <a:ea typeface="Calibri"/>
            </a:endParaRPr>
          </a:p>
          <a:p>
            <a:pPr marL="742950" lvl="2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pl-PL" sz="1800" dirty="0">
                <a:latin typeface="Calibri"/>
                <a:ea typeface="Calibri"/>
                <a:cs typeface="Poppins Light"/>
              </a:rPr>
              <a:t>możliwe jest udzielenie zamówienia w tym samym czasie (tożsamość czasowa),</a:t>
            </a:r>
            <a:endParaRPr lang="pl-PL" sz="1800" dirty="0">
              <a:latin typeface="Source Sans 3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428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7BADE-9923-3326-75F0-F6B188517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35B35CA1-1DF5-D9CC-96C6-51266EA34C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3D73B0C9-75CD-76C8-0062-D2CD6502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38" y="1520810"/>
            <a:ext cx="11073384" cy="980863"/>
          </a:xfrm>
        </p:spPr>
        <p:txBody>
          <a:bodyPr>
            <a:normAutofit/>
          </a:bodyPr>
          <a:lstStyle/>
          <a:p>
            <a:r>
              <a:rPr lang="pl-PL" sz="2600" dirty="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600" dirty="0">
              <a:latin typeface="Calibri"/>
              <a:ea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8C1E5EC-11D9-D3E6-EB1A-43051CF1FA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2338" y="2219325"/>
            <a:ext cx="10966303" cy="3499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pl-PL" u="sng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pl-PL" u="sng" dirty="0">
                <a:latin typeface="Calibri"/>
                <a:ea typeface="Open Sans"/>
                <a:cs typeface="Arial"/>
              </a:rPr>
              <a:t>Szacunkowa wartość zamówienia</a:t>
            </a:r>
            <a:r>
              <a:rPr lang="pl-PL" dirty="0">
                <a:latin typeface="Calibri"/>
                <a:ea typeface="Open Sans"/>
                <a:cs typeface="Arial"/>
              </a:rPr>
              <a:t>: </a:t>
            </a:r>
            <a:endParaRPr lang="pl-PL" dirty="0">
              <a:latin typeface="Calibri"/>
              <a:ea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pl-PL" dirty="0">
                <a:latin typeface="Calibri"/>
                <a:ea typeface="Calibri"/>
                <a:cs typeface="Poppins Light"/>
              </a:rPr>
              <a:t>możliwe jest wykonanie zamówienia przez jednego wykonawcę (tożsamość podmiotowa)</a:t>
            </a:r>
            <a:endParaRPr lang="pl-PL" dirty="0">
              <a:latin typeface="Calibri"/>
              <a:ea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alibri"/>
                <a:ea typeface="Calibri"/>
                <a:cs typeface="Poppins Light"/>
              </a:rPr>
              <a:t>Tożsamości należy rozumieć zgodnie z odpowiednią wykładnią przepisów ustawy </a:t>
            </a:r>
            <a:r>
              <a:rPr lang="pl-PL" dirty="0" err="1">
                <a:latin typeface="Calibri"/>
                <a:ea typeface="Calibri"/>
                <a:cs typeface="Poppins Light"/>
              </a:rPr>
              <a:t>Pzp</a:t>
            </a:r>
            <a:r>
              <a:rPr lang="pl-PL" dirty="0">
                <a:latin typeface="Calibri"/>
                <a:ea typeface="Calibri"/>
                <a:cs typeface="Poppins Light"/>
              </a:rPr>
              <a:t> dotyczących szacowania wartości zamówienia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Calibri"/>
              <a:ea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alibri"/>
                <a:ea typeface="Calibri"/>
                <a:cs typeface="Poppins Light"/>
              </a:rPr>
              <a:t>W przypadku udzielania zamówienia w częściach z określonych względów ekonomicznych, organizacyjnych, celowościowych – wartość zamówienia ustala się jako łączną wartość poszczególnych jego części. W przypadku, gdy łączna wartość części przekracza próg 80 000 zł / 170 000 zł, stosuje się do udzielenia każdej części zamówienia odpowiednio zasadę konkurencyjności / ustawę Pzp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491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77727-CD44-D889-4C35-CA4F70427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08B238EC-81D4-1CB6-DBE5-7EBFE9EE03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2FE3CD5B-C498-1E20-9C42-ADC27C66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42" y="1944813"/>
            <a:ext cx="11396973" cy="980864"/>
          </a:xfrm>
        </p:spPr>
        <p:txBody>
          <a:bodyPr>
            <a:normAutofit/>
          </a:bodyPr>
          <a:lstStyle/>
          <a:p>
            <a:r>
              <a:rPr lang="pl-PL" sz="2600">
                <a:latin typeface="Calibri"/>
                <a:ea typeface="Open Sans"/>
                <a:cs typeface="Open Sans"/>
              </a:rPr>
              <a:t>ZASADY KWALIFIKOWALNOŚCI W PERSPEKTYWIE FINANSOWEJ 2021-2027</a:t>
            </a:r>
            <a:endParaRPr lang="pl-PL" sz="2600">
              <a:latin typeface="Calibri"/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A8DA24D-AD46-A584-6E42-6EEA5B04B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598" y="1943100"/>
            <a:ext cx="10841043" cy="34996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solidFill>
                <a:schemeClr val="tx1"/>
              </a:solidFill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b="1" dirty="0">
              <a:highlight>
                <a:srgbClr val="00FF00"/>
              </a:highlight>
              <a:latin typeface="Calibri"/>
              <a:ea typeface="Open Sans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003399"/>
              </a:buClr>
            </a:pPr>
            <a:endParaRPr lang="pl-PL" i="1" dirty="0">
              <a:solidFill>
                <a:schemeClr val="tx1"/>
              </a:solidFill>
              <a:latin typeface="Calibri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Calibri"/>
                <a:ea typeface="Open Sans"/>
                <a:cs typeface="Open Sans"/>
              </a:rPr>
              <a:t>Właściwa instytucja zobowiązuje beneficjenta w umowie o dofinansowanie projektu,  a wnioskodawców </a:t>
            </a:r>
            <a:br>
              <a:rPr lang="pl-PL" dirty="0">
                <a:latin typeface="Calibri"/>
                <a:ea typeface="Open Sans"/>
                <a:cs typeface="Open Sans"/>
              </a:rPr>
            </a:br>
            <a:r>
              <a:rPr lang="pl-PL" dirty="0">
                <a:latin typeface="Calibri"/>
                <a:ea typeface="Open Sans"/>
                <a:cs typeface="Open Sans"/>
              </a:rPr>
              <a:t>w regulaminie wyboru projektów – do przygotowania i przeprowadzenia postępowania o udzielenie zamówienia</a:t>
            </a:r>
            <a:br>
              <a:rPr lang="pl-PL" dirty="0">
                <a:latin typeface="Calibri"/>
                <a:ea typeface="Open Sans"/>
                <a:cs typeface="Open Sans"/>
              </a:rPr>
            </a:br>
            <a:r>
              <a:rPr lang="pl-PL" dirty="0">
                <a:latin typeface="Calibri"/>
                <a:ea typeface="Open Sans"/>
                <a:cs typeface="Open Sans"/>
              </a:rPr>
              <a:t>w sposób </a:t>
            </a:r>
            <a:r>
              <a:rPr lang="pl-PL" b="1" dirty="0">
                <a:latin typeface="Calibri"/>
                <a:ea typeface="Open Sans"/>
                <a:cs typeface="Open Sans"/>
              </a:rPr>
              <a:t>zapewniający zachowanie uczciwej konkurencji oraz równe traktowanie wykonawców, a także do działania w sposób przejrzysty i proporcjonalny</a:t>
            </a:r>
            <a:r>
              <a:rPr lang="pl-PL" dirty="0">
                <a:latin typeface="Calibri"/>
                <a:ea typeface="Open Sans"/>
                <a:cs typeface="Open Sans"/>
              </a:rPr>
              <a:t> – zgodnie z procedurą określoną w  podrozdziale 3.2 Wytycznych (zasada konkurencyjności)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ea typeface="Open Sans"/>
              <a:cs typeface="Open Sans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29602563"/>
      </p:ext>
    </p:extLst>
  </p:cSld>
  <p:clrMapOvr>
    <a:masterClrMapping/>
  </p:clrMapOvr>
</p:sld>
</file>

<file path=ppt/theme/theme1.xml><?xml version="1.0" encoding="utf-8"?>
<a:theme xmlns:a="http://schemas.openxmlformats.org/drawingml/2006/main" name="Epic Nature">
  <a:themeElements>
    <a:clrScheme name="Niestandardowy 9">
      <a:dk1>
        <a:srgbClr val="208551"/>
      </a:dk1>
      <a:lt1>
        <a:srgbClr val="FFFFFF"/>
      </a:lt1>
      <a:dk2>
        <a:srgbClr val="004066"/>
      </a:dk2>
      <a:lt2>
        <a:srgbClr val="F5F5F5"/>
      </a:lt2>
      <a:accent1>
        <a:srgbClr val="3CBD86"/>
      </a:accent1>
      <a:accent2>
        <a:srgbClr val="0099CC"/>
      </a:accent2>
      <a:accent3>
        <a:srgbClr val="2CB349"/>
      </a:accent3>
      <a:accent4>
        <a:srgbClr val="004066"/>
      </a:accent4>
      <a:accent5>
        <a:srgbClr val="009999"/>
      </a:accent5>
      <a:accent6>
        <a:srgbClr val="4D4D4D"/>
      </a:accent6>
      <a:hlink>
        <a:srgbClr val="0099CC"/>
      </a:hlink>
      <a:folHlink>
        <a:srgbClr val="0099CC"/>
      </a:folHlink>
    </a:clrScheme>
    <a:fontScheme name="Niestandardowy 1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100" b="1" dirty="0">
            <a:solidFill>
              <a:schemeClr val="accent6"/>
            </a:solidFill>
            <a:latin typeface="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&amp;W Minimalist Drama_Finance_win32_EF_v5" id="{2442EB39-5D7A-4DDC-AD9A-BB04F1C7B656}" vid="{B6686708-5202-4EB0-B50E-375235245A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042158-f47d-48be-ab93-8f6036e20404" xsi:nil="true"/>
    <lcf76f155ced4ddcb4097134ff3c332f xmlns="97730884-5bf0-4adb-963c-097f9163802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0E8F3BA84FA2946B6D914A8442B181B" ma:contentTypeVersion="11" ma:contentTypeDescription="Utwórz nowy dokument." ma:contentTypeScope="" ma:versionID="b28bbae9081ad8c5057f19e16977c9aa">
  <xsd:schema xmlns:xsd="http://www.w3.org/2001/XMLSchema" xmlns:xs="http://www.w3.org/2001/XMLSchema" xmlns:p="http://schemas.microsoft.com/office/2006/metadata/properties" xmlns:ns2="97730884-5bf0-4adb-963c-097f91638024" xmlns:ns3="07042158-f47d-48be-ab93-8f6036e20404" targetNamespace="http://schemas.microsoft.com/office/2006/metadata/properties" ma:root="true" ma:fieldsID="d6072c15ac002290b6c9c0f2318e8281" ns2:_="" ns3:_="">
    <xsd:import namespace="97730884-5bf0-4adb-963c-097f91638024"/>
    <xsd:import namespace="07042158-f47d-48be-ab93-8f6036e204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30884-5bf0-4adb-963c-097f916380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i obrazów" ma:readOnly="false" ma:fieldId="{5cf76f15-5ced-4ddc-b409-7134ff3c332f}" ma:taxonomyMulti="true" ma:sspId="739d19e1-0593-4d94-bef1-3da08a5e7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42158-f47d-48be-ab93-8f6036e2040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a6c8de86-e81c-4150-8e1a-489867d7f6dc}" ma:internalName="TaxCatchAll" ma:showField="CatchAllData" ma:web="07042158-f47d-48be-ab93-8f6036e204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7DD590A-8042-4F36-843F-743A8DB178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4B9AF2-5B11-48FF-A8A8-964B2D972562}">
  <ds:schemaRefs>
    <ds:schemaRef ds:uri="07042158-f47d-48be-ab93-8f6036e20404"/>
    <ds:schemaRef ds:uri="16c05727-aa75-4e4a-9b5f-8a80a1165891"/>
    <ds:schemaRef ds:uri="230e9df3-be65-4c73-a93b-d1236ebd677e"/>
    <ds:schemaRef ds:uri="71af3243-3dd4-4a8d-8c0d-dd76da1f02a5"/>
    <ds:schemaRef ds:uri="97730884-5bf0-4adb-963c-097f916380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B7E5AAE-D250-42FC-9E57-54BC7DFDBD07}">
  <ds:schemaRefs>
    <ds:schemaRef ds:uri="07042158-f47d-48be-ab93-8f6036e20404"/>
    <ds:schemaRef ds:uri="97730884-5bf0-4adb-963c-097f916380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</TotalTime>
  <Words>2551</Words>
  <Application>Microsoft Office PowerPoint</Application>
  <PresentationFormat>Panoramiczny</PresentationFormat>
  <Paragraphs>214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6" baseType="lpstr">
      <vt:lpstr>Aptos</vt:lpstr>
      <vt:lpstr>Arial</vt:lpstr>
      <vt:lpstr>Calibri</vt:lpstr>
      <vt:lpstr>Open Sans</vt:lpstr>
      <vt:lpstr>Poppins</vt:lpstr>
      <vt:lpstr>Poppins Light</vt:lpstr>
      <vt:lpstr>Source Sans 3</vt:lpstr>
      <vt:lpstr>Source Sans Pro</vt:lpstr>
      <vt:lpstr>Wingdings</vt:lpstr>
      <vt:lpstr>Epic Nature</vt:lpstr>
      <vt:lpstr> Zamówienia publiczne w projektach unijnych      Warszawa, 10.02.2026 r. Departament Kontroli NFOŚiGW</vt:lpstr>
      <vt:lpstr>Prezentacja programu PowerPoint</vt:lpstr>
      <vt:lpstr>Prezentacja programu PowerPoint</vt:lpstr>
      <vt:lpstr>PODSTAWY PRAWNE</vt:lpstr>
      <vt:lpstr>ZASADY ZAWIERANIA UMÓW WYNIKAJĄCE Z WYTYCZNYCH</vt:lpstr>
      <vt:lpstr>ZASADY KWALIFIKOWALNOŚCI W PERSPEKTYWIE FINANSOWEJ 2021-2027</vt:lpstr>
      <vt:lpstr>ZASADY KWALIFIKOWALNOŚCI W PERSPEKTYWIE FINANSOWEJ 2021-2027</vt:lpstr>
      <vt:lpstr>ZASADY KWALIFIKOWALNOŚCI W PERSPEKTYWIE FINANSOWEJ 2021-2027</vt:lpstr>
      <vt:lpstr>ZASADY KWALIFIKOWALNOŚCI W PERSPEKTYWIE FINANSOWEJ 2021-2027</vt:lpstr>
      <vt:lpstr>BAZA KONKURENCYJNOŚCI   </vt:lpstr>
      <vt:lpstr>Prezentacja programu PowerPoint</vt:lpstr>
      <vt:lpstr>BAZA KONKURENCYJNOŚCI / KOMUNIKACJA</vt:lpstr>
      <vt:lpstr>BAZA KONKURENCYJNOŚCI / KOMUNIKACJA</vt:lpstr>
      <vt:lpstr>Prezentacja programu PowerPoint</vt:lpstr>
      <vt:lpstr>ZA DUŻE ZAŁĄCZNIKI – OD STRONY OFERENTA</vt:lpstr>
      <vt:lpstr>Przygotowanie zapytania ofertowego</vt:lpstr>
      <vt:lpstr>WYBÓR NAJKORZYSTNIEJSZEJ OFERTY</vt:lpstr>
      <vt:lpstr>PROTOKÓŁ POSTĘPOWANIA</vt:lpstr>
      <vt:lpstr>Zalecenia w zakresie przeciwdziałania nadużyciom</vt:lpstr>
      <vt:lpstr>KONFLIKT INTERESÓW</vt:lpstr>
      <vt:lpstr>KONFLIKT INTERESÓW</vt:lpstr>
      <vt:lpstr>Prezentacja programu PowerPoint</vt:lpstr>
      <vt:lpstr>NAJCZĘŚCIEJ STWIERDZANE NARUSZENIA W WYNIKU  KONTROLI PROCEDUR ZAWIERANIA UMÓW (ustawa PZP)</vt:lpstr>
      <vt:lpstr>NAJCZĘŚCIEJ STWIERDZANE NARUSZENIA W WYNIKU  KONTROLI PROCEDUR ZAWIERANIA UMÓW (WYTYCZNE)</vt:lpstr>
      <vt:lpstr>QUIZ – PODSUMOWUJĄCY SZKOLENIE </vt:lpstr>
      <vt:lpstr>Dziękujemy!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Strona tytułowa prezentacji</dc:title>
  <dc:creator>Godz Agata</dc:creator>
  <cp:lastModifiedBy>Korporowicz Łukasz</cp:lastModifiedBy>
  <cp:revision>106</cp:revision>
  <dcterms:created xsi:type="dcterms:W3CDTF">2024-06-26T20:20:27Z</dcterms:created>
  <dcterms:modified xsi:type="dcterms:W3CDTF">2026-02-09T11:04:10Z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0x01010020E8F3BA84FA2946B6D914A8442B181B</vt:lpwstr>
  </property>
  <property fmtid="{D5CDD505-2E9C-101B-9397-08002B2CF9AE}" pid="3" name="MediaServiceImageTags">
    <vt:lpwstr/>
  </property>
</Properties>
</file>