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69"/>
  </p:notesMasterIdLst>
  <p:sldIdLst>
    <p:sldId id="336" r:id="rId2"/>
    <p:sldId id="308" r:id="rId3"/>
    <p:sldId id="404" r:id="rId4"/>
    <p:sldId id="411" r:id="rId5"/>
    <p:sldId id="495" r:id="rId6"/>
    <p:sldId id="496" r:id="rId7"/>
    <p:sldId id="408" r:id="rId8"/>
    <p:sldId id="412" r:id="rId9"/>
    <p:sldId id="409" r:id="rId10"/>
    <p:sldId id="413" r:id="rId11"/>
    <p:sldId id="407" r:id="rId12"/>
    <p:sldId id="406" r:id="rId13"/>
    <p:sldId id="440" r:id="rId14"/>
    <p:sldId id="441" r:id="rId15"/>
    <p:sldId id="442" r:id="rId16"/>
    <p:sldId id="443" r:id="rId17"/>
    <p:sldId id="444" r:id="rId18"/>
    <p:sldId id="498" r:id="rId19"/>
    <p:sldId id="464" r:id="rId20"/>
    <p:sldId id="471" r:id="rId21"/>
    <p:sldId id="465" r:id="rId22"/>
    <p:sldId id="466" r:id="rId23"/>
    <p:sldId id="467" r:id="rId24"/>
    <p:sldId id="446" r:id="rId25"/>
    <p:sldId id="447" r:id="rId26"/>
    <p:sldId id="426" r:id="rId27"/>
    <p:sldId id="427" r:id="rId28"/>
    <p:sldId id="428" r:id="rId29"/>
    <p:sldId id="429" r:id="rId30"/>
    <p:sldId id="434" r:id="rId31"/>
    <p:sldId id="435" r:id="rId32"/>
    <p:sldId id="436" r:id="rId33"/>
    <p:sldId id="437" r:id="rId34"/>
    <p:sldId id="438" r:id="rId35"/>
    <p:sldId id="405" r:id="rId36"/>
    <p:sldId id="414" r:id="rId37"/>
    <p:sldId id="415" r:id="rId38"/>
    <p:sldId id="430" r:id="rId39"/>
    <p:sldId id="421" r:id="rId40"/>
    <p:sldId id="431" r:id="rId41"/>
    <p:sldId id="432" r:id="rId42"/>
    <p:sldId id="433" r:id="rId43"/>
    <p:sldId id="423" r:id="rId44"/>
    <p:sldId id="424" r:id="rId45"/>
    <p:sldId id="448" r:id="rId46"/>
    <p:sldId id="455" r:id="rId47"/>
    <p:sldId id="449" r:id="rId48"/>
    <p:sldId id="450" r:id="rId49"/>
    <p:sldId id="451" r:id="rId50"/>
    <p:sldId id="453" r:id="rId51"/>
    <p:sldId id="452" r:id="rId52"/>
    <p:sldId id="456" r:id="rId53"/>
    <p:sldId id="454" r:id="rId54"/>
    <p:sldId id="457" r:id="rId55"/>
    <p:sldId id="458" r:id="rId56"/>
    <p:sldId id="459" r:id="rId57"/>
    <p:sldId id="468" r:id="rId58"/>
    <p:sldId id="469" r:id="rId59"/>
    <p:sldId id="470" r:id="rId60"/>
    <p:sldId id="460" r:id="rId61"/>
    <p:sldId id="461" r:id="rId62"/>
    <p:sldId id="462" r:id="rId63"/>
    <p:sldId id="463" r:id="rId64"/>
    <p:sldId id="416" r:id="rId65"/>
    <p:sldId id="417" r:id="rId66"/>
    <p:sldId id="418" r:id="rId67"/>
    <p:sldId id="332" r:id="rId68"/>
  </p:sldIdLst>
  <p:sldSz cx="13439775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93C67B"/>
    <a:srgbClr val="009242"/>
    <a:srgbClr val="BDBDE9"/>
    <a:srgbClr val="554B97"/>
    <a:srgbClr val="A6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3" autoAdjust="0"/>
    <p:restoredTop sz="95033" autoAdjust="0"/>
  </p:normalViewPr>
  <p:slideViewPr>
    <p:cSldViewPr showGuides="1">
      <p:cViewPr varScale="1">
        <p:scale>
          <a:sx n="72" d="100"/>
          <a:sy n="72" d="100"/>
        </p:scale>
        <p:origin x="821" y="62"/>
      </p:cViewPr>
      <p:guideLst>
        <p:guide orient="horz" pos="2381"/>
        <p:guide pos="4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2025-09-23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>
            <a:extLst>
              <a:ext uri="{FF2B5EF4-FFF2-40B4-BE49-F238E27FC236}">
                <a16:creationId xmlns:a16="http://schemas.microsoft.com/office/drawing/2014/main" id="{BAEE2547-540A-1C34-FE42-74B7256CA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>
            <a:extLst>
              <a:ext uri="{FF2B5EF4-FFF2-40B4-BE49-F238E27FC236}">
                <a16:creationId xmlns:a16="http://schemas.microsoft.com/office/drawing/2014/main" id="{DDF80B94-0AD1-674B-9CD7-B6303076AB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z="1100"/>
          </a:p>
        </p:txBody>
      </p:sp>
      <p:sp>
        <p:nvSpPr>
          <p:cNvPr id="18436" name="Symbol zastępczy numeru slajdu 3">
            <a:extLst>
              <a:ext uri="{FF2B5EF4-FFF2-40B4-BE49-F238E27FC236}">
                <a16:creationId xmlns:a16="http://schemas.microsoft.com/office/drawing/2014/main" id="{B1643D38-FEB1-BF10-7F1F-D0C9BA790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3A1AAAA-A27A-45D8-A6BC-60C8906F3B44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AAF4-8C1F-5B86-779D-D019D0FBD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CE34BCF-29AF-67BB-1B27-DDB601D445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42BF4CD-F0C7-B478-79CF-632A72FE5C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1779CF8-52F2-840A-A0E1-95608687B9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48504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E6667B-449C-4A84-D45B-56EC426F3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50A75792-E2BC-0C2E-9188-CB4FF3B46D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85A83DC-4315-B3FD-2E05-5CC11B579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1D764FF-E201-A2D0-8020-BE977B7061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26381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B25FA-0960-C9E9-40F3-D07832769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AEBA9D1-83A6-79D1-E911-A10D81E98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0602B32-C962-BA9F-7F7A-A7D9944096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9020614-EAAC-A83E-6789-8E4F424BD4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30945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5C5FB-607B-6BA5-29EE-72392950B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5DE882E8-15F8-58D8-7868-E17B05F7DB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2B70588E-69F7-C5B6-9B5D-07D2159EF7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BD2E914-1DD6-3740-6B8E-7BC9AFA909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56304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9F075-96A6-3BA5-8E44-9FC91B3E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32188C3-198A-29C1-85BB-F12C3AD4B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B1242C90-FBB5-B0DE-F63D-5786B02E2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03552A45-4C0B-041B-FB87-13B06AB65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97001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5B2D9-B993-00E6-CFDE-951B0B2A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F08BA88-77A0-4ADC-D400-C03B3D2DA8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328387F-94F5-39BC-02FC-8429B4AE74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0562E21A-F074-7FF7-DC7B-1AC0FB0876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32441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849BB-F286-2CE0-1CCE-A99DE495E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7192F3A-5CA4-8256-6757-1F875FA6A3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1D5A239-F24D-BFF0-C269-6B38692CC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541973BD-A31B-8388-D5A5-306D1129DF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6312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C6242-46ED-C496-290D-5ED88BD6E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55861CC7-7EF5-CC22-0595-86D83EB60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B3F7FC5C-FA2C-645C-9A2C-3AED04CE6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089E73F6-2587-25BF-A703-7AFD185BB3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1775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0170C-43E9-8902-0CB9-34DC1ADC9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B26F73F-B2CC-6C81-7910-A94461632D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0694274E-B804-0B1F-CD21-3C7C2B175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2FC24A5F-D5E3-5C72-6769-CA491603B2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18466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F0D1D-63A0-CC69-8A47-09BA85C0A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3988462-1F31-B557-5A38-5740EB042A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3366F9B-C2B3-EF91-6DD0-36E0F776A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C256E21-448A-B5F1-D7C9-789AF52DE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856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21C6E-F2F7-EAB1-8479-306B725EF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8EC447B-7008-7805-C423-54B718771A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1AF61E0-F241-7D27-A28F-CDFB317DB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83907911-7EC9-9D1D-BD6B-8E6F60040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80634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A5928-790D-0A51-DBC1-E1EB043DC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89CFB33-DFA9-4614-6C5A-EF4AB2782C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673C53E5-B467-0E4B-1FA6-F193F884A3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CC0A835-5F37-E0A5-C2BB-A2ED35E7C8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17742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647F8-CA0A-3AA3-78F7-23BA46096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32CF3E51-59F2-B5BC-B376-53A9333CCB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CB2ECB18-2175-0BAC-F2E7-0617692F4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D0BF665-2586-FEF5-8ADC-AF4B062F47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90759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C0EB4-0FBF-FE99-5AD5-9A6F28132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3142F8B-16F3-9D38-A8F7-81ECB02865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3DDF2FEC-A0FA-96CF-5233-9452771EF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13EC464-2FBF-7DD1-4BCC-4C7A1F910C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25661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2D5F5-B6BE-0AD8-C6B3-FFFD00A7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BD39936-D3B2-2A96-A71F-6D0515743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4E8FEA9-4C7C-F6EF-5932-8316BCD23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29F423A9-FBEB-C08E-FBF2-1EF6016B9B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12768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69392-4703-FF46-92A0-2BA6B2794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2AA1B984-68EC-4CE4-B0F0-3CCA99DC11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281719E6-2DD7-A261-3D6E-1BCE5CD9FB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5A3E3BB6-4AEE-302B-6B63-02CA3AB50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967912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71C9F-0B14-D744-6AE0-20B48C9F1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C55F453C-35F3-4DD0-67B3-38306BA269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645574F-3EAD-07DC-0904-62D4AA417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8121828-0E39-806C-607F-C812DD8C89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42753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6C96A-7D95-6042-272E-2E7A9C2B0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C950F58-0952-C587-DA22-69B71FCF2A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4850811-2895-F286-C219-9EED1269B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6FBAC93B-3102-1D1D-030A-0B2A97F390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90131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DA22D-1BFA-7D5F-E922-B5D8FE44C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67AD7C89-5EFF-4A41-31B5-67EF34B0E6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82B6612A-FB7C-F902-E9BD-67A72DABE9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19A43F8-02FE-B18C-2E23-FDFDF2CB9C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29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25931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37944-E676-0FCE-08E6-9055F8A41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C54721C-C2FE-1227-E8CA-1F91803CB8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3078B74-F829-A68C-A033-F4A8A79CE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9EA6D4B1-01C7-7269-F257-E591895E21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89270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CE00E4B-06E8-CA22-6CA9-91412C38A7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CC7A0D8-7360-61B8-B2E9-95D2A87906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1649422-4C98-AD8A-824F-08C7B1149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88344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B9F4D-DC0F-98CB-FB45-D8C15BEA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7C1AB05-0CE2-26C8-26C3-088C5F7321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7151946-BE9C-58F0-70FE-E5E6ADECCB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B27275D-BE2B-E9F8-3B55-13DF743411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294620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D8319-A80D-CC7B-1713-88BB7AEF6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DF1E548-6C9B-C575-DCE7-DCF284028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7BB1161D-D2FD-BDA8-7DD6-5AFB5B901B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62D2DF3F-95F8-BBAE-5C93-D0F32577AF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7955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FB0A1-8F1F-1A4F-5F30-D10C0653E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6B07859-F210-28DC-94D5-91D8353FBE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7CE36959-A027-B1B0-F3C9-86FBEA478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8486EEC-203C-128F-6743-00585049B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572834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1F820-42BE-82BD-E60E-6DAC24CDE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5A0FCBA-07F0-8A5F-D1FF-232CF82C18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7133C091-5A92-1EE8-C97F-183C512467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7901091-9ED8-D264-CFCA-C0F743A8C8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596334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6E7EC-F1C7-6A9D-BB21-E0FBEDB62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C38310C1-93D1-F09A-D4E5-ECBEE173DD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00148E4-92B1-15B1-476A-92757A56E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AD00F33-1C05-ABB5-24F2-2E48858839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34831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F2D14-39E6-D7C9-C56D-077005462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7E9AF877-B635-6143-71E2-CC9C39044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FC3E9847-6879-EFDD-DF76-8DA0518D3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A343951-7702-525A-52AE-30A9E5DA1F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158598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83180-1A4D-0A07-482C-7F669433B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A03455C-417A-1E4E-67FF-7BB3A5D25D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09626DCF-CEF5-9023-F6CD-708792931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AC939F22-D42B-2900-6A09-2DC6784A6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933252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02108-42F9-E95F-42F9-91B6032E3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9ECB717B-A075-BFB7-E924-731A757AED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6ADE351B-5E8F-8B6E-6052-278C01689A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75621E8-43FF-1AD5-581F-3144D55FF8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033026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57412-5918-3F2C-B591-8D55C6A8D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7D5CB5F-35CA-237B-E7BD-A34C4821C2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2F5B76C9-A6CC-216C-8900-2CD15488D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9E1A4AFA-C1E1-6E99-4243-A719DE3551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39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16027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D4F24-8059-347F-F961-23EE1E2CE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6E367E7-EFCE-168E-4CFC-1FA4438F69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2A3A4B70-67CE-3C61-5ED3-815C15AB79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9A63131A-1E89-A446-B190-6E2E90AFBD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89678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621E3-3F14-AEE9-3E66-77A721FCE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A152F78-3CAA-D75F-5ADA-A1E18CB2C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AB21CAB-A24A-9801-AAD5-30FD3D335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5F2C9BD-E7AB-8721-7F14-520C02BCDF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461208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AD611-81E3-83C2-A10B-948F88FEF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6E734FB-77BC-6DBD-E921-ECC3CC5BC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D6EBCFA-4999-6877-5D7C-2DCA92B5E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F42DBB1-2451-FC60-B46E-BCD50BF64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06956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8D5E3-79A2-0941-A4E7-016675A5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BE8C1D3A-01B1-6314-A910-BD44FA47DC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8385539C-3D97-3DB1-5DDC-A444AF541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2893AA2C-8689-3B7A-8CC6-9DAA217A50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594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D86C6-CE56-B455-E070-6CF49ECBF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94F81A2-F02C-CC9E-EFFC-C8950BF5CF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1EAE5A9-D804-56C4-890D-2C9F9003A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E6131C5-FA77-1FBD-E80F-1BE719340B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983412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983E4-B6AF-9C75-8002-687331BEA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F14E99A2-0C1F-D553-35C5-DC7C033731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BFCDCA8-37F6-FFF0-2BC9-AA16DAF01E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3576135-45AF-3AD7-3CC5-5CD3C21511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14390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87B82-9083-4BAE-4A0D-314AF9234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8D55CE46-F729-09C2-9A0A-6CDAD31A0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D01E38B2-5109-DFD1-00B9-0278E457A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1040E56D-30CA-D8B6-D1D2-1ED170B269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623483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D8413-C2F3-8815-DC12-59B33C709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C7E4608C-4F45-5A3F-36BB-1C4A34AE5E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078A1A27-B0F1-F9AC-7AAA-D045BD3779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103B01C5-6A14-F2FC-3E26-07CF7A6056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157023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F274E-DF1B-BC63-03CF-C5D82B075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2A029311-5516-D503-56DE-0E66769306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30738672-1432-32B4-6923-6F35BF851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45C80490-E75A-69B6-A292-9FCEFB5C98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1265278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15BE8-9A6A-CCAF-A051-48E9843BA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DF8793AD-3C10-319B-77AE-EB9C4F7CFE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3DD5C220-216C-BB38-2A0D-6C653672C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D548DF7-B7EB-69DD-C3EF-C29882D4C4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583855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1BA93-780F-9B46-C673-2FB127AED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ADBB4BD-CF27-C457-E88D-ABBE124AAC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96531DE9-0C6E-7A4C-BF5B-77365BD05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CBE6E2A5-BDD6-D958-96AB-E620DCD68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49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87953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1F17A-6DF3-4D97-E94D-31C70D198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43BB6ED-34EF-A139-095E-DC057D2A2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B9A748FD-6F4C-D3E0-AA9D-2B78AB45B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AE8F2EB8-EB9A-9E53-7D58-8A69938938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4566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37694-2262-1D07-BEE6-CC8B43137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8AB707D0-3EF2-E3C7-6571-7AC8E8E5C6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C33A90E7-AE6F-584B-6185-7A65F9D9F8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84085CB-C981-121D-9143-C1FBAE97F4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61941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C304B-A1A4-BE94-1E27-2ADBA903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E50C418-2701-1D3E-95DC-B103CF518F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777F8E27-35F4-A6DA-5308-F060E1F784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84CB3EB2-4353-0195-E71B-887BD5235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160760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D08D8-9AAA-F977-03B3-799DFA718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C0C5D9E-49BB-E3F8-E471-0876CE805C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A135341-F6D4-676B-A50C-309D3794C3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D690998F-B6BF-B8AE-6032-F895BC7C0A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793219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D96F9-89D9-6BFA-FE95-9D96D4D2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73EA978-4064-71BA-470E-B1F7963030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55A5ADA-266B-7AE3-5FD6-0EA00039E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205435C-29CD-1F54-104B-894D861B3F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151525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1C8DA-1994-96D3-4E7E-9F24299CC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8125BA49-8607-4988-E618-4223817070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96259054-9A0E-065A-295F-A2359B7D6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42B450EC-7A49-7FFA-D7EA-6DB86833F9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90722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B6FDF-1815-8CAB-C0F4-7A3E4FB1B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25510358-015D-C21E-E360-CBF2923A3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C393A166-08BC-C0EA-F4C8-2CD015389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4A8E4E9B-CC82-0140-8081-1764AF1C25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412940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E9101-0355-2A56-4487-F4709BA3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7DB94E87-6D4A-BBF0-FE7E-F30219AF91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A95DC35-D325-0837-E2DA-DD2FE60B3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E56FE9B0-0134-007A-99EA-7D8EEFAC4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376250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67EB5-766F-64ED-C22C-C34AAF5BA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9A143FD9-21A9-6EF9-024B-13F48D467A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E2851535-A337-6492-F5C0-CECFF07E5B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5A95B66-6944-23C7-957E-33A12AF34D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996980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FF6E6-8AEF-93BC-FA3E-D50570C21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2111413-364A-C8CA-C1C6-0410F9ACB2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94AE8C80-90E9-2A12-474A-967134078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A214F47D-C59E-81A6-9CC4-B6F293BCA8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4458580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8C555-92FF-D7D5-DC62-E604D4937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732FD387-3236-920E-D0D2-481FF00947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6AD50911-3EAA-D4CD-1A25-C4EF8FE6F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A064E0E9-A076-1A82-A708-77859FD6B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59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811242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DEEDA-2FE0-1201-7B31-EC6B4C5B4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192666DA-FE80-78D9-9BB3-1EA335600F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C63DAFCA-C47F-FA2C-D185-2AB63888D1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02C15B35-5FAA-3052-F426-4327B1872F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9755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80FB4-8FF4-126A-6151-01144A032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A4FC60AD-E0CB-5334-25E2-FFEEBAF04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FAA36C4A-DF10-8E28-FA86-913C82DBBA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BCC413AC-3278-D089-B2E0-127061B27A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956223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1A886-D023-DADD-C59D-53E67D582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92234C6-99CA-9B81-FFCE-A19150672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A0871EDC-6B6A-41E7-513E-B2058E844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F5EC3A37-DCDC-42F7-A411-CCD82BB0CD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038548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50E29-598B-F9E5-3B6E-0F19C66A7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3176CBEC-0B9A-CFD4-0FDE-E9632AAF3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5DB78730-C679-FC5B-BC06-8149216FC6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8FA82494-44DB-81FB-9CD2-F81744D95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860727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B85F8-0534-295F-69B2-A9D32B8F0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A0AC67D-D33A-68EC-E34C-DA026783FF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9192250A-913A-BB5A-3FC2-757B835A5D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5F682DA4-022E-383E-6816-F676B318F5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539550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3E806-7249-AC61-D604-BCCD63005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CC0217B0-A8B3-8F3F-6899-2FE0B7D36B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1A777353-B033-4323-817E-6A57709EF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1DE870CA-AC4D-4656-8260-304603AF9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668364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F7F2B-8D4D-8C91-0494-EC3869352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DAD02D52-58F2-B547-43C8-C651936845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33781274-9A80-E7C4-BC4F-40570D9AE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549ABE4C-3A6F-BFC6-3E29-38283E9402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003624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154A9-F2D0-E7B8-5549-E11CC624E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F20C0D4C-D6EC-967A-A272-5DD63CAEAB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49D5C742-9684-56B0-9B2D-E36E5A979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4A012E69-8A14-A29A-E0B6-F241104FC2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66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883841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>
            <a:extLst>
              <a:ext uri="{FF2B5EF4-FFF2-40B4-BE49-F238E27FC236}">
                <a16:creationId xmlns:a16="http://schemas.microsoft.com/office/drawing/2014/main" id="{466BD8E8-B3B3-7AB7-A7D9-28512CC473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Symbol zastępczy notatek 2">
            <a:extLst>
              <a:ext uri="{FF2B5EF4-FFF2-40B4-BE49-F238E27FC236}">
                <a16:creationId xmlns:a16="http://schemas.microsoft.com/office/drawing/2014/main" id="{4ECC5434-4ECC-331F-C4CA-9B68E47CD8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75780" name="Symbol zastępczy numeru slajdu 3">
            <a:extLst>
              <a:ext uri="{FF2B5EF4-FFF2-40B4-BE49-F238E27FC236}">
                <a16:creationId xmlns:a16="http://schemas.microsoft.com/office/drawing/2014/main" id="{092FFC74-E949-55C8-0CF9-F6786888A3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96D3F3AB-27F5-4E4A-B72A-414B2435B818}" type="slidenum">
              <a:rPr lang="pl-PL" altLang="pl-PL" smtClean="0"/>
              <a:pPr/>
              <a:t>67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BC653-7696-082F-3525-FD05F730C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E6236CEA-6C90-8082-1D1C-18859BF528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0A0FAFD8-77A6-A167-5008-DAB5B7DA98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387CC003-B099-AF11-8031-45CAC1D332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211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959D-C809-CF68-1F97-3F6CB2E50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4ABB28DB-387E-B3AB-D6FD-F9433ACE1B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F1A6EDD8-CC21-1A28-B426-DADE59B689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D5F92AB8-DB8D-14C0-095C-EB2A54B9E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3233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EC512-5D7E-11D9-C79C-E2BD2D151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>
            <a:extLst>
              <a:ext uri="{FF2B5EF4-FFF2-40B4-BE49-F238E27FC236}">
                <a16:creationId xmlns:a16="http://schemas.microsoft.com/office/drawing/2014/main" id="{02AD4C29-1E34-1E07-E25D-1D699B1999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Symbol zastępczy notatek 2">
            <a:extLst>
              <a:ext uri="{FF2B5EF4-FFF2-40B4-BE49-F238E27FC236}">
                <a16:creationId xmlns:a16="http://schemas.microsoft.com/office/drawing/2014/main" id="{87092948-8507-2F3B-8E4E-5A92E29963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30724" name="Symbol zastępczy numeru slajdu 3">
            <a:extLst>
              <a:ext uri="{FF2B5EF4-FFF2-40B4-BE49-F238E27FC236}">
                <a16:creationId xmlns:a16="http://schemas.microsoft.com/office/drawing/2014/main" id="{5549F396-4A2A-181B-024E-EECB960428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6AFC5C4-738C-4FDA-9624-25C3EAB4E1FA}" type="slidenum">
              <a:rPr lang="pl-PL" altLang="pl-PL" smtClean="0"/>
              <a:pPr/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8014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90469" y="1973819"/>
            <a:ext cx="10860206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54" y="1973818"/>
            <a:ext cx="4976807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33" y="540402"/>
            <a:ext cx="1357577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08" y="540402"/>
            <a:ext cx="1357577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84" y="540402"/>
            <a:ext cx="1357577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59114"/>
            <a:ext cx="9955708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2025-09-23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3099031" y="4500563"/>
            <a:ext cx="10340745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9102" y="0"/>
            <a:ext cx="1086157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7" y="4500563"/>
            <a:ext cx="4976807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12" y="5593629"/>
            <a:ext cx="9502629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289102" y="1983573"/>
            <a:ext cx="1086157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0"/>
            <a:ext cx="6267903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02" y="1983572"/>
            <a:ext cx="4976807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069" y="3070227"/>
            <a:ext cx="9955708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2083" y="4861794"/>
            <a:ext cx="9955610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6875" y="540402"/>
            <a:ext cx="2262432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2025-09-23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6" y="1244366"/>
            <a:ext cx="478923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0" y="545866"/>
            <a:ext cx="478923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324" y="1244366"/>
            <a:ext cx="478923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59" y="538288"/>
            <a:ext cx="478923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8" y="545866"/>
            <a:ext cx="478923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29" y="1254829"/>
            <a:ext cx="478923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543567"/>
            <a:ext cx="478923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87" y="535269"/>
            <a:ext cx="478923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98" y="531095"/>
            <a:ext cx="478923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01" y="1251987"/>
            <a:ext cx="478923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42" y="1250549"/>
            <a:ext cx="478923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42" y="1250549"/>
            <a:ext cx="478923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8528819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3552011" y="4500563"/>
            <a:ext cx="8598663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8270" y="5579563"/>
            <a:ext cx="7709423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888242" y="539751"/>
            <a:ext cx="2262432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2025-09-23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7" y="6371047"/>
            <a:ext cx="2037946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018" y="6371047"/>
            <a:ext cx="3310188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46" y="6370379"/>
            <a:ext cx="2815428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12" y="4500563"/>
            <a:ext cx="4976807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1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3552011" y="4500563"/>
            <a:ext cx="9045658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2107" y="0"/>
            <a:ext cx="85926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4908961" y="4500563"/>
            <a:ext cx="4525820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3552013" y="4500562"/>
            <a:ext cx="1356948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4993" y="5195720"/>
            <a:ext cx="8145682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527" userDrawn="1">
          <p15:clr>
            <a:srgbClr val="FBAE40"/>
          </p15:clr>
        </p15:guide>
        <p15:guide id="24" pos="812" userDrawn="1">
          <p15:clr>
            <a:srgbClr val="FBAE40"/>
          </p15:clr>
        </p15:guide>
        <p15:guide id="25" pos="1097" userDrawn="1">
          <p15:clr>
            <a:srgbClr val="FBAE40"/>
          </p15:clr>
        </p15:guide>
        <p15:guide id="26" pos="1383" userDrawn="1">
          <p15:clr>
            <a:srgbClr val="FBAE40"/>
          </p15:clr>
        </p15:guide>
        <p15:guide id="27" pos="1668" userDrawn="1">
          <p15:clr>
            <a:srgbClr val="FBAE40"/>
          </p15:clr>
        </p15:guide>
        <p15:guide id="28" pos="1952" userDrawn="1">
          <p15:clr>
            <a:srgbClr val="FBAE40"/>
          </p15:clr>
        </p15:guide>
        <p15:guide id="29" pos="2237" userDrawn="1">
          <p15:clr>
            <a:srgbClr val="FBAE40"/>
          </p15:clr>
        </p15:guide>
        <p15:guide id="30" pos="2523" userDrawn="1">
          <p15:clr>
            <a:srgbClr val="FBAE40"/>
          </p15:clr>
        </p15:guide>
        <p15:guide id="31" pos="2808" userDrawn="1">
          <p15:clr>
            <a:srgbClr val="FBAE40"/>
          </p15:clr>
        </p15:guide>
        <p15:guide id="32" pos="3092" userDrawn="1">
          <p15:clr>
            <a:srgbClr val="FBAE40"/>
          </p15:clr>
        </p15:guide>
        <p15:guide id="33" pos="3378" userDrawn="1">
          <p15:clr>
            <a:srgbClr val="FBAE40"/>
          </p15:clr>
        </p15:guide>
        <p15:guide id="34" pos="3663" userDrawn="1">
          <p15:clr>
            <a:srgbClr val="FBAE40"/>
          </p15:clr>
        </p15:guide>
        <p15:guide id="35" pos="3948" userDrawn="1">
          <p15:clr>
            <a:srgbClr val="FBAE40"/>
          </p15:clr>
        </p15:guide>
        <p15:guide id="36" pos="4234" userDrawn="1">
          <p15:clr>
            <a:srgbClr val="FBAE40"/>
          </p15:clr>
        </p15:guide>
        <p15:guide id="37" pos="4518" userDrawn="1">
          <p15:clr>
            <a:srgbClr val="FBAE40"/>
          </p15:clr>
        </p15:guide>
        <p15:guide id="38" pos="4803" userDrawn="1">
          <p15:clr>
            <a:srgbClr val="FBAE40"/>
          </p15:clr>
        </p15:guide>
        <p15:guide id="39" pos="5088" userDrawn="1">
          <p15:clr>
            <a:srgbClr val="FBAE40"/>
          </p15:clr>
        </p15:guide>
        <p15:guide id="40" pos="5374" userDrawn="1">
          <p15:clr>
            <a:srgbClr val="FBAE40"/>
          </p15:clr>
        </p15:guide>
        <p15:guide id="41" pos="5658" userDrawn="1">
          <p15:clr>
            <a:srgbClr val="FBAE40"/>
          </p15:clr>
        </p15:guide>
        <p15:guide id="42" pos="5943" userDrawn="1">
          <p15:clr>
            <a:srgbClr val="FBAE40"/>
          </p15:clr>
        </p15:guide>
        <p15:guide id="43" pos="6229" userDrawn="1">
          <p15:clr>
            <a:srgbClr val="FBAE40"/>
          </p15:clr>
        </p15:guide>
        <p15:guide id="44" pos="6514" userDrawn="1">
          <p15:clr>
            <a:srgbClr val="FBAE40"/>
          </p15:clr>
        </p15:guide>
        <p15:guide id="45" pos="6798" userDrawn="1">
          <p15:clr>
            <a:srgbClr val="FBAE40"/>
          </p15:clr>
        </p15:guide>
        <p15:guide id="46" pos="7083" userDrawn="1">
          <p15:clr>
            <a:srgbClr val="FBAE40"/>
          </p15:clr>
        </p15:guide>
        <p15:guide id="47" pos="7369" userDrawn="1">
          <p15:clr>
            <a:srgbClr val="FBAE40"/>
          </p15:clr>
        </p15:guide>
        <p15:guide id="48" pos="7654" userDrawn="1">
          <p15:clr>
            <a:srgbClr val="FBAE40"/>
          </p15:clr>
        </p15:guide>
        <p15:guide id="49" pos="7939" userDrawn="1">
          <p15:clr>
            <a:srgbClr val="FBAE40"/>
          </p15:clr>
        </p15:guide>
        <p15:guide id="50" pos="822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1B42B789-C1F5-DC16-C5E4-9024154D6E08}"/>
              </a:ext>
            </a:extLst>
          </p:cNvPr>
          <p:cNvSpPr/>
          <p:nvPr userDrawn="1"/>
        </p:nvSpPr>
        <p:spPr>
          <a:xfrm>
            <a:off x="2646049" y="-1"/>
            <a:ext cx="9502629" cy="179388"/>
          </a:xfrm>
          <a:prstGeom prst="rect">
            <a:avLst/>
          </a:prstGeom>
          <a:solidFill>
            <a:srgbClr val="007033"/>
          </a:solidFill>
          <a:ln>
            <a:solidFill>
              <a:srgbClr val="007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DFD7AA6-312F-4D41-9EDC-04F082B27674}"/>
              </a:ext>
            </a:extLst>
          </p:cNvPr>
          <p:cNvSpPr/>
          <p:nvPr userDrawn="1"/>
        </p:nvSpPr>
        <p:spPr>
          <a:xfrm>
            <a:off x="10791730" y="7380289"/>
            <a:ext cx="1356948" cy="179387"/>
          </a:xfrm>
          <a:prstGeom prst="rect">
            <a:avLst/>
          </a:prstGeom>
          <a:solidFill>
            <a:srgbClr val="93C67B"/>
          </a:solidFill>
          <a:ln>
            <a:solidFill>
              <a:srgbClr val="BDBD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275C4F-DD33-C1BA-41E1-17E6DFF9FD13}"/>
              </a:ext>
            </a:extLst>
          </p:cNvPr>
          <p:cNvSpPr/>
          <p:nvPr userDrawn="1"/>
        </p:nvSpPr>
        <p:spPr>
          <a:xfrm>
            <a:off x="1289102" y="0"/>
            <a:ext cx="1354805" cy="17938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887" y="899837"/>
            <a:ext cx="5430307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19887" y="1979837"/>
            <a:ext cx="5430787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6267904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580" y="1979837"/>
            <a:ext cx="5204044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6150" y="1979613"/>
            <a:ext cx="5204044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102" y="899837"/>
            <a:ext cx="10861093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581" y="1979837"/>
            <a:ext cx="10861094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289535" y="0"/>
            <a:ext cx="1358509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648044" y="0"/>
            <a:ext cx="950214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1730" y="7019837"/>
            <a:ext cx="1357577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10792165" y="7380288"/>
            <a:ext cx="1358509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3" userDrawn="1">
          <p15:clr>
            <a:srgbClr val="F26B43"/>
          </p15:clr>
        </p15:guide>
        <p15:guide id="2" pos="527" userDrawn="1">
          <p15:clr>
            <a:srgbClr val="F26B43"/>
          </p15:clr>
        </p15:guide>
        <p15:guide id="3" pos="812" userDrawn="1">
          <p15:clr>
            <a:srgbClr val="F26B43"/>
          </p15:clr>
        </p15:guide>
        <p15:guide id="4" pos="1097" userDrawn="1">
          <p15:clr>
            <a:srgbClr val="F26B43"/>
          </p15:clr>
        </p15:guide>
        <p15:guide id="5" pos="1383" userDrawn="1">
          <p15:clr>
            <a:srgbClr val="F26B43"/>
          </p15:clr>
        </p15:guide>
        <p15:guide id="6" pos="1668" userDrawn="1">
          <p15:clr>
            <a:srgbClr val="F26B43"/>
          </p15:clr>
        </p15:guide>
        <p15:guide id="7" pos="1952" userDrawn="1">
          <p15:clr>
            <a:srgbClr val="F26B43"/>
          </p15:clr>
        </p15:guide>
        <p15:guide id="8" pos="2237" userDrawn="1">
          <p15:clr>
            <a:srgbClr val="F26B43"/>
          </p15:clr>
        </p15:guide>
        <p15:guide id="9" pos="2523" userDrawn="1">
          <p15:clr>
            <a:srgbClr val="F26B43"/>
          </p15:clr>
        </p15:guide>
        <p15:guide id="10" pos="2808" userDrawn="1">
          <p15:clr>
            <a:srgbClr val="F26B43"/>
          </p15:clr>
        </p15:guide>
        <p15:guide id="11" pos="3092" userDrawn="1">
          <p15:clr>
            <a:srgbClr val="F26B43"/>
          </p15:clr>
        </p15:guide>
        <p15:guide id="12" pos="3378" userDrawn="1">
          <p15:clr>
            <a:srgbClr val="F26B43"/>
          </p15:clr>
        </p15:guide>
        <p15:guide id="13" pos="3663" userDrawn="1">
          <p15:clr>
            <a:srgbClr val="F26B43"/>
          </p15:clr>
        </p15:guide>
        <p15:guide id="14" pos="3948" userDrawn="1">
          <p15:clr>
            <a:srgbClr val="F26B43"/>
          </p15:clr>
        </p15:guide>
        <p15:guide id="15" pos="4234" userDrawn="1">
          <p15:clr>
            <a:srgbClr val="F26B43"/>
          </p15:clr>
        </p15:guide>
        <p15:guide id="16" pos="4518" userDrawn="1">
          <p15:clr>
            <a:srgbClr val="F26B43"/>
          </p15:clr>
        </p15:guide>
        <p15:guide id="17" pos="4803" userDrawn="1">
          <p15:clr>
            <a:srgbClr val="F26B43"/>
          </p15:clr>
        </p15:guide>
        <p15:guide id="18" pos="5088" userDrawn="1">
          <p15:clr>
            <a:srgbClr val="F26B43"/>
          </p15:clr>
        </p15:guide>
        <p15:guide id="19" pos="5374" userDrawn="1">
          <p15:clr>
            <a:srgbClr val="F26B43"/>
          </p15:clr>
        </p15:guide>
        <p15:guide id="20" pos="5658" userDrawn="1">
          <p15:clr>
            <a:srgbClr val="F26B43"/>
          </p15:clr>
        </p15:guide>
        <p15:guide id="21" pos="5943" userDrawn="1">
          <p15:clr>
            <a:srgbClr val="F26B43"/>
          </p15:clr>
        </p15:guide>
        <p15:guide id="22" pos="6229" userDrawn="1">
          <p15:clr>
            <a:srgbClr val="F26B43"/>
          </p15:clr>
        </p15:guide>
        <p15:guide id="23" pos="6514" userDrawn="1">
          <p15:clr>
            <a:srgbClr val="F26B43"/>
          </p15:clr>
        </p15:guide>
        <p15:guide id="24" pos="6798" userDrawn="1">
          <p15:clr>
            <a:srgbClr val="F26B43"/>
          </p15:clr>
        </p15:guide>
        <p15:guide id="25" pos="7083" userDrawn="1">
          <p15:clr>
            <a:srgbClr val="F26B43"/>
          </p15:clr>
        </p15:guide>
        <p15:guide id="26" pos="7369" userDrawn="1">
          <p15:clr>
            <a:srgbClr val="F26B43"/>
          </p15:clr>
        </p15:guide>
        <p15:guide id="27" pos="7654" userDrawn="1">
          <p15:clr>
            <a:srgbClr val="F26B43"/>
          </p15:clr>
        </p15:guide>
        <p15:guide id="28" pos="7939" userDrawn="1">
          <p15:clr>
            <a:srgbClr val="F26B43"/>
          </p15:clr>
        </p15:guide>
        <p15:guide id="29" pos="8223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hyperlink" Target="https://www.funduszeeuropejskie.gov.pl/strony/o-funduszach/dokumenty/wytyczne-dotyczace-kwalifikowalnosci-2021-2027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hyperlink" Target="https://www.funduszeeuropejskie.gov.pl/strony/o-funduszach/dokumenty/wytyczne-dotyczace-realizacji-zasad-rownosciowych-w-ramach-funduszy-unijnych-na-lata-2021-2027-1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enx0204-iw01-0042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gov.pl/web/nfosigw/faq5" TargetMode="Externa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nfosigw/fundusze-europejskie-na-infrastrukture-klimat-i-srodowisko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25C1F810-5A2C-73E7-E2EA-32E6C2F66B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39167" y="4843789"/>
            <a:ext cx="12961440" cy="1240304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20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Warunki naboru nr </a:t>
            </a:r>
            <a:r>
              <a:rPr lang="pl-PL" sz="2000" dirty="0"/>
              <a:t>FENX.02.04-IW.01-004/25 Edukacja w zakresie kwestii klimatycznych, adaptacji do zmian klimatu oraz ochrony zasobów wodnych (działania informacyjno-edukacyjne, kampanie)</a:t>
            </a:r>
            <a:br>
              <a:rPr lang="pl-PL" sz="1600" dirty="0"/>
            </a:br>
            <a:endParaRPr lang="pl-PL" altLang="pl-PL" sz="160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4" name="Obraz 3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79186D41-AE21-F972-9D13-80E94C5A64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sp>
        <p:nvSpPr>
          <p:cNvPr id="14" name="Tytuł 1">
            <a:extLst>
              <a:ext uri="{FF2B5EF4-FFF2-40B4-BE49-F238E27FC236}">
                <a16:creationId xmlns:a16="http://schemas.microsoft.com/office/drawing/2014/main" id="{13CA0706-8249-3742-85AE-F68EDE7037D0}"/>
              </a:ext>
            </a:extLst>
          </p:cNvPr>
          <p:cNvSpPr txBox="1">
            <a:spLocks/>
          </p:cNvSpPr>
          <p:nvPr/>
        </p:nvSpPr>
        <p:spPr bwMode="auto">
          <a:xfrm>
            <a:off x="3335511" y="5767051"/>
            <a:ext cx="7344816" cy="73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Anita Wichniarek, Grażyna Świerżyńska-Siudej, Katarzyna Zaczek, Ewelina Zając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Warszawa, 17 września 2025 r.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00B03E41-BEFE-8873-57E5-B9E5EB0E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19287" y="7308229"/>
            <a:ext cx="11457930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45086EB-7162-88C4-F711-2E08CD9AB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Obraz 5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6575F6C1-471D-456B-703A-83AB81F600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F7F1958-129D-3C21-959B-2B10DA2285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5E956-1D08-CE57-FA43-8A1BB139B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328BB2-797F-DE46-779B-1AA409CC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Zasady finansowania projektu 2/4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472D154-A2D7-23C9-BF22-394574E06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6EA051D-4FA3-7C94-69B2-1C359E611E62}"/>
              </a:ext>
            </a:extLst>
          </p:cNvPr>
          <p:cNvSpPr txBox="1"/>
          <p:nvPr/>
        </p:nvSpPr>
        <p:spPr>
          <a:xfrm>
            <a:off x="5135711" y="692028"/>
            <a:ext cx="7344815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Katalog wydatków kwalifikowalnych - załącznik nr 5 do Regulaminu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Warunki uznania poniesionych kosztów za wydatki kwalifikowalne określają w szczególności:</a:t>
            </a:r>
          </a:p>
          <a:p>
            <a:pPr marL="342900" indent="-342900">
              <a:buFont typeface="+mj-lt"/>
              <a:buAutoNum type="arabicPeriod"/>
            </a:pPr>
            <a:r>
              <a:rPr lang="pl-PL" dirty="0">
                <a:solidFill>
                  <a:schemeClr val="tx2"/>
                </a:solidFill>
              </a:rPr>
              <a:t>art. 44 ust. 3 ustawy o finansach publicznych:</a:t>
            </a:r>
          </a:p>
          <a:p>
            <a:pPr marL="360363"/>
            <a:r>
              <a:rPr lang="pl-PL" dirty="0">
                <a:solidFill>
                  <a:schemeClr val="tx2"/>
                </a:solidFill>
              </a:rPr>
              <a:t>„Wydatki publiczne powinny być dokonywane:</a:t>
            </a:r>
          </a:p>
          <a:p>
            <a:pPr marL="360363"/>
            <a:r>
              <a:rPr lang="pl-PL" dirty="0">
                <a:solidFill>
                  <a:schemeClr val="tx2"/>
                </a:solidFill>
              </a:rPr>
              <a:t>1) w sposób celowy i oszczędny, z zachowaniem zasad:</a:t>
            </a:r>
          </a:p>
          <a:p>
            <a:pPr marL="622300"/>
            <a:r>
              <a:rPr lang="pl-PL" dirty="0">
                <a:solidFill>
                  <a:schemeClr val="tx2"/>
                </a:solidFill>
              </a:rPr>
              <a:t>a) uzyskiwania najlepszych efektów z danych nakładów,</a:t>
            </a:r>
          </a:p>
          <a:p>
            <a:pPr marL="622300"/>
            <a:r>
              <a:rPr lang="pl-PL" dirty="0">
                <a:solidFill>
                  <a:schemeClr val="tx2"/>
                </a:solidFill>
              </a:rPr>
              <a:t>b) optymalnego doboru metod i środków służących osiągnięciu założonych celów;</a:t>
            </a:r>
          </a:p>
          <a:p>
            <a:pPr marL="360363"/>
            <a:r>
              <a:rPr lang="pl-PL" dirty="0">
                <a:solidFill>
                  <a:schemeClr val="tx2"/>
                </a:solidFill>
              </a:rPr>
              <a:t>2) w sposób umożliwiający terminową realizację zadań;</a:t>
            </a:r>
          </a:p>
          <a:p>
            <a:pPr marL="360363"/>
            <a:r>
              <a:rPr lang="pl-PL" dirty="0">
                <a:solidFill>
                  <a:schemeClr val="tx2"/>
                </a:solidFill>
              </a:rPr>
              <a:t>3) w wysokości i terminach wynikających z wcześniej zaciągniętych zobowiązań.”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pl-PL" dirty="0">
                <a:solidFill>
                  <a:schemeClr val="tx2"/>
                </a:solidFill>
              </a:rPr>
              <a:t>Wytyczne dotyczące kwalifikowalności wydatków:</a:t>
            </a:r>
          </a:p>
          <a:p>
            <a:pPr marL="360363"/>
            <a:r>
              <a:rPr lang="pl-PL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https://www.funduszeeuropejskie.gov.pl/strony/o-funduszach/dokumenty/wytyczne-dotyczace-kwalifikowalnosci-2021-2027/</a:t>
            </a:r>
            <a:endParaRPr lang="pl-PL" dirty="0">
              <a:solidFill>
                <a:schemeClr val="tx2"/>
              </a:solidFill>
            </a:endParaRP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rgbClr val="C00000"/>
                </a:solidFill>
              </a:rPr>
              <a:t>Koszty pośrednie są kwalifikowalne i rozliczane są wg stawki ryczałtowej - 7% kwalifikowalnych kosztów bezpośrednich w projekcie.</a:t>
            </a:r>
          </a:p>
          <a:p>
            <a:endParaRPr lang="pl-PL" sz="800" dirty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Katalog kosztów pośrednich – załącznik nr 8 do Regulaminu</a:t>
            </a:r>
          </a:p>
        </p:txBody>
      </p:sp>
      <p:pic>
        <p:nvPicPr>
          <p:cNvPr id="8" name="Obraz 7" descr="Widok na polską dziką rzekę.">
            <a:extLst>
              <a:ext uri="{FF2B5EF4-FFF2-40B4-BE49-F238E27FC236}">
                <a16:creationId xmlns:a16="http://schemas.microsoft.com/office/drawing/2014/main" id="{C1486E88-E31D-550B-2FFE-D51DD1648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" y="1552530"/>
            <a:ext cx="4686195" cy="466297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73AD4D5-8A81-4A17-81B1-B62BE8A65A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26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5BAF5-2889-571B-4AA8-A9AD13F92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BA535F-ADA6-506A-E6DB-2CBC65D4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39" y="251445"/>
            <a:ext cx="4439984" cy="5746104"/>
          </a:xfrm>
        </p:spPr>
        <p:txBody>
          <a:bodyPr/>
          <a:lstStyle/>
          <a:p>
            <a:r>
              <a:rPr lang="pl-PL" dirty="0"/>
              <a:t>Zasady finansowania projektu 3/4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08ADBDF-4147-9F86-539E-89CCD0F73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EDA0974-8FF6-683B-3C08-268C6C842CD6}"/>
              </a:ext>
            </a:extLst>
          </p:cNvPr>
          <p:cNvSpPr txBox="1"/>
          <p:nvPr/>
        </p:nvSpPr>
        <p:spPr>
          <a:xfrm>
            <a:off x="5207719" y="445807"/>
            <a:ext cx="770470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Jeżeli do udzielanych zamówień nie stosuje się ustawy Prawo zamówień publicznych, a postępowanie wszczęto przed dniem zawarcia umowy o dofinansowanie, zastosowanie mają Wytyczne dotyczące kwalifikowalności – podrozdział 3.2 (zasada konkurencyjności).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Jeżeli zamówienie jest przeprowadzane zgodnie z zasadą konkurencyjności należy: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opublikować zapytanie ofertowe na stronie internetowej bazy konkurencyjności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prowadzić komunikację na zasadach określonych w Wytycznych.</a:t>
            </a:r>
          </a:p>
          <a:p>
            <a:r>
              <a:rPr lang="pl-PL" dirty="0">
                <a:solidFill>
                  <a:srgbClr val="C00000"/>
                </a:solidFill>
              </a:rPr>
              <a:t>Przygotowanie i przeprowadzenie postępowania musi zapewniać zachowanie uczciwej konkurencji oraz równe traktowanie wykonawców, przejrzystość i proporcjonalność – zgodnie z podrozdziałem 3.2 Wytycznych (zasada konkurencyjności).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Przy ocenie prawidłowości udzielania zamówień wszczętych przed wejściem w życie pierwszej wersji Wytycznych (czyli przed 25 listopada 2022 r.), zamówienia są weryfikowane pod względem zgodności z regulacjami krajowymi i unijnymi, z zasadą uczciwej konkurencji i równego traktowania wykonawców.</a:t>
            </a:r>
          </a:p>
        </p:txBody>
      </p:sp>
      <p:pic>
        <p:nvPicPr>
          <p:cNvPr id="8" name="Obraz 7" descr="Obraz zawierający na wolnym powietrzu, Zasoby wodne, woda, Zlewis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2837FFC-C3B2-7E5D-7CF8-84997F852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" y="1552530"/>
            <a:ext cx="4686195" cy="466297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743D255-144C-F7F3-8B60-6875CD81DF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85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C9968-4489-4988-CD7F-AD85BF1BF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C73695-DAF3-33D7-A2D4-29CD0FAD0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/>
              <a:t>Zasady finansowania projektu 4/4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2CE08A6-156F-DCCF-555F-A5A34740C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EBCDA7C-44E9-AA7E-CB8D-F8D582E63F8A}"/>
              </a:ext>
            </a:extLst>
          </p:cNvPr>
          <p:cNvSpPr txBox="1"/>
          <p:nvPr/>
        </p:nvSpPr>
        <p:spPr>
          <a:xfrm>
            <a:off x="4775671" y="313169"/>
            <a:ext cx="854917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Wnioskodawca jest zobowiązany do stosowania </a:t>
            </a:r>
            <a:r>
              <a:rPr lang="pl-PL" b="1" dirty="0">
                <a:solidFill>
                  <a:schemeClr val="tx2"/>
                </a:solidFill>
              </a:rPr>
              <a:t>Wytycznych równościowych</a:t>
            </a:r>
            <a:r>
              <a:rPr lang="pl-PL" dirty="0">
                <a:solidFill>
                  <a:schemeClr val="tx2"/>
                </a:solidFill>
              </a:rPr>
              <a:t>:</a:t>
            </a:r>
          </a:p>
          <a:p>
            <a:r>
              <a:rPr lang="pl-PL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https://www.funduszeeuropejskie.gov.pl/strony/o-funduszach/dokumenty/wytyczne-dotyczace-realizacji-zasad-rownosciowych-w-ramach-funduszy-unijnych-na-lata-2021-2027-1/</a:t>
            </a:r>
            <a:endParaRPr lang="pl-PL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w tym </a:t>
            </a:r>
            <a:r>
              <a:rPr lang="pl-PL" b="1" dirty="0">
                <a:solidFill>
                  <a:schemeClr val="tx2"/>
                </a:solidFill>
              </a:rPr>
              <a:t>standardów dostępności –</a:t>
            </a:r>
            <a:r>
              <a:rPr lang="pl-PL" dirty="0">
                <a:solidFill>
                  <a:schemeClr val="tx2"/>
                </a:solidFill>
              </a:rPr>
              <a:t> załącznik nr 2 do Wytycznych i</a:t>
            </a:r>
            <a:r>
              <a:rPr lang="pl-PL" b="1" dirty="0">
                <a:solidFill>
                  <a:schemeClr val="tx2"/>
                </a:solidFill>
              </a:rPr>
              <a:t> załącznik nr 10 do Regulaminu.</a:t>
            </a:r>
          </a:p>
          <a:p>
            <a:r>
              <a:rPr lang="pl-PL" dirty="0">
                <a:solidFill>
                  <a:schemeClr val="tx2"/>
                </a:solidFill>
              </a:rPr>
              <a:t>Dopuszcza się stosowanie Mechanizmu Racjonalnych Usprawnień </a:t>
            </a:r>
            <a:r>
              <a:rPr lang="pl-PL" b="1" dirty="0">
                <a:solidFill>
                  <a:schemeClr val="tx2"/>
                </a:solidFill>
              </a:rPr>
              <a:t>(MRU)</a:t>
            </a:r>
            <a:r>
              <a:rPr lang="pl-PL" dirty="0">
                <a:solidFill>
                  <a:schemeClr val="tx2"/>
                </a:solidFill>
              </a:rPr>
              <a:t>, o którym mowa w Wytycznych.</a:t>
            </a:r>
          </a:p>
          <a:p>
            <a:r>
              <a:rPr lang="pl-PL" dirty="0">
                <a:solidFill>
                  <a:schemeClr val="tx2"/>
                </a:solidFill>
              </a:rPr>
              <a:t>Wnioskodawca jest zobowiązany do przestrzegania praw i wolności określonych w </a:t>
            </a:r>
            <a:r>
              <a:rPr lang="pl-PL" b="1" dirty="0">
                <a:solidFill>
                  <a:schemeClr val="tx2"/>
                </a:solidFill>
              </a:rPr>
              <a:t>Karcie Praw Podstawowych </a:t>
            </a:r>
            <a:r>
              <a:rPr lang="pl-PL" dirty="0">
                <a:solidFill>
                  <a:schemeClr val="tx2"/>
                </a:solidFill>
              </a:rPr>
              <a:t>(KPP) oraz </a:t>
            </a:r>
            <a:r>
              <a:rPr lang="pl-PL" b="1" dirty="0">
                <a:solidFill>
                  <a:schemeClr val="tx2"/>
                </a:solidFill>
              </a:rPr>
              <a:t>Konwencji o prawach osób niepełnosprawnych </a:t>
            </a:r>
            <a:r>
              <a:rPr lang="pl-PL" dirty="0">
                <a:solidFill>
                  <a:schemeClr val="tx2"/>
                </a:solidFill>
              </a:rPr>
              <a:t>(KPON).</a:t>
            </a:r>
          </a:p>
          <a:p>
            <a:r>
              <a:rPr lang="pl-PL" dirty="0">
                <a:solidFill>
                  <a:schemeClr val="tx2"/>
                </a:solidFill>
              </a:rPr>
              <a:t>W zakresie KPP w szczególności należy przestrzegać: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20 Równość wobec prawa,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21 Niedyskryminacja,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23 Równość kobiet i mężczyzn,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25 Prawa osób w podeszłym wieku,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26 Integracja osób niepełnosprawnych.</a:t>
            </a:r>
          </a:p>
          <a:p>
            <a:r>
              <a:rPr lang="pl-PL" dirty="0">
                <a:solidFill>
                  <a:schemeClr val="tx2"/>
                </a:solidFill>
              </a:rPr>
              <a:t>W zakresie KPON w szczególności należy przestrzegać: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4 Obowiązki ogólne,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9 Dostępność,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12 Równość wobec prawa,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art. 27 Praca i zatrudnienie.</a:t>
            </a:r>
          </a:p>
        </p:txBody>
      </p:sp>
      <p:pic>
        <p:nvPicPr>
          <p:cNvPr id="8" name="Obraz 7" descr="Obraz zawierający na wolnym powietrzu, Zasoby wodne, woda, Zlewisk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9FF3743-1B81-163A-6063-024CC88F4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" y="1552530"/>
            <a:ext cx="4686195" cy="466297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A2024E46-4B4C-A93A-CA70-809A590437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37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A6E70-D35F-D72F-D16B-BA1B770F3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12FE393-0049-A0DC-E155-D9DC1780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01" y="1747822"/>
            <a:ext cx="5200339" cy="467603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92F714A-BFD8-1C0D-588D-15ABD2F33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01" y="179437"/>
            <a:ext cx="5902314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Wydatki kwalifikowalne w naborze nr FENX.02.04-IW.01-004/25 </a:t>
            </a:r>
            <a:r>
              <a:rPr lang="pl-PL" sz="1200" dirty="0"/>
              <a:t>(1/6)</a:t>
            </a:r>
            <a:br>
              <a:rPr lang="pl-PL" sz="1200" dirty="0"/>
            </a:br>
            <a:endParaRPr lang="pl-PL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F705C056-FA19-4E32-87C6-A536029739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F759C17-BA22-AEAF-AC0B-59B586BC6E0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0D37E10-65CE-5C41-A1E7-A5ACBEA00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799" y="1610501"/>
            <a:ext cx="6840760" cy="516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20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76943-FD35-2F06-D73D-234903CEA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4A1C0B-0EEE-6D59-5C62-5C9555E8F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70"/>
            <a:ext cx="10676804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Wydatki kwalifikowalne w naborze nr FENX.02.04-IW.01-004/25 </a:t>
            </a:r>
            <a:r>
              <a:rPr lang="pl-PL" sz="1200" dirty="0"/>
              <a:t>(2/6)</a:t>
            </a:r>
            <a:br>
              <a:rPr lang="pl-PL" sz="1200" dirty="0"/>
            </a:br>
            <a:endParaRPr lang="pl-PL" sz="1200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8E3717D-02B3-1FB8-9491-AEA2F46719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746693A-13F2-D8A8-F3C0-25BBB3A4EAC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D2220B7-C083-5184-FCCF-1CB69ADE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39" y="1369639"/>
            <a:ext cx="6912768" cy="4999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02ECD4F-BD5E-57C3-2D7E-86D7A1AF7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7319" y="1869555"/>
            <a:ext cx="8352928" cy="46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157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6A3F7-FE73-A948-B19D-D33F367CB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DBFD3F-99FF-51D9-06CF-D0AE2A124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70"/>
            <a:ext cx="10676804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Wydatki kwalifikowalne w naborze nr FENX.02.04-IW.01-004/25 </a:t>
            </a:r>
            <a:r>
              <a:rPr lang="pl-PL" sz="1200" dirty="0"/>
              <a:t>(3/6)</a:t>
            </a:r>
            <a:br>
              <a:rPr lang="pl-PL" sz="1200" dirty="0"/>
            </a:br>
            <a:endParaRPr lang="pl-PL" sz="1200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B0254B1-F0A6-BD54-311A-A32B6365D7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70194D3-D271-D93A-68EF-F90D586D81A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08ADA52-6114-F636-C19D-4F9A217D9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29" y="2663693"/>
            <a:ext cx="12324850" cy="262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42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D221F-ACC4-7EEF-2F9B-795ABC86B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F11C68-3A9B-A24C-76B0-8660959A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10750533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Wydatki kwalifikowalne w naborze nr FENX.02.04-IW.01-004/25 </a:t>
            </a:r>
            <a:r>
              <a:rPr lang="pl-PL" sz="1200" dirty="0"/>
              <a:t>(4/6) </a:t>
            </a:r>
            <a:br>
              <a:rPr lang="pl-PL" dirty="0"/>
            </a:br>
            <a:endParaRPr lang="pl-PL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5C672E7-50A1-6145-11E1-8657D50497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72AE54-D940-945C-27D2-D1C614EF5FC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8D59EDC-D01C-F2C9-0972-B683099DE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31" y="1331565"/>
            <a:ext cx="3004896" cy="252631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D195DD4-B68F-3AFF-8703-7694D9B9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1" y="3916140"/>
            <a:ext cx="2860880" cy="28297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E4A1E7A-C6D1-16DD-1030-31AE662AFB1A}"/>
              </a:ext>
            </a:extLst>
          </p:cNvPr>
          <p:cNvSpPr txBox="1"/>
          <p:nvPr/>
        </p:nvSpPr>
        <p:spPr>
          <a:xfrm>
            <a:off x="4215271" y="1320494"/>
            <a:ext cx="862152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Podatek od towarów i usług (VAT) może stanowić koszt kwalifikowalny projektu.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Rozporządzenie Parlamentu Europejskiego i Rady (UE) nr 2021/1060 z dnia 24 czerwca 2021 r. art. 64 ust. 1 lit c,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Wytyczne dotyczące kwalifikowalności wydatków na lata 2021-2027, Podrozdział 3.5. Podatek od towarów i usług (VAT).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Wydatki na dostępność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Mechanizm Racjonalnych Usprawnień (MRU)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Wytyczne dotyczące realizacji zasad równościowych w ramach funduszy unijnych na lata 2021-2027</a:t>
            </a:r>
          </a:p>
        </p:txBody>
      </p:sp>
    </p:spTree>
    <p:extLst>
      <p:ext uri="{BB962C8B-B14F-4D97-AF65-F5344CB8AC3E}">
        <p14:creationId xmlns:p14="http://schemas.microsoft.com/office/powerpoint/2010/main" val="112192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6A927-6238-4C12-74A3-E2B138B62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877F25-F318-AA30-161D-3A789AACC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10822541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Wydatki kwalifikowalne w naborze nr FENX.02.04-IW.01-004/25 </a:t>
            </a:r>
            <a:r>
              <a:rPr lang="pl-PL" sz="1200" dirty="0"/>
              <a:t>(5/6)</a:t>
            </a:r>
            <a:br>
              <a:rPr lang="pl-PL" sz="1200" dirty="0"/>
            </a:br>
            <a:br>
              <a:rPr lang="pl-PL" sz="1200" dirty="0"/>
            </a:br>
            <a:endParaRPr lang="pl-PL" sz="1200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04E2D8C2-D38B-52ED-8CDC-6660575C42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296E98-7120-0503-8A0A-6FD78A7ECE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D242BEE-A875-0F75-0057-5C02A25946F3}"/>
              </a:ext>
            </a:extLst>
          </p:cNvPr>
          <p:cNvSpPr txBox="1"/>
          <p:nvPr/>
        </p:nvSpPr>
        <p:spPr>
          <a:xfrm>
            <a:off x="4385823" y="1213401"/>
            <a:ext cx="905395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Kwalifikowalne będą następujące kategorie kosztów: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AutoNum type="arabicParenR"/>
            </a:pPr>
            <a:r>
              <a:rPr lang="pl-PL" dirty="0">
                <a:solidFill>
                  <a:schemeClr val="tx2"/>
                </a:solidFill>
              </a:rPr>
              <a:t>Koszty bezpośrednie :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lphaLcParenR"/>
            </a:pPr>
            <a:r>
              <a:rPr lang="pl-PL" dirty="0">
                <a:solidFill>
                  <a:schemeClr val="tx2"/>
                </a:solidFill>
              </a:rPr>
              <a:t>wartości niematerialne i prawne: koszty nabycia i/lub odpłatnego korzystania z wartości niematerialnych i prawnych, oprogramowanie i licencje (bez urządzeń do ich obsługi);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lphaLcParenR" startAt="2"/>
            </a:pPr>
            <a:r>
              <a:rPr lang="pl-PL" dirty="0">
                <a:solidFill>
                  <a:schemeClr val="tx2"/>
                </a:solidFill>
              </a:rPr>
              <a:t>usługi zewnętrzne, w tym np.: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związane z organizacją warsztatów, spotkań itp.;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usługi informatyczne np. hosting, migracja danych, kolokacja serwerów;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usługi/działania w zakresie informacji, promocji, marketingu;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usługi doradcze, koszty ekspertów zewnętrznych, koszty związane z realizacją badań i analiz;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catering i usługa hotelarska;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AutoNum type="alphaLcParenR" startAt="3"/>
            </a:pPr>
            <a:r>
              <a:rPr lang="pl-PL" dirty="0">
                <a:solidFill>
                  <a:schemeClr val="tx2"/>
                </a:solidFill>
              </a:rPr>
              <a:t>środki trwałe/ dostawy; 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dostawy (inne niż środki trwałe);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personel projektu.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E219673-11E0-8F43-A644-58CFA2713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0" y="2499516"/>
            <a:ext cx="4314533" cy="387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12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D37D4-F29D-68C7-902B-FE4D4F1A8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5FA862-8916-BD45-F512-A2B15CC4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Wkład własny w naborze nr FENX.02.04-IW.01-004/25 </a:t>
            </a:r>
            <a:r>
              <a:rPr lang="pl-PL" sz="1200" dirty="0"/>
              <a:t>(6/6)</a:t>
            </a:r>
            <a:br>
              <a:rPr lang="pl-PL" sz="1200" dirty="0"/>
            </a:br>
            <a:br>
              <a:rPr lang="pl-PL" sz="1200" dirty="0"/>
            </a:br>
            <a:endParaRPr lang="pl-PL" sz="1200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371FA04-118D-61F4-1CD2-B27AFB2990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D0437CD-A236-F74C-1B98-EC1DE75EF35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22A464E-F8BA-F0B1-E0AE-AA48A34F2017}"/>
              </a:ext>
            </a:extLst>
          </p:cNvPr>
          <p:cNvSpPr txBox="1"/>
          <p:nvPr/>
        </p:nvSpPr>
        <p:spPr>
          <a:xfrm>
            <a:off x="4385823" y="1213401"/>
            <a:ext cx="898266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Definicja wkładu własnego znajduje się w Wytycznych w zakresie kwalifikowalności wydatków na lata 2021-2027 :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	wkład beneficjenta do projektu (pieniężny lub niepieniężny), który nie zostanie 	beneficjentowi przekazany w formie dofinansowania (różnica między kwotą wydatków 	kwalifikowalnych a kwotą dofinansowania przekazaną beneficjentowi, zgodnie ze stopą 	dofinansowania dla projektu rozumianą jako % dofinansowania wydatków	kwalifikowalnych;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Załącznik nr 6 do wniosku o dofinansowanie „Oświadczenia”;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Wkład niepieniężny – w naborze nr FENX.02.04-IW.01-004/25 jest niekwalifikowalny z wyłączeniem nieodpłatnej pracy wykonywanej przez wolontariuszy na podstawie ustawy o działalności pożytku publicznego i o wolontariacie.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F47950A-F476-560C-1D45-EE75258ED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7" y="1277850"/>
            <a:ext cx="4230179" cy="4230179"/>
          </a:xfrm>
          <a:prstGeom prst="rect">
            <a:avLst/>
          </a:prstGeom>
        </p:spPr>
      </p:pic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94B1424B-7CA5-98E6-0F9B-6460988DFBCF}"/>
              </a:ext>
            </a:extLst>
          </p:cNvPr>
          <p:cNvSpPr/>
          <p:nvPr/>
        </p:nvSpPr>
        <p:spPr>
          <a:xfrm>
            <a:off x="3953775" y="2448257"/>
            <a:ext cx="864096" cy="549775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27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5D356-8056-9503-AB2D-783D4008F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64F33E-8C3E-630C-4A41-55147644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pośrednie w naborze nr FENX.02.04-IW.01-004/25 </a:t>
            </a:r>
            <a:br>
              <a:rPr lang="pl-PL" dirty="0"/>
            </a:br>
            <a:endParaRPr lang="pl-PL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507F671A-EA42-66DA-5E2F-443AB0CC4C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19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395DDE-2C84-D420-F58C-9102B900CE4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79D9A1E-EDD7-916B-B9A6-1F4C24AEEF41}"/>
              </a:ext>
            </a:extLst>
          </p:cNvPr>
          <p:cNvSpPr txBox="1"/>
          <p:nvPr/>
        </p:nvSpPr>
        <p:spPr>
          <a:xfrm>
            <a:off x="5951508" y="1812670"/>
            <a:ext cx="727603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Kwalifikowalne będą następujące kategorie kosztów: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pl-PL" dirty="0">
                <a:solidFill>
                  <a:schemeClr val="tx2"/>
                </a:solidFill>
              </a:rPr>
              <a:t>Koszty pośrednie: uproszczona metoda rozliczania wydatków, stawka ryczałtowa 7 % kwalifikowanych kosztów bezpośrednich projektu. </a:t>
            </a:r>
          </a:p>
          <a:p>
            <a:pPr marL="342900" indent="-342900">
              <a:buFont typeface="+mj-lt"/>
              <a:buAutoNum type="alphaLcParenR"/>
            </a:pPr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1D8A42C-1B5B-23F9-F216-133E926AE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4" y="1441818"/>
            <a:ext cx="5200339" cy="46760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B97F956-4A87-7370-6047-01F329B05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617" y="3854749"/>
            <a:ext cx="7706005" cy="21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27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3461AAC7-DAEA-2482-E670-67E5A8B9CA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DA37B94-D69E-4778-362F-9CA42162589C}"/>
              </a:ext>
            </a:extLst>
          </p:cNvPr>
          <p:cNvSpPr txBox="1">
            <a:spLocks/>
          </p:cNvSpPr>
          <p:nvPr/>
        </p:nvSpPr>
        <p:spPr bwMode="auto">
          <a:xfrm>
            <a:off x="6431854" y="695649"/>
            <a:ext cx="6179711" cy="51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r>
              <a:rPr lang="pl-PL" dirty="0"/>
              <a:t>I Warunki merytoryczne</a:t>
            </a:r>
          </a:p>
          <a:p>
            <a:endParaRPr lang="pl-PL" sz="900" dirty="0"/>
          </a:p>
          <a:p>
            <a:pPr>
              <a:tabLst>
                <a:tab pos="622300" algn="l"/>
              </a:tabLst>
            </a:pPr>
            <a:r>
              <a:rPr lang="pl-PL" sz="2000" dirty="0"/>
              <a:t>1.	Podstawowe informacje o naborze</a:t>
            </a:r>
          </a:p>
          <a:p>
            <a:pPr>
              <a:tabLst>
                <a:tab pos="622300" algn="l"/>
              </a:tabLst>
            </a:pPr>
            <a:r>
              <a:rPr lang="pl-PL" sz="2000" dirty="0"/>
              <a:t>2.	Warunki naboru</a:t>
            </a:r>
          </a:p>
          <a:p>
            <a:pPr>
              <a:tabLst>
                <a:tab pos="622300" algn="l"/>
              </a:tabLst>
            </a:pPr>
            <a:r>
              <a:rPr lang="pl-PL" sz="2000" dirty="0"/>
              <a:t>3.	Zasady finansowania projektu</a:t>
            </a:r>
          </a:p>
          <a:p>
            <a:pPr>
              <a:tabLst>
                <a:tab pos="622300" algn="l"/>
              </a:tabLst>
            </a:pPr>
            <a:r>
              <a:rPr lang="pl-PL" sz="2000" dirty="0"/>
              <a:t>4.	Wydatki kwalifikowalne, wkład własny</a:t>
            </a:r>
          </a:p>
          <a:p>
            <a:pPr>
              <a:tabLst>
                <a:tab pos="622300" algn="l"/>
              </a:tabLst>
            </a:pPr>
            <a:r>
              <a:rPr lang="pl-PL" sz="2000" dirty="0"/>
              <a:t>5.	Koszty pośrednie</a:t>
            </a:r>
          </a:p>
          <a:p>
            <a:pPr>
              <a:tabLst>
                <a:tab pos="622300" algn="l"/>
              </a:tabLst>
            </a:pPr>
            <a:r>
              <a:rPr lang="pl-PL" sz="2000" dirty="0"/>
              <a:t>6.	Wskaźniki stosowane w naborze</a:t>
            </a:r>
          </a:p>
          <a:p>
            <a:pPr>
              <a:tabLst>
                <a:tab pos="622300" algn="l"/>
              </a:tabLst>
            </a:pPr>
            <a:r>
              <a:rPr lang="pl-PL" sz="2000" dirty="0"/>
              <a:t>7.	Załączniki do wniosku o dofinansowanie</a:t>
            </a:r>
          </a:p>
          <a:p>
            <a:pPr>
              <a:tabLst>
                <a:tab pos="622300" algn="l"/>
              </a:tabLst>
            </a:pPr>
            <a:endParaRPr lang="pl-PL" sz="2000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8D6727F-92DC-8074-D290-B9EA3703D3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46CB8775-B182-BE79-7571-680E46782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6BFC1-DAD0-C430-6CE2-415CC9C9A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B74A7C-B6C5-8258-708E-F545D029B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pośrednie w naborze nr FENX.02.04-IW.01-004/25 </a:t>
            </a:r>
            <a:br>
              <a:rPr lang="pl-PL" dirty="0"/>
            </a:br>
            <a:endParaRPr lang="pl-PL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223A2BFD-1D37-7AB7-90D5-74572701A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ABEA3EB-7060-90B3-08A9-63037168A09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71C9D8B-DD19-A4A6-83DC-C2D4B19C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512" y="1043533"/>
            <a:ext cx="8756218" cy="52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3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60D3C-6C80-8C25-B87B-52D67A20E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37892AF-7864-E196-E9E6-E5EE807BA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pośrednie w naborze nr FENX.02.04-IW.01-004/25 </a:t>
            </a:r>
            <a:br>
              <a:rPr lang="pl-PL" dirty="0"/>
            </a:br>
            <a:endParaRPr lang="pl-PL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2D9674A-A9BF-25EC-C3C0-002BAB7881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8669F53-5DCC-2E34-D785-9ABC9A7ADB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1E1E1C6-A1BB-D25E-72D0-DC578EF9BBC8}"/>
              </a:ext>
            </a:extLst>
          </p:cNvPr>
          <p:cNvSpPr txBox="1"/>
          <p:nvPr/>
        </p:nvSpPr>
        <p:spPr>
          <a:xfrm>
            <a:off x="5783783" y="1098611"/>
            <a:ext cx="727603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Kosztami pośrednimi są: 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lphaLcParenR"/>
            </a:pPr>
            <a:r>
              <a:rPr lang="pl-PL" dirty="0">
                <a:solidFill>
                  <a:schemeClr val="tx2"/>
                </a:solidFill>
              </a:rPr>
              <a:t>Koszty poniesione na przygotowanie wniosku o dofinansowanie projektu, w szczególności: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wydatki poniesione na opracowanie lub aktualizację dokumentacji niezbędnej do przygotowania wniosku o dofinansowanie projektu,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wydatki poniesione na nadzór nad przygotowaniem dokumentacji aplikacyjnej.</a:t>
            </a:r>
          </a:p>
          <a:p>
            <a:r>
              <a:rPr lang="pl-PL" dirty="0">
                <a:solidFill>
                  <a:schemeClr val="tx2"/>
                </a:solidFill>
              </a:rPr>
              <a:t>b)	Koszty ogólne, w szczególności: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utrzymania powierzchni biurowych (czynsz, najem, opłaty administracyjne),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opłaty za energię elektryczną, cieplną, gazową i wodę, opłaty przesyłowe,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opłaty za odprowadzanie ścieków, opłaty za wywóz odpadów komunalnych,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usług pocztowych, telefonicznych, internetowych, kurierskich,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usług powielania dokumentów,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materiałów biurowych i artykułów piśmienniczych,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ochrony, koszty sprzątania pomieszczeń,</a:t>
            </a:r>
          </a:p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683E8E-5150-2461-8570-68E86F1D0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4" y="1441818"/>
            <a:ext cx="5200339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4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45824-E476-2FF0-F8A7-982328190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A27EEB-382A-6221-7784-0B9B15DC3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pośrednie w naborze nr FENX.02.04-IW.01-004/25 </a:t>
            </a:r>
            <a:br>
              <a:rPr lang="pl-PL" dirty="0"/>
            </a:br>
            <a:endParaRPr lang="pl-PL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09B876A-2E3B-0F4B-25DF-376C01526E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A022E2-BD8F-80AF-F9DA-578C2FFA3D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BE965BD-DF8E-0257-D70B-3F804A30FCBD}"/>
              </a:ext>
            </a:extLst>
          </p:cNvPr>
          <p:cNvSpPr txBox="1"/>
          <p:nvPr/>
        </p:nvSpPr>
        <p:spPr>
          <a:xfrm>
            <a:off x="5611941" y="1259557"/>
            <a:ext cx="72760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 startAt="3"/>
            </a:pPr>
            <a:r>
              <a:rPr lang="pl-PL" dirty="0">
                <a:solidFill>
                  <a:schemeClr val="tx2"/>
                </a:solidFill>
              </a:rPr>
              <a:t>Koszty osobowe, w szczególności: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koordynatora projektu,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zarządu,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personelu obsługowego (obsługa kadrowa, finansowa, administracyjna, sekretariat, kancelaria, obsługa prawna) na potrzeby funkcjonowania jednostki,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koszty obsługi księgowej ; </a:t>
            </a:r>
          </a:p>
          <a:p>
            <a:pPr marL="342900" indent="-342900">
              <a:buFont typeface="+mj-lt"/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Koszty związane z wykorzystaniem informatycznych systemów wspomagających zarządzanie i monitorowanie projektu; </a:t>
            </a:r>
          </a:p>
          <a:p>
            <a:pPr marL="342900" indent="-342900">
              <a:buFont typeface="+mj-lt"/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Koszty związane z niezbędnymi ekspertyzami, poradami prawnymi, doradztwem finansowym lub technicznym;</a:t>
            </a:r>
          </a:p>
          <a:p>
            <a:pPr marL="342900" indent="-342900">
              <a:buFont typeface="+mj-lt"/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Koszty poniesione na usługi obce niezbędne dla realizacji projektu;</a:t>
            </a:r>
          </a:p>
          <a:p>
            <a:pPr marL="342900" indent="-342900">
              <a:buFont typeface="+mj-lt"/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Koszty poniesione na szkolenia dla pracowników beneficjenta zaangażowanych w realizację przedmiotu projektu; </a:t>
            </a:r>
          </a:p>
          <a:p>
            <a:pPr marL="342900" indent="-342900">
              <a:buFont typeface="+mj-lt"/>
              <a:buAutoNum type="alphaLcParenR" startAt="4"/>
            </a:pPr>
            <a:r>
              <a:rPr lang="pl-PL" dirty="0">
                <a:solidFill>
                  <a:schemeClr val="tx2"/>
                </a:solidFill>
              </a:rPr>
              <a:t>Koszty poniesione na audyty związane z realizacją projektu;</a:t>
            </a:r>
          </a:p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3E99D07-2394-4BA5-2D3C-AC4AA801D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4" y="1441818"/>
            <a:ext cx="5200339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70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7262-B9F8-C4FA-DC82-11EC0FC6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898E98-E4EA-AE86-EC55-0047A1807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66" y="99246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pośrednie w naborze nr FENX.02.04-IW.01-004/25 </a:t>
            </a:r>
            <a:br>
              <a:rPr lang="pl-PL" dirty="0"/>
            </a:br>
            <a:endParaRPr lang="pl-PL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3EB2454-63FB-F9AE-D72C-61D697B2AE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A05696F-D4FC-8E71-583A-23D6E1FB5A1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F651C67-7010-33B5-689E-F46689155B67}"/>
              </a:ext>
            </a:extLst>
          </p:cNvPr>
          <p:cNvSpPr txBox="1"/>
          <p:nvPr/>
        </p:nvSpPr>
        <p:spPr>
          <a:xfrm>
            <a:off x="5601898" y="1388370"/>
            <a:ext cx="727603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Koszty zakupu wyposażenia i sprzętu na potrzeby pracowników beneficjenta;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Koszty remontu lub adaptacji powierzchni biurowej do potrzeb pracowników beneficjenta;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Koszty archiwizacji dokumentów związanych z realizacją projektu;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Wydatki związane z otworzeniem lub prowadzeniem wyodrębnionego na rzecz projektu subkonta na rachunku płatniczym lub odrębnego rachunku płatniczego;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Opłaty pobierane od dokonywanych transakcji płatniczych (krajowych lub zagranicznych);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Odpisy amortyzacje, koszty najmu lub zakupu aktywów (środków trwałych i wartości niematerialnych i prawnych) używanych na potrzeby osób, o których mowa w lit. c);</a:t>
            </a:r>
          </a:p>
          <a:p>
            <a:pPr marL="342900" indent="-342900">
              <a:buFont typeface="+mj-lt"/>
              <a:buAutoNum type="alphaLcParenR" startAt="9"/>
            </a:pPr>
            <a:r>
              <a:rPr lang="pl-PL" dirty="0">
                <a:solidFill>
                  <a:schemeClr val="tx2"/>
                </a:solidFill>
              </a:rPr>
              <a:t>Koszty eksploatacji służbowych samochodów osobowych.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C5A7EDA-D82F-2994-D222-1680A2982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4" y="1441818"/>
            <a:ext cx="5200339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03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63386-3D14-2862-F037-E1608ADC2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9C5FDE-D65C-70E1-C106-DBA6B3FB8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23" y="-65747"/>
            <a:ext cx="9629297" cy="1306427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r>
              <a:rPr lang="pl-PL" dirty="0"/>
              <a:t>Koszty niekwalifikowalne w naborze nr FENX.02.04-IW.01-004/25 </a:t>
            </a:r>
            <a:br>
              <a:rPr lang="pl-PL" dirty="0"/>
            </a:br>
            <a:endParaRPr lang="pl-PL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277D6BB-F681-AD55-1040-9A601F1A3B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7B8595C-49F2-F506-6EE9-2C9D2F72E9D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5070A30-514F-BD5B-945A-47069E314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990" y="1603788"/>
            <a:ext cx="4352098" cy="435209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D0EC2DA-C89C-BFA5-AEFB-396D8B09F35D}"/>
              </a:ext>
            </a:extLst>
          </p:cNvPr>
          <p:cNvSpPr txBox="1"/>
          <p:nvPr/>
        </p:nvSpPr>
        <p:spPr>
          <a:xfrm>
            <a:off x="4690216" y="1240680"/>
            <a:ext cx="849694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W ramach projektów </a:t>
            </a:r>
            <a:r>
              <a:rPr lang="pl-PL" b="1" dirty="0">
                <a:solidFill>
                  <a:schemeClr val="tx2"/>
                </a:solidFill>
              </a:rPr>
              <a:t>NIE</a:t>
            </a:r>
            <a:r>
              <a:rPr lang="pl-PL" dirty="0">
                <a:solidFill>
                  <a:schemeClr val="tx2"/>
                </a:solidFill>
              </a:rPr>
              <a:t> będą kwalifikowalne m.in.: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/>
            </a:pPr>
            <a:r>
              <a:rPr lang="pl-PL" dirty="0">
                <a:solidFill>
                  <a:schemeClr val="tx2"/>
                </a:solidFill>
              </a:rPr>
              <a:t>koszty dotyczące robót i materiałów budowlanych;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pl-PL" dirty="0">
                <a:solidFill>
                  <a:schemeClr val="tx2"/>
                </a:solidFill>
              </a:rPr>
              <a:t>opłaty finansowe;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3"/>
            </a:pPr>
            <a:r>
              <a:rPr lang="pl-PL" dirty="0">
                <a:solidFill>
                  <a:schemeClr val="tx2"/>
                </a:solidFill>
              </a:rPr>
              <a:t>wkład niepieniężny z wyłączeniem wolontariatu;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4"/>
            </a:pPr>
            <a:r>
              <a:rPr lang="pl-PL" dirty="0">
                <a:solidFill>
                  <a:schemeClr val="tx2"/>
                </a:solidFill>
              </a:rPr>
              <a:t>koszty zakupu nieruchomości oraz koszty związane z tym zakupem;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5"/>
            </a:pPr>
            <a:r>
              <a:rPr lang="pl-PL" dirty="0">
                <a:solidFill>
                  <a:schemeClr val="tx2"/>
                </a:solidFill>
              </a:rPr>
              <a:t>koszty nabycia prawa użytkowania wieczystego i innych tytułów prawnych do nieruchomości oraz koszty związane z tym nabyciem;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6"/>
            </a:pPr>
            <a:r>
              <a:rPr lang="pl-PL" dirty="0">
                <a:solidFill>
                  <a:schemeClr val="tx2"/>
                </a:solidFill>
              </a:rPr>
              <a:t>koszty dotyczące nadzoru/ zarządzania inwestycją;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7"/>
            </a:pPr>
            <a:r>
              <a:rPr lang="pl-PL" dirty="0">
                <a:solidFill>
                  <a:schemeClr val="tx2"/>
                </a:solidFill>
              </a:rPr>
              <a:t>koszty nabycia środków transportu;</a:t>
            </a:r>
          </a:p>
          <a:p>
            <a:endParaRPr lang="pl-PL" dirty="0">
              <a:solidFill>
                <a:schemeClr val="tx2"/>
              </a:solidFill>
            </a:endParaRPr>
          </a:p>
          <a:p>
            <a:pPr marL="342900" indent="-342900">
              <a:buFont typeface="+mj-lt"/>
              <a:buAutoNum type="arabicParenR" startAt="8"/>
            </a:pPr>
            <a:r>
              <a:rPr lang="pl-PL" dirty="0">
                <a:solidFill>
                  <a:schemeClr val="tx2"/>
                </a:solidFill>
              </a:rPr>
              <a:t>amortyzacja i leasing środków trwałych</a:t>
            </a:r>
          </a:p>
        </p:txBody>
      </p:sp>
    </p:spTree>
    <p:extLst>
      <p:ext uri="{BB962C8B-B14F-4D97-AF65-F5344CB8AC3E}">
        <p14:creationId xmlns:p14="http://schemas.microsoft.com/office/powerpoint/2010/main" val="535694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9CEE6-B613-10C8-0F4D-02FF7C81F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1C4919-9A65-C5C3-012F-027AF2124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07" y="215683"/>
            <a:ext cx="9629297" cy="1306427"/>
          </a:xfrm>
        </p:spPr>
        <p:txBody>
          <a:bodyPr>
            <a:normAutofit/>
          </a:bodyPr>
          <a:lstStyle/>
          <a:p>
            <a:r>
              <a:rPr lang="pl-PL" dirty="0"/>
              <a:t>Wskaźniki w naborze nr FENX.02.04-IW.01-004/25 </a:t>
            </a:r>
            <a:br>
              <a:rPr lang="pl-PL" dirty="0"/>
            </a:br>
            <a:endParaRPr lang="pl-PL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975F106-C37C-2236-A8A8-07B6F33A60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2F6DD4F-7C54-6D81-692C-AF34AB7EBB8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A6099AD-E34E-09CF-1602-737F1FCFF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23" y="608012"/>
            <a:ext cx="11305256" cy="613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8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45BC7-0018-29F6-B52B-52FF1F72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D998E2-8C6E-C5CC-CC7C-CC12FB261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(1)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E09F4173-E51E-176E-810A-6EDAFA2072A9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5B369AF-52BD-A955-8E72-5B2AB53CD9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07B298C-4581-A29E-C2F4-456B41C5CBD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15EC509E-3040-A475-AA72-CD459ADF0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FF1AE63-56FF-D5E7-13ED-216FABADBD68}"/>
              </a:ext>
            </a:extLst>
          </p:cNvPr>
          <p:cNvSpPr txBox="1"/>
          <p:nvPr/>
        </p:nvSpPr>
        <p:spPr>
          <a:xfrm>
            <a:off x="4798386" y="1375900"/>
            <a:ext cx="854917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Integralną część wniosku o dofinansowanie stanowią załączniki, które wnioskodawca dołącza w aplikacji WOD2021 (składane wraz z wnioskiem, w terminie przewidzianym dla naboru) zgodnie z Instrukcją wypełniania wniosku o dofinansowanie. </a:t>
            </a: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buSzPts val="1100"/>
            </a:pPr>
            <a:r>
              <a:rPr lang="pl-PL" sz="2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Warunkiem uczestnictwa w naborze jest złożenie wniosku o dofinansowanie, którego wzór stanowi załącznik nr 1 do Regulaminu, wraz z załącznikami. </a:t>
            </a:r>
          </a:p>
          <a:p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Lista i zakres wymaganych załączników stanowią załącznik nr 2 do Regulaminu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endParaRPr lang="pl-PL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13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79FFA-049C-4E62-3D67-D72C0D4A5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427DE6-E4C1-0A2D-E1AD-7969B1234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(2)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EE3AC7A-39F8-89A8-7B94-3B8961649ADE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782298B6-DE1D-6B86-8811-C805E67DCB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0E587F7-DAF3-A0AE-74D0-087E247DF8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C9500CA8-43FB-1AFF-8D6D-57CA00B32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B9969A0-8AE8-4622-28DE-C705EC5A377B}"/>
              </a:ext>
            </a:extLst>
          </p:cNvPr>
          <p:cNvSpPr txBox="1"/>
          <p:nvPr/>
        </p:nvSpPr>
        <p:spPr>
          <a:xfrm>
            <a:off x="4775671" y="313169"/>
            <a:ext cx="8549178" cy="6140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Lista i zakres wymaganych załączników stanowią załącznik nr 2 do Regulaminu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Załączniki formalne</a:t>
            </a:r>
            <a:endParaRPr lang="pl-PL" sz="2000" b="1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Dokumenty potwierdzające status prawny wnioskodawcy właściwe dla danej formy prawnej - </a:t>
            </a: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Dokumenty potwierdzające umocowanie osób uprawionych do reprezentowania wnioskodawcy (np. uchwały odpowiednich organów wnioskodawcy w przedmiocie wyboru osób uprawionych do reprezentowania wnioskodawcy) - </a:t>
            </a: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Upoważnienie/pełnomocnictwo do podpisywania wniosku, dokumentów formalno-prawnych i finansowych w przypadku podpisania wniosku przez osoby inne niż wynikające z dokumentów rejestrowych – jeżeli dotyczy.</a:t>
            </a:r>
          </a:p>
          <a:p>
            <a:endParaRPr lang="pl-PL" sz="16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16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sz="16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55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0FFF-BBC0-1E0E-5394-C28EE34FA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C868DA-EC3E-339D-D10E-F8673C8B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(3)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6D8B002-0C9C-5FA8-2D91-590A5ED5C2C1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FF25FAD1-8D48-A4EB-B055-1014659482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201E84E-8720-C609-E484-316578F1933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24CFAB33-9A85-990C-F125-F801AD499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1A607CF-B67B-95AD-99EA-73152CD9863A}"/>
              </a:ext>
            </a:extLst>
          </p:cNvPr>
          <p:cNvSpPr txBox="1"/>
          <p:nvPr/>
        </p:nvSpPr>
        <p:spPr>
          <a:xfrm>
            <a:off x="4775671" y="313169"/>
            <a:ext cx="8549178" cy="6540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Załączniki merytoryczne:</a:t>
            </a: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Zgodność z prawem ochrony środowiska – </a:t>
            </a: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Działania informacyjno-promocyjne - </a:t>
            </a: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</a:t>
            </a:r>
            <a:endParaRPr lang="pl-PL" sz="20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Oświadczenia wnioskodawcy 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</a:t>
            </a:r>
            <a:r>
              <a:rPr lang="pl-PL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2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Porozumienie zawarte pomiędzy wnioskodawcą, a podmiotem, który jest upoważniony do ponoszenia wydatków kwalifikowanych/umowa partnerstwa – jeżeli dotyczy</a:t>
            </a: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2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Plan realizacji projektu - </a:t>
            </a: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</a:t>
            </a:r>
            <a:endParaRPr lang="pl-PL" sz="20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Harmonogram realizacji projektu - </a:t>
            </a: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obowiązkowy.</a:t>
            </a:r>
            <a:endParaRPr lang="pl-PL" sz="20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Kalkulacja kosztów Projektu </a:t>
            </a:r>
            <a:r>
              <a:rPr lang="pl-PL" sz="20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– obowiązkowy </a:t>
            </a:r>
            <a:endParaRPr lang="pl-PL" sz="20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Zgoda eksperta zewnętrznego określająca zakres współpracy – jeżeli dotyczy.</a:t>
            </a:r>
            <a:endParaRPr lang="pl-PL" sz="2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Strategia komunikacji projektu — opcjonalny.</a:t>
            </a:r>
          </a:p>
          <a:p>
            <a:endParaRPr lang="pl-PL" sz="16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16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sz="16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80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2589C-3B89-31C7-32E5-76C5FC3CC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E3D8BC-80C8-71E4-21E2-D13C8F34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(4)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E363857-78CC-0BE9-C21F-3A2D339BF424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55864DBA-B1E0-8954-6569-0A5B98A7EE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29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AD9561D-A0DF-4153-777B-8E6BDD7BCC5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554A7AA-C043-7963-65D5-6113C8605BC4}"/>
              </a:ext>
            </a:extLst>
          </p:cNvPr>
          <p:cNvSpPr txBox="1"/>
          <p:nvPr/>
        </p:nvSpPr>
        <p:spPr>
          <a:xfrm>
            <a:off x="4775671" y="313169"/>
            <a:ext cx="85491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Zgodność z prawem ochrony środowiska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32096FC-9B8F-A3C4-95B7-1906520FB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503" y="928041"/>
            <a:ext cx="9505056" cy="572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9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1EEEC0-B947-8327-BA9B-D5D927AF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Podstawowe informacje o naborze</a:t>
            </a:r>
            <a:br>
              <a:rPr lang="pl-PL" dirty="0"/>
            </a:b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B9FD794-D83E-FBB2-233C-983AC0365E83}"/>
              </a:ext>
            </a:extLst>
          </p:cNvPr>
          <p:cNvSpPr txBox="1"/>
          <p:nvPr/>
        </p:nvSpPr>
        <p:spPr>
          <a:xfrm>
            <a:off x="4991695" y="579522"/>
            <a:ext cx="8045121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tx2"/>
                </a:solidFill>
              </a:rPr>
              <a:t>Wnioski o dofinansowanie należy składać</a:t>
            </a:r>
            <a:r>
              <a:rPr lang="pl-PL" dirty="0">
                <a:solidFill>
                  <a:schemeClr val="tx2"/>
                </a:solidFill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w formie elektronicznej, przy użyciu aplikacji WOD2021 (wod.cst2021.gov.pl),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2"/>
                </a:solidFill>
              </a:rPr>
              <a:t>w terminie </a:t>
            </a:r>
            <a:r>
              <a:rPr lang="pl-PL" b="1" dirty="0">
                <a:solidFill>
                  <a:schemeClr val="tx2"/>
                </a:solidFill>
              </a:rPr>
              <a:t>od 30.07.2025 r. (od godz. 10:00) do 28.11.2025 r. (do godz. 15:30)</a:t>
            </a:r>
            <a:r>
              <a:rPr lang="pl-PL" dirty="0">
                <a:solidFill>
                  <a:schemeClr val="tx2"/>
                </a:solidFill>
              </a:rPr>
              <a:t>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Alokacja: </a:t>
            </a:r>
            <a:r>
              <a:rPr lang="pl-PL" b="1" dirty="0">
                <a:solidFill>
                  <a:schemeClr val="tx2"/>
                </a:solidFill>
              </a:rPr>
              <a:t>10 mln zł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Poziom współfinansowania ze środków EFRR wynosi </a:t>
            </a:r>
            <a:r>
              <a:rPr lang="pl-PL" b="1" dirty="0">
                <a:solidFill>
                  <a:schemeClr val="tx2"/>
                </a:solidFill>
              </a:rPr>
              <a:t>maksymalnie 79,71 % </a:t>
            </a:r>
            <a:r>
              <a:rPr lang="pl-PL" dirty="0">
                <a:solidFill>
                  <a:schemeClr val="tx2"/>
                </a:solidFill>
              </a:rPr>
              <a:t>wartości wydatków kwalifikowalnych projektu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Pomoc finansowa jest udzielana w formie </a:t>
            </a:r>
            <a:r>
              <a:rPr lang="pl-PL" b="1" dirty="0">
                <a:solidFill>
                  <a:schemeClr val="tx2"/>
                </a:solidFill>
              </a:rPr>
              <a:t>bezzwrotnego </a:t>
            </a:r>
            <a:r>
              <a:rPr lang="pl-PL" dirty="0">
                <a:solidFill>
                  <a:schemeClr val="tx2"/>
                </a:solidFill>
              </a:rPr>
              <a:t>wsparcia finansowego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Tryb naboru: </a:t>
            </a:r>
            <a:r>
              <a:rPr lang="pl-PL" b="1" dirty="0">
                <a:solidFill>
                  <a:schemeClr val="tx2"/>
                </a:solidFill>
              </a:rPr>
              <a:t>konkurencyjny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b="1" dirty="0">
                <a:solidFill>
                  <a:schemeClr val="tx2"/>
                </a:solidFill>
              </a:rPr>
              <a:t>Dane do kontaktu:</a:t>
            </a:r>
          </a:p>
          <a:p>
            <a:r>
              <a:rPr lang="pl-PL" dirty="0">
                <a:solidFill>
                  <a:schemeClr val="tx2"/>
                </a:solidFill>
              </a:rPr>
              <a:t>Narodowy Funduszy Ochrony Środowiska i Gospodarki Wodnej</a:t>
            </a:r>
          </a:p>
          <a:p>
            <a:r>
              <a:rPr lang="pl-PL" dirty="0">
                <a:solidFill>
                  <a:schemeClr val="tx2"/>
                </a:solidFill>
              </a:rPr>
              <a:t>ul. Konstruktorska 3A, 02-673 Warszawa</a:t>
            </a:r>
          </a:p>
          <a:p>
            <a:r>
              <a:rPr lang="pl-PL" dirty="0">
                <a:solidFill>
                  <a:schemeClr val="tx2"/>
                </a:solidFill>
              </a:rPr>
              <a:t>Elektroniczna skrzynka podawcza: /rm5eox834i/</a:t>
            </a:r>
            <a:r>
              <a:rPr lang="pl-PL" dirty="0" err="1">
                <a:solidFill>
                  <a:schemeClr val="tx2"/>
                </a:solidFill>
              </a:rPr>
              <a:t>SkrytkaESP</a:t>
            </a:r>
            <a:endParaRPr lang="pl-PL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Adres do e-Doręczeń: AE:PL-10495-91598-HEWTI-17</a:t>
            </a:r>
          </a:p>
          <a:p>
            <a:r>
              <a:rPr lang="pl-PL" b="1" dirty="0">
                <a:solidFill>
                  <a:schemeClr val="tx2"/>
                </a:solidFill>
              </a:rPr>
              <a:t>e-mail: edukacja-klimat-fenx@nfosigw.gov.pl</a:t>
            </a:r>
          </a:p>
          <a:p>
            <a:r>
              <a:rPr lang="pl-PL" b="1" dirty="0">
                <a:solidFill>
                  <a:schemeClr val="tx2"/>
                </a:solidFill>
              </a:rPr>
              <a:t>nr tel.: 724 700 809</a:t>
            </a:r>
          </a:p>
          <a:p>
            <a:endParaRPr lang="pl-PL" sz="800" b="1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Link do naboru:</a:t>
            </a:r>
          </a:p>
          <a:p>
            <a:r>
              <a:rPr lang="pl-PL" dirty="0">
                <a:solidFill>
                  <a:schemeClr val="tx2"/>
                </a:solidFill>
                <a:hlinkClick r:id="rId3"/>
              </a:rPr>
              <a:t>https://www.gov.pl/web/nfosigw/fenx0204-iw01-00425</a:t>
            </a:r>
            <a:endParaRPr lang="pl-PL" dirty="0">
              <a:solidFill>
                <a:schemeClr val="tx2"/>
              </a:solidFill>
            </a:endParaRPr>
          </a:p>
          <a:p>
            <a:endParaRPr lang="pl-PL" dirty="0">
              <a:solidFill>
                <a:schemeClr val="tx2"/>
              </a:solidFill>
            </a:endParaRPr>
          </a:p>
          <a:p>
            <a:endParaRPr lang="pl-PL" sz="800" dirty="0">
              <a:solidFill>
                <a:schemeClr val="tx2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0C93C7-4011-D726-33E4-E613B960E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 descr="Widok na polską dziką rzekę.">
            <a:extLst>
              <a:ext uri="{FF2B5EF4-FFF2-40B4-BE49-F238E27FC236}">
                <a16:creationId xmlns:a16="http://schemas.microsoft.com/office/drawing/2014/main" id="{7EE17733-378E-053D-E4DD-5C4DC3E0C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557"/>
            <a:ext cx="4502139" cy="5216618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0CAB31B-18C4-CE06-EFE9-5D5BA78411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156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8DD8B-142D-B9A8-AA23-A7BBDD867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51D065-B0FE-DCD7-4E1B-EFF71AD2B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EF98BFC-A49A-3BBD-5A57-8BB33C6B629D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FF89F02F-D114-B497-5F64-5332D93622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436602A-C085-83C8-401C-EFEFCF5BDEB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4B1F087-F9F0-0A1D-EED0-C8ADCBA7EC8F}"/>
              </a:ext>
            </a:extLst>
          </p:cNvPr>
          <p:cNvSpPr txBox="1"/>
          <p:nvPr/>
        </p:nvSpPr>
        <p:spPr>
          <a:xfrm>
            <a:off x="4901415" y="313169"/>
            <a:ext cx="8549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Działania informacyjno-promocyjne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116E97C-641D-40F6-B151-1FEAA6462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211" y="712578"/>
            <a:ext cx="5305950" cy="538961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5A63BCE-C6D0-5434-41A9-433B91291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680" y="817996"/>
            <a:ext cx="4410317" cy="58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99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55506-5AB3-022C-DAED-239BFAAD4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5E3DE3-70A8-ED35-D158-5B91A6D1E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(6)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684BBA5-C32C-2A09-B94B-BC9ACBE441FE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203F4379-2BD2-B10C-AA48-EC3B1BEE46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8C08691-600F-D10D-10BD-79C67A0AD9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59D5B39-40DF-B0D4-A323-93EE74381E26}"/>
              </a:ext>
            </a:extLst>
          </p:cNvPr>
          <p:cNvSpPr txBox="1"/>
          <p:nvPr/>
        </p:nvSpPr>
        <p:spPr>
          <a:xfrm>
            <a:off x="4919687" y="313169"/>
            <a:ext cx="8530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Oświadczenia wnioskodawcy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8FE10DA-3E8A-B46D-AC99-CF5039FEE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58" y="1202382"/>
            <a:ext cx="10595940" cy="53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5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D9BF1-133E-7289-B958-095B6DA25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63121-BE10-ED8F-00C0-A851BA421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(7)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4A73298-2A7E-5302-28A4-E31A649F933B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A9B0DE7B-6111-158E-75DE-3AC95B932C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0E4B366-D6C2-0922-FB77-D2ACF685E2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FA1202A-4205-8432-425E-BDD35D22E8FF}"/>
              </a:ext>
            </a:extLst>
          </p:cNvPr>
          <p:cNvSpPr txBox="1"/>
          <p:nvPr/>
        </p:nvSpPr>
        <p:spPr>
          <a:xfrm>
            <a:off x="4901415" y="313169"/>
            <a:ext cx="8549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Plan realizacji przedsięwzięcia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sz="16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71D345D-26DC-D6A0-4064-38E7E2D11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11" y="637567"/>
            <a:ext cx="9505056" cy="602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29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3ADDA-CC87-FA12-F710-81020C1D7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C899CB-CF14-442D-8B24-354D33015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(8)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046BDFE-3C54-D596-C03D-AA658BFFAD86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611C4CA-F094-75B6-3DDD-B458D05F3B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B90312E-0AE0-AFBA-4490-AE06B3BED82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09046AD-3568-07F9-0D1C-22BB1C338E8E}"/>
              </a:ext>
            </a:extLst>
          </p:cNvPr>
          <p:cNvSpPr txBox="1"/>
          <p:nvPr/>
        </p:nvSpPr>
        <p:spPr>
          <a:xfrm>
            <a:off x="4963557" y="438361"/>
            <a:ext cx="8549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Harmonogram realizacji projektu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D6C1FED-705A-6398-DF27-A265DAEDE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535" y="1058069"/>
            <a:ext cx="8394521" cy="362408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3692C14-7C44-4653-F5CF-388664694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214" y="4932525"/>
            <a:ext cx="8580408" cy="169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6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4911A-3157-0ADD-CBD9-09FD3CD6F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38045B-E961-7E87-7DD2-716C720E6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13169"/>
            <a:ext cx="4410317" cy="6188437"/>
          </a:xfrm>
        </p:spPr>
        <p:txBody>
          <a:bodyPr/>
          <a:lstStyle/>
          <a:p>
            <a:r>
              <a:rPr lang="pl-PL" dirty="0">
                <a:effectLst/>
              </a:rPr>
              <a:t>Załączniki do wniosku o dofinansowanie </a:t>
            </a:r>
            <a:r>
              <a:rPr lang="pl-PL" sz="1000" dirty="0">
                <a:effectLst/>
              </a:rPr>
              <a:t>(9)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D6BE7A36-D5A1-1A0D-2347-208037B38BA8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BCEBEC42-DE67-E77A-8CD4-8E4E536EA7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C819552-555C-56DF-489F-BA3BE39C436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5E0B39E-DB94-A49D-C772-DB2F062A98D7}"/>
              </a:ext>
            </a:extLst>
          </p:cNvPr>
          <p:cNvSpPr txBox="1"/>
          <p:nvPr/>
        </p:nvSpPr>
        <p:spPr>
          <a:xfrm>
            <a:off x="4901415" y="313169"/>
            <a:ext cx="8549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Kalkulacja kosztów Projektu – załącznik jest</a:t>
            </a:r>
            <a:r>
              <a:rPr lang="pl-PL" dirty="0">
                <a:solidFill>
                  <a:schemeClr val="tx2"/>
                </a:solidFill>
                <a:ea typeface="Times New Roman" panose="02020603050405020304" pitchFamily="18" charset="0"/>
              </a:rPr>
              <a:t> sporządzany wg określonego wzoru.</a:t>
            </a:r>
            <a:endParaRPr lang="pl-PL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0A2AD00-08BF-9B5F-4602-871EE11F1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12" y="1187549"/>
            <a:ext cx="8371200" cy="32480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27F6554-35AD-605A-EFF6-FF057B551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145" y="4413206"/>
            <a:ext cx="8885958" cy="21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71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5C571-6106-ED09-1621-F57B20B7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4">
            <a:extLst>
              <a:ext uri="{FF2B5EF4-FFF2-40B4-BE49-F238E27FC236}">
                <a16:creationId xmlns:a16="http://schemas.microsoft.com/office/drawing/2014/main" id="{B3691338-7CED-E62F-8F56-CF1CD1455C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399507" y="360363"/>
            <a:ext cx="8640763" cy="1619251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Najważniejsze informacje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C8B97C1B-0430-05BE-443E-742DA400C6E1}"/>
              </a:ext>
            </a:extLst>
          </p:cNvPr>
          <p:cNvSpPr txBox="1">
            <a:spLocks/>
          </p:cNvSpPr>
          <p:nvPr/>
        </p:nvSpPr>
        <p:spPr bwMode="auto">
          <a:xfrm>
            <a:off x="6431855" y="1199729"/>
            <a:ext cx="6179711" cy="438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r>
              <a:rPr lang="pl-PL" dirty="0"/>
              <a:t>II Warunki formalne</a:t>
            </a:r>
          </a:p>
          <a:p>
            <a:endParaRPr lang="pl-PL" sz="900" dirty="0"/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Komunikacja z wnioskodawcą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Zasady składania, uzupełniania i poprawiania wniosku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Zasady przygotowania załączników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Zasady oceny projektu, kryteria wyboru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Procedura odwoławcza</a:t>
            </a:r>
          </a:p>
          <a:p>
            <a:pPr marL="457200" indent="-457200">
              <a:buFont typeface="+mj-lt"/>
              <a:buAutoNum type="arabicPeriod"/>
            </a:pPr>
            <a:r>
              <a:rPr lang="pl-PL" sz="2000" dirty="0"/>
              <a:t>Warunki zawarcia umowy o dofinansowanie</a:t>
            </a:r>
          </a:p>
          <a:p>
            <a:endParaRPr lang="pl-PL" sz="2000" dirty="0"/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7054F13E-19D0-5980-A910-49B3E2163DC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C5664FB-31BE-98CC-7E1B-CADEFB5CAE1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7EAB1ED7-243A-4340-97ED-6E3DC2B25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454856"/>
            <a:ext cx="6179711" cy="583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63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C9467-110E-E851-8E07-832A999EB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3225D-2C16-022A-AB69-877142B1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59" y="323453"/>
            <a:ext cx="4358084" cy="6178153"/>
          </a:xfrm>
        </p:spPr>
        <p:txBody>
          <a:bodyPr/>
          <a:lstStyle/>
          <a:p>
            <a:r>
              <a:rPr lang="pl-PL" dirty="0"/>
              <a:t>Komunikacja z wnioskodawcą 1/2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AEC3984-0F07-A7EE-798C-64A136C83009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08C7315F-842E-C0B7-B6A0-5CFE9BC0B3A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090C66-6B5C-F177-1DC4-FD4BAC9D793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8B591E80-29F4-8509-ECEC-6C6D96F21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2C6CADF-D44C-164A-D571-E042FF681AC7}"/>
              </a:ext>
            </a:extLst>
          </p:cNvPr>
          <p:cNvSpPr txBox="1"/>
          <p:nvPr/>
        </p:nvSpPr>
        <p:spPr>
          <a:xfrm>
            <a:off x="4870821" y="526344"/>
            <a:ext cx="818577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Komunikacja odbywa się w </a:t>
            </a:r>
            <a:r>
              <a:rPr lang="pl-PL" b="1" dirty="0">
                <a:solidFill>
                  <a:schemeClr val="tx2"/>
                </a:solidFill>
              </a:rPr>
              <a:t>formie elektronicznej za pośrednictwem skrzynki e-PUAP</a:t>
            </a:r>
            <a:r>
              <a:rPr lang="pl-PL" dirty="0">
                <a:solidFill>
                  <a:schemeClr val="tx2"/>
                </a:solidFill>
              </a:rPr>
              <a:t>: /rm5eox834i/</a:t>
            </a:r>
            <a:r>
              <a:rPr lang="pl-PL" dirty="0" err="1">
                <a:solidFill>
                  <a:schemeClr val="tx2"/>
                </a:solidFill>
              </a:rPr>
              <a:t>SkrytkaESP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b="1" dirty="0">
                <a:solidFill>
                  <a:schemeClr val="tx2"/>
                </a:solidFill>
              </a:rPr>
              <a:t>lub w formie e-Doręczeń </a:t>
            </a:r>
            <a:r>
              <a:rPr lang="pl-PL" dirty="0">
                <a:solidFill>
                  <a:schemeClr val="tx2"/>
                </a:solidFill>
              </a:rPr>
              <a:t>na adres: AE:PL-10495-91598-HEWTI-17.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rgbClr val="FF0000"/>
                </a:solidFill>
              </a:rPr>
              <a:t>Aplikacja WOD2021 służy </a:t>
            </a:r>
            <a:r>
              <a:rPr lang="pl-PL" b="1" dirty="0">
                <a:solidFill>
                  <a:srgbClr val="FF0000"/>
                </a:solidFill>
              </a:rPr>
              <a:t>jedynie</a:t>
            </a:r>
            <a:r>
              <a:rPr lang="pl-PL" dirty="0">
                <a:solidFill>
                  <a:srgbClr val="FF0000"/>
                </a:solidFill>
              </a:rPr>
              <a:t> do procesu złożenia, poprawy i uzupełnienia wniosku o dofinansowanie.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Gdy z powodów technicznych nie będzie możliwa komunikacja w ww. sposób, będzie się ona odbywała się na adres poczty elektronicznej Wnioskodawcy.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Gdy z powodów technicznych komunikacja w formie elektronicznej nie będzie możliwa, następuje ona w formie pisemnej, adres do korespondencji: Narodowy Fundusz Ochrony i Środowiska i Gospodarki Wodnej ul. Konstruktorska 3a, 02-673 Warszawa.	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Do określenia zasad doręczania:</a:t>
            </a:r>
          </a:p>
          <a:p>
            <a:pPr marL="342900" indent="-342900"/>
            <a:r>
              <a:rPr lang="pl-PL" dirty="0">
                <a:solidFill>
                  <a:schemeClr val="tx2"/>
                </a:solidFill>
              </a:rPr>
              <a:t>1)	informacji o wyborze projektu do dofinansowania,</a:t>
            </a:r>
          </a:p>
          <a:p>
            <a:pPr marL="342900" indent="-342900">
              <a:buAutoNum type="arabicParenR" startAt="2"/>
            </a:pPr>
            <a:r>
              <a:rPr lang="pl-PL" dirty="0">
                <a:solidFill>
                  <a:schemeClr val="tx2"/>
                </a:solidFill>
              </a:rPr>
              <a:t>informacji o negatywnej ocenie projektu</a:t>
            </a:r>
          </a:p>
          <a:p>
            <a:pPr marL="342900" indent="-342900">
              <a:buAutoNum type="arabicParenR" startAt="2"/>
            </a:pPr>
            <a:r>
              <a:rPr lang="pl-PL" dirty="0">
                <a:solidFill>
                  <a:schemeClr val="tx2"/>
                </a:solidFill>
              </a:rPr>
              <a:t>informacji potwierdzającej anulowanie/wycofanie wniosku,</a:t>
            </a:r>
          </a:p>
          <a:p>
            <a:pPr marL="342900" indent="-342900">
              <a:buAutoNum type="arabicParenR" startAt="2"/>
            </a:pPr>
            <a:r>
              <a:rPr lang="pl-PL" dirty="0">
                <a:solidFill>
                  <a:schemeClr val="tx2"/>
                </a:solidFill>
              </a:rPr>
              <a:t>oraz w korespondencji na etapie procedury odwoławczej,</a:t>
            </a:r>
          </a:p>
          <a:p>
            <a:r>
              <a:rPr lang="pl-PL" dirty="0">
                <a:solidFill>
                  <a:schemeClr val="tx2"/>
                </a:solidFill>
              </a:rPr>
              <a:t>stosuje się przepisy działu I rozdziału 8 ustawy z dnia 14 czerwca 1960 r. – Kodeks postępowania administracyjnego (art. 39 – 49b).</a:t>
            </a:r>
          </a:p>
        </p:txBody>
      </p:sp>
    </p:spTree>
    <p:extLst>
      <p:ext uri="{BB962C8B-B14F-4D97-AF65-F5344CB8AC3E}">
        <p14:creationId xmlns:p14="http://schemas.microsoft.com/office/powerpoint/2010/main" val="3816785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8D301-44BD-8EE2-E69D-00D78DD40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4A325F-D107-E636-0DFF-D0D8998F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/>
          <a:lstStyle/>
          <a:p>
            <a:r>
              <a:rPr lang="pl-PL" dirty="0"/>
              <a:t>Komunikacja z wnioskodawcą 2/2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88C6EE4-AD8C-578D-06E4-A3B25624BEDA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A30ACA29-85EA-CA51-A790-7FBFF12C11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8716CAF-C268-03BB-44AF-270C5567722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364BF345-5255-114C-8B2C-18A90A59E3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D2300A6-F382-7428-DEF1-83641A64701E}"/>
              </a:ext>
            </a:extLst>
          </p:cNvPr>
          <p:cNvSpPr txBox="1"/>
          <p:nvPr/>
        </p:nvSpPr>
        <p:spPr>
          <a:xfrm>
            <a:off x="5392515" y="521020"/>
            <a:ext cx="6721812" cy="560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tx2"/>
                </a:solidFill>
              </a:rPr>
              <a:t>Wnioskodawca ma obowiązek zawiadomić o każdej zmianie swojego adresu, w tym adresu poczty elektronicznej, skrzynki </a:t>
            </a:r>
            <a:r>
              <a:rPr lang="pl-PL" dirty="0" err="1">
                <a:solidFill>
                  <a:schemeClr val="tx2"/>
                </a:solidFill>
              </a:rPr>
              <a:t>ePUAP</a:t>
            </a:r>
            <a:r>
              <a:rPr lang="pl-PL" dirty="0">
                <a:solidFill>
                  <a:schemeClr val="tx2"/>
                </a:solidFill>
              </a:rPr>
              <a:t> lub adresu do e-Doręczeń. W przypadku niedopełnienia tego obowiązku, doręczenie pisma pod dotychczasowy adres będzie miało skutek prawny.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W przypadku gdy, koniec wyznaczonego terminu przypada na dzień ustawowo wolny od pracy, za ostatni dzień terminu uważa się najbliższy następny dzień powszedni. Sobota traktowana jest jako dzień równorzędny z dniem ustawowo wolnym od pracy. 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Pytania dotyczące konkursu można przesyłać na adres: e-mail: edukacja-klimat-fenx@nfosigw.gov.pl. Odpowiedzi udzielane są indywidualnie drogą elektroniczną. </a:t>
            </a:r>
          </a:p>
          <a:p>
            <a:r>
              <a:rPr lang="pl-PL" dirty="0">
                <a:solidFill>
                  <a:schemeClr val="tx2"/>
                </a:solidFill>
              </a:rPr>
              <a:t>W zakładce „FAQ” na stronie www NFOŚiGW: </a:t>
            </a:r>
            <a:r>
              <a:rPr lang="pl-PL" dirty="0">
                <a:solidFill>
                  <a:schemeClr val="tx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https://www.gov.pl/web/nfosigw/faq5</a:t>
            </a:r>
            <a:endParaRPr lang="pl-PL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zamieszczane są odpowiedzi na kluczowe lub powtarzające się pytania.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Udostępniony jest dedykowany nr telefonu do kontaktów w sprawie naboru: 724 700 809</a:t>
            </a:r>
          </a:p>
        </p:txBody>
      </p:sp>
    </p:spTree>
    <p:extLst>
      <p:ext uri="{BB962C8B-B14F-4D97-AF65-F5344CB8AC3E}">
        <p14:creationId xmlns:p14="http://schemas.microsoft.com/office/powerpoint/2010/main" val="2862657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7CD51-ABA7-9B31-9E11-4181BA129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371BE2-9905-87C8-FC90-58CD96E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/>
          <a:lstStyle/>
          <a:p>
            <a:r>
              <a:rPr lang="pl-PL" dirty="0">
                <a:effectLst/>
              </a:rPr>
              <a:t>Zasady składania, uzupełniania i poprawiania wniosku </a:t>
            </a:r>
            <a:r>
              <a:rPr lang="pl-PL" sz="1000" dirty="0">
                <a:effectLst/>
              </a:rPr>
              <a:t>(1)</a:t>
            </a:r>
            <a:r>
              <a:rPr lang="pl-PL" dirty="0">
                <a:effectLst/>
              </a:rPr>
              <a:t> </a:t>
            </a:r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7D68B87-C044-DD68-D544-6DD4EDDE3D47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290A011-DC83-2B5F-E13F-2137E0D4DF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377007D-E9E2-BD77-B6CE-BBBBD74CD54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14AE1B2-D8FF-2251-27C0-AE79BECBEB7F}"/>
              </a:ext>
            </a:extLst>
          </p:cNvPr>
          <p:cNvSpPr txBox="1"/>
          <p:nvPr/>
        </p:nvSpPr>
        <p:spPr>
          <a:xfrm>
            <a:off x="4919687" y="363528"/>
            <a:ext cx="7410666" cy="580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>
              <a:lnSpc>
                <a:spcPct val="115000"/>
              </a:lnSpc>
            </a:pPr>
            <a:endParaRPr lang="pl-PL" sz="1100" dirty="0">
              <a:latin typeface="Open Sans" pitchFamily="2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buSzPts val="1100"/>
              <a:tabLst>
                <a:tab pos="685800" algn="l"/>
              </a:tabLst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Wniosek o dofinansowanie uznaje się za złożony, jeśli spełnia następujące warunki:</a:t>
            </a:r>
          </a:p>
          <a:p>
            <a:pPr marL="342900" lvl="0" indent="-342900">
              <a:lnSpc>
                <a:spcPct val="115000"/>
              </a:lnSpc>
              <a:buSzPct val="70000"/>
              <a:buFont typeface="+mj-lt"/>
              <a:buAutoNum type="arabicParenR"/>
              <a:tabLst>
                <a:tab pos="685800" algn="l"/>
              </a:tabLs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został złożony przez osoby upoważnione do reprezentacji wnioskodawcy w terminie naboru i posiada status „Przesłany” w aplikacji WOD2021,</a:t>
            </a: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SzPct val="70000"/>
              <a:buFont typeface="+mj-lt"/>
              <a:buAutoNum type="arabicParenR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został złożony zgodnie z zasadami określonymi w regulaminie.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Wniosek o dofinansowanie należy złożyć wyłącznie w postaci elektronicznej za pośrednictwem aplikacji WOD2021. </a:t>
            </a:r>
          </a:p>
          <a:p>
            <a:pPr lvl="0"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Wniosek należy sporządzić zgodnie z Instrukcją wypełniania wniosku o dofinansowanie projektu</a:t>
            </a:r>
            <a:r>
              <a:rPr lang="pl-PL" sz="2000" i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stanowiącą załącznik nr 1 do Regulaminu. 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Wszelkie inne postaci elektronicznej albo papierowej wizualizacji treści wniosku nie stanowią wniosku o dofinansowanie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i nie będą podlegać ocenie.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buSzPts val="1100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Wniosek o dofinansowanie powinien zostać sporządzony w języku polskim</a:t>
            </a:r>
            <a:endParaRPr lang="pl-PL" sz="2000" dirty="0">
              <a:effectLst/>
              <a:latin typeface="Open Sans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Obraz 3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4863B6FB-A5DE-6084-04CC-B2F35FCCF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-1" y="1907629"/>
            <a:ext cx="4640335" cy="437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63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71A52-8714-C523-3D7F-972259297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7F0389-1F94-7E9B-3BC8-BE304D8DC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składania, uzupełniania i poprawiania wniosku </a:t>
            </a:r>
            <a:r>
              <a:rPr lang="pl-PL" sz="1000" dirty="0">
                <a:effectLst/>
              </a:rPr>
              <a:t>(2)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9765351-9FFD-2824-A6BD-E6C460083E9A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58162D5D-4C60-58C0-D836-D4814A5E57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39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D4C58BC-12F4-8F69-94AE-E5CDC7250FB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5C738E4-6144-84FA-7571-2AEC25E67F0F}"/>
              </a:ext>
            </a:extLst>
          </p:cNvPr>
          <p:cNvSpPr txBox="1"/>
          <p:nvPr/>
        </p:nvSpPr>
        <p:spPr>
          <a:xfrm>
            <a:off x="5207719" y="521020"/>
            <a:ext cx="7056784" cy="6129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Wniosek o dofinansowanie składany jest przez naciśnięcie w aplikacji WOD2021 przycisku „Prześlij wniosek”, </a:t>
            </a: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a następnie potwierdzenie wysłania wniosku poprzez naciśnięcie przycisku „Tak”. </a:t>
            </a:r>
            <a:r>
              <a:rPr lang="pl-PL" sz="1600" dirty="0">
                <a:solidFill>
                  <a:schemeClr val="tx2"/>
                </a:solidFill>
                <a:ea typeface="Times New Roman" panose="02020603050405020304" pitchFamily="18" charset="0"/>
              </a:rPr>
              <a:t> Z</a:t>
            </a: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łożenie wniosku zostanie potwierdzone komunikatem „Proces przesłania wniosku został zakończony pomyślnie”. 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IW będzie się komunikować z wnioskodawcą posługując się </a:t>
            </a:r>
            <a:r>
              <a:rPr lang="pl-PL" sz="16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numerem wniosku nadanym w aplikacji WOD2021 </a:t>
            </a: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 skutecznym wysłaniu wniosku. 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endParaRPr lang="pl-PL" sz="16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może złożyć tylko jeden wniosek o dofinansowanie na ten sam projekt w ramach naboru. W przypadku złożenia większej liczby wniosków na ten sam projekt w ramach naboru IW wzywa wnioskodawcę do wskazania jednego wniosku o dofinansowanie, który będzie podlegał ocenie oraz wycofania pozostałych wniosków w aplikacji WOD2021.</a:t>
            </a:r>
            <a:endParaRPr lang="pl-PL" sz="16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 przypadku niewskazania wniosku przez wnioskodawcę, ocenie będzie podlegał wniosek o dofinansowanie złożony jako pierwszy. </a:t>
            </a:r>
            <a:endParaRPr lang="pl-PL" sz="16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r>
              <a:rPr lang="pl-PL" sz="16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ma możliwość wycofania wniosku o dofinansowanie. W takim przypadku wnioskodawca wycofuje wniosek w aplikacji WOD2021 oraz informuje o tym IW w piśmie podpisanym zgodnie z zasadami reprezentacji wnioskodawcy.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  <a:buNone/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Obraz 5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53C73BF4-3873-A811-98B0-8D0179711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216088" y="1863189"/>
            <a:ext cx="4832540" cy="45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72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A462D-D37D-BCD4-81AE-7073CB970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6EA09E-497E-BE15-9F00-6C0BA4D7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Warunki naboru 1/5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D082888-C627-4E42-4F56-0A163B673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CDBB91DA-9161-D053-8AE0-2DC457902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F1F8A04-EF65-BDF2-E2FF-90495DF64053}"/>
              </a:ext>
            </a:extLst>
          </p:cNvPr>
          <p:cNvSpPr txBox="1"/>
          <p:nvPr/>
        </p:nvSpPr>
        <p:spPr>
          <a:xfrm>
            <a:off x="5193176" y="1061360"/>
            <a:ext cx="708587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2"/>
                </a:solidFill>
              </a:rPr>
              <a:t>Dofinansowanie mogą otrzymać</a:t>
            </a:r>
            <a:r>
              <a:rPr lang="pl-PL" sz="2400" dirty="0">
                <a:solidFill>
                  <a:schemeClr val="tx2"/>
                </a:solidFill>
              </a:rPr>
              <a:t>:</a:t>
            </a:r>
          </a:p>
          <a:p>
            <a:pPr marL="342900" indent="-168275">
              <a:buFont typeface="+mj-lt"/>
              <a:buAutoNum type="arabicPeriod"/>
            </a:pPr>
            <a:r>
              <a:rPr lang="pl-PL" sz="2400" dirty="0">
                <a:solidFill>
                  <a:schemeClr val="tx2"/>
                </a:solidFill>
              </a:rPr>
              <a:t>    instytuty badawcze</a:t>
            </a:r>
          </a:p>
          <a:p>
            <a:pPr marL="342900" indent="-168275">
              <a:buFont typeface="+mj-lt"/>
              <a:buAutoNum type="arabicPeriod"/>
            </a:pPr>
            <a:r>
              <a:rPr lang="pl-PL" sz="2400" dirty="0">
                <a:solidFill>
                  <a:schemeClr val="tx2"/>
                </a:solidFill>
              </a:rPr>
              <a:t>    jednostki Sieci Badawczej Łukasiewicz</a:t>
            </a:r>
          </a:p>
          <a:p>
            <a:pPr marL="342900" indent="-168275">
              <a:buFont typeface="+mj-lt"/>
              <a:buAutoNum type="arabicPeriod"/>
            </a:pPr>
            <a:r>
              <a:rPr lang="pl-PL" sz="2400" dirty="0">
                <a:solidFill>
                  <a:schemeClr val="tx2"/>
                </a:solidFill>
              </a:rPr>
              <a:t>    Polska Akademia Nauk</a:t>
            </a:r>
          </a:p>
          <a:p>
            <a:pPr marL="342900" indent="-168275">
              <a:buFont typeface="+mj-lt"/>
              <a:buAutoNum type="arabicPeriod"/>
            </a:pPr>
            <a:r>
              <a:rPr lang="pl-PL" sz="2400" dirty="0">
                <a:solidFill>
                  <a:schemeClr val="tx2"/>
                </a:solidFill>
              </a:rPr>
              <a:t>    instytuty naukowe PAN</a:t>
            </a:r>
          </a:p>
          <a:p>
            <a:pPr marL="342900" indent="-168275">
              <a:buFont typeface="+mj-lt"/>
              <a:buAutoNum type="arabicPeriod"/>
            </a:pPr>
            <a:r>
              <a:rPr lang="pl-PL" sz="2400" dirty="0">
                <a:solidFill>
                  <a:schemeClr val="tx2"/>
                </a:solidFill>
              </a:rPr>
              <a:t>    Polska Akademia Umiejętności</a:t>
            </a:r>
          </a:p>
          <a:p>
            <a:pPr marL="342900" indent="-168275">
              <a:buFont typeface="+mj-lt"/>
              <a:buAutoNum type="arabicPeriod"/>
            </a:pPr>
            <a:r>
              <a:rPr lang="pl-PL" sz="2400" dirty="0">
                <a:solidFill>
                  <a:schemeClr val="tx2"/>
                </a:solidFill>
              </a:rPr>
              <a:t>    uczelnie wyższe</a:t>
            </a:r>
          </a:p>
          <a:p>
            <a:pPr marL="342900" indent="-168275">
              <a:buFont typeface="+mj-lt"/>
              <a:buAutoNum type="arabicPeriod"/>
            </a:pPr>
            <a:r>
              <a:rPr lang="pl-PL" sz="2400" dirty="0">
                <a:solidFill>
                  <a:schemeClr val="tx2"/>
                </a:solidFill>
              </a:rPr>
              <a:t>    pozarządowe organizacje ekologiczne,</a:t>
            </a:r>
          </a:p>
          <a:p>
            <a:pPr marL="342900" indent="-168275">
              <a:buFont typeface="+mj-lt"/>
              <a:buAutoNum type="arabicPeriod"/>
            </a:pPr>
            <a:r>
              <a:rPr lang="pl-PL" sz="2400" dirty="0">
                <a:solidFill>
                  <a:schemeClr val="tx2"/>
                </a:solidFill>
              </a:rPr>
              <a:t>    partnerstwa podmiotów wyżej wymienionych.</a:t>
            </a:r>
          </a:p>
          <a:p>
            <a:pPr marL="174625"/>
            <a:endParaRPr lang="pl-PL" sz="2400" dirty="0">
              <a:solidFill>
                <a:schemeClr val="tx2"/>
              </a:solidFill>
            </a:endParaRPr>
          </a:p>
          <a:p>
            <a:r>
              <a:rPr lang="pl-PL" sz="2400" dirty="0">
                <a:solidFill>
                  <a:srgbClr val="C00000"/>
                </a:solidFill>
              </a:rPr>
              <a:t>Pozarządowa organizacja ekologiczna - organizacja społeczna, </a:t>
            </a:r>
            <a:r>
              <a:rPr lang="pl-PL" sz="2400" b="1" dirty="0">
                <a:solidFill>
                  <a:srgbClr val="C00000"/>
                </a:solidFill>
              </a:rPr>
              <a:t>której statutowym celem jest ochrona środowiska</a:t>
            </a:r>
            <a:r>
              <a:rPr lang="pl-PL" sz="2400" dirty="0">
                <a:solidFill>
                  <a:srgbClr val="C00000"/>
                </a:solidFill>
              </a:rPr>
              <a:t> oraz która posiada status organizacji pozarządowej.</a:t>
            </a:r>
            <a:endParaRPr lang="pl-PL" sz="2400" dirty="0">
              <a:solidFill>
                <a:srgbClr val="FF0000"/>
              </a:solidFill>
            </a:endParaRP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3C6BDF0-C86F-4CC0-40FB-99D5353417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76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118EB-6878-62C4-91D1-AEE7CE0F9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37D03B-44B6-27B1-BBF2-CABBDF8F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składania, uzupełniania i poprawiania wniosku </a:t>
            </a:r>
            <a:r>
              <a:rPr lang="pl-PL" sz="1000" dirty="0">
                <a:effectLst/>
              </a:rPr>
              <a:t>(3)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8B03A6D-BC92-E839-8730-353C3E6EC5C6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2542F11-B7A2-8643-A999-1CE4358081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977CE91-CEF2-028E-7D26-5B5CF408C6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FBC3013-AE47-8A1F-7C47-675F68838C84}"/>
              </a:ext>
            </a:extLst>
          </p:cNvPr>
          <p:cNvSpPr txBox="1"/>
          <p:nvPr/>
        </p:nvSpPr>
        <p:spPr>
          <a:xfrm>
            <a:off x="5063703" y="521020"/>
            <a:ext cx="7050624" cy="5692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 trakcie oceny projektu, IW może wezwać wnioskodawcę do złożenia wyjaśnień, co do treści przedstawionego wniosku o dofinansowanie i ewentualnego uzupełnienia lub poprawy wniosku, w zakresie podlegającym ocenie spełnienia kryteriów wyboru projektów. 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Dopuszcza się możliwość </a:t>
            </a:r>
            <a:r>
              <a:rPr lang="pl-PL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dwukrotnego</a:t>
            </a: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wezwania do złożenia wyjaśnień/poprawy wniosku. 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 przypadku poprawy IW wysyła wezwanie do poprawy lub uzupełnienia wniosku o dofinansowanie (wniosek o dofinansowanie otrzymuje status „</a:t>
            </a:r>
            <a:r>
              <a:rPr lang="pl-PL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Do poprawy</a:t>
            </a: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”). </a:t>
            </a:r>
            <a:endParaRPr lang="pl-PL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jest zobowiązany do poprawy lub uzupełnienia wniosku, </a:t>
            </a:r>
            <a:r>
              <a:rPr lang="pl-PL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 terminie 15 dni roboczych </a:t>
            </a: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od dnia następującego po dniu wysłania wezwania (dla biegu tego terminu nie ma znaczenia dzień odebrania wezwania przez wnioskodawcę). W przypadku, gdy dochowanie tego terminu nie jest możliwe </a:t>
            </a:r>
            <a:r>
              <a:rPr lang="pl-PL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ze względów niezależnych od wnioskodawcy</a:t>
            </a: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IW może go wydłużyć o dodatkowe 7 dni roboczych.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EC8BA3E4-0925-1468-51D9-BB8B999CA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172085" y="1678215"/>
            <a:ext cx="4832540" cy="456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189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9F1A3-D62B-B10B-BA43-388A6D624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B36CEF-E116-6F40-BA2D-A42BF8D4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składania, uzupełniania i poprawiania wniosku </a:t>
            </a:r>
            <a:r>
              <a:rPr lang="pl-PL" sz="1000" dirty="0">
                <a:effectLst/>
              </a:rPr>
              <a:t>(4)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29B4A84-7A26-E4EB-BBDA-6BBAD9D500A7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0779EE2C-4976-DA22-8470-FD41ECC692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46FB2FC-3667-D4E2-9062-670C5734429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CC5468E-0FEB-AFF6-39CD-3A7F5E38087E}"/>
              </a:ext>
            </a:extLst>
          </p:cNvPr>
          <p:cNvSpPr txBox="1"/>
          <p:nvPr/>
        </p:nvSpPr>
        <p:spPr>
          <a:xfrm>
            <a:off x="4962995" y="623139"/>
            <a:ext cx="7761294" cy="5439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Wezwanie do złożenia wyjaśnień określa zakres niezbędnych uzupełnień lub poprawek we wniosku (w tym wskazuje, które kryteria nie zostały spełnione oraz zawiera zakres i przyczyny niezgodności lub wskazuje załączniki, które wymagają uzupełnienia).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zobowiązany jest do uzupełnienia lub poprawienia wniosku o dofinansowanie </a:t>
            </a:r>
            <a:r>
              <a:rPr lang="pl-PL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wyłącznie w zakresie wskazanym w wezwaniu</a:t>
            </a: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. </a:t>
            </a:r>
            <a:endParaRPr lang="pl-PL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 uzasadnionych przypadkach dopuszcza się korekty w innych niż wskazane miejscach wniosku o dofinansowanie, pod warunkiem, że: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dotyczą oczywistych omyłek pisarskich lub rachunkowych,</a:t>
            </a:r>
          </a:p>
          <a:p>
            <a:pPr marL="342900" lvl="0" indent="-3429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l-PL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wynikają bezpośrednio lub pośrednio z uwzględnienia zgłoszonych przez IW uwag i są konieczne celem zachowania spójności informacji zawartych w dokumentacji.</a:t>
            </a: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B390C4D4-3CAB-AB9F-8C04-B7B0D9840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221958" y="1835621"/>
            <a:ext cx="4665751" cy="440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30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9DE19-FCA9-C932-5C41-3DABAC583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615FCC-89A4-C88E-8FA2-BAD00A65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składania, uzupełniania i poprawiania wniosku </a:t>
            </a:r>
            <a:r>
              <a:rPr lang="pl-PL" sz="1000" dirty="0">
                <a:effectLst/>
              </a:rPr>
              <a:t>(5)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0D1CBE95-6CA7-C4C4-26F2-9AEADCFBF507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625D2B3D-9A7A-4522-6D60-ABD4598E8A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0313E5B-4555-A0E8-3FF0-57E71D4C44E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AF63656-3E10-66DC-6E27-6D00E238FD64}"/>
              </a:ext>
            </a:extLst>
          </p:cNvPr>
          <p:cNvSpPr txBox="1"/>
          <p:nvPr/>
        </p:nvSpPr>
        <p:spPr>
          <a:xfrm>
            <a:off x="4847679" y="359838"/>
            <a:ext cx="7301628" cy="7003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uzupełnia lub poprawia wniosek o dofinansowanie, a następnie wysyła do IW w aplikacji WOD2021. Do wniosku należy dołączyć pismo wraz z informacją o zakresie wprowadzonych zmian (sekcja J wod – Załączniki, Inne).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Jeżeli wnioskodawca nie uzupełni lub nie poprawi wniosku o dofinansowanie w wyznaczonym terminie albo zrobi to niezgodnie z zakresem określonym w wezwaniu IW, wniosek o dofinansowanie zostanie oceniony na podstawie dotychczas przedłożonych dokumentów.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 wyniku uzupełnienia wniosku o dofinansowanie 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nie może zwiększyć się wartość wydatków kwalifikowalnych projektu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chyba, że IW wskaże wprost w wezwaniu na potrzebę skorygowania wartości konkretnych wydatków w wyznaczonych miejscach wniosku o dofinansowanie.   </a:t>
            </a:r>
          </a:p>
          <a:p>
            <a:pPr lv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pl-PL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600"/>
              </a:spcAft>
            </a:pP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 descr="Obraz zawierający na wolnym powietrzu, krajobraz, trawa, Zasoby wodne&#10;&#10;Opis wygenerowany automatycznie">
            <a:extLst>
              <a:ext uri="{FF2B5EF4-FFF2-40B4-BE49-F238E27FC236}">
                <a16:creationId xmlns:a16="http://schemas.microsoft.com/office/drawing/2014/main" id="{9D479A30-BB9B-E83D-1352-9F6DF1F14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r="14709"/>
          <a:stretch/>
        </p:blipFill>
        <p:spPr>
          <a:xfrm>
            <a:off x="221959" y="1979637"/>
            <a:ext cx="4513150" cy="425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53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89016-46C4-EE23-59E2-953326BEE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E61501-A4CE-B5CE-FA1B-C1B3973D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przygotowania załączników </a:t>
            </a:r>
            <a:r>
              <a:rPr lang="pl-PL" sz="1000" dirty="0">
                <a:effectLst/>
              </a:rPr>
              <a:t>(1)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2544ECD-42AC-FC43-8F81-DD3B163494DC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BC084C5F-5D4C-3155-2ADD-A015E467EFE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B63074-1AF3-9298-D4A7-6DEE0016E5F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BE5FC7EA-8056-310C-9565-2797B261A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580751"/>
            <a:ext cx="4556989" cy="474358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405AC24-D2A4-3680-E0B3-BB975DD49EDC}"/>
              </a:ext>
            </a:extLst>
          </p:cNvPr>
          <p:cNvSpPr txBox="1"/>
          <p:nvPr/>
        </p:nvSpPr>
        <p:spPr>
          <a:xfrm>
            <a:off x="5207719" y="534009"/>
            <a:ext cx="6756990" cy="544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Załączniki powinny spełniać następujące warunki:</a:t>
            </a: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 Każdy załącznik składany do wniosku o dofinansowanie musi zostać:</a:t>
            </a: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1143000" lvl="2" indent="-228600" algn="just">
              <a:lnSpc>
                <a:spcPct val="115000"/>
              </a:lnSpc>
              <a:spcAft>
                <a:spcPts val="400"/>
              </a:spcAft>
              <a:buFont typeface="+mj-lt"/>
              <a:buAutoNum type="alphaLcParenR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podpisany kwalifikowanym podpisem elektronicznym przez upoważnioną osobę w przypadku dokumentów i oświadczeń elektronicznych</a:t>
            </a: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269875" algn="just">
              <a:lnSpc>
                <a:spcPct val="115000"/>
              </a:lnSpc>
              <a:spcAft>
                <a:spcPts val="400"/>
              </a:spcAft>
              <a:buNone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albo</a:t>
            </a: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2" algn="just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b) z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ałączony w formie skanu w przypadku dokumentów papierowych i opatrzony kwalifikowanym podpisem elektronicznym przedstawiciela wnioskodawcy, poświadczającym zgodność cyfrowego odwzorowania z dokumentem</a:t>
            </a:r>
            <a:b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 postaci papierowej;</a:t>
            </a: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034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1A0F-B7F4-B0BB-9C96-A41126943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C8F310-8E7C-3D90-4824-601B6226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410317" cy="6178153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przygotowania załączników </a:t>
            </a:r>
            <a:r>
              <a:rPr lang="pl-PL" sz="1000" dirty="0">
                <a:effectLst/>
              </a:rPr>
              <a:t>(2)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FF6D17E-1120-B28D-988B-3E23A9BDCEDA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F14D856-52F6-8B0E-9410-6177D900CB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8622A8D-B953-AA58-EF80-A0692AA5F17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Obraz zawierający krajobraz, na wolnym powietrzu, góra, obraz&#10;&#10;Opis wygenerowany automatycznie">
            <a:extLst>
              <a:ext uri="{FF2B5EF4-FFF2-40B4-BE49-F238E27FC236}">
                <a16:creationId xmlns:a16="http://schemas.microsoft.com/office/drawing/2014/main" id="{52D8BC20-D8AB-0504-930B-35932835B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680271"/>
            <a:ext cx="4556989" cy="474358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55A1F1B-6271-BF6B-9393-6BE008E7126F}"/>
              </a:ext>
            </a:extLst>
          </p:cNvPr>
          <p:cNvSpPr txBox="1"/>
          <p:nvPr/>
        </p:nvSpPr>
        <p:spPr>
          <a:xfrm>
            <a:off x="4775671" y="268260"/>
            <a:ext cx="7373636" cy="690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Załączniki powinny spełniać następujące warunki:</a:t>
            </a: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2) W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ielkość pojedynczego załącznika nie może przekraczać 25 MB,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3) Dopuszcza się składanie załączników w formie skompresowanej (zip, </a:t>
            </a:r>
            <a:r>
              <a:rPr lang="pl-PL" sz="20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rar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, 7z…);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4) Tabele/modele finansowe składane są wraz z tożsamą co do zawartości wersją niepodpisaną w formacie xls, </a:t>
            </a:r>
            <a:r>
              <a:rPr lang="pl-PL" sz="20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xlsx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lub </a:t>
            </a:r>
            <a:r>
              <a:rPr lang="pl-PL" sz="2000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xlsm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(arkusze kalkulacyjne muszą mieć odblokowane formuły, aby można było prześledzić poprawność dokonanych wyliczeń),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</a:rPr>
              <a:t>5) 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Nazwy plików powinny wskazywać na ich zawartość i nie mogą zawierać polskich znaków.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400"/>
              </a:spcAft>
            </a:pPr>
            <a:r>
              <a:rPr lang="pl-PL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Informacje zawarte we wniosku powinny być spójne z załącznikami do wniosku.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04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799BA-59A8-7DF1-0B0D-63E841494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AC578A-74CC-2343-9DA5-44257DFFC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4410317" cy="141201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oceny projektu</a:t>
            </a:r>
            <a:r>
              <a:rPr lang="pl-PL" sz="1100" dirty="0">
                <a:effectLst/>
              </a:rPr>
              <a:t>(1/15)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0201C0AF-B795-368C-C703-7E736DFA6031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5F7F4068-6FA1-70E3-8B97-BD457A32F0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48B234-B81D-E2A5-8A12-B8FA29A3311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5730647-9305-4A34-D605-B0197715FB7A}"/>
              </a:ext>
            </a:extLst>
          </p:cNvPr>
          <p:cNvSpPr txBox="1"/>
          <p:nvPr/>
        </p:nvSpPr>
        <p:spPr>
          <a:xfrm>
            <a:off x="4997213" y="359838"/>
            <a:ext cx="757239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Ocena jednoetapowa.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eriod" startAt="2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Według kryteriów wyboru projektów, określonych w załączniku nr 3 do Regulaminu.</a:t>
            </a:r>
          </a:p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457200" indent="-457200">
              <a:buAutoNum type="arabicPeriod" startAt="3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Dokonywana przez Komisję Oceny Projektu (KOP) powołana przez IW.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7AEAFB3-2705-45CF-6D95-7A2E8A47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5" y="1043534"/>
            <a:ext cx="4850541" cy="352839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608C241-CF29-EBC4-AFDD-AA075F1EB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63" y="2843733"/>
            <a:ext cx="8655932" cy="378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36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17495-E836-5095-0980-E24098233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20BBC2-AB92-7BA4-24B4-32C2CB284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6285183" cy="864096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</a:t>
            </a:r>
            <a:r>
              <a:rPr lang="pl-PL" sz="1100" dirty="0">
                <a:effectLst/>
              </a:rPr>
              <a:t>(2/15)</a:t>
            </a:r>
            <a:endParaRPr lang="pl-PL" sz="11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8981CEF-2467-61D1-B629-7395F7D9E8DA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9F068834-9AB8-FBDC-64F8-0044814B89E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85216DA-ADDD-A9EF-C7D4-8653EF3AFD4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2B5A47F-8752-15CA-D376-A340C9159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667" y="1161682"/>
            <a:ext cx="10214545" cy="523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79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23E03-E01B-92A7-5CE0-145EECDBB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4FADAC-7C50-32F4-0C65-0B4E0CA8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513499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obligatoryjne</a:t>
            </a:r>
            <a:r>
              <a:rPr lang="pl-PL" sz="1000" dirty="0"/>
              <a:t> </a:t>
            </a:r>
            <a:r>
              <a:rPr lang="pl-PL" sz="1100" dirty="0"/>
              <a:t>(3/15)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6D56A62-C513-9F9B-5BD2-818796B58B8A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2AC0715-9825-7F90-1164-615417BBF0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FF3575E-6B23-CD9D-4C58-60B837BB21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585D88D-1AD8-F77D-7301-3626FE95D16B}"/>
              </a:ext>
            </a:extLst>
          </p:cNvPr>
          <p:cNvSpPr txBox="1"/>
          <p:nvPr/>
        </p:nvSpPr>
        <p:spPr>
          <a:xfrm>
            <a:off x="5184615" y="539477"/>
            <a:ext cx="7799968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z Programem Fundusze Europejskie na Infrastrukturę, Klimat, Środowisko 2021-2027, Szczegółowym opisem priorytetów </a:t>
            </a:r>
            <a:r>
              <a:rPr lang="pl-PL" sz="20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FEnIKS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oraz regulaminem wyboru projektów (dokumenty aktualne na dzień złożenia wniosku o dofinansowanie);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2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dokumentami składającymi się na spełnienie warunków podstawowych;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3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z realizacją zasady n+2;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4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nie został zakończony przed złożeniem dokumentacji aplikacyjnej;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5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Kompletność dokumentacji aplikacyjnej i spójność informacji zawartych we wniosku, załącznikach do wniosku;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przepisami o pomocy publicznej;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7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Trwałość projektu -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A35069-11E6-16DB-FFA8-7AFE97BF1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91" y="2483693"/>
            <a:ext cx="5239106" cy="381104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C916E0B-F41C-B907-9831-73D458BF9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776" y="5780827"/>
            <a:ext cx="696320" cy="69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282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9E085-CB86-00B8-B95A-F381FDA16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E4787C-0911-1953-881D-485A796B0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513499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obligatoryjne</a:t>
            </a:r>
            <a:r>
              <a:rPr lang="pl-PL" sz="1000" dirty="0"/>
              <a:t> </a:t>
            </a:r>
            <a:r>
              <a:rPr lang="pl-PL" sz="1100" dirty="0"/>
              <a:t>(4/15)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8A313B9-FC4D-D766-63C7-9154C6BC386E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BA581219-67D1-ED2A-AC36-7AE76ED8308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0D77E5A-7098-65C1-8265-296CFBC3CBF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8E423C7-4EA9-D259-0392-ADF33DA84AF7}"/>
              </a:ext>
            </a:extLst>
          </p:cNvPr>
          <p:cNvSpPr txBox="1"/>
          <p:nvPr/>
        </p:nvSpPr>
        <p:spPr>
          <a:xfrm>
            <a:off x="5207719" y="359838"/>
            <a:ext cx="8232056" cy="6273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nie podlega wykluczeniu z ubiegania się o dofinansowanie;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nie jest przedsiębiorstwem w trudnej sytuacji w rozumieniu unijnych przepisów dotyczących pomocy państwa;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Brak podwójnego finansowania;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Stabilność finansowa projektu - 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Poprawność analizy finansowej i ekonomicznej;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Gotowość organizacyjno-instytucjonalna wnioskodawcy w obszarze zawierania umów;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Klauzula </a:t>
            </a:r>
            <a:r>
              <a:rPr lang="pl-PL" sz="20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delokalizacyjna</a:t>
            </a: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 - </a:t>
            </a: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wymaganiami prawa dotyczącego ochrony środowiska;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3D0889A-FD7E-2885-8013-9414B5737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91" y="2483693"/>
            <a:ext cx="5239106" cy="38110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4BEE609-7915-7908-44D8-0F97453A8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8159" y="2690747"/>
            <a:ext cx="695004" cy="701101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82611D8-5C58-4DF0-C41E-2FDFC497C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583" y="4689779"/>
            <a:ext cx="69500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5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650C2-61E8-67BC-E988-2DD512F66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0097D3-395C-3929-B97A-32E54450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5134991" cy="1098832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/>
              </a:rPr>
              <a:t>Kryteria horyzontalne obligatoryjne </a:t>
            </a:r>
            <a:r>
              <a:rPr lang="pl-PL" sz="1100" dirty="0">
                <a:effectLst/>
              </a:rPr>
              <a:t>(5/15)</a:t>
            </a:r>
            <a:br>
              <a:rPr lang="pl-PL" sz="1100" dirty="0">
                <a:effectLst/>
              </a:rPr>
            </a:b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A097E70-69EB-525A-350D-A456B89401D8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F8D1616-6AD0-2402-7BB3-5007A34122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49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243B4C-55EE-9F26-8B9D-DE42D69B2E1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9443DBD-AB6D-517C-075E-2EB0A379523C}"/>
              </a:ext>
            </a:extLst>
          </p:cNvPr>
          <p:cNvSpPr txBox="1"/>
          <p:nvPr/>
        </p:nvSpPr>
        <p:spPr>
          <a:xfrm>
            <a:off x="5263367" y="944810"/>
            <a:ext cx="8232056" cy="534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Zasada zrównoważonego rozwoju, w tym zasada „nie czyń poważnej szkody”;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Odporność infrastruktury na zmiany klimatu - 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Poprawność identyfikacji i przypisania wydatków projektu z punktu widzenia ich kwalifikowalności;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zasadami równości szans, włączenia społecznego i niedyskryminacji;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Kartą Praw Podstawowych Unii Europejskiej;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Konwencją o Prawach Osób Niepełnosprawnych;</a:t>
            </a:r>
          </a:p>
          <a:p>
            <a:pPr marL="457200" indent="-457200">
              <a:buFont typeface="+mj-lt"/>
              <a:buAutoNum type="arabicParenR" startAt="16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1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 klauzulą niedyskryminacyjną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D82E89D-7A57-F399-1C41-691FBA46E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91" y="2483693"/>
            <a:ext cx="5239106" cy="381104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DB4E1B6-E622-F82D-D0E9-1F2C1F095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1196" y="1732558"/>
            <a:ext cx="695004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185D6-709B-DD29-CD45-D34677127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01443E-12DE-9875-7D28-8E854FAA2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Warunki naboru 2/5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E7AEF25-1A58-59F0-95BD-4B7929044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5E02D029-CAD9-BC69-0176-CD36253A0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887C3E1-ED23-4D61-F540-E3A3A8CB8B96}"/>
              </a:ext>
            </a:extLst>
          </p:cNvPr>
          <p:cNvSpPr txBox="1"/>
          <p:nvPr/>
        </p:nvSpPr>
        <p:spPr>
          <a:xfrm>
            <a:off x="5217990" y="791548"/>
            <a:ext cx="691276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tx2"/>
                </a:solidFill>
              </a:rPr>
              <a:t>W uzasadnionych przypadkach, </a:t>
            </a:r>
            <a:r>
              <a:rPr lang="pl-PL" sz="2400" b="1" dirty="0">
                <a:solidFill>
                  <a:schemeClr val="tx2"/>
                </a:solidFill>
              </a:rPr>
              <a:t>można wskazać we wniosku inny podmiot</a:t>
            </a:r>
            <a:r>
              <a:rPr lang="pl-PL" sz="2400" dirty="0">
                <a:solidFill>
                  <a:schemeClr val="tx2"/>
                </a:solidFill>
              </a:rPr>
              <a:t>, który: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poniósł już wydatki kwalifikowalne </a:t>
            </a:r>
            <a:r>
              <a:rPr lang="pl-PL" sz="2400" dirty="0">
                <a:solidFill>
                  <a:schemeClr val="tx2"/>
                </a:solidFill>
              </a:rPr>
              <a:t>– wymagane jest oświadczenie, że wydatki poniesione przez ten podmiot spełniają warunki kwalifikowalności wydatków, opis struktury własności majątku wytworzonego w związku z realizacją projektu i sposób zapewnienia trwałości projektu;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chemeClr val="tx2"/>
                </a:solidFill>
              </a:rPr>
              <a:t>będzie ponosił wydatki kwalifikowane </a:t>
            </a:r>
            <a:r>
              <a:rPr lang="pl-PL" sz="2400" dirty="0">
                <a:solidFill>
                  <a:schemeClr val="tx2"/>
                </a:solidFill>
              </a:rPr>
              <a:t>– wymagane jest porozumienie lub umowa z tym podmiotem, zgodna z przepisami, w tym dotyczącymi zamówień publicznych.</a:t>
            </a:r>
          </a:p>
          <a:p>
            <a:endParaRPr lang="pl-PL" sz="2400" dirty="0">
              <a:solidFill>
                <a:schemeClr val="tx2"/>
              </a:solidFill>
            </a:endParaRPr>
          </a:p>
          <a:p>
            <a:r>
              <a:rPr lang="pl-PL" sz="2400" b="1" dirty="0">
                <a:solidFill>
                  <a:srgbClr val="C00000"/>
                </a:solidFill>
              </a:rPr>
              <a:t>We wniosku należy wskazać jednego beneficjenta środków!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852CCBE0-2970-FE39-0641-F0973B80BE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072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2D990-F915-FB86-B80E-8EC8B97C4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37DBD9-0CE8-3C58-F921-19329ACD6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754137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rankingujące</a:t>
            </a:r>
            <a:r>
              <a:rPr lang="pl-PL" sz="1000" dirty="0"/>
              <a:t> </a:t>
            </a:r>
            <a:r>
              <a:rPr lang="pl-PL" sz="1100" dirty="0"/>
              <a:t>(6/15)</a:t>
            </a:r>
            <a:br>
              <a:rPr lang="pl-PL" sz="1100" dirty="0"/>
            </a:b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55CEE3-B781-0372-4A1D-D493F522B242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6DF0CCB1-F4FF-205B-8997-B1EEB5EEAE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FAF0659-6D66-FCC4-E6A5-0C685882994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4962136-39DD-A7EB-2F43-CF87A251EF47}"/>
              </a:ext>
            </a:extLst>
          </p:cNvPr>
          <p:cNvSpPr txBox="1"/>
          <p:nvPr/>
        </p:nvSpPr>
        <p:spPr>
          <a:xfrm>
            <a:off x="5281663" y="1258762"/>
            <a:ext cx="8158112" cy="5042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Zastosowanie elementów z zakresu gospodarki o obiegu zamkniętym, poprawy efektywności energetycznej, OZE, ochrony przyrody (w tym różnorodności biologicznej) oraz adaptacji do zmian klimatu;</a:t>
            </a:r>
          </a:p>
          <a:p>
            <a:pPr marL="457200" indent="-457200">
              <a:buFont typeface="+mj-lt"/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Zastosowanie elementów edukacyjnych w projekcie;</a:t>
            </a:r>
          </a:p>
          <a:p>
            <a:pPr marL="457200" indent="-457200">
              <a:buFont typeface="+mj-lt"/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Zgodność projektu ze Strategią Unii Europejskiej dla regionu Morza Bałtyckiego (SUE RMB);</a:t>
            </a:r>
          </a:p>
          <a:p>
            <a:pPr marL="457200" indent="-457200">
              <a:buFont typeface="+mj-lt"/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przewiduje elementy związane ze współpracą z partnerami z innych państw;</a:t>
            </a:r>
          </a:p>
          <a:p>
            <a:pPr marL="457200" indent="-457200">
              <a:buFont typeface="+mj-lt"/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jest operacją o strategicznym znaczeniu w rozumieniu przepisów art. 2 pkt 5 CPR;</a:t>
            </a:r>
          </a:p>
          <a:p>
            <a:pPr marL="457200" indent="-457200">
              <a:buFont typeface="+mj-lt"/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D29E173-8946-5EB4-AEC7-C60F54F09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8309"/>
            <a:ext cx="5154149" cy="425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232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C3DFC-2C4F-FE9D-4AFE-05DAEAF7C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E2415-FD4A-D20A-0823-F98FCF20B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513499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rankingujące</a:t>
            </a:r>
            <a:r>
              <a:rPr lang="pl-PL" sz="1000" dirty="0"/>
              <a:t> </a:t>
            </a:r>
            <a:r>
              <a:rPr lang="pl-PL" sz="1100" dirty="0"/>
              <a:t>(7/15)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E8D22B5-EFCA-74BD-51E1-4B127696CB94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C33B8201-1055-40A1-905E-08269A6562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FC4FE45-D974-A02B-CB4A-3DF57E1B65F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0FDAD8D-8AA6-C0A2-1374-078FA231C425}"/>
              </a:ext>
            </a:extLst>
          </p:cNvPr>
          <p:cNvSpPr txBox="1"/>
          <p:nvPr/>
        </p:nvSpPr>
        <p:spPr>
          <a:xfrm>
            <a:off x="5281663" y="1488523"/>
            <a:ext cx="7491488" cy="288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realizowany na obszarze strategicznej interwencji (OSI) wskazanym w Krajowej Strategii Rozwoju Regionalnego 2030 (KSRR): miasta średnie tracące funkcje społeczno-gospodarcze/obszary zagrożone trwałą marginalizacją;</a:t>
            </a:r>
          </a:p>
          <a:p>
            <a:pPr marL="457200" indent="-457200">
              <a:buFont typeface="+mj-lt"/>
              <a:buAutoNum type="arabicParenR" startAt="6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6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realizowany na obszarze strategicznej interwencji (OSI) wskazanym w Krajowej Strategii Rozwoju Regionalnego 2030 (KSRR): Polska Wschodnia/Śląsk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0BE5AB9-F99D-AD7A-10CC-975DBB5DA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2403"/>
            <a:ext cx="5154149" cy="425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70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3777A-F39D-1D43-5360-810E2665A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2422A6-4E24-4A9A-360A-39C893F29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5134991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horyzontalne rankingujące</a:t>
            </a:r>
            <a:r>
              <a:rPr lang="pl-PL" sz="1000" dirty="0"/>
              <a:t> </a:t>
            </a:r>
            <a:r>
              <a:rPr lang="pl-PL" sz="1100" dirty="0"/>
              <a:t>(8/15)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43609842-349A-7BDD-5438-5D0DEBD6EF46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584E093-BD46-960B-AF42-E94F8E1D43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E6B8A3A-63F4-0D03-7E41-F0DDE377D47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54153F3-8BA9-6211-33D5-C98429535E93}"/>
              </a:ext>
            </a:extLst>
          </p:cNvPr>
          <p:cNvSpPr txBox="1"/>
          <p:nvPr/>
        </p:nvSpPr>
        <p:spPr>
          <a:xfrm>
            <a:off x="5281663" y="1488523"/>
            <a:ext cx="7491488" cy="4734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wynikający z zapisów strategii terytorialnej (ZIT lub IIT), bądź strategii rozwoju ponadlokalnego albo wynikający z dokumentów strategicznych i/lub planistycznych powstałych w ramach współpracy samorządów (w tym takich jak Centrum Wsparcia Doradczego, Partnerska Inicjatywa Miast, Program Rozwój Lokalny) lub komplementarny do ww. dokumentów;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jest finansowany również z innych źródeł finansowania niż fundusze UE;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wpisuje się w realizację wartości Nowego Europejskiego </a:t>
            </a:r>
            <a:r>
              <a:rPr lang="pl-PL" sz="2000" b="1" dirty="0" err="1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Bauhausu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;</a:t>
            </a:r>
          </a:p>
          <a:p>
            <a:pPr marL="457200" indent="-457200">
              <a:buFont typeface="+mj-lt"/>
              <a:buAutoNum type="arabicParenR" startAt="8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8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Partnerstwo międzysektorowe.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C29BA35-4310-6EDD-F0CE-064A65565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98" y="1728020"/>
            <a:ext cx="5039366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131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FC8B9-B524-B566-31BF-B3B95338C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1A4C14-526E-ABFC-F6F4-6F30B222C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12477871" cy="64807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specyficzne </a:t>
            </a:r>
            <a:r>
              <a:rPr lang="pl-PL" sz="1100" dirty="0">
                <a:effectLst/>
              </a:rPr>
              <a:t>(9/15)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CB1957E-BC94-8B83-F9FF-7052CCF4FCCA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C56AF8AD-D7AE-8EFD-6A73-8FDDC930AA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4E48091-589E-206E-27FD-8E0B9D62F2A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0A9659C-D703-1695-F1BE-591D16D3C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19" y="1099354"/>
            <a:ext cx="10441160" cy="547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71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3C98-01B6-0837-50E7-DF53319C2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92457A-15BE-78E0-5BF5-F04F583C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6789239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Kryteria specyficzne obligatoryjne </a:t>
            </a:r>
            <a:r>
              <a:rPr lang="pl-PL" sz="1100" dirty="0">
                <a:effectLst/>
              </a:rPr>
              <a:t>(10/15)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085C735C-F4C4-EF02-DC3F-FFCA41DB4D13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1E7D210F-3663-9A86-07CF-FFF8647736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88FB8B3-5E54-73E2-EB0B-C104D0F1AF2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EC328A9-6B04-073C-0BDB-D2C43991B71A}"/>
              </a:ext>
            </a:extLst>
          </p:cNvPr>
          <p:cNvSpPr txBox="1"/>
          <p:nvPr/>
        </p:nvSpPr>
        <p:spPr>
          <a:xfrm>
            <a:off x="5567759" y="2200928"/>
            <a:ext cx="749148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Poprawność przygotowania Planu realizacji projektu;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Doświadczenie i potencjał wnioskodawcy;</a:t>
            </a: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Cel realizacji projektu w świetle dokumentów strategicznych UE, krajowych i lokalnych w zakresie adaptacji do zmian klimatu oraz gospodarki wodnej, w tym strategii UE na rzecz przystosowania się do zmian klimatu (24 lutego 2021 r.), strategicznego planu adaptacji dla sektorów i obszarów wrażliwych na zmiany klimatu do roku 2020 z perspektywą do roku 2030 tzw. SPA2020, Planu Przeciwdziałania Skutkom Suszy, Polityki Ekologicznej Państwa do 2030 r., miejskich planów adaptacji do zmian klimatu lub innych dokumentów strategicznych, obowiązujących na poziomie lokalnym.</a:t>
            </a: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86CCB8-EDD5-8C8B-699A-D757DA6A4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7" y="2512334"/>
            <a:ext cx="5239106" cy="381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822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345D1-FC6C-507D-B60D-1B1ED412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0886CD-324A-697D-7513-FA048D98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4687687" cy="1098832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/>
              </a:rPr>
              <a:t>Kryteria specyficzne rankingujące </a:t>
            </a:r>
            <a:r>
              <a:rPr lang="pl-PL" sz="1100" dirty="0">
                <a:effectLst/>
              </a:rPr>
              <a:t>(11/15)</a:t>
            </a:r>
            <a:br>
              <a:rPr lang="pl-PL" sz="1100" dirty="0">
                <a:effectLst/>
              </a:rPr>
            </a:b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4173D72-C84E-B49E-2A40-D4097B952E43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B97A7794-761B-1519-EDA0-52077D5B7A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16E8561-0D80-9B89-C999-C95ADC150D8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6D96F85-FD06-882E-23A1-680A50DD50C8}"/>
              </a:ext>
            </a:extLst>
          </p:cNvPr>
          <p:cNvSpPr txBox="1"/>
          <p:nvPr/>
        </p:nvSpPr>
        <p:spPr>
          <a:xfrm>
            <a:off x="4834359" y="705326"/>
            <a:ext cx="8424936" cy="6273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1- Uzasadnienie potrzeby realizacji przedsięwzięcia;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2- Cele projektu;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3- Strategia komunikacji projektu;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4- Adekwatność zaplanowanych działań edukacyjnych;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5- Wykorzystanie nowoczesnych i różnorodnych narzędzi edukacyjnych, przyjaznych środowisku;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6- Komplementarność podejmowanych działań;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7- Ocena wysokości kosztów w stosunku do zakresu rzeczowego;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AutoNum type="arabicParenR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8- Zagrożenia dla osiągnięcia oczekiwanych efektów ekologicznych/ czynniki ryzyka;</a:t>
            </a:r>
          </a:p>
          <a:p>
            <a:pPr marL="457200" indent="-457200">
              <a:buAutoNum type="arabicParenR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BFA8902-BD64-7BCE-67B2-2D8FC56BA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6" y="2294256"/>
            <a:ext cx="4687687" cy="39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02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A2911-72AD-AA7F-D0DC-60AE5D337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B1C9E3-FD37-9AB6-2C4D-DF60D7D7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4052935" cy="1098832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/>
              </a:rPr>
              <a:t>Kryteria specyficzne rankingujące </a:t>
            </a:r>
            <a:r>
              <a:rPr lang="pl-PL" sz="1100" dirty="0">
                <a:effectLst/>
              </a:rPr>
              <a:t>(12/15)</a:t>
            </a:r>
            <a:br>
              <a:rPr lang="pl-PL" sz="1100" dirty="0">
                <a:effectLst/>
              </a:rPr>
            </a:b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4A52918-B0FA-7BD6-E2E2-F0DE3869025E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2513C121-3503-4790-6FD4-7A83F145A5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616572-162E-36C3-0E5C-F5B1D7F3E1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E7E4C42-ED6F-970B-F48F-28BAB7910473}"/>
              </a:ext>
            </a:extLst>
          </p:cNvPr>
          <p:cNvSpPr txBox="1"/>
          <p:nvPr/>
        </p:nvSpPr>
        <p:spPr>
          <a:xfrm>
            <a:off x="4917276" y="1331565"/>
            <a:ext cx="8352928" cy="288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arenR" startAt="9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Kryterium nr 9- 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Realność osiągnięcia oczekiwanych efektów;</a:t>
            </a:r>
          </a:p>
          <a:p>
            <a:pPr marL="457200" indent="-457200">
              <a:buFont typeface="+mj-lt"/>
              <a:buAutoNum type="arabicParenR" startAt="9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9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11 Promowanie współpracy międzysektorowej w ramach projektu;</a:t>
            </a:r>
          </a:p>
          <a:p>
            <a:pPr marL="457200" indent="-457200">
              <a:buFont typeface="+mj-lt"/>
              <a:buAutoNum type="arabicParenR" startAt="9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arenR" startAt="9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14 Stosowanie działań minimalizujących wpływ projektu na klimat, środowisko i wykorzystanie zasobów</a:t>
            </a: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.</a:t>
            </a: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4E3D6C5-20A0-C36F-5DD1-FD8125E2C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30" y="2181539"/>
            <a:ext cx="4730118" cy="40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99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A92AB-7D0E-F8CB-CD36-DF57F9F01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71CEDE-A972-ED4B-85EB-D42F6C3C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9" y="547927"/>
            <a:ext cx="7056784" cy="1098832"/>
          </a:xfrm>
        </p:spPr>
        <p:txBody>
          <a:bodyPr>
            <a:normAutofit fontScale="90000"/>
          </a:bodyPr>
          <a:lstStyle/>
          <a:p>
            <a:r>
              <a:rPr lang="pl-PL" dirty="0">
                <a:effectLst/>
              </a:rPr>
              <a:t>Zasady ustalania wyniku oceny projektu </a:t>
            </a:r>
            <a:r>
              <a:rPr lang="pl-PL" sz="1100" dirty="0">
                <a:effectLst/>
              </a:rPr>
              <a:t>(13/15)</a:t>
            </a:r>
            <a:br>
              <a:rPr lang="pl-PL" sz="1100" dirty="0">
                <a:effectLst/>
              </a:rPr>
            </a:b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BE4678-C46A-1769-ACD3-74AD17C08D17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358BB1EE-8169-8F94-A806-57CCC292EC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99668D2-BDAA-3B5B-FEA0-22173F4D96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DCE46A7-79BE-A586-DA2A-D92792DC0AE1}"/>
              </a:ext>
            </a:extLst>
          </p:cNvPr>
          <p:cNvSpPr txBox="1"/>
          <p:nvPr/>
        </p:nvSpPr>
        <p:spPr>
          <a:xfrm>
            <a:off x="4545574" y="2123653"/>
            <a:ext cx="8352928" cy="2887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Projekt może zostać wybrany do dofinansowania, jeżeli jednocześnie: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spełnia kryteria wyboru projektu w wymaganym stopniu,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kwota przeznaczona na dofinansowanie projektów w naborze, o której mowa w § 3 ust. 5 RWP, umożliwia wybranie go do dofinansowania,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uzyskał określony minimalny próg punktacji - </a:t>
            </a: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47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punktów.</a:t>
            </a: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9CE33C4-1608-81A4-C01B-D5CA318C7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75" y="2555701"/>
            <a:ext cx="3888432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944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5D1BB-4CF1-F85E-D7FB-10A7B13B9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5DABF9-53B1-5F38-227A-1130E5BF8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9" y="547927"/>
            <a:ext cx="7056784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ustalania wyniku oceny projektu </a:t>
            </a:r>
            <a:r>
              <a:rPr lang="pl-PL" sz="1100" dirty="0">
                <a:effectLst/>
              </a:rPr>
              <a:t>(14/15)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F7EF4E44-14BA-750B-2737-545D5A5235EA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203AF0F4-0E76-A8C1-810F-83E7EBA77F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FFCA10F-F38F-64DC-5229-B4E54E93A6E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703E6DB-7CA7-D32D-5616-2A04904ADD8E}"/>
              </a:ext>
            </a:extLst>
          </p:cNvPr>
          <p:cNvSpPr txBox="1"/>
          <p:nvPr/>
        </p:nvSpPr>
        <p:spPr>
          <a:xfrm>
            <a:off x="4545574" y="2123653"/>
            <a:ext cx="8352928" cy="779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Po zakończeniu oceny projektów, KOP tworzy listę projektów ocenionych w ramach naboru.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DF86D42-CB90-76FB-A749-08B4C7D84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15" y="174426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698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4CF82-E769-FA90-9448-59DE00C2C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A0677B-D34A-B180-5759-1C47ED838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9" y="547927"/>
            <a:ext cx="7056784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Zasady ustalania wyniku oceny projektu </a:t>
            </a:r>
            <a:r>
              <a:rPr lang="pl-PL" sz="1100" dirty="0">
                <a:effectLst/>
              </a:rPr>
              <a:t>(15/15)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A314742-8586-A260-76C6-56E3739B14B1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4C0BEA73-B880-9416-C2A3-A1F4D3757F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59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5C6D48-54BF-1597-9ED6-EDD0E8D23B2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38268BD-A61B-68AA-2A3D-102AA9F00D2B}"/>
              </a:ext>
            </a:extLst>
          </p:cNvPr>
          <p:cNvSpPr txBox="1"/>
          <p:nvPr/>
        </p:nvSpPr>
        <p:spPr>
          <a:xfrm>
            <a:off x="4545574" y="2123653"/>
            <a:ext cx="8352928" cy="3159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Kolejność analizy punktacji projektów w ramach kryteriów rozstrzygających:</a:t>
            </a:r>
          </a:p>
          <a:p>
            <a:pPr marL="457200" lvl="0" indent="-457200">
              <a:lnSpc>
                <a:spcPct val="115000"/>
              </a:lnSpc>
              <a:spcAft>
                <a:spcPts val="400"/>
              </a:spcAft>
              <a:buFont typeface="+mj-lt"/>
              <a:buAutoNum type="arabicParenR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4 „Adekwatność i trafność zaplanowanych zadań i metod ich realizacji”,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400"/>
              </a:spcAft>
              <a:buFont typeface="+mj-lt"/>
              <a:buAutoNum type="arabicParenR"/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400"/>
              </a:spcAft>
              <a:buFont typeface="+mj-lt"/>
              <a:buAutoNum type="arabicParenR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</a:t>
            </a:r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</a:rPr>
              <a:t>7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„Ocena wysokości kosztów w stosunku do zakresu rzeczowego”,</a:t>
            </a:r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400"/>
              </a:spcAft>
              <a:buFont typeface="+mj-lt"/>
              <a:buAutoNum type="arabicParenR"/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400"/>
              </a:spcAft>
              <a:buFont typeface="+mj-lt"/>
              <a:buAutoNum type="arabicParenR"/>
            </a:pP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Kryterium nr </a:t>
            </a:r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</a:rPr>
              <a:t>9</a:t>
            </a:r>
            <a:r>
              <a:rPr lang="pl-PL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„Realność osiągnięcia oczekiwanych efektów”.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AE6DCD9-ACC0-7B5A-A93E-DA7D07880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15" y="174426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2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5A18E8-CC0B-6D3A-BC48-D396919A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51" y="338576"/>
            <a:ext cx="10861093" cy="1080001"/>
          </a:xfrm>
        </p:spPr>
        <p:txBody>
          <a:bodyPr/>
          <a:lstStyle/>
          <a:p>
            <a:r>
              <a:rPr lang="pl-PL" dirty="0"/>
              <a:t>Warunki naboru 3/5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31B3B7-2E85-94CC-9C64-F0F862494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2335" y="950404"/>
            <a:ext cx="7086972" cy="592577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000" dirty="0">
                <a:solidFill>
                  <a:schemeClr val="tx2"/>
                </a:solidFill>
              </a:rPr>
              <a:t>Przedmiotem porozumienia/umowy o partnerstwie jest określenie współpracy stron w ramach realizacji projektu, a w szczególności określenie:</a:t>
            </a:r>
          </a:p>
          <a:p>
            <a:pPr marL="447675" lvl="0" indent="-360363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</a:rPr>
              <a:t>przedmiotu</a:t>
            </a:r>
            <a:r>
              <a:rPr lang="pl-PL" sz="2000" dirty="0">
                <a:solidFill>
                  <a:schemeClr val="tx2"/>
                </a:solidFill>
              </a:rPr>
              <a:t> porozumienia/umowy;</a:t>
            </a:r>
          </a:p>
          <a:p>
            <a:pPr marL="447675" lvl="0" indent="-360363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</a:rPr>
              <a:t>praw i obowiązków </a:t>
            </a:r>
            <a:r>
              <a:rPr lang="pl-PL" sz="2000" dirty="0">
                <a:solidFill>
                  <a:schemeClr val="tx2"/>
                </a:solidFill>
              </a:rPr>
              <a:t>stron;</a:t>
            </a:r>
          </a:p>
          <a:p>
            <a:pPr marL="447675" lvl="0" indent="-360363">
              <a:buFont typeface="Wingdings" panose="05000000000000000000" pitchFamily="2" charset="2"/>
              <a:buChar char="ü"/>
            </a:pPr>
            <a:r>
              <a:rPr lang="pl-PL" sz="2000" dirty="0">
                <a:solidFill>
                  <a:schemeClr val="tx2"/>
                </a:solidFill>
              </a:rPr>
              <a:t>zakresu i formy udziału poszczególnych partnerów w projekcie, w tym </a:t>
            </a:r>
            <a:r>
              <a:rPr lang="pl-PL" sz="2000" b="1" dirty="0">
                <a:solidFill>
                  <a:schemeClr val="tx2"/>
                </a:solidFill>
              </a:rPr>
              <a:t>zakresu realizowanych </a:t>
            </a:r>
            <a:r>
              <a:rPr lang="pl-PL" sz="2000" dirty="0">
                <a:solidFill>
                  <a:schemeClr val="tx2"/>
                </a:solidFill>
              </a:rPr>
              <a:t>przez nich </a:t>
            </a:r>
            <a:r>
              <a:rPr lang="pl-PL" sz="2000" b="1" dirty="0">
                <a:solidFill>
                  <a:schemeClr val="tx2"/>
                </a:solidFill>
              </a:rPr>
              <a:t>zadań</a:t>
            </a:r>
            <a:r>
              <a:rPr lang="pl-PL" sz="2000" dirty="0">
                <a:solidFill>
                  <a:schemeClr val="tx2"/>
                </a:solidFill>
              </a:rPr>
              <a:t>;</a:t>
            </a:r>
          </a:p>
          <a:p>
            <a:pPr marL="447675" lvl="0" indent="-360363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</a:rPr>
              <a:t>partnera wiodącego </a:t>
            </a:r>
            <a:r>
              <a:rPr lang="pl-PL" sz="2000" dirty="0">
                <a:solidFill>
                  <a:schemeClr val="tx2"/>
                </a:solidFill>
              </a:rPr>
              <a:t>(beneficjenta) uprawnionego do reprezentowania pozostałych partnerów projektu;</a:t>
            </a:r>
          </a:p>
          <a:p>
            <a:pPr marL="447675" lvl="0" indent="-360363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</a:rPr>
              <a:t>sposobu przekazywania dofinansowania </a:t>
            </a:r>
            <a:r>
              <a:rPr lang="pl-PL" sz="2000" dirty="0">
                <a:solidFill>
                  <a:schemeClr val="tx2"/>
                </a:solidFill>
              </a:rPr>
              <a:t>na pokrycie kosztów ponoszonych przez poszczególnych partnerów projektu, umożliwiającego określenie kwoty dofinansowania udzielonego każdemu z partnerów; </a:t>
            </a:r>
          </a:p>
          <a:p>
            <a:pPr marL="447675" lvl="0" indent="-360363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</a:rPr>
              <a:t>sposobu postępowania w przypadku naruszenia</a:t>
            </a:r>
            <a:r>
              <a:rPr lang="pl-PL" sz="2000" dirty="0">
                <a:solidFill>
                  <a:schemeClr val="tx2"/>
                </a:solidFill>
              </a:rPr>
              <a:t> lub niewywiązania się stron z porozumienia lub umowy.</a:t>
            </a:r>
          </a:p>
          <a:p>
            <a:endParaRPr lang="pl-PL" sz="20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D3C00B1-DB00-AD34-CE78-06711A4B6B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B3322512-551F-B71C-4230-6B256CDE0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65158"/>
            <a:ext cx="4703662" cy="489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E7211-44AE-6BA8-D3D2-63FC5D575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8E8350-33C0-166E-9B24-8CF683FC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4052935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Procedura odwoławcza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B229D85-2F0C-F5F3-31AA-D9978B42FC82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F65AC251-9646-EF1C-F2A2-0D3C548F0B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60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C896D3-13DB-1981-DFC4-6D1A291CD82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6961324-7515-E6C5-B35C-6C1EBFEB6F2C}"/>
              </a:ext>
            </a:extLst>
          </p:cNvPr>
          <p:cNvSpPr txBox="1"/>
          <p:nvPr/>
        </p:nvSpPr>
        <p:spPr>
          <a:xfrm>
            <a:off x="4847679" y="1306283"/>
            <a:ext cx="8352928" cy="4426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Wnioskodawcy przysługują środki ochrony prawnej określone w ustawie wdrożeniowej.</a:t>
            </a:r>
          </a:p>
          <a:p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Wnioskodawca może wnieść protest w terminie 14 dni od dnia doręczenia informacji o negatywnym wyniku oceny projektu, zgodnie z art. 64 ustawy wdrożeniowej.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Protest wnoszony jest do IP – Ministra Klimatu i Środowiska, za pośrednictwem IW.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Protest powinien spełniać wymogi formalne określone w art. 64 ust. 2 ustawy wdrożeniowej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3B6892-E184-F110-5851-14A04185B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37" y="1713735"/>
            <a:ext cx="4370358" cy="437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70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844DA-23DD-41B9-A2B4-76119645D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6C0190-2E5D-3D7F-9320-CA76363A2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539477"/>
            <a:ext cx="4052935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Procedura odwoławcza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952BF267-D44B-CC8C-94A5-59FFD72BB6CB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FC17A267-6599-5E6E-9079-E4366AF898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61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091D501-56B1-C81E-BE8E-C65B4830D67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0497E7F-66AC-9C49-4762-E7B9A04BC345}"/>
              </a:ext>
            </a:extLst>
          </p:cNvPr>
          <p:cNvSpPr txBox="1"/>
          <p:nvPr/>
        </p:nvSpPr>
        <p:spPr>
          <a:xfrm>
            <a:off x="4912638" y="734167"/>
            <a:ext cx="8352928" cy="5965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rotest niespełniający wymogów formalnych </a:t>
            </a: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- </a:t>
            </a: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IW wzywa wnioskodawcę do jego uzupełnienia w terminie 7 dni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Uzupełnieniu nie podlega: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wskazanie kryteriów wyboru projektów, z których oceną wnioskodawca się nie zgadza, wraz z uzasadnieniem;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wskazanie zarzutów o charakterze proceduralnym w zakresie przeprowadzonej oceny, jeżeli zdaniem wnioskodawcy naruszenia takie miały miejsce, wraz z uzasadnieniem.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BF97094-3F53-8993-E506-574C3E6BD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37" y="1713735"/>
            <a:ext cx="4370358" cy="437035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A3D9822-A9C2-66D2-D96C-81A735CB4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727" y="205106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055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CE890-9AB5-E4E4-73FA-969208A19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>
            <a:extLst>
              <a:ext uri="{FF2B5EF4-FFF2-40B4-BE49-F238E27FC236}">
                <a16:creationId xmlns:a16="http://schemas.microsoft.com/office/drawing/2014/main" id="{B353F635-E481-0D20-9F9C-BD9CE6A4AE21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697FFAC8-F539-D248-38F9-8C080D1048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62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421E0CE-F55C-1E1D-DE6D-AE9477A8414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1513520-A99F-23CE-8673-B4C123E0AE06}"/>
              </a:ext>
            </a:extLst>
          </p:cNvPr>
          <p:cNvSpPr txBox="1"/>
          <p:nvPr/>
        </p:nvSpPr>
        <p:spPr>
          <a:xfrm>
            <a:off x="383184" y="330950"/>
            <a:ext cx="1290992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			autoweryfikacja oceny IW 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(14 dni od dnia otrzymania protestu spełniającego wymogi formalne)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zmiana podjętego rozstrzygnięcia 						podtrzymanie podjętego rozstrzygnięcia 									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								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								przekazanie protestu do IP w celu rozpatrzenia 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											(21 dni od dnia otrzymania)</a:t>
            </a:r>
          </a:p>
          <a:p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</a:rPr>
              <a:t>												</a:t>
            </a: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protest uwzględniony 				protest nieuwzględniony 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																			projekt odrzucony</a:t>
            </a:r>
          </a:p>
          <a:p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</a:rPr>
              <a:t>							</a:t>
            </a: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wybranie projektu			przekazanie sprawy do IW	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 							do dofinansowania			- ponowna ocena projektu</a:t>
            </a:r>
            <a:r>
              <a:rPr lang="pl-PL" sz="2000" dirty="0">
                <a:solidFill>
                  <a:schemeClr val="tx2"/>
                </a:solidFill>
                <a:ea typeface="Times New Roman" panose="02020603050405020304" pitchFamily="18" charset="0"/>
              </a:rPr>
              <a:t>		</a:t>
            </a: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2000" dirty="0">
              <a:solidFill>
                <a:schemeClr val="tx2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85A5CA41-32AE-C768-E872-B3CEC669A77E}"/>
              </a:ext>
            </a:extLst>
          </p:cNvPr>
          <p:cNvSpPr/>
          <p:nvPr/>
        </p:nvSpPr>
        <p:spPr>
          <a:xfrm>
            <a:off x="2327399" y="1187549"/>
            <a:ext cx="484632" cy="74637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F4A2F858-E835-01AB-E327-6692C8979607}"/>
              </a:ext>
            </a:extLst>
          </p:cNvPr>
          <p:cNvSpPr/>
          <p:nvPr/>
        </p:nvSpPr>
        <p:spPr>
          <a:xfrm>
            <a:off x="8870973" y="979881"/>
            <a:ext cx="484632" cy="75625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: w dół 9">
            <a:extLst>
              <a:ext uri="{FF2B5EF4-FFF2-40B4-BE49-F238E27FC236}">
                <a16:creationId xmlns:a16="http://schemas.microsoft.com/office/drawing/2014/main" id="{3D5BD694-5381-CB5D-FC31-018FD9FED476}"/>
              </a:ext>
            </a:extLst>
          </p:cNvPr>
          <p:cNvSpPr/>
          <p:nvPr/>
        </p:nvSpPr>
        <p:spPr>
          <a:xfrm>
            <a:off x="8870973" y="2282204"/>
            <a:ext cx="484632" cy="64194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trzałka: w dół 10">
            <a:extLst>
              <a:ext uri="{FF2B5EF4-FFF2-40B4-BE49-F238E27FC236}">
                <a16:creationId xmlns:a16="http://schemas.microsoft.com/office/drawing/2014/main" id="{39D7409B-9E0A-D59B-D19D-C6E8F3BEFBF2}"/>
              </a:ext>
            </a:extLst>
          </p:cNvPr>
          <p:cNvSpPr/>
          <p:nvPr/>
        </p:nvSpPr>
        <p:spPr>
          <a:xfrm rot="1547795">
            <a:off x="7204136" y="3812922"/>
            <a:ext cx="484632" cy="8327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: w dół 11">
            <a:extLst>
              <a:ext uri="{FF2B5EF4-FFF2-40B4-BE49-F238E27FC236}">
                <a16:creationId xmlns:a16="http://schemas.microsoft.com/office/drawing/2014/main" id="{EED13EF3-FE10-8CCF-926E-9AF6368A175B}"/>
              </a:ext>
            </a:extLst>
          </p:cNvPr>
          <p:cNvSpPr/>
          <p:nvPr/>
        </p:nvSpPr>
        <p:spPr>
          <a:xfrm rot="19773763">
            <a:off x="10870682" y="3753982"/>
            <a:ext cx="484632" cy="82486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Strzałka: w dół 16">
            <a:extLst>
              <a:ext uri="{FF2B5EF4-FFF2-40B4-BE49-F238E27FC236}">
                <a16:creationId xmlns:a16="http://schemas.microsoft.com/office/drawing/2014/main" id="{F4F7423C-452D-A366-1A58-BD4E4FFE7ADC}"/>
              </a:ext>
            </a:extLst>
          </p:cNvPr>
          <p:cNvSpPr/>
          <p:nvPr/>
        </p:nvSpPr>
        <p:spPr>
          <a:xfrm rot="1812031">
            <a:off x="5326631" y="5042624"/>
            <a:ext cx="484632" cy="8898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: w dół 17">
            <a:extLst>
              <a:ext uri="{FF2B5EF4-FFF2-40B4-BE49-F238E27FC236}">
                <a16:creationId xmlns:a16="http://schemas.microsoft.com/office/drawing/2014/main" id="{98FB56B7-BCC9-9E1C-FBC8-3469FCBCC973}"/>
              </a:ext>
            </a:extLst>
          </p:cNvPr>
          <p:cNvSpPr/>
          <p:nvPr/>
        </p:nvSpPr>
        <p:spPr>
          <a:xfrm rot="19753194">
            <a:off x="7845700" y="5043428"/>
            <a:ext cx="484632" cy="87599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: w dół 18">
            <a:extLst>
              <a:ext uri="{FF2B5EF4-FFF2-40B4-BE49-F238E27FC236}">
                <a16:creationId xmlns:a16="http://schemas.microsoft.com/office/drawing/2014/main" id="{1EC52F20-32F9-EB27-A351-631849B34A07}"/>
              </a:ext>
            </a:extLst>
          </p:cNvPr>
          <p:cNvSpPr/>
          <p:nvPr/>
        </p:nvSpPr>
        <p:spPr>
          <a:xfrm>
            <a:off x="3970651" y="2363853"/>
            <a:ext cx="484632" cy="331236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trzałka: w lewo 1">
            <a:extLst>
              <a:ext uri="{FF2B5EF4-FFF2-40B4-BE49-F238E27FC236}">
                <a16:creationId xmlns:a16="http://schemas.microsoft.com/office/drawing/2014/main" id="{6BDFD5D9-B729-7AA5-3C35-A3F0F950183A}"/>
              </a:ext>
            </a:extLst>
          </p:cNvPr>
          <p:cNvSpPr/>
          <p:nvPr/>
        </p:nvSpPr>
        <p:spPr>
          <a:xfrm>
            <a:off x="5850528" y="5933757"/>
            <a:ext cx="832083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trzałka: wygięta w górę 3">
            <a:extLst>
              <a:ext uri="{FF2B5EF4-FFF2-40B4-BE49-F238E27FC236}">
                <a16:creationId xmlns:a16="http://schemas.microsoft.com/office/drawing/2014/main" id="{DEAD16EC-080E-FE89-7ADB-7490711FD6F5}"/>
              </a:ext>
            </a:extLst>
          </p:cNvPr>
          <p:cNvSpPr/>
          <p:nvPr/>
        </p:nvSpPr>
        <p:spPr>
          <a:xfrm>
            <a:off x="9974342" y="5527618"/>
            <a:ext cx="1357577" cy="731520"/>
          </a:xfrm>
          <a:prstGeom prst="bentUpArrow">
            <a:avLst>
              <a:gd name="adj1" fmla="val 26454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04117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6E7A2-69F1-E7EF-C280-F78EC4011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4235716-A845-CFD0-A9B8-16C3AE3E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349795"/>
            <a:ext cx="4052935" cy="1098832"/>
          </a:xfrm>
        </p:spPr>
        <p:txBody>
          <a:bodyPr>
            <a:normAutofit/>
          </a:bodyPr>
          <a:lstStyle/>
          <a:p>
            <a:r>
              <a:rPr lang="pl-PL" dirty="0">
                <a:effectLst/>
              </a:rPr>
              <a:t>Procedura odwoławcza</a:t>
            </a:r>
            <a:endParaRPr lang="pl-PL" sz="1000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2C698C7-32D5-5DC3-73FD-2543F98FE28C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AC8CA962-A142-27CD-EEEC-5EDB81FC69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63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628498-D8F6-239C-F2A9-0B2C010232F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E1B4167-03B1-2692-B111-04B34B8EFEF2}"/>
              </a:ext>
            </a:extLst>
          </p:cNvPr>
          <p:cNvSpPr txBox="1"/>
          <p:nvPr/>
        </p:nvSpPr>
        <p:spPr>
          <a:xfrm>
            <a:off x="4789109" y="349795"/>
            <a:ext cx="8352928" cy="5349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Protest pozostawia się bez rozpatrzenia, gdy został wniesiony</a:t>
            </a:r>
          </a:p>
          <a:p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po terminie;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przez podmiot wykluczony z możliwości otrzymania dofinansowania;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bez wskazania kryteriów wyboru projektów, z których oceną wnioskodawca się nie zgadza, wraz z uzasadnieniem;;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przez podmiot niespełniający wymogów, o których mowa w art. 63 ustawy wdrożeniowej.</a:t>
            </a:r>
          </a:p>
          <a:p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endParaRPr lang="pl-PL" sz="2000" b="1" dirty="0">
              <a:solidFill>
                <a:schemeClr val="tx2"/>
              </a:solidFill>
              <a:ea typeface="Times New Roman" panose="02020603050405020304" pitchFamily="18" charset="0"/>
            </a:endParaRP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W przypadku:</a:t>
            </a:r>
          </a:p>
          <a:p>
            <a:pPr marL="2171700" lvl="4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nieuwzględnienia protestu,</a:t>
            </a:r>
          </a:p>
          <a:p>
            <a:pPr marL="2171700" lvl="4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negatywnej ponownej oceny projektu,</a:t>
            </a:r>
          </a:p>
          <a:p>
            <a:pPr marL="2171700" lvl="4" indent="-3429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pozostawienia protestu bez rozpatrzenia,</a:t>
            </a:r>
          </a:p>
          <a:p>
            <a:r>
              <a:rPr lang="pl-PL" sz="2000" b="1" dirty="0">
                <a:solidFill>
                  <a:schemeClr val="tx2"/>
                </a:solidFill>
                <a:ea typeface="Times New Roman" panose="02020603050405020304" pitchFamily="18" charset="0"/>
              </a:rPr>
              <a:t>			wnioskodawca może wnieść skargę do sądu administracyjnego.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l-PL" sz="2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400"/>
              </a:spcAft>
            </a:pPr>
            <a:endParaRPr lang="pl-PL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D0B74DB-21A4-87B1-3294-DDF36F4ED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0" y="1413698"/>
            <a:ext cx="3749219" cy="245754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8108424-B7ED-8668-05FA-36906F4AD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27" y="3472287"/>
            <a:ext cx="5524840" cy="267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746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CF29D-E1D2-3FA5-B510-B928685C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99A12B-D481-E0E5-956F-0145EFF3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556990" cy="6178153"/>
          </a:xfrm>
        </p:spPr>
        <p:txBody>
          <a:bodyPr/>
          <a:lstStyle/>
          <a:p>
            <a:r>
              <a:rPr lang="pl-PL" dirty="0"/>
              <a:t>Warunki zawarcia umowy o dofinansowanie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33CC690-309B-8AE3-8909-C7329CD3F4D9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11A3E39-94AB-BF1A-04E2-495C7A35D2F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64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00FD143-9ABF-0E2E-DCE5-8C355B1D3DF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C860907-083B-9909-3D28-31B197E06DD9}"/>
              </a:ext>
            </a:extLst>
          </p:cNvPr>
          <p:cNvSpPr txBox="1"/>
          <p:nvPr/>
        </p:nvSpPr>
        <p:spPr>
          <a:xfrm>
            <a:off x="5063703" y="539477"/>
            <a:ext cx="684076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tx2"/>
                </a:solidFill>
              </a:rPr>
              <a:t>Informujemy wnioskodawcę o wyborze projektu do dofinansowania, planowanym terminie zawarcia umowy i wzywamy do przedstawienia dokumentów niezbędnych do jej zawarcia.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W przypadku niedostarczenia kompletnych dokumentów w tym terminie, </a:t>
            </a:r>
            <a:r>
              <a:rPr lang="pl-PL" sz="2000" b="1" dirty="0">
                <a:solidFill>
                  <a:schemeClr val="tx2"/>
                </a:solidFill>
              </a:rPr>
              <a:t>możemy odmówić zawarcia umowy</a:t>
            </a:r>
            <a:r>
              <a:rPr lang="pl-PL" sz="2000" dirty="0">
                <a:solidFill>
                  <a:schemeClr val="tx2"/>
                </a:solidFill>
              </a:rPr>
              <a:t>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Przed zawarciem umowy przeprowadzamy czynności mające na celu: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</a:rPr>
              <a:t>wykluczenie negatywnych przesłanek do zawarcia umowy,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l-PL" sz="2000" b="1" dirty="0">
                <a:solidFill>
                  <a:schemeClr val="tx2"/>
                </a:solidFill>
              </a:rPr>
              <a:t>wykluczenie okoliczności mogących mieć negatywny wpływ na wynik oceny projektu.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W przypadku stwierdzenia okoliczności, mających wpływ na wynik oceny, </a:t>
            </a:r>
            <a:r>
              <a:rPr lang="pl-PL" sz="2000" b="1" dirty="0">
                <a:solidFill>
                  <a:schemeClr val="tx2"/>
                </a:solidFill>
              </a:rPr>
              <a:t>kierujemy projekt do ponownej oceny </a:t>
            </a:r>
            <a:r>
              <a:rPr lang="pl-PL" sz="2000" dirty="0">
                <a:solidFill>
                  <a:schemeClr val="tx2"/>
                </a:solidFill>
              </a:rPr>
              <a:t>i informujemy o tym wnioskodawcę.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Jeżeli stwierdzimy negatywne przesłanki do zawarcia umowy lub projekt otrzyma negatywną ocenę, </a:t>
            </a:r>
            <a:r>
              <a:rPr lang="pl-PL" sz="2000" b="1" dirty="0">
                <a:solidFill>
                  <a:schemeClr val="tx2"/>
                </a:solidFill>
              </a:rPr>
              <a:t>odmawiamy zawarcia umowy.</a:t>
            </a:r>
          </a:p>
        </p:txBody>
      </p:sp>
      <p:pic>
        <p:nvPicPr>
          <p:cNvPr id="4" name="Obraz 3" descr="Obraz zawierający trawa, na wolnym powietrzu, chmura, Krajobraz natural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1F4CD87-53D8-0EB2-5348-6501F42FF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557"/>
            <a:ext cx="4502139" cy="52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513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5DE71-866E-962C-210E-C9E5A0CD8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2421A7-B74E-D026-C54F-9726D7A13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556990" cy="6178153"/>
          </a:xfrm>
        </p:spPr>
        <p:txBody>
          <a:bodyPr/>
          <a:lstStyle/>
          <a:p>
            <a:r>
              <a:rPr lang="pl-PL" dirty="0"/>
              <a:t>Warunki zawarcia umowy o dofinansowanie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55321DD-231B-0156-C37D-39AA176913D2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ACD91161-E1FA-F0B0-0D88-CE9AF84904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65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E8808AE-65EC-AB29-6D85-832F5ECD32B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8113C08-C0AF-D3F0-1937-CCEEDDAF1F0E}"/>
              </a:ext>
            </a:extLst>
          </p:cNvPr>
          <p:cNvSpPr txBox="1"/>
          <p:nvPr/>
        </p:nvSpPr>
        <p:spPr>
          <a:xfrm>
            <a:off x="5135711" y="971525"/>
            <a:ext cx="705678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tx2"/>
                </a:solidFill>
              </a:rPr>
              <a:t>Przed zawarciem umowy </a:t>
            </a:r>
            <a:r>
              <a:rPr lang="pl-PL" sz="2400" b="1" dirty="0">
                <a:solidFill>
                  <a:schemeClr val="tx2"/>
                </a:solidFill>
              </a:rPr>
              <a:t>wnioskodawca może być wezwany do podjęcia dodatkowych czynności</a:t>
            </a:r>
            <a:r>
              <a:rPr lang="pl-PL" sz="2400" dirty="0">
                <a:solidFill>
                  <a:schemeClr val="tx2"/>
                </a:solidFill>
              </a:rPr>
              <a:t>, np. do złożenia dokumentacji potwierdzającej oświadczenia złożone na etapie oceny wniosku.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400" dirty="0">
                <a:solidFill>
                  <a:schemeClr val="tx2"/>
                </a:solidFill>
              </a:rPr>
              <a:t>W przypadku niedostarczenia lub niezgodności dokumentów ze złożonymi oświadczeniami, podpisanie umowy o dofinansowanie jest wstrzymywane do czasu dostarczenia dokumentacji lub wyjaśnienia niezgodności. 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400" dirty="0">
                <a:solidFill>
                  <a:schemeClr val="tx2"/>
                </a:solidFill>
              </a:rPr>
              <a:t>W przypadku, gdy przedstawione dane okażą się nieprawdziwe lub nierzetelne, </a:t>
            </a:r>
            <a:r>
              <a:rPr lang="pl-PL" sz="2400" b="1" dirty="0">
                <a:solidFill>
                  <a:schemeClr val="tx2"/>
                </a:solidFill>
              </a:rPr>
              <a:t>co mogło mieć wpływ na wynik oceny</a:t>
            </a:r>
            <a:r>
              <a:rPr lang="pl-PL" sz="2400" dirty="0">
                <a:solidFill>
                  <a:schemeClr val="tx2"/>
                </a:solidFill>
              </a:rPr>
              <a:t>, odmawiamy zawarcia umowy o dofinansowanie. </a:t>
            </a:r>
          </a:p>
        </p:txBody>
      </p:sp>
      <p:pic>
        <p:nvPicPr>
          <p:cNvPr id="4" name="Obraz 3" descr="Obraz zawierający trawa, na wolnym powietrzu, chmura, Krajobraz natural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297209E-EF38-F7CB-2497-8F1EA56D9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557"/>
            <a:ext cx="4502139" cy="52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542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11666-31BE-0E34-A98C-8148355FF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61342D-5DAA-71E0-40D3-CCCDA0F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72" y="268259"/>
            <a:ext cx="4556990" cy="6178153"/>
          </a:xfrm>
        </p:spPr>
        <p:txBody>
          <a:bodyPr/>
          <a:lstStyle/>
          <a:p>
            <a:r>
              <a:rPr lang="pl-PL" dirty="0"/>
              <a:t>Warunki zawarcia umowy o dofinansowanie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F411A4B-FA4E-F917-2BB8-45A96CDDFE7C}"/>
              </a:ext>
            </a:extLst>
          </p:cNvPr>
          <p:cNvSpPr/>
          <p:nvPr/>
        </p:nvSpPr>
        <p:spPr>
          <a:xfrm>
            <a:off x="8722038" y="3688066"/>
            <a:ext cx="2085379" cy="1001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pl-PL" altLang="pl-PL" sz="1200" b="1" dirty="0">
                <a:solidFill>
                  <a:schemeClr val="bg1"/>
                </a:solidFill>
                <a:latin typeface="Open Sans" pitchFamily="34" charset="0"/>
              </a:rPr>
              <a:t>Napis</a:t>
            </a:r>
          </a:p>
        </p:txBody>
      </p:sp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1799CB2E-12F1-FA43-CBC2-9675989279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66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8765EFF-239C-C6FF-71DE-BE3E363494B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33ADD2C-6DC4-5141-0FBE-0DAD7A27B307}"/>
              </a:ext>
            </a:extLst>
          </p:cNvPr>
          <p:cNvSpPr txBox="1"/>
          <p:nvPr/>
        </p:nvSpPr>
        <p:spPr>
          <a:xfrm>
            <a:off x="4850334" y="827775"/>
            <a:ext cx="8278264" cy="5596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Umowa o zawierana jest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 później niż 60 dni od poinformowania wnioskodawcy o wyniku oceny projektu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pl-PL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Jeżeli 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wnioskodawca, z przyczyn leżących po jego stronie, nie zawarł umowy w tym terminie,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nie uzyskuje dofinansowania. </a:t>
            </a:r>
          </a:p>
          <a:p>
            <a:pPr lvl="0">
              <a:lnSpc>
                <a:spcPct val="115000"/>
              </a:lnSpc>
            </a:pPr>
            <a:endParaRPr lang="pl-PL" sz="8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uzasadnionych przypadkach 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termin może zostać przedłużony o 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maksymalnie 90 dni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lvl="0">
              <a:lnSpc>
                <a:spcPct val="115000"/>
              </a:lnSpc>
            </a:pPr>
            <a:endParaRPr lang="pl-PL" sz="800" dirty="0">
              <a:solidFill>
                <a:schemeClr val="tx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szczególnie uzasadnionych przypadkach termin zawarcia umowy może zostać wydłużony łącznie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ponad 150 dni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 szczególności, jeśli brak możliwości podpisania umowy w tym terminie wynika z przyczyn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obiektywnych, niezależnych i niezawinionych przez wnioskodawcę</a:t>
            </a: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600" b="1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oraz takich, które nie mogły być przewidziane na etapie pierwotnego ustalania terminu, np. zmian w przepisach powszechnie obowiązujących.</a:t>
            </a:r>
          </a:p>
          <a:p>
            <a:pPr lvl="0">
              <a:lnSpc>
                <a:spcPct val="115000"/>
              </a:lnSpc>
            </a:pPr>
            <a:endParaRPr lang="pl-PL" sz="800" b="1" dirty="0">
              <a:solidFill>
                <a:schemeClr val="tx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Umowa o dofinansowanie projektu zostanie zawarta, jeżeli: 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 został wybrany do dofinansowania;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wnioskodawca dostarczył wszystkie niezbędne dokumenty,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pl-PL" sz="1600" dirty="0">
                <a:solidFill>
                  <a:schemeClr val="tx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brak jest negatywnych przesłanek do zawarcia umowy.</a:t>
            </a: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endParaRPr lang="pl-PL" sz="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pl-PL" sz="1600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przypadku opublikowania zmienionego wzoru umowy, umowa zawierana jest na podstawie aktualnie obowiązującego wzoru umowy.</a:t>
            </a:r>
          </a:p>
        </p:txBody>
      </p:sp>
      <p:pic>
        <p:nvPicPr>
          <p:cNvPr id="4" name="Obraz 3" descr="Obraz zawierający trawa, na wolnym powietrzu, chmura, Krajobraz naturalny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96C1C481-9654-1E89-5203-730BA74B9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9557"/>
            <a:ext cx="4502139" cy="521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953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F41CC9D9-3570-F1F5-ECF3-011D40614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73982" y="7308229"/>
            <a:ext cx="10962529" cy="25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E0154476-4BD8-A016-5EEC-16102C1912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27522" y="5105238"/>
            <a:ext cx="9433048" cy="5535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1007943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algn="ctr">
              <a:defRPr/>
            </a:pPr>
            <a:r>
              <a:rPr lang="pl-PL" altLang="pl-PL" sz="3200" dirty="0">
                <a:solidFill>
                  <a:srgbClr val="002073"/>
                </a:solidFill>
                <a:latin typeface="Open Sans" panose="020B0806030504020204" pitchFamily="34" charset="0"/>
                <a:cs typeface="Open Sans" panose="020B0806030504020204" pitchFamily="34" charset="0"/>
              </a:rPr>
              <a:t>Dziękujemy za uwagę.</a:t>
            </a:r>
            <a:endParaRPr lang="pl-PL" altLang="pl-PL" sz="1800" b="0" dirty="0">
              <a:solidFill>
                <a:srgbClr val="002073"/>
              </a:solidFill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418E5255-1E55-91C6-5533-1D99C144A2B4}"/>
              </a:ext>
            </a:extLst>
          </p:cNvPr>
          <p:cNvSpPr txBox="1">
            <a:spLocks/>
          </p:cNvSpPr>
          <p:nvPr/>
        </p:nvSpPr>
        <p:spPr bwMode="auto">
          <a:xfrm>
            <a:off x="2003363" y="5629492"/>
            <a:ext cx="9433048" cy="10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algn="l" defTabSz="1006475" rtl="0" eaLnBrk="0" fontAlgn="base" hangingPunct="0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4572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9144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13716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1828800" algn="l" defTabSz="1006475" rtl="0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</a:pPr>
            <a:r>
              <a:rPr lang="pl-PL" altLang="pl-PL" sz="1400" b="0" dirty="0">
                <a:latin typeface="Open Sans" panose="020B0806030504020204" pitchFamily="34" charset="0"/>
                <a:cs typeface="Open Sans" panose="020B0806030504020204" pitchFamily="34" charset="0"/>
              </a:rPr>
              <a:t>Zapraszamy na stronę:</a:t>
            </a:r>
          </a:p>
          <a:p>
            <a:pPr algn="ctr" eaLnBrk="1" hangingPunct="1">
              <a:lnSpc>
                <a:spcPts val="3000"/>
              </a:lnSpc>
            </a:pPr>
            <a:r>
              <a:rPr lang="pl-PL" altLang="pl-PL" sz="1400" b="0" u="sng" dirty="0">
                <a:latin typeface="Open Sans" panose="020B0806030504020204" pitchFamily="34" charset="0"/>
                <a:cs typeface="Open Sans" panose="020B08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https://www.gov.pl/web/nfosigw/fundusze-europejskie-na-infrastrukture-klimat-i-srodowisko</a:t>
            </a:r>
            <a:endParaRPr lang="pl-PL" altLang="pl-PL" sz="1400" b="0" u="sng" dirty="0">
              <a:latin typeface="Open Sans" panose="020B0806030504020204" pitchFamily="34" charset="0"/>
              <a:cs typeface="Open Sans" panose="020B0806030504020204" pitchFamily="34" charset="0"/>
            </a:endParaRPr>
          </a:p>
        </p:txBody>
      </p:sp>
      <p:pic>
        <p:nvPicPr>
          <p:cNvPr id="12" name="Obraz 11" descr="Obraz zawierający krajobraz, na wolnym powietrzu, trawa, niebo&#10;&#10;Opis wygenerowany automatycznie">
            <a:extLst>
              <a:ext uri="{FF2B5EF4-FFF2-40B4-BE49-F238E27FC236}">
                <a16:creationId xmlns:a16="http://schemas.microsoft.com/office/drawing/2014/main" id="{F2282ECE-8036-E74F-BE8E-8B76322C8CB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2" b="35926"/>
          <a:stretch/>
        </p:blipFill>
        <p:spPr>
          <a:xfrm>
            <a:off x="469" y="619275"/>
            <a:ext cx="13438837" cy="422451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3F14E8A-BEB4-530C-9C9D-B798CF3C3C6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63" y="6373231"/>
            <a:ext cx="11139885" cy="110456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67375712-A713-AEC7-28B5-3B03D1186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137" y="619274"/>
            <a:ext cx="8300926" cy="209661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Obraz 9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1702BBD5-886F-6A8E-10AD-BA6163FF19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93" y="620981"/>
            <a:ext cx="8352723" cy="352572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815FB-6A00-6C4B-2D56-C8524DE17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ABEB8A-3CF1-462B-B43A-AD76B891C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Warunki naboru 4/5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AFEF598-77BD-5675-2793-E6C876F75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55F5A05A-3C12-79ED-4873-6B6D96B4695B}"/>
              </a:ext>
            </a:extLst>
          </p:cNvPr>
          <p:cNvSpPr txBox="1"/>
          <p:nvPr/>
        </p:nvSpPr>
        <p:spPr>
          <a:xfrm>
            <a:off x="4818588" y="359838"/>
            <a:ext cx="8506261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</a:rPr>
              <a:t>Warunki dotyczące projektów:</a:t>
            </a:r>
          </a:p>
          <a:p>
            <a:pPr marL="447675" indent="-360363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Cel - poprawa wiedzy i świadomości społeczeństwa oraz edukacja obywateli na temat </a:t>
            </a:r>
            <a:r>
              <a:rPr lang="pl-PL" b="1" dirty="0">
                <a:solidFill>
                  <a:schemeClr val="tx2"/>
                </a:solidFill>
              </a:rPr>
              <a:t>kwestii klimatycznych, adaptacji do zmian klimatu oraz ochrony zasobów wodnych</a:t>
            </a:r>
            <a:endParaRPr lang="pl-PL" dirty="0">
              <a:solidFill>
                <a:schemeClr val="tx2"/>
              </a:solidFill>
            </a:endParaRPr>
          </a:p>
          <a:p>
            <a:pPr marL="447675" indent="-360363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Stanowią zespół powiązanych ze sobą działań ukierunkowanych na wzrost świadomości ekologicznej, </a:t>
            </a:r>
            <a:r>
              <a:rPr lang="pl-PL" b="1" dirty="0">
                <a:solidFill>
                  <a:schemeClr val="tx2"/>
                </a:solidFill>
              </a:rPr>
              <a:t>realizowanych z wykorzystaniem różnorodnych form i narzędzi edukacyjnych</a:t>
            </a:r>
            <a:r>
              <a:rPr lang="pl-PL" dirty="0">
                <a:solidFill>
                  <a:schemeClr val="tx2"/>
                </a:solidFill>
              </a:rPr>
              <a:t> o charakterze tradycyjnym lub innowacyjnym takich jak m.in.  warsztaty, szkolenia, szkolenia e-learningowych, zajęcia w terenie, wydawnictwa, konferencje, seminaria, spotkania, konkursy, filmy, spoty, audycje radiowe, telewizyjne i internetowe, produkcja pomocy dydaktycznych, narzędzi interaktywnych</a:t>
            </a:r>
          </a:p>
          <a:p>
            <a:pPr marL="447675" indent="-360363">
              <a:buFont typeface="Wingdings" panose="05000000000000000000" pitchFamily="2" charset="2"/>
              <a:buChar char="ü"/>
            </a:pPr>
            <a:r>
              <a:rPr lang="pl-PL" dirty="0">
                <a:solidFill>
                  <a:schemeClr val="tx2"/>
                </a:solidFill>
              </a:rPr>
              <a:t>Większość zadań ma </a:t>
            </a:r>
            <a:r>
              <a:rPr lang="pl-PL" b="1" dirty="0">
                <a:solidFill>
                  <a:schemeClr val="tx2"/>
                </a:solidFill>
              </a:rPr>
              <a:t>zasięg ponadregionalny</a:t>
            </a:r>
            <a:r>
              <a:rPr lang="pl-PL" dirty="0">
                <a:solidFill>
                  <a:schemeClr val="tx2"/>
                </a:solidFill>
              </a:rPr>
              <a:t> (minimum 3 regiony NUTS2)</a:t>
            </a:r>
          </a:p>
          <a:p>
            <a:pPr marL="447675" indent="-360363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tx2"/>
                </a:solidFill>
              </a:rPr>
              <a:t>Nie prowadzą do osiągnięcia zysku</a:t>
            </a:r>
            <a:endParaRPr lang="pl-PL" dirty="0">
              <a:solidFill>
                <a:schemeClr val="tx2"/>
              </a:solidFill>
            </a:endParaRPr>
          </a:p>
          <a:p>
            <a:pPr marL="447675" indent="-360363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tx2"/>
                </a:solidFill>
              </a:rPr>
              <a:t>Nie mają charakteru infrastrukturalnego </a:t>
            </a:r>
            <a:r>
              <a:rPr lang="pl-PL" dirty="0">
                <a:solidFill>
                  <a:schemeClr val="tx2"/>
                </a:solidFill>
              </a:rPr>
              <a:t>rozumianego jako przedsięwzięcia polegające m.in. na budowie, rozbudowie lub wyposażeniu obiektów edukacyjnych, budowie, rozbudowie infrastruktury turystycznej bądź urządzeniu, modernizacji,  rewitalizacji, rewaloryzacji, </a:t>
            </a:r>
            <a:r>
              <a:rPr lang="pl-PL" dirty="0" err="1">
                <a:solidFill>
                  <a:schemeClr val="tx2"/>
                </a:solidFill>
              </a:rPr>
              <a:t>renaturyzacji</a:t>
            </a:r>
            <a:r>
              <a:rPr lang="pl-PL" dirty="0">
                <a:solidFill>
                  <a:schemeClr val="tx2"/>
                </a:solidFill>
              </a:rPr>
              <a:t> niebieskiej i zielonej infrastruktury</a:t>
            </a:r>
          </a:p>
          <a:p>
            <a:pPr marL="447675" indent="-360363">
              <a:buFont typeface="Wingdings" panose="05000000000000000000" pitchFamily="2" charset="2"/>
              <a:buChar char="ü"/>
            </a:pPr>
            <a:r>
              <a:rPr lang="pl-PL" b="1" dirty="0">
                <a:solidFill>
                  <a:schemeClr val="tx2"/>
                </a:solidFill>
              </a:rPr>
              <a:t>Nie są projektami grantowymi </a:t>
            </a:r>
            <a:r>
              <a:rPr lang="pl-PL" dirty="0">
                <a:solidFill>
                  <a:schemeClr val="tx2"/>
                </a:solidFill>
              </a:rPr>
              <a:t>w rozumieniu art. 41 ustawy z dnia 28 kwietnia 2022 r. o zasadach realizacji zadań finansowanych ze środków europejskich w perspektywie finansowej 2021-2027</a:t>
            </a:r>
          </a:p>
          <a:p>
            <a:pPr marL="447675" indent="-360363">
              <a:buFont typeface="Wingdings" panose="05000000000000000000" pitchFamily="2" charset="2"/>
              <a:buChar char="ü"/>
            </a:pPr>
            <a:endParaRPr lang="pl-PL" dirty="0">
              <a:solidFill>
                <a:schemeClr val="tx2"/>
              </a:solidFill>
            </a:endParaRPr>
          </a:p>
          <a:p>
            <a:r>
              <a:rPr lang="pl-PL" b="1" dirty="0">
                <a:solidFill>
                  <a:srgbClr val="C00000"/>
                </a:solidFill>
              </a:rPr>
              <a:t>Warunki muszą być spełnione łącznie!</a:t>
            </a:r>
          </a:p>
        </p:txBody>
      </p:sp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42FBA42F-B040-BAE3-6588-8C02C1A4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DB0E7505-6506-A929-E663-DA4CCB2746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7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163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1D70D-032F-121E-DC90-36434B51D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ACF705-2836-378A-6241-B8436CECF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Warunki naboru 5/5</a:t>
            </a:r>
            <a:br>
              <a:rPr lang="pl-PL" dirty="0"/>
            </a:b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ADF7DF4-2BF2-8C08-BE02-DEF28BFBA4C4}"/>
              </a:ext>
            </a:extLst>
          </p:cNvPr>
          <p:cNvSpPr txBox="1"/>
          <p:nvPr/>
        </p:nvSpPr>
        <p:spPr>
          <a:xfrm>
            <a:off x="5207719" y="805720"/>
            <a:ext cx="6775314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tx2"/>
                </a:solidFill>
              </a:rPr>
              <a:t>Warunkiem uczestnictwa w naborze jest złożenie wniosku o dofinansowanie z wraz z załącznikami. </a:t>
            </a:r>
          </a:p>
          <a:p>
            <a:r>
              <a:rPr lang="pl-PL" sz="2000" dirty="0">
                <a:solidFill>
                  <a:schemeClr val="tx2"/>
                </a:solidFill>
              </a:rPr>
              <a:t>Wzór wniosku wraz z instrukcją – załącznik nr 1 do Regulaminu</a:t>
            </a:r>
          </a:p>
          <a:p>
            <a:r>
              <a:rPr lang="pl-PL" sz="2000" dirty="0">
                <a:solidFill>
                  <a:schemeClr val="tx2"/>
                </a:solidFill>
              </a:rPr>
              <a:t>Lista wymaganych załączników – załącznik nr 2 do Regulaminu.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Do dofinansowania kwalifikują się tylko projekty, których wsparcie </a:t>
            </a:r>
            <a:r>
              <a:rPr lang="pl-PL" sz="2000" b="1" dirty="0">
                <a:solidFill>
                  <a:schemeClr val="tx2"/>
                </a:solidFill>
              </a:rPr>
              <a:t>nie stanowi pomocy publicznej</a:t>
            </a:r>
            <a:r>
              <a:rPr lang="pl-PL" sz="2000" dirty="0">
                <a:solidFill>
                  <a:schemeClr val="tx2"/>
                </a:solidFill>
              </a:rPr>
              <a:t>, w tym pomocy </a:t>
            </a:r>
            <a:r>
              <a:rPr lang="pl-PL" sz="2000" i="1" dirty="0">
                <a:solidFill>
                  <a:schemeClr val="tx2"/>
                </a:solidFill>
              </a:rPr>
              <a:t>de </a:t>
            </a:r>
            <a:r>
              <a:rPr lang="pl-PL" sz="2000" i="1" dirty="0" err="1">
                <a:solidFill>
                  <a:schemeClr val="tx2"/>
                </a:solidFill>
              </a:rPr>
              <a:t>minimis</a:t>
            </a:r>
            <a:r>
              <a:rPr lang="pl-PL" sz="2000" i="1" dirty="0">
                <a:solidFill>
                  <a:schemeClr val="tx2"/>
                </a:solidFill>
              </a:rPr>
              <a:t>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Realizacja projektu może rozpocząć się przed dniem złożenia wniosku o dofinansowanie, jednak </a:t>
            </a:r>
            <a:r>
              <a:rPr lang="pl-PL" sz="2000" b="1" dirty="0">
                <a:solidFill>
                  <a:schemeClr val="tx2"/>
                </a:solidFill>
              </a:rPr>
              <a:t>nie może zostać zakończona przed dniem złożenia wniosku</a:t>
            </a:r>
            <a:r>
              <a:rPr lang="pl-PL" sz="2000" dirty="0">
                <a:solidFill>
                  <a:schemeClr val="tx2"/>
                </a:solidFill>
              </a:rPr>
              <a:t>. 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Okres kwalifikowania wydatków: od </a:t>
            </a:r>
            <a:r>
              <a:rPr lang="pl-PL" sz="2000" b="1" dirty="0">
                <a:solidFill>
                  <a:schemeClr val="tx2"/>
                </a:solidFill>
              </a:rPr>
              <a:t>1 stycznia 2021 r. do 31 grudnia 2029 r</a:t>
            </a:r>
            <a:r>
              <a:rPr lang="pl-PL" sz="2000" dirty="0">
                <a:solidFill>
                  <a:schemeClr val="tx2"/>
                </a:solidFill>
              </a:rPr>
              <a:t>.</a:t>
            </a: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rgbClr val="C00000"/>
                </a:solidFill>
              </a:rPr>
              <a:t>W przypadku rozpoczęcia realizacji projektu przed dniem zawarcia umowy o dofinansowanie, wnioskodawca realizuje projekt na własne ryzyko.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F359B39-4543-1BAD-4260-BE3021A47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pic>
        <p:nvPicPr>
          <p:cNvPr id="5" name="Obraz 4" descr="Skały w Ojcowskim Parku Narodowym.">
            <a:extLst>
              <a:ext uri="{FF2B5EF4-FFF2-40B4-BE49-F238E27FC236}">
                <a16:creationId xmlns:a16="http://schemas.microsoft.com/office/drawing/2014/main" id="{B9925D04-2CB1-D64D-E4EF-E543E10C2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r="7115"/>
          <a:stretch/>
        </p:blipFill>
        <p:spPr>
          <a:xfrm>
            <a:off x="0" y="1428072"/>
            <a:ext cx="4703662" cy="4896267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ECEB5F0F-00E6-85ED-22C0-7F8A9D7ECA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8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8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1B80C-B272-9746-38A2-733E41264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291AA5-1281-84FF-B39C-72241319E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26" y="261040"/>
            <a:ext cx="4444721" cy="5746104"/>
          </a:xfrm>
        </p:spPr>
        <p:txBody>
          <a:bodyPr/>
          <a:lstStyle/>
          <a:p>
            <a:r>
              <a:rPr lang="pl-PL" dirty="0"/>
              <a:t>Zasady finansowania projektu 1/4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C810CEF-9133-3110-AB27-D22BA87F9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" y="6423859"/>
            <a:ext cx="10555178" cy="104658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FA19D45-6F88-CE8B-0609-97597437AF8D}"/>
              </a:ext>
            </a:extLst>
          </p:cNvPr>
          <p:cNvSpPr txBox="1"/>
          <p:nvPr/>
        </p:nvSpPr>
        <p:spPr>
          <a:xfrm>
            <a:off x="5197166" y="1042871"/>
            <a:ext cx="736592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chemeClr val="tx2"/>
                </a:solidFill>
              </a:rPr>
              <a:t>Minimalna wartość dofinansowania – 500 tys. zł</a:t>
            </a:r>
          </a:p>
          <a:p>
            <a:r>
              <a:rPr lang="pl-PL" sz="2000" dirty="0">
                <a:solidFill>
                  <a:schemeClr val="tx2"/>
                </a:solidFill>
              </a:rPr>
              <a:t>Maksymalna wartość dofinansowania – 2 mln zł</a:t>
            </a:r>
          </a:p>
          <a:p>
            <a:r>
              <a:rPr lang="pl-PL" sz="2000" dirty="0">
                <a:solidFill>
                  <a:srgbClr val="C00000"/>
                </a:solidFill>
              </a:rPr>
              <a:t>Projekty nie spełniające ww. warunków, w tym w wyniku poprawy dokonanej w toku oceny wniosku, nie mogą uzyskać wsparcia!</a:t>
            </a:r>
          </a:p>
          <a:p>
            <a:endParaRPr lang="pl-PL" sz="800" dirty="0">
              <a:solidFill>
                <a:srgbClr val="FF0000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Maksymalny poziom dofinansowania – 79,71% wartości wydatków kwalifikowalnych. </a:t>
            </a:r>
          </a:p>
          <a:p>
            <a:r>
              <a:rPr lang="pl-PL" sz="2000" dirty="0">
                <a:solidFill>
                  <a:schemeClr val="tx2"/>
                </a:solidFill>
              </a:rPr>
              <a:t>Minimalny wkład własny – 20,29% wartości wydatków kwalifikowanych.</a:t>
            </a:r>
          </a:p>
          <a:p>
            <a:r>
              <a:rPr lang="pl-PL" sz="2000" dirty="0">
                <a:solidFill>
                  <a:schemeClr val="tx2"/>
                </a:solidFill>
              </a:rPr>
              <a:t>Nie jest wymagane rozpisywanie we wniosku wydatków/pozycji budżetowych zgodnie z proporcją wynikającą ze stopy dofinansowania w projekcie.</a:t>
            </a:r>
          </a:p>
          <a:p>
            <a:r>
              <a:rPr lang="pl-PL" sz="2000" dirty="0">
                <a:solidFill>
                  <a:schemeClr val="tx2"/>
                </a:solidFill>
              </a:rPr>
              <a:t>Konieczne jest zachowanie tej proporcji na poziomie projektu (w przypadku jego dofinansowania – na poziomie wniosku o płatność).</a:t>
            </a:r>
          </a:p>
          <a:p>
            <a:r>
              <a:rPr lang="pl-PL" sz="2000" b="1" dirty="0">
                <a:solidFill>
                  <a:srgbClr val="C00000"/>
                </a:solidFill>
              </a:rPr>
              <a:t>Rekomendujemy zachowanie w każdej pozycji budżetowej/wydatku proporcji wynikającej ze stopy dofinansowania w projekcie! </a:t>
            </a:r>
            <a:endParaRPr lang="pl-PL" sz="2000" dirty="0">
              <a:solidFill>
                <a:srgbClr val="C00000"/>
              </a:solidFill>
            </a:endParaRPr>
          </a:p>
          <a:p>
            <a:endParaRPr lang="pl-PL" sz="800" dirty="0">
              <a:solidFill>
                <a:schemeClr val="tx2"/>
              </a:solidFill>
            </a:endParaRPr>
          </a:p>
          <a:p>
            <a:r>
              <a:rPr lang="pl-PL" sz="2000" dirty="0">
                <a:solidFill>
                  <a:schemeClr val="tx2"/>
                </a:solidFill>
              </a:rPr>
              <a:t>Podatek VAT </a:t>
            </a:r>
            <a:r>
              <a:rPr lang="pl-PL" sz="2000" b="1" dirty="0">
                <a:solidFill>
                  <a:schemeClr val="tx2"/>
                </a:solidFill>
              </a:rPr>
              <a:t>może</a:t>
            </a:r>
            <a:r>
              <a:rPr lang="pl-PL" sz="2000" dirty="0">
                <a:solidFill>
                  <a:schemeClr val="tx2"/>
                </a:solidFill>
              </a:rPr>
              <a:t> stanowić koszt kwalifikowalny projektu. </a:t>
            </a:r>
          </a:p>
        </p:txBody>
      </p:sp>
      <p:pic>
        <p:nvPicPr>
          <p:cNvPr id="7" name="Obraz 6" descr="Widok na polską dziką rzekę.">
            <a:extLst>
              <a:ext uri="{FF2B5EF4-FFF2-40B4-BE49-F238E27FC236}">
                <a16:creationId xmlns:a16="http://schemas.microsoft.com/office/drawing/2014/main" id="{1C33F018-21C5-AD2A-368C-7B2A74C85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" y="1552530"/>
            <a:ext cx="4686195" cy="4662971"/>
          </a:xfrm>
          <a:prstGeom prst="rect">
            <a:avLst/>
          </a:prstGeom>
        </p:spPr>
      </p:pic>
      <p:sp>
        <p:nvSpPr>
          <p:cNvPr id="29698" name="Symbol zastępczy numeru slajdu 3">
            <a:extLst>
              <a:ext uri="{FF2B5EF4-FFF2-40B4-BE49-F238E27FC236}">
                <a16:creationId xmlns:a16="http://schemas.microsoft.com/office/drawing/2014/main" id="{CC675C69-A374-4E23-86EC-CB5219BD77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2F5FD6E-0448-46C9-92D4-F7FFFF044C1D}" type="slidenum">
              <a:rPr lang="pl-PL" altLang="pl-PL" smtClean="0">
                <a:solidFill>
                  <a:schemeClr val="tx2"/>
                </a:solidFill>
                <a:latin typeface="Open Sans" panose="020B0806030504020204" pitchFamily="34" charset="0"/>
              </a:rPr>
              <a:pPr/>
              <a:t>9</a:t>
            </a:fld>
            <a:endParaRPr lang="pl-PL" altLang="pl-PL">
              <a:solidFill>
                <a:schemeClr val="tx2"/>
              </a:solidFill>
              <a:latin typeface="Open Sans" panose="020B08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39488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2776</TotalTime>
  <Words>5678</Words>
  <Application>Microsoft Office PowerPoint</Application>
  <PresentationFormat>Niestandardowy</PresentationFormat>
  <Paragraphs>833</Paragraphs>
  <Slides>67</Slides>
  <Notes>66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73" baseType="lpstr">
      <vt:lpstr>Arial</vt:lpstr>
      <vt:lpstr>Calibri</vt:lpstr>
      <vt:lpstr>Open Sans</vt:lpstr>
      <vt:lpstr>Times New Roman</vt:lpstr>
      <vt:lpstr>Wingdings</vt:lpstr>
      <vt:lpstr>Motyw pakietu Office</vt:lpstr>
      <vt:lpstr>Warunki naboru nr FENX.02.04-IW.01-004/25 Edukacja w zakresie kwestii klimatycznych, adaptacji do zmian klimatu oraz ochrony zasobów wodnych (działania informacyjno-edukacyjne, kampanie) </vt:lpstr>
      <vt:lpstr>Najważniejsze informacje</vt:lpstr>
      <vt:lpstr>Podstawowe informacje o naborze </vt:lpstr>
      <vt:lpstr>Warunki naboru 1/5 </vt:lpstr>
      <vt:lpstr>Warunki naboru 2/5 </vt:lpstr>
      <vt:lpstr>Warunki naboru 3/5</vt:lpstr>
      <vt:lpstr>Warunki naboru 4/5 </vt:lpstr>
      <vt:lpstr>Warunki naboru 5/5 </vt:lpstr>
      <vt:lpstr>Zasady finansowania projektu 1/4 </vt:lpstr>
      <vt:lpstr>Zasady finansowania projektu 2/4 </vt:lpstr>
      <vt:lpstr>Zasady finansowania projektu 3/4</vt:lpstr>
      <vt:lpstr>Zasady finansowania projektu 4/4</vt:lpstr>
      <vt:lpstr> Wydatki kwalifikowalne w naborze nr FENX.02.04-IW.01-004/25 (1/6) </vt:lpstr>
      <vt:lpstr> Wydatki kwalifikowalne w naborze nr FENX.02.04-IW.01-004/25 (2/6) </vt:lpstr>
      <vt:lpstr> Wydatki kwalifikowalne w naborze nr FENX.02.04-IW.01-004/25 (3/6) </vt:lpstr>
      <vt:lpstr> Wydatki kwalifikowalne w naborze nr FENX.02.04-IW.01-004/25 (4/6)  </vt:lpstr>
      <vt:lpstr> Wydatki kwalifikowalne w naborze nr FENX.02.04-IW.01-004/25 (5/6)  </vt:lpstr>
      <vt:lpstr> Wkład własny w naborze nr FENX.02.04-IW.01-004/25 (6/6)  </vt:lpstr>
      <vt:lpstr> Koszty pośrednie w naborze nr FENX.02.04-IW.01-004/25  </vt:lpstr>
      <vt:lpstr> Koszty pośrednie w naborze nr FENX.02.04-IW.01-004/25  </vt:lpstr>
      <vt:lpstr> Koszty pośrednie w naborze nr FENX.02.04-IW.01-004/25  </vt:lpstr>
      <vt:lpstr> Koszty pośrednie w naborze nr FENX.02.04-IW.01-004/25  </vt:lpstr>
      <vt:lpstr> Koszty pośrednie w naborze nr FENX.02.04-IW.01-004/25  </vt:lpstr>
      <vt:lpstr> Koszty niekwalifikowalne w naborze nr FENX.02.04-IW.01-004/25  </vt:lpstr>
      <vt:lpstr>Wskaźniki w naborze nr FENX.02.04-IW.01-004/25  </vt:lpstr>
      <vt:lpstr>Załączniki do wniosku o dofinansowanie (1)</vt:lpstr>
      <vt:lpstr>Załączniki do wniosku o dofinansowanie (2)</vt:lpstr>
      <vt:lpstr>Załączniki do wniosku o dofinansowanie (3)</vt:lpstr>
      <vt:lpstr>Załączniki do wniosku o dofinansowanie (4)</vt:lpstr>
      <vt:lpstr>Załączniki do wniosku o dofinansowanie (5)</vt:lpstr>
      <vt:lpstr>Załączniki do wniosku o dofinansowanie (6)</vt:lpstr>
      <vt:lpstr>Załączniki do wniosku o dofinansowanie (7)</vt:lpstr>
      <vt:lpstr>Załączniki do wniosku o dofinansowanie (8)</vt:lpstr>
      <vt:lpstr>Załączniki do wniosku o dofinansowanie (9)</vt:lpstr>
      <vt:lpstr>Najważniejsze informacje</vt:lpstr>
      <vt:lpstr>Komunikacja z wnioskodawcą 1/2</vt:lpstr>
      <vt:lpstr>Komunikacja z wnioskodawcą 2/2</vt:lpstr>
      <vt:lpstr>Zasady składania, uzupełniania i poprawiania wniosku (1) </vt:lpstr>
      <vt:lpstr>Zasady składania, uzupełniania i poprawiania wniosku (2)</vt:lpstr>
      <vt:lpstr>Zasady składania, uzupełniania i poprawiania wniosku (3)</vt:lpstr>
      <vt:lpstr>Zasady składania, uzupełniania i poprawiania wniosku (4)</vt:lpstr>
      <vt:lpstr>Zasady składania, uzupełniania i poprawiania wniosku (5)</vt:lpstr>
      <vt:lpstr>Zasady przygotowania załączników (1)</vt:lpstr>
      <vt:lpstr>Zasady przygotowania załączników (2)</vt:lpstr>
      <vt:lpstr>Zasady oceny projektu(1/15)</vt:lpstr>
      <vt:lpstr>Kryteria horyzontalne (2/15)</vt:lpstr>
      <vt:lpstr>Kryteria horyzontalne obligatoryjne (3/15)</vt:lpstr>
      <vt:lpstr>Kryteria horyzontalne obligatoryjne (4/15)</vt:lpstr>
      <vt:lpstr>Kryteria horyzontalne obligatoryjne (5/15) </vt:lpstr>
      <vt:lpstr>Kryteria horyzontalne rankingujące (6/15) </vt:lpstr>
      <vt:lpstr>Kryteria horyzontalne rankingujące (7/15)</vt:lpstr>
      <vt:lpstr>Kryteria horyzontalne rankingujące (8/15)</vt:lpstr>
      <vt:lpstr>Kryteria specyficzne (9/15)</vt:lpstr>
      <vt:lpstr>Kryteria specyficzne obligatoryjne (10/15)</vt:lpstr>
      <vt:lpstr>Kryteria specyficzne rankingujące (11/15) </vt:lpstr>
      <vt:lpstr>Kryteria specyficzne rankingujące (12/15) </vt:lpstr>
      <vt:lpstr>Zasady ustalania wyniku oceny projektu (13/15) </vt:lpstr>
      <vt:lpstr>Zasady ustalania wyniku oceny projektu (14/15)</vt:lpstr>
      <vt:lpstr>Zasady ustalania wyniku oceny projektu (15/15)</vt:lpstr>
      <vt:lpstr>Procedura odwoławcza</vt:lpstr>
      <vt:lpstr>Procedura odwoławcza</vt:lpstr>
      <vt:lpstr>Prezentacja programu PowerPoint</vt:lpstr>
      <vt:lpstr>Procedura odwoławcza</vt:lpstr>
      <vt:lpstr>Warunki zawarcia umowy o dofinansowanie</vt:lpstr>
      <vt:lpstr>Warunki zawarcia umowy o dofinansowanie</vt:lpstr>
      <vt:lpstr>Warunki zawarcia umowy o dofinansowanie</vt:lpstr>
      <vt:lpstr>Dziękujemy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Wichniarek Anita</cp:lastModifiedBy>
  <cp:revision>135</cp:revision>
  <dcterms:created xsi:type="dcterms:W3CDTF">2022-06-22T09:40:44Z</dcterms:created>
  <dcterms:modified xsi:type="dcterms:W3CDTF">2025-09-23T12:43:43Z</dcterms:modified>
</cp:coreProperties>
</file>