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90" r:id="rId6"/>
    <p:sldId id="294" r:id="rId7"/>
    <p:sldId id="300" r:id="rId8"/>
    <p:sldId id="311" r:id="rId9"/>
    <p:sldId id="305" r:id="rId10"/>
    <p:sldId id="304" r:id="rId11"/>
    <p:sldId id="301" r:id="rId12"/>
    <p:sldId id="308" r:id="rId13"/>
    <p:sldId id="296" r:id="rId14"/>
    <p:sldId id="306" r:id="rId15"/>
    <p:sldId id="30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1B21F4-AFA0-5429-6B77-F2131ABFA836}" name="Agnieszka Chmielewska" initials="AC" userId="S::a.chmielewska@rpp.gov.pl::bcf7420d-c671-4340-a4a8-268b8e677a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DE6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99" autoAdjust="0"/>
    <p:restoredTop sz="96240" autoAdjust="0"/>
  </p:normalViewPr>
  <p:slideViewPr>
    <p:cSldViewPr snapToGrid="0">
      <p:cViewPr varScale="1">
        <p:scale>
          <a:sx n="36" d="100"/>
          <a:sy n="36" d="100"/>
        </p:scale>
        <p:origin x="72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A76DF-64E0-4747-8E29-04EC1D7F1D55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92CC-9824-4E1B-A46E-8750398400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573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92CC-9824-4E1B-A46E-8750398400D6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730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92CC-9824-4E1B-A46E-8750398400D6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568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92CC-9824-4E1B-A46E-8750398400D6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749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92CC-9824-4E1B-A46E-8750398400D6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905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92CC-9824-4E1B-A46E-8750398400D6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786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2145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7EB11A5-285F-424B-82F0-A812A1B71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83" y="6188850"/>
            <a:ext cx="981541" cy="59136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55FC3F0-B7BB-40FC-B9C3-6AA58228E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89" y="6133368"/>
            <a:ext cx="723900" cy="6762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B212C40-638F-464C-B03F-F0D9D00BE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78" y="6188850"/>
            <a:ext cx="1718377" cy="5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0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719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283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45DD6-6180-4D63-94C0-DAA1AB4F1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20ACAA-29E2-4F36-9696-FE21558B6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9DC4C2-53FB-4B08-8A3F-298FBABF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F37088-EDD9-4AEA-978D-709306AD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3BE7FF-6321-4056-A25A-8071AF84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671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90EA3-B7DB-4F0E-8F2D-985D8FAD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93F513-3A9D-4143-8621-5D1AAB36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D11517-B81D-408B-BFCE-2007EE52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8021FE-30C6-4A15-8E14-DE6A79B0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051DD8-8080-4AF2-BE65-1F027B77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518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EC32B-990F-4605-8FE1-7CA32292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8ED9C7-7BAF-48E1-8A30-F3A4F4968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01325D-8306-4FC7-A9F9-A5602E27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801C75-63B8-4900-A5D9-EFF1F88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4B767A-DE4D-4136-A8C5-DE7FCAF7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567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8F1F6-A6A1-40E2-AAEF-C74605B3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464BDB-A69E-4217-A5B2-B09DB853B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F8CBEE-BC52-486F-A526-7CF6E5053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223D624-C069-4225-9343-926908E1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D219265-DB37-4117-83D6-337BFA40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4BB13D-02A5-410E-89F1-99DF7FE2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111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0C2D5-D0E6-472F-964F-A8B86905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DA3176-9507-4649-831E-24867BCA7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F8B57D-1045-4359-9E55-A67F89B24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58DF8E5-6A96-4E42-A5A9-464524625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C463722-60E9-4024-AEC5-44EF6E4F9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CBB0C83-0D0F-48E4-966C-36D0F2AD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BC342B2-E948-445B-BDE3-38DD7A2D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5E289AE-818E-42AA-A462-E599D907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1044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8A9038-BD97-4644-A681-790A956B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D69FD19-2CD8-4132-9826-0B68F50C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A50C15E-6A43-4C4D-9466-41201DDE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5BD0DA5-6539-4F75-A845-941B7B64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453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1FC6F14-E864-4C91-8246-907F8431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9ABC373-1703-481D-A28D-E39A54B6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761B2C-EB14-4A5F-AB87-9FDD8F2D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404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99EA36-A4CA-41DE-9BFB-9412050D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7FC2BA-795C-4BE0-9EC4-093A48639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91D908-8186-4FA3-B1D5-65BB50C20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C7C06C-1983-4AD6-B52F-63780845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1D5517-9541-4B2E-80DE-AC821C43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5314C7-F842-4123-B4A8-45624C20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545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409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45F294-560C-4CCE-8BD7-E5715BA7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9817CCB-E9DD-47E5-B36B-9F1714BD4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49540A-1680-4215-9672-0306F9056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8FFFEB-DB68-4BC2-B71A-BEFD8FDD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044504-5F04-4A46-9820-747FE783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402B4C-3ECA-4727-A629-D594FBE6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9689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A17D2F-FD21-408C-B018-318F85F0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47703B-DC78-4AA4-9517-DE3A5A451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346D74-2118-4C98-B0FB-657DF36D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3D3FC0-5041-4FCC-8853-FD6E651A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EF396B-12D4-4203-8451-87F99E1C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4170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05B67BA-D15D-4BE4-A057-9DA230BE8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8D58114-ADA4-4D18-97EE-86A587BD5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8C4CA5-E8B0-416A-BA4B-061F218A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E0C6E7-E067-497C-A6DA-FAE51305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B70CE-0A1C-413A-99BB-9DAC764A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191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876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574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525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413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127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547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772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43BF2-E793-4405-9DE0-B94F65710DC0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CCB2-B4B4-4E76-9A8B-4F16404906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90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F710821-F172-4455-950A-657B617C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1CABC6-815A-4441-9ECB-286FB3CF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28B7EA-B907-4FBF-A81E-5612A9CCB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6E92-5BAB-4D8A-AD39-379ECEF505FA}" type="datetimeFigureOut">
              <a:rPr lang="pl-PL" smtClean="0"/>
              <a:t>21.12.2021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A95695-3956-400E-B93E-92741D51C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61947A-E154-4AA4-AECF-BAB575399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B578-EAB0-4E1D-B610-FD3EFEB9F6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71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.chmielewska@rpp.gov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/>
          <p:nvPr/>
        </p:nvCxnSpPr>
        <p:spPr>
          <a:xfrm>
            <a:off x="855134" y="1246717"/>
            <a:ext cx="10667998" cy="211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 descr="Obrazek przedstawia ludzika lego, który siedzi przy biurku. Ludzik wydaje się zestresowany, ma zmarszczone brwi, zaciśnięte zęby i otworzone usta. Na biurku widać komputer i materiały biurowe.">
            <a:extLst>
              <a:ext uri="{FF2B5EF4-FFF2-40B4-BE49-F238E27FC236}">
                <a16:creationId xmlns:a16="http://schemas.microsoft.com/office/drawing/2014/main" id="{442594F0-E82E-4843-9AF2-914D23F06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r="20569" b="261"/>
          <a:stretch/>
        </p:blipFill>
        <p:spPr>
          <a:xfrm flipH="1">
            <a:off x="855134" y="1267883"/>
            <a:ext cx="3771190" cy="4412491"/>
          </a:xfrm>
          <a:prstGeom prst="rect">
            <a:avLst/>
          </a:prstGeom>
        </p:spPr>
      </p:pic>
      <p:grpSp>
        <p:nvGrpSpPr>
          <p:cNvPr id="8" name="Group 6" descr="Element układu graficznego slajdu.">
            <a:extLst>
              <a:ext uri="{FF2B5EF4-FFF2-40B4-BE49-F238E27FC236}">
                <a16:creationId xmlns:a16="http://schemas.microsoft.com/office/drawing/2014/main" id="{5EF306C4-1B81-4651-93E0-F26315C04240}"/>
              </a:ext>
            </a:extLst>
          </p:cNvPr>
          <p:cNvGrpSpPr/>
          <p:nvPr/>
        </p:nvGrpSpPr>
        <p:grpSpPr>
          <a:xfrm>
            <a:off x="4499429" y="1868090"/>
            <a:ext cx="7296331" cy="2427281"/>
            <a:chOff x="4678018" y="781875"/>
            <a:chExt cx="5009764" cy="3405809"/>
          </a:xfrm>
        </p:grpSpPr>
        <p:sp>
          <p:nvSpPr>
            <p:cNvPr id="9" name="Rectangle 7" descr="Element układu graficznego slajdu.">
              <a:extLst>
                <a:ext uri="{FF2B5EF4-FFF2-40B4-BE49-F238E27FC236}">
                  <a16:creationId xmlns:a16="http://schemas.microsoft.com/office/drawing/2014/main" id="{4EFC0768-D004-407F-B2E9-2B7A1EE603FF}"/>
                </a:ext>
              </a:extLst>
            </p:cNvPr>
            <p:cNvSpPr/>
            <p:nvPr/>
          </p:nvSpPr>
          <p:spPr>
            <a:xfrm>
              <a:off x="4678018" y="781875"/>
              <a:ext cx="4280863" cy="3405809"/>
            </a:xfrm>
            <a:prstGeom prst="rect">
              <a:avLst/>
            </a:prstGeom>
            <a:noFill/>
            <a:ln w="76200">
              <a:solidFill>
                <a:srgbClr val="1396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8" descr="Element układu graficznego slajdu.">
              <a:extLst>
                <a:ext uri="{FF2B5EF4-FFF2-40B4-BE49-F238E27FC236}">
                  <a16:creationId xmlns:a16="http://schemas.microsoft.com/office/drawing/2014/main" id="{6442DCDD-7E7F-4EAA-A09B-E0A4F0AD53CD}"/>
                </a:ext>
              </a:extLst>
            </p:cNvPr>
            <p:cNvSpPr/>
            <p:nvPr/>
          </p:nvSpPr>
          <p:spPr>
            <a:xfrm>
              <a:off x="8575423" y="1060169"/>
              <a:ext cx="1112359" cy="2849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1" descr="Element układu graficznego slajdu.">
            <a:extLst>
              <a:ext uri="{FF2B5EF4-FFF2-40B4-BE49-F238E27FC236}">
                <a16:creationId xmlns:a16="http://schemas.microsoft.com/office/drawing/2014/main" id="{15E8E95E-002F-4EF0-B38A-61392D266C96}"/>
              </a:ext>
            </a:extLst>
          </p:cNvPr>
          <p:cNvSpPr/>
          <p:nvPr/>
        </p:nvSpPr>
        <p:spPr>
          <a:xfrm>
            <a:off x="10759231" y="1267883"/>
            <a:ext cx="382263" cy="3504861"/>
          </a:xfrm>
          <a:prstGeom prst="rect">
            <a:avLst/>
          </a:prstGeom>
          <a:solidFill>
            <a:srgbClr val="60B6E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21" descr="Logo Rzecznika Praw Pacjenta z napisem Rzecznik Praw Pacjenta.">
            <a:extLst>
              <a:ext uri="{FF2B5EF4-FFF2-40B4-BE49-F238E27FC236}">
                <a16:creationId xmlns:a16="http://schemas.microsoft.com/office/drawing/2014/main" id="{C8520F24-7BCF-4227-BBAE-5236FE60A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85" y="4772744"/>
            <a:ext cx="2356577" cy="1221087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839474" y="1973943"/>
            <a:ext cx="5828525" cy="1844056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„Zadbaj </a:t>
            </a:r>
            <a:r>
              <a:rPr lang="pl-PL" sz="40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zdrowie psychiczne” porozumienie z Wolskim Centrum Zdrowia </a:t>
            </a:r>
            <a:r>
              <a:rPr lang="pl-PL" sz="4000" b="1" dirty="0" smtClean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Psychicznego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75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>
            <a:cxnSpLocks/>
          </p:cNvCxnSpPr>
          <p:nvPr/>
        </p:nvCxnSpPr>
        <p:spPr>
          <a:xfrm>
            <a:off x="855134" y="1246717"/>
            <a:ext cx="10045238" cy="6603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7" descr="Element układu graficznego slajdu.">
            <a:extLst>
              <a:ext uri="{FF2B5EF4-FFF2-40B4-BE49-F238E27FC236}">
                <a16:creationId xmlns:a16="http://schemas.microsoft.com/office/drawing/2014/main" id="{756F2A60-F2C2-4797-95A1-9C713B1DAE94}"/>
              </a:ext>
            </a:extLst>
          </p:cNvPr>
          <p:cNvSpPr/>
          <p:nvPr/>
        </p:nvSpPr>
        <p:spPr>
          <a:xfrm>
            <a:off x="6095999" y="2233226"/>
            <a:ext cx="5421509" cy="2391548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60B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prstClr val="white"/>
              </a:buClr>
              <a:buSzPct val="80000"/>
              <a:buFontTx/>
              <a:buNone/>
              <a:tabLst/>
              <a:defRPr/>
            </a:pPr>
            <a:endParaRPr kumimoji="0" lang="pl-PL" sz="2000" b="1" i="1" u="none" strike="noStrike" kern="1200" cap="none" spc="0" normalizeH="0" baseline="0" noProof="0" dirty="0">
              <a:ln>
                <a:noFill/>
              </a:ln>
              <a:solidFill>
                <a:srgbClr val="113C6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L-Shape 9" descr="Element układu graficznego slajdu.">
            <a:extLst>
              <a:ext uri="{FF2B5EF4-FFF2-40B4-BE49-F238E27FC236}">
                <a16:creationId xmlns:a16="http://schemas.microsoft.com/office/drawing/2014/main" id="{595C3BFB-8415-45BA-84CA-BCDB3DEEBBB2}"/>
              </a:ext>
            </a:extLst>
          </p:cNvPr>
          <p:cNvSpPr/>
          <p:nvPr/>
        </p:nvSpPr>
        <p:spPr>
          <a:xfrm flipH="1" flipV="1">
            <a:off x="966366" y="1930665"/>
            <a:ext cx="3895726" cy="70606"/>
          </a:xfrm>
          <a:prstGeom prst="corner">
            <a:avLst/>
          </a:prstGeom>
          <a:solidFill>
            <a:srgbClr val="1396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 descr="Obraz przedstawia kręcone schody wewnątrz przeszklonego budynku. ">
            <a:extLst>
              <a:ext uri="{FF2B5EF4-FFF2-40B4-BE49-F238E27FC236}">
                <a16:creationId xmlns:a16="http://schemas.microsoft.com/office/drawing/2014/main" id="{622E73E0-EF66-43B5-A146-867A1410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3" y="1982709"/>
            <a:ext cx="5056780" cy="4169440"/>
          </a:xfrm>
          <a:prstGeom prst="rect">
            <a:avLst/>
          </a:prstGeom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6353838" y="2411666"/>
            <a:ext cx="4905829" cy="2058733"/>
          </a:xfrm>
        </p:spPr>
        <p:txBody>
          <a:bodyPr>
            <a:normAutofit fontScale="62500" lnSpcReduction="20000"/>
          </a:bodyPr>
          <a:lstStyle/>
          <a:p>
            <a:pPr lvl="0" algn="l">
              <a:lnSpc>
                <a:spcPct val="170000"/>
              </a:lnSpc>
              <a:spcBef>
                <a:spcPct val="20000"/>
              </a:spcBef>
              <a:spcAft>
                <a:spcPts val="400"/>
              </a:spcAft>
              <a:buClr>
                <a:prstClr val="white"/>
              </a:buClr>
              <a:buSzPct val="80000"/>
              <a:defRPr/>
            </a:pPr>
            <a:r>
              <a:rPr lang="pl-PL" sz="2900" b="1" spc="30" dirty="0">
                <a:solidFill>
                  <a:srgbClr val="113C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Szkolenia motywacyjne – ponad 250 godzin (współfinansowanych przez </a:t>
            </a:r>
            <a:r>
              <a:rPr lang="pl-PL" sz="2900" b="1" spc="30" dirty="0" smtClean="0">
                <a:solidFill>
                  <a:srgbClr val="113C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UE ze </a:t>
            </a:r>
            <a:r>
              <a:rPr lang="pl-PL" sz="2900" b="1" spc="30" dirty="0">
                <a:solidFill>
                  <a:srgbClr val="113C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środków EFS)</a:t>
            </a:r>
          </a:p>
          <a:p>
            <a:pPr lvl="0" algn="l">
              <a:lnSpc>
                <a:spcPct val="170000"/>
              </a:lnSpc>
              <a:spcBef>
                <a:spcPct val="20000"/>
              </a:spcBef>
              <a:spcAft>
                <a:spcPts val="400"/>
              </a:spcAft>
              <a:buClr>
                <a:prstClr val="white"/>
              </a:buClr>
              <a:buSzPct val="80000"/>
              <a:defRPr/>
            </a:pPr>
            <a:r>
              <a:rPr lang="pl-PL" sz="2900" b="1" spc="30" dirty="0" smtClean="0">
                <a:solidFill>
                  <a:srgbClr val="113C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Hybrydowy </a:t>
            </a:r>
            <a:r>
              <a:rPr lang="pl-PL" sz="2900" b="1" spc="30" dirty="0">
                <a:solidFill>
                  <a:srgbClr val="113C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 pracy</a:t>
            </a:r>
          </a:p>
          <a:p>
            <a:pPr lvl="0" algn="l">
              <a:lnSpc>
                <a:spcPct val="170000"/>
              </a:lnSpc>
              <a:spcBef>
                <a:spcPct val="20000"/>
              </a:spcBef>
              <a:spcAft>
                <a:spcPts val="400"/>
              </a:spcAft>
              <a:buClr>
                <a:prstClr val="white"/>
              </a:buClr>
              <a:buSzPct val="80000"/>
              <a:defRPr/>
            </a:pPr>
            <a:r>
              <a:rPr lang="pl-PL" sz="2900" b="1" spc="30" dirty="0">
                <a:solidFill>
                  <a:srgbClr val="113C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Odnowienie certyfikatu </a:t>
            </a:r>
            <a:r>
              <a:rPr lang="pl-PL" sz="2900" b="1" spc="30" dirty="0" smtClean="0">
                <a:solidFill>
                  <a:srgbClr val="113C6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„Pracodawcy Zdrowia”</a:t>
            </a:r>
            <a:endParaRPr lang="pl-PL" sz="2900" b="1" spc="30" dirty="0">
              <a:solidFill>
                <a:srgbClr val="113C6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855133" y="1143387"/>
            <a:ext cx="9144000" cy="705971"/>
          </a:xfrm>
        </p:spPr>
        <p:txBody>
          <a:bodyPr/>
          <a:lstStyle/>
          <a:p>
            <a:pPr algn="l"/>
            <a:r>
              <a:rPr lang="pl-PL" sz="32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nami</a:t>
            </a:r>
            <a:r>
              <a:rPr lang="pl-PL" sz="3200" b="1" dirty="0" smtClean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92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 descr="Element układu graficznego slajdu.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/>
          <p:nvPr/>
        </p:nvCxnSpPr>
        <p:spPr>
          <a:xfrm>
            <a:off x="855134" y="1246717"/>
            <a:ext cx="10667998" cy="211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Element dekoracyjny. Podkładka z klipsem. ">
            <a:extLst>
              <a:ext uri="{FF2B5EF4-FFF2-40B4-BE49-F238E27FC236}">
                <a16:creationId xmlns:a16="http://schemas.microsoft.com/office/drawing/2014/main" id="{4F19BA60-A3C7-4A86-AAF2-862E9C8F9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3" b="19444"/>
          <a:stretch/>
        </p:blipFill>
        <p:spPr>
          <a:xfrm>
            <a:off x="4090219" y="1267883"/>
            <a:ext cx="6035919" cy="4365141"/>
          </a:xfrm>
          <a:prstGeom prst="rect">
            <a:avLst/>
          </a:prstGeom>
        </p:spPr>
      </p:pic>
      <p:pic>
        <p:nvPicPr>
          <p:cNvPr id="8" name="Picture 21" descr="Logo Rzecznika Praw Pacjenta z napisem Rzecznik Praw Pacjenta.">
            <a:extLst>
              <a:ext uri="{FF2B5EF4-FFF2-40B4-BE49-F238E27FC236}">
                <a16:creationId xmlns:a16="http://schemas.microsoft.com/office/drawing/2014/main" id="{A6D40D53-D8D1-4B30-8176-118A29BBA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7" y="5240180"/>
            <a:ext cx="2356577" cy="1221087"/>
          </a:xfrm>
          <a:prstGeom prst="rect">
            <a:avLst/>
          </a:prstGeom>
        </p:spPr>
      </p:pic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855133" y="2604561"/>
            <a:ext cx="3368523" cy="2635619"/>
          </a:xfrm>
        </p:spPr>
        <p:txBody>
          <a:bodyPr>
            <a:normAutofit fontScale="92500" lnSpcReduction="2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Agnieszka Chmielewska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Radca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pl-PL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Biuro Rzecznika Praw Pacjenta</a:t>
            </a:r>
          </a:p>
          <a:p>
            <a:pPr algn="l">
              <a:spcBef>
                <a:spcPts val="0"/>
              </a:spcBef>
              <a:defRPr/>
            </a:pPr>
            <a:endParaRPr lang="pl-PL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tel.: 664 781 696 </a:t>
            </a:r>
          </a:p>
          <a:p>
            <a:pPr algn="l"/>
            <a:r>
              <a:rPr lang="pl-PL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a.chmielewska@rpp.gov.pl</a:t>
            </a:r>
            <a:endParaRPr lang="pl-PL" dirty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5457371" y="1993740"/>
            <a:ext cx="2656116" cy="2387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Zapraszamy</a:t>
            </a:r>
            <a:br>
              <a:rPr lang="pl-PL" sz="36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6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</a:t>
            </a:r>
            <a:br>
              <a:rPr lang="pl-PL" sz="36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6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88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/>
          <p:nvPr/>
        </p:nvCxnSpPr>
        <p:spPr>
          <a:xfrm>
            <a:off x="855134" y="1246717"/>
            <a:ext cx="10667998" cy="211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 descr="Element układu graficznego slajdu.">
            <a:extLst>
              <a:ext uri="{FF2B5EF4-FFF2-40B4-BE49-F238E27FC236}">
                <a16:creationId xmlns:a16="http://schemas.microsoft.com/office/drawing/2014/main" id="{A6AC4C96-2908-4DFE-A47D-8DFEA4F9BA43}"/>
              </a:ext>
            </a:extLst>
          </p:cNvPr>
          <p:cNvSpPr/>
          <p:nvPr/>
        </p:nvSpPr>
        <p:spPr>
          <a:xfrm>
            <a:off x="668868" y="2054999"/>
            <a:ext cx="1362074" cy="4007692"/>
          </a:xfrm>
          <a:prstGeom prst="rect">
            <a:avLst/>
          </a:prstGeom>
          <a:solidFill>
            <a:srgbClr val="60B6E6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-Shape 12" descr="Element układu graficznego slajdu.">
            <a:extLst>
              <a:ext uri="{FF2B5EF4-FFF2-40B4-BE49-F238E27FC236}">
                <a16:creationId xmlns:a16="http://schemas.microsoft.com/office/drawing/2014/main" id="{056D2906-5172-48E2-8B01-14421F78A858}"/>
              </a:ext>
            </a:extLst>
          </p:cNvPr>
          <p:cNvSpPr/>
          <p:nvPr/>
        </p:nvSpPr>
        <p:spPr>
          <a:xfrm flipH="1" flipV="1">
            <a:off x="668868" y="1963561"/>
            <a:ext cx="3497791" cy="45719"/>
          </a:xfrm>
          <a:prstGeom prst="corner">
            <a:avLst/>
          </a:prstGeom>
          <a:solidFill>
            <a:srgbClr val="1396D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7" descr="Element dekoracyjny. Teleskop.">
            <a:extLst>
              <a:ext uri="{FF2B5EF4-FFF2-40B4-BE49-F238E27FC236}">
                <a16:creationId xmlns:a16="http://schemas.microsoft.com/office/drawing/2014/main" id="{8E9030FD-9395-47CC-8830-60D949D26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39" y="4210792"/>
            <a:ext cx="1509130" cy="1419182"/>
          </a:xfrm>
          <a:prstGeom prst="rect">
            <a:avLst/>
          </a:prstGeom>
        </p:spPr>
      </p:pic>
      <p:pic>
        <p:nvPicPr>
          <p:cNvPr id="5" name="Obraz 2" descr="Obraz przedstawia kilkupiętrowy przeszklony budynek Rzecznika Praw Pacjenta.">
            <a:extLst>
              <a:ext uri="{FF2B5EF4-FFF2-40B4-BE49-F238E27FC236}">
                <a16:creationId xmlns:a16="http://schemas.microsoft.com/office/drawing/2014/main" id="{C70241E5-9AC2-4DA8-8871-56AB740A8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b="2024"/>
          <a:stretch/>
        </p:blipFill>
        <p:spPr>
          <a:xfrm>
            <a:off x="7849456" y="1267883"/>
            <a:ext cx="3673676" cy="469937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83EB7FC-AB43-4E0E-BE54-AB6A6955111A}"/>
              </a:ext>
            </a:extLst>
          </p:cNvPr>
          <p:cNvSpPr txBox="1"/>
          <p:nvPr/>
        </p:nvSpPr>
        <p:spPr>
          <a:xfrm>
            <a:off x="1444025" y="2371827"/>
            <a:ext cx="4463290" cy="39549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indent="-363538">
              <a:spcBef>
                <a:spcPct val="2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Nasza strategia</a:t>
            </a:r>
          </a:p>
          <a:p>
            <a:pPr lvl="1" indent="-363538">
              <a:spcBef>
                <a:spcPct val="2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Porozumienie z Wolskim Centrum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Zdrowia</a:t>
            </a:r>
            <a:r>
              <a:rPr lang="pl-PL" dirty="0" smtClean="0">
                <a:solidFill>
                  <a:srgbClr val="11275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Psychicznego</a:t>
            </a:r>
          </a:p>
          <a:p>
            <a:pPr lvl="1" indent="-363538">
              <a:spcBef>
                <a:spcPct val="2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„Zadbaj o zdrowie psychiczne”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praktyce</a:t>
            </a:r>
          </a:p>
          <a:p>
            <a:pPr lvl="1" indent="-363538">
              <a:spcBef>
                <a:spcPct val="2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Korzyści dla pracowników</a:t>
            </a:r>
          </a:p>
          <a:p>
            <a:pPr lvl="1" indent="-363538">
              <a:spcBef>
                <a:spcPct val="2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Korzyści dla BRPP</a:t>
            </a:r>
          </a:p>
          <a:p>
            <a:pPr lvl="1" indent="-363538">
              <a:spcBef>
                <a:spcPct val="2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Dobra praktyka</a:t>
            </a:r>
          </a:p>
          <a:p>
            <a:pPr lvl="1" indent="-363538">
              <a:spcBef>
                <a:spcPct val="2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nami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12754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112754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-3635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12754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ytuł 2" descr="Element dekoracyjny"/>
          <p:cNvSpPr>
            <a:spLocks noGrp="1"/>
          </p:cNvSpPr>
          <p:nvPr>
            <p:ph type="ctrTitle"/>
          </p:nvPr>
        </p:nvSpPr>
        <p:spPr>
          <a:xfrm>
            <a:off x="855134" y="1182171"/>
            <a:ext cx="9144000" cy="156278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19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/>
          <p:nvPr/>
        </p:nvCxnSpPr>
        <p:spPr>
          <a:xfrm>
            <a:off x="855134" y="1246717"/>
            <a:ext cx="10667998" cy="211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 descr="Element układu graficznego slajdu.">
            <a:extLst>
              <a:ext uri="{FF2B5EF4-FFF2-40B4-BE49-F238E27FC236}">
                <a16:creationId xmlns:a16="http://schemas.microsoft.com/office/drawing/2014/main" id="{8A9EDA9B-AA89-4D55-B1E5-79DCAE83EA41}"/>
              </a:ext>
            </a:extLst>
          </p:cNvPr>
          <p:cNvSpPr/>
          <p:nvPr/>
        </p:nvSpPr>
        <p:spPr>
          <a:xfrm>
            <a:off x="11036423" y="1267883"/>
            <a:ext cx="451012" cy="3159733"/>
          </a:xfrm>
          <a:prstGeom prst="rect">
            <a:avLst/>
          </a:prstGeom>
          <a:solidFill>
            <a:srgbClr val="60B6E6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-Shape 27" descr="Element układu graficznego slajdu.">
            <a:extLst>
              <a:ext uri="{FF2B5EF4-FFF2-40B4-BE49-F238E27FC236}">
                <a16:creationId xmlns:a16="http://schemas.microsoft.com/office/drawing/2014/main" id="{EA52B239-B429-40AA-899A-50E7672FADD3}"/>
              </a:ext>
            </a:extLst>
          </p:cNvPr>
          <p:cNvSpPr/>
          <p:nvPr/>
        </p:nvSpPr>
        <p:spPr>
          <a:xfrm flipH="1" flipV="1">
            <a:off x="855134" y="1955569"/>
            <a:ext cx="3068796" cy="96705"/>
          </a:xfrm>
          <a:prstGeom prst="corner">
            <a:avLst/>
          </a:prstGeom>
          <a:solidFill>
            <a:srgbClr val="1396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 descr="Obraz przedstawia logo Rzecznika Praw Pacjenta z napisem Rzecznik Praw Pacjenta oraz napis: Strategia na rzecz kształtowania postaw prozdrowotnych pracowników Biura Rzecznika Praw Pacjenta. &#10;Motto: Miernikiem skuteczności oddziaływań Rzecznika Praw Pacjenta powinien być wzorzec pracownika Biura, kierującego się dbałością o swój stan zdrowia i jednocześnie zdolność przekazania tego wzorca innym.">
            <a:extLst>
              <a:ext uri="{FF2B5EF4-FFF2-40B4-BE49-F238E27FC236}">
                <a16:creationId xmlns:a16="http://schemas.microsoft.com/office/drawing/2014/main" id="{CE269232-3060-4337-BA2F-C6B2AD8E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77" y="1972360"/>
            <a:ext cx="3479925" cy="409191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A72A511-82CE-4C3F-BC2E-99E728470828}"/>
              </a:ext>
            </a:extLst>
          </p:cNvPr>
          <p:cNvSpPr txBox="1"/>
          <p:nvPr/>
        </p:nvSpPr>
        <p:spPr>
          <a:xfrm>
            <a:off x="855134" y="2739960"/>
            <a:ext cx="6769222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W 2019 r. w Biurze Rzecznika Praw Pacjenta wprowadziliśmy „Strategię na rzecz kształtowania postaw prozdrowotnych pracowników w BRPP”. Określa ona zasady polityki prozdrowotnej, dedykowanej pracownikom biura. </a:t>
            </a:r>
            <a:endParaRPr lang="pl-PL" dirty="0">
              <a:solidFill>
                <a:srgbClr val="1B1B1B"/>
              </a:solidFill>
              <a:latin typeface="Lato" panose="020F0502020204030203" pitchFamily="34" charset="-18"/>
              <a:ea typeface="Calibri" panose="020F0502020204030204" pitchFamily="34" charset="0"/>
              <a:cs typeface="SegoeUI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55134" y="1199665"/>
            <a:ext cx="9382670" cy="755904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/>
            </a:r>
            <a:br>
              <a:rPr lang="pl-PL" dirty="0"/>
            </a:br>
            <a:r>
              <a:rPr lang="pl-PL" sz="3600" b="1" dirty="0">
                <a:solidFill>
                  <a:srgbClr val="1A5AA7"/>
                </a:solidFill>
                <a:latin typeface="Lato" panose="020F0502020204030203" pitchFamily="34" charset="0"/>
              </a:rPr>
              <a:t>Nasza strategia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9286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/>
          <p:nvPr/>
        </p:nvCxnSpPr>
        <p:spPr>
          <a:xfrm>
            <a:off x="855134" y="1246717"/>
            <a:ext cx="10667998" cy="211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 descr="Element układu graficznego slajdu.">
            <a:extLst>
              <a:ext uri="{FF2B5EF4-FFF2-40B4-BE49-F238E27FC236}">
                <a16:creationId xmlns:a16="http://schemas.microsoft.com/office/drawing/2014/main" id="{8A9EDA9B-AA89-4D55-B1E5-79DCAE83EA41}"/>
              </a:ext>
            </a:extLst>
          </p:cNvPr>
          <p:cNvSpPr/>
          <p:nvPr/>
        </p:nvSpPr>
        <p:spPr>
          <a:xfrm>
            <a:off x="11036423" y="1267883"/>
            <a:ext cx="451012" cy="3159733"/>
          </a:xfrm>
          <a:prstGeom prst="rect">
            <a:avLst/>
          </a:prstGeom>
          <a:solidFill>
            <a:srgbClr val="60B6E6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-Shape 27" descr="Element układu graficznego slajdu.">
            <a:extLst>
              <a:ext uri="{FF2B5EF4-FFF2-40B4-BE49-F238E27FC236}">
                <a16:creationId xmlns:a16="http://schemas.microsoft.com/office/drawing/2014/main" id="{EA52B239-B429-40AA-899A-50E7672FADD3}"/>
              </a:ext>
            </a:extLst>
          </p:cNvPr>
          <p:cNvSpPr/>
          <p:nvPr/>
        </p:nvSpPr>
        <p:spPr>
          <a:xfrm flipH="1" flipV="1">
            <a:off x="855134" y="1955569"/>
            <a:ext cx="3068796" cy="96705"/>
          </a:xfrm>
          <a:prstGeom prst="corner">
            <a:avLst/>
          </a:prstGeom>
          <a:solidFill>
            <a:srgbClr val="1396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 descr="Obraz przedstawia stronę główną intranetu Rzecznika Praw Pacjenta, na której jedna z zakładek to Strategia prozdrowotna.&#10;">
            <a:extLst>
              <a:ext uri="{FF2B5EF4-FFF2-40B4-BE49-F238E27FC236}">
                <a16:creationId xmlns:a16="http://schemas.microsoft.com/office/drawing/2014/main" id="{CDF2058C-30B4-4CD9-ACAC-40022BD84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355" y="1289049"/>
            <a:ext cx="4482567" cy="2806943"/>
          </a:xfrm>
          <a:prstGeom prst="rect">
            <a:avLst/>
          </a:prstGeom>
        </p:spPr>
      </p:pic>
      <p:pic>
        <p:nvPicPr>
          <p:cNvPr id="1026" name="Picture 2" descr="Obraz przedstawia certyfikat na którym pisze: Biuro Rzecznika Praw Pacjenta otrzymuje certyfikat Pracodawca Zdrowia za ponadprzeciętną troskę o zdrowie swoich pracowników i skuteczność we wdrażaniu programów promocji zdrowia w środowisku pracy. Certyfikat podpisał Minister Zdrowia Łukasz Szumowski.">
            <a:extLst>
              <a:ext uri="{FF2B5EF4-FFF2-40B4-BE49-F238E27FC236}">
                <a16:creationId xmlns:a16="http://schemas.microsoft.com/office/drawing/2014/main" id="{9FF37F12-FB6E-4416-B5D2-C93A29A1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70" y="3429000"/>
            <a:ext cx="4143125" cy="31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A72A511-82CE-4C3F-BC2E-99E728470828}"/>
              </a:ext>
            </a:extLst>
          </p:cNvPr>
          <p:cNvSpPr txBox="1"/>
          <p:nvPr/>
        </p:nvSpPr>
        <p:spPr>
          <a:xfrm>
            <a:off x="697262" y="2644609"/>
            <a:ext cx="6769222" cy="1971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Nasza strategia skupia się na trzech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podstawowych  obszarach:</a:t>
            </a:r>
          </a:p>
          <a:p>
            <a:pPr marL="271463" indent="-271463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Działania prozdrowotne</a:t>
            </a:r>
          </a:p>
          <a:p>
            <a:pPr marL="271463" indent="-271463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Edukacja i promocja zdrowia</a:t>
            </a:r>
          </a:p>
          <a:p>
            <a:pPr marL="271463" indent="-271463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WLB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55134" y="1113473"/>
            <a:ext cx="9144000" cy="842096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1A5AA7"/>
                </a:solidFill>
                <a:latin typeface="Lato" panose="020F0502020204030203" pitchFamily="34" charset="0"/>
              </a:rPr>
              <a:t>Obszary strategii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1762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/>
          <p:nvPr/>
        </p:nvCxnSpPr>
        <p:spPr>
          <a:xfrm>
            <a:off x="855134" y="1246717"/>
            <a:ext cx="10667998" cy="211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 descr="Element układu graficznego slajdu.">
            <a:extLst>
              <a:ext uri="{FF2B5EF4-FFF2-40B4-BE49-F238E27FC236}">
                <a16:creationId xmlns:a16="http://schemas.microsoft.com/office/drawing/2014/main" id="{DBDF0538-461C-41DB-B4B2-561ED0401794}"/>
              </a:ext>
            </a:extLst>
          </p:cNvPr>
          <p:cNvSpPr/>
          <p:nvPr/>
        </p:nvSpPr>
        <p:spPr>
          <a:xfrm>
            <a:off x="6096000" y="2337571"/>
            <a:ext cx="5086350" cy="4289741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60B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112754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L-Shape 27" descr="Element układu graficznego slajdu.">
            <a:extLst>
              <a:ext uri="{FF2B5EF4-FFF2-40B4-BE49-F238E27FC236}">
                <a16:creationId xmlns:a16="http://schemas.microsoft.com/office/drawing/2014/main" id="{306B76B2-9917-4C0F-940F-7D31C4626333}"/>
              </a:ext>
            </a:extLst>
          </p:cNvPr>
          <p:cNvSpPr/>
          <p:nvPr/>
        </p:nvSpPr>
        <p:spPr>
          <a:xfrm flipH="1" flipV="1">
            <a:off x="855134" y="1908753"/>
            <a:ext cx="3895726" cy="70606"/>
          </a:xfrm>
          <a:prstGeom prst="corner">
            <a:avLst/>
          </a:prstGeom>
          <a:solidFill>
            <a:srgbClr val="1396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Obrazek przedstawia ludzika lego, który siedzi przy biurku. Ludzik jest uśmiechnięty, na biurku widać komputer i materiały biurowe. ">
            <a:extLst>
              <a:ext uri="{FF2B5EF4-FFF2-40B4-BE49-F238E27FC236}">
                <a16:creationId xmlns:a16="http://schemas.microsoft.com/office/drawing/2014/main" id="{37CB36BC-F34A-4C12-A871-9385C13EC6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2" t="1801" r="12138"/>
          <a:stretch/>
        </p:blipFill>
        <p:spPr>
          <a:xfrm flipH="1">
            <a:off x="855134" y="2266708"/>
            <a:ext cx="4600444" cy="428974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7E607CD-CBBE-41E4-A00B-544C68A0ED7D}"/>
              </a:ext>
            </a:extLst>
          </p:cNvPr>
          <p:cNvSpPr txBox="1"/>
          <p:nvPr/>
        </p:nvSpPr>
        <p:spPr>
          <a:xfrm>
            <a:off x="6375734" y="2555503"/>
            <a:ext cx="4526881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7 lipca 2020 r. Rzecznik Praw Pacjenta zawarł </a:t>
            </a:r>
            <a:r>
              <a:rPr lang="pl-PL" dirty="0" smtClean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porozumienie </a:t>
            </a:r>
            <a:r>
              <a:rPr lang="pl-PL" dirty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z Wolskim Centrum</a:t>
            </a:r>
            <a:r>
              <a:rPr lang="pl-PL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Zdrowia </a:t>
            </a:r>
            <a:r>
              <a:rPr lang="pl-PL" dirty="0" smtClean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Psychicznego (WCZP). </a:t>
            </a:r>
            <a:r>
              <a:rPr lang="pl-PL" dirty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Porozumienie to obejmuje współpracę między obiema instytucjami,</a:t>
            </a:r>
            <a:r>
              <a:rPr lang="pl-PL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która dotyczy m.in.:</a:t>
            </a:r>
            <a:endParaRPr lang="pl-PL" dirty="0"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nieodpłatnego telefonicznego </a:t>
            </a:r>
            <a:r>
              <a:rPr lang="pl-PL" dirty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wsparcia psychologicznego pracowników Biura Rzecznika Praw</a:t>
            </a:r>
            <a:r>
              <a:rPr lang="pl-PL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Pacjenta;</a:t>
            </a:r>
            <a:endParaRPr lang="pl-PL" dirty="0">
              <a:latin typeface="Lato" panose="020F050202020403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przeprowadzenia szkolenia online dla pracowników Biura Rzecznika</a:t>
            </a:r>
            <a:r>
              <a:rPr lang="pl-PL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1B1B1B"/>
                </a:solidFill>
                <a:latin typeface="Lato" panose="020F0502020204030203"/>
                <a:ea typeface="Calibri" panose="020F0502020204030204" pitchFamily="34" charset="0"/>
                <a:cs typeface="SegoeUI"/>
              </a:rPr>
              <a:t>Praw Pacjenta dotyczącego zarządzania stresem.</a:t>
            </a:r>
            <a:endParaRPr lang="pl-PL" dirty="0">
              <a:solidFill>
                <a:srgbClr val="000000"/>
              </a:solidFill>
              <a:latin typeface="Lato" panose="020F0502020204030203"/>
              <a:ea typeface="Calibri" panose="020F050202020403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55134" y="1122364"/>
            <a:ext cx="9812866" cy="786389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Porozumienie z Wolskim Centrum Zdrowia </a:t>
            </a:r>
            <a:r>
              <a:rPr lang="pl-PL" sz="3200" b="1" dirty="0" smtClean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Psychicznego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88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/>
          <p:nvPr/>
        </p:nvCxnSpPr>
        <p:spPr>
          <a:xfrm>
            <a:off x="855134" y="1246717"/>
            <a:ext cx="10667998" cy="211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-Shape 9" descr="Element układu graficznego slajdu.">
            <a:extLst>
              <a:ext uri="{FF2B5EF4-FFF2-40B4-BE49-F238E27FC236}">
                <a16:creationId xmlns:a16="http://schemas.microsoft.com/office/drawing/2014/main" id="{595C3BFB-8415-45BA-84CA-BCDB3DEEBBB2}"/>
              </a:ext>
            </a:extLst>
          </p:cNvPr>
          <p:cNvSpPr/>
          <p:nvPr/>
        </p:nvSpPr>
        <p:spPr>
          <a:xfrm flipH="1" flipV="1">
            <a:off x="966366" y="1930665"/>
            <a:ext cx="3895726" cy="70606"/>
          </a:xfrm>
          <a:prstGeom prst="corner">
            <a:avLst/>
          </a:prstGeom>
          <a:solidFill>
            <a:srgbClr val="1396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3" descr="Element układu graficznego slajdu.">
            <a:extLst>
              <a:ext uri="{FF2B5EF4-FFF2-40B4-BE49-F238E27FC236}">
                <a16:creationId xmlns:a16="http://schemas.microsoft.com/office/drawing/2014/main" id="{AAF29706-0C0F-4DA2-982D-082A916F8069}"/>
              </a:ext>
            </a:extLst>
          </p:cNvPr>
          <p:cNvSpPr/>
          <p:nvPr/>
        </p:nvSpPr>
        <p:spPr>
          <a:xfrm>
            <a:off x="11121413" y="1277218"/>
            <a:ext cx="401719" cy="2094838"/>
          </a:xfrm>
          <a:prstGeom prst="rect">
            <a:avLst/>
          </a:prstGeom>
          <a:solidFill>
            <a:srgbClr val="60B6E6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przedstawia uśmiechniętego ludzika lego na trawie.&#10;&#10;">
            <a:extLst>
              <a:ext uri="{FF2B5EF4-FFF2-40B4-BE49-F238E27FC236}">
                <a16:creationId xmlns:a16="http://schemas.microsoft.com/office/drawing/2014/main" id="{E763391D-2BBC-4F9C-811B-A94AC53D5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74" y="3940706"/>
            <a:ext cx="2794989" cy="2096242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E7DFDD53-3407-41CE-8CDD-6098BC6820E0}"/>
              </a:ext>
            </a:extLst>
          </p:cNvPr>
          <p:cNvSpPr txBox="1"/>
          <p:nvPr/>
        </p:nvSpPr>
        <p:spPr>
          <a:xfrm>
            <a:off x="855134" y="2508155"/>
            <a:ext cx="9171547" cy="356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Telefoniczne wsparcie psychologiczne  jest dostępne dla wszystkich pracowników.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Jednak stało się szczególnie cenne dla pracowników Telefonicznej Informacji Pacjenta.</a:t>
            </a:r>
            <a:endParaRPr lang="pl-PL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To osoby, które mają także bezpośredni kontakt z pacjentami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i interesariuszami, przez co są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narażone na najwyższy poziom stresu.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Stało się to szczególnie widoczne w dobie pandemii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Covid-19.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W trudnej chwili pracownicy mogą skontaktować się z psychologiem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z WCZP i uzyskać profesjonalną pomoc.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Te osoby uczestniczyły także w szkoleniu z zarządzania stresem,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1B1B1B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które prowadził psycholog, pracujący w WCZP.</a:t>
            </a: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966366" y="1083961"/>
            <a:ext cx="9144000" cy="808302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„Zadbaj o zdrowie psychiczne” w </a:t>
            </a:r>
            <a:r>
              <a:rPr lang="pl-PL" sz="3200" b="1" dirty="0" smtClean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praktyce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198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0" descr="Element układu graficznego slajdu.">
            <a:extLst>
              <a:ext uri="{FF2B5EF4-FFF2-40B4-BE49-F238E27FC236}">
                <a16:creationId xmlns:a16="http://schemas.microsoft.com/office/drawing/2014/main" id="{9BEEAD4D-20EB-4A87-B3AE-ACBE7D126C0D}"/>
              </a:ext>
            </a:extLst>
          </p:cNvPr>
          <p:cNvSpPr/>
          <p:nvPr/>
        </p:nvSpPr>
        <p:spPr>
          <a:xfrm flipH="1">
            <a:off x="5364480" y="1874640"/>
            <a:ext cx="6468286" cy="4689447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60B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pl-PL" sz="160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</a:endParaRPr>
          </a:p>
        </p:txBody>
      </p:sp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/>
          <p:nvPr/>
        </p:nvCxnSpPr>
        <p:spPr>
          <a:xfrm>
            <a:off x="855134" y="1246717"/>
            <a:ext cx="10667998" cy="211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-Shape 9" descr="Element układu graficznego slajdu.">
            <a:extLst>
              <a:ext uri="{FF2B5EF4-FFF2-40B4-BE49-F238E27FC236}">
                <a16:creationId xmlns:a16="http://schemas.microsoft.com/office/drawing/2014/main" id="{595C3BFB-8415-45BA-84CA-BCDB3DEEBBB2}"/>
              </a:ext>
            </a:extLst>
          </p:cNvPr>
          <p:cNvSpPr/>
          <p:nvPr/>
        </p:nvSpPr>
        <p:spPr>
          <a:xfrm flipH="1" flipV="1">
            <a:off x="966366" y="1930665"/>
            <a:ext cx="3895726" cy="70606"/>
          </a:xfrm>
          <a:prstGeom prst="corner">
            <a:avLst/>
          </a:prstGeom>
          <a:solidFill>
            <a:srgbClr val="1396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Obraz przedstawia ludzika lego, który jedzie na rowerze, w jednej ręce trzyma walizkę.">
            <a:extLst>
              <a:ext uri="{FF2B5EF4-FFF2-40B4-BE49-F238E27FC236}">
                <a16:creationId xmlns:a16="http://schemas.microsoft.com/office/drawing/2014/main" id="{30230A5A-92F8-4DFC-9E50-EED83D00B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26919" r="27045"/>
          <a:stretch/>
        </p:blipFill>
        <p:spPr>
          <a:xfrm>
            <a:off x="965570" y="2664543"/>
            <a:ext cx="3567102" cy="369592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3481F69-431D-4116-A091-ED74341B8C0F}"/>
              </a:ext>
            </a:extLst>
          </p:cNvPr>
          <p:cNvSpPr txBox="1"/>
          <p:nvPr/>
        </p:nvSpPr>
        <p:spPr>
          <a:xfrm>
            <a:off x="5364480" y="1972751"/>
            <a:ext cx="6158652" cy="4776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większa satysfakcja z pracy;</a:t>
            </a:r>
            <a:endParaRPr lang="pl-PL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zwiększone poczucie bezpieczeństwa, poczucie wsparcia udzielone przez pracodawcę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i profesjonalistów;</a:t>
            </a:r>
            <a:endParaRPr lang="pl-PL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rozwój umiejętności radzenia sobie ze stresem;</a:t>
            </a:r>
            <a:endParaRPr lang="pl-PL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rozwój umiejętności pokonywania barier psychicznych </a:t>
            </a:r>
            <a:r>
              <a:rPr lang="pl-PL" dirty="0" smtClean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/>
            </a:r>
            <a:br>
              <a:rPr lang="pl-PL" dirty="0" smtClean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</a:br>
            <a:r>
              <a:rPr lang="pl-PL" dirty="0" smtClean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w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kontaktach z trudnym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interesariuszem;</a:t>
            </a:r>
            <a:endParaRPr lang="pl-PL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wiedza na temat technik odziaływania na stan psychiczny pracowników,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w zapobieganiu powstawania stanów depresyjnych;</a:t>
            </a:r>
            <a:endParaRPr lang="pl-PL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jasny komunikat skierowany przez pracodawcę: chcemy </a:t>
            </a:r>
            <a:r>
              <a:rPr lang="pl-PL" dirty="0" smtClean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/>
            </a:r>
            <a:br>
              <a:rPr lang="pl-PL" dirty="0" smtClean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</a:br>
            <a:r>
              <a:rPr lang="pl-PL" dirty="0" smtClean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o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ciebie zadbać;</a:t>
            </a:r>
            <a:endParaRPr lang="pl-PL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pomaga rozwiązać konflikty istniejące w organizacji jeszcze przed wystąpieniem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kryzysu;</a:t>
            </a:r>
            <a:endParaRPr lang="pl-PL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efektywniejsze nawiązywanie relacji, sprawniejsza komunikacja.</a:t>
            </a:r>
            <a:endParaRPr lang="pl-PL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</a:endParaRPr>
          </a:p>
          <a:p>
            <a:endParaRPr lang="pl-PL" b="1" dirty="0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55134" y="1058801"/>
            <a:ext cx="9144000" cy="801332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Korzyści dla </a:t>
            </a:r>
            <a:r>
              <a:rPr lang="pl-PL" sz="3200" b="1" dirty="0" smtClean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pracowników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1087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/>
          <p:nvPr/>
        </p:nvCxnSpPr>
        <p:spPr>
          <a:xfrm>
            <a:off x="855134" y="1246717"/>
            <a:ext cx="10667998" cy="211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0" descr="Element układu graficznego slajdu.">
            <a:extLst>
              <a:ext uri="{FF2B5EF4-FFF2-40B4-BE49-F238E27FC236}">
                <a16:creationId xmlns:a16="http://schemas.microsoft.com/office/drawing/2014/main" id="{9BEEAD4D-20EB-4A87-B3AE-ACBE7D126C0D}"/>
              </a:ext>
            </a:extLst>
          </p:cNvPr>
          <p:cNvSpPr/>
          <p:nvPr/>
        </p:nvSpPr>
        <p:spPr>
          <a:xfrm flipH="1">
            <a:off x="3287485" y="2179473"/>
            <a:ext cx="8545283" cy="4384614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60B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pl-PL" sz="160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</a:endParaRPr>
          </a:p>
        </p:txBody>
      </p:sp>
      <p:sp>
        <p:nvSpPr>
          <p:cNvPr id="11" name="L-Shape 9" descr="Element układu graficznego slajdu.">
            <a:extLst>
              <a:ext uri="{FF2B5EF4-FFF2-40B4-BE49-F238E27FC236}">
                <a16:creationId xmlns:a16="http://schemas.microsoft.com/office/drawing/2014/main" id="{D94B590E-D4B2-4CBB-A6FF-BF6A5668E8A2}"/>
              </a:ext>
            </a:extLst>
          </p:cNvPr>
          <p:cNvSpPr/>
          <p:nvPr/>
        </p:nvSpPr>
        <p:spPr>
          <a:xfrm flipH="1" flipV="1">
            <a:off x="684278" y="1907783"/>
            <a:ext cx="2200436" cy="119273"/>
          </a:xfrm>
          <a:prstGeom prst="corner">
            <a:avLst/>
          </a:prstGeom>
          <a:solidFill>
            <a:srgbClr val="1396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Obraz przedstawia ludzika lego, który jedzie na rowerze, w jednej ręce trzyma walizkę.">
            <a:extLst>
              <a:ext uri="{FF2B5EF4-FFF2-40B4-BE49-F238E27FC236}">
                <a16:creationId xmlns:a16="http://schemas.microsoft.com/office/drawing/2014/main" id="{30230A5A-92F8-4DFC-9E50-EED83D00B3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13677" r="40017"/>
          <a:stretch/>
        </p:blipFill>
        <p:spPr>
          <a:xfrm>
            <a:off x="684278" y="2621832"/>
            <a:ext cx="2276635" cy="287362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3481F69-431D-4116-A091-ED74341B8C0F}"/>
              </a:ext>
            </a:extLst>
          </p:cNvPr>
          <p:cNvSpPr txBox="1"/>
          <p:nvPr/>
        </p:nvSpPr>
        <p:spPr>
          <a:xfrm>
            <a:off x="3287486" y="2232187"/>
            <a:ext cx="8316685" cy="4307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ograniczenie kosztów związanych ze zwiększoną absencją </a:t>
            </a:r>
            <a:b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</a:b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w pracy pracowników;</a:t>
            </a:r>
            <a:endParaRPr lang="pl-PL" sz="1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kreowanie pozytywnego nastawienia pracowników do wykonywanych zadań;</a:t>
            </a:r>
            <a:endParaRPr lang="pl-PL" sz="1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realizacja jednego z celów strategicznych urzędu jakim są działania prozdrowotne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kierowane do pracowników;</a:t>
            </a:r>
            <a:endParaRPr lang="pl-PL" sz="1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mniejsza rotacja pracowników, a tym samym ograniczenie kosztów i czasu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pracodawcy związanych z rekrutacją;</a:t>
            </a:r>
            <a:endParaRPr lang="pl-PL" sz="1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przeciwdziałanie skutkom nadmiernego stresu w miejscu pracy;</a:t>
            </a:r>
            <a:endParaRPr lang="pl-PL" sz="1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poprawa wizerunku urzędu;</a:t>
            </a:r>
            <a:endParaRPr lang="pl-PL" sz="1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utrzymuje motywację pracowników w trudnym czasie pandemii;</a:t>
            </a:r>
            <a:endParaRPr lang="pl-PL" sz="1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pomaga rozwiązać konflikty istniejące w organizacji jeszcze przed wystąpieniem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kryzysu;</a:t>
            </a:r>
            <a:endParaRPr lang="pl-PL" sz="1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efektywniejsze nawiązywanie relacji, sprawniejsza komunikacja;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wzrost wydajności pracowników;</a:t>
            </a:r>
            <a:endParaRPr lang="pl-PL" sz="1600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budujemy wizerunek pracodawcy świadomego potrzeb pracowników. </a:t>
            </a:r>
            <a:b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</a:b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W ten sposób</a:t>
            </a:r>
            <a:r>
              <a:rPr lang="pl-PL" sz="1600" dirty="0"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SegoeUI"/>
              </a:rPr>
              <a:t>chcemy przykuć uwagę kandydatów i zwiększyć atrakcyjność BRPP na rynku pracy.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55134" y="1027288"/>
            <a:ext cx="9144000" cy="761366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Korzyści dla </a:t>
            </a:r>
            <a:r>
              <a:rPr lang="pl-PL" sz="3200" b="1" dirty="0" smtClean="0">
                <a:solidFill>
                  <a:srgbClr val="1A5A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BRPP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1705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ze strzałką 1" descr="Element układu graficznego slajdu.">
            <a:extLst>
              <a:ext uri="{FF2B5EF4-FFF2-40B4-BE49-F238E27FC236}">
                <a16:creationId xmlns:a16="http://schemas.microsoft.com/office/drawing/2014/main" id="{409FBD0C-00A9-43B4-B12B-6C202ECFAB79}"/>
              </a:ext>
            </a:extLst>
          </p:cNvPr>
          <p:cNvCxnSpPr/>
          <p:nvPr/>
        </p:nvCxnSpPr>
        <p:spPr>
          <a:xfrm>
            <a:off x="855134" y="1246717"/>
            <a:ext cx="10667998" cy="2116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-Shape 7" descr="Element układu graficznego slajdu.">
            <a:extLst>
              <a:ext uri="{FF2B5EF4-FFF2-40B4-BE49-F238E27FC236}">
                <a16:creationId xmlns:a16="http://schemas.microsoft.com/office/drawing/2014/main" id="{71A763E1-72D9-412D-BDDB-0625D2BF9B9D}"/>
              </a:ext>
            </a:extLst>
          </p:cNvPr>
          <p:cNvSpPr/>
          <p:nvPr/>
        </p:nvSpPr>
        <p:spPr>
          <a:xfrm flipH="1" flipV="1">
            <a:off x="1021709" y="1895349"/>
            <a:ext cx="3895726" cy="70606"/>
          </a:xfrm>
          <a:prstGeom prst="corner">
            <a:avLst/>
          </a:prstGeom>
          <a:solidFill>
            <a:srgbClr val="1396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 descr="Obraz przedstawia pustą salę konferencyjną. Z tyłu widać ściankę z logiem Rzecznika Praw Pacjenta i napisem Rzecznik Praw Pacjenta. Na pierwszym planie widać stół konferencyjny i krzesła z dwóch stron.">
            <a:extLst>
              <a:ext uri="{FF2B5EF4-FFF2-40B4-BE49-F238E27FC236}">
                <a16:creationId xmlns:a16="http://schemas.microsoft.com/office/drawing/2014/main" id="{7D7742C3-AF24-43D5-8ECF-FF5451D9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065" y="1295809"/>
            <a:ext cx="5182096" cy="4519209"/>
          </a:xfrm>
          <a:prstGeom prst="rect">
            <a:avLst/>
          </a:prstGeom>
        </p:spPr>
      </p:pic>
      <p:pic>
        <p:nvPicPr>
          <p:cNvPr id="6" name="Picture 4" descr="Obraz przedstawia ludzika lego w stroju supermana. ">
            <a:extLst>
              <a:ext uri="{FF2B5EF4-FFF2-40B4-BE49-F238E27FC236}">
                <a16:creationId xmlns:a16="http://schemas.microsoft.com/office/drawing/2014/main" id="{69D0FC78-78C8-4EFB-BAFB-6EA3118A0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49" y="3830845"/>
            <a:ext cx="2006511" cy="239378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BEDE1BB-E050-45A8-B36F-B48C3C281777}"/>
              </a:ext>
            </a:extLst>
          </p:cNvPr>
          <p:cNvSpPr txBox="1"/>
          <p:nvPr/>
        </p:nvSpPr>
        <p:spPr>
          <a:xfrm>
            <a:off x="855134" y="2921671"/>
            <a:ext cx="48774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1396D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DZIAŁA JUŻ 16  MIESIĘCY</a:t>
            </a:r>
          </a:p>
          <a:p>
            <a:endParaRPr lang="pl-PL" b="1" dirty="0">
              <a:solidFill>
                <a:srgbClr val="1396D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b="1" dirty="0">
                <a:solidFill>
                  <a:srgbClr val="1396D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SKIEROWANA DO WSZYSTKICH PRACOWNIKÓW</a:t>
            </a:r>
            <a:endParaRPr lang="pl-PL" dirty="0">
              <a:solidFill>
                <a:srgbClr val="1396D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endParaRPr lang="pl-PL" dirty="0">
              <a:solidFill>
                <a:srgbClr val="1396D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r>
              <a:rPr lang="pl-PL" b="1" dirty="0">
                <a:solidFill>
                  <a:srgbClr val="1396D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BEZKOSZTOWA ( REALIZOWANA W RAMACH BIEŻĄCEJ DZIALANOŚCI URZĘDU)</a:t>
            </a:r>
          </a:p>
          <a:p>
            <a:pPr lvl="0">
              <a:defRPr/>
            </a:pPr>
            <a:endParaRPr lang="pl-PL" dirty="0">
              <a:solidFill>
                <a:srgbClr val="1396D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r>
              <a:rPr lang="pl-PL" b="1" dirty="0">
                <a:solidFill>
                  <a:srgbClr val="1396D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REALIZOWANA W RAMACH UMOWY ZAWARTEJ NA 3 LATA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66740" y="1017669"/>
            <a:ext cx="9144000" cy="772986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rgbClr val="1A5AA7"/>
                </a:solidFill>
                <a:latin typeface="Lato" panose="020F0502020204030203" pitchFamily="34" charset="0"/>
              </a:rPr>
              <a:t>Dobra </a:t>
            </a:r>
            <a:r>
              <a:rPr lang="pl-PL" sz="3200" b="1" dirty="0" smtClean="0">
                <a:solidFill>
                  <a:srgbClr val="1A5AA7"/>
                </a:solidFill>
                <a:latin typeface="Lato" panose="020F0502020204030203" pitchFamily="34" charset="0"/>
              </a:rPr>
              <a:t>praktyka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5815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34F54BB2C296499CBD9552348A3080" ma:contentTypeVersion="7" ma:contentTypeDescription="Utwórz nowy dokument." ma:contentTypeScope="" ma:versionID="292791a0ed340633539a577ce8d052ea">
  <xsd:schema xmlns:xsd="http://www.w3.org/2001/XMLSchema" xmlns:xs="http://www.w3.org/2001/XMLSchema" xmlns:p="http://schemas.microsoft.com/office/2006/metadata/properties" xmlns:ns3="9dfe6de9-ce88-42ff-9071-39353fad9dc3" xmlns:ns4="f91add68-fe3c-490d-b99f-c47095b26064" targetNamespace="http://schemas.microsoft.com/office/2006/metadata/properties" ma:root="true" ma:fieldsID="f37e357584d8b9e7212147ed66fb350a" ns3:_="" ns4:_="">
    <xsd:import namespace="9dfe6de9-ce88-42ff-9071-39353fad9dc3"/>
    <xsd:import namespace="f91add68-fe3c-490d-b99f-c47095b260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e6de9-ce88-42ff-9071-39353fad9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dd68-fe3c-490d-b99f-c47095b260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849775-E54C-4C6D-8855-A66F897E00B1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91add68-fe3c-490d-b99f-c47095b26064"/>
    <ds:schemaRef ds:uri="9dfe6de9-ce88-42ff-9071-39353fad9dc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DC49987-19CD-4CD9-BA26-0DF513001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882CD-7B42-42B1-83A9-FDB97FDE8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e6de9-ce88-42ff-9071-39353fad9dc3"/>
    <ds:schemaRef ds:uri="f91add68-fe3c-490d-b99f-c47095b26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KPRM_1611</Template>
  <TotalTime>7677</TotalTime>
  <Words>531</Words>
  <Application>Microsoft Office PowerPoint</Application>
  <PresentationFormat>Panoramiczny</PresentationFormat>
  <Paragraphs>77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SegoeUI</vt:lpstr>
      <vt:lpstr>Times New Roman</vt:lpstr>
      <vt:lpstr>Wingdings</vt:lpstr>
      <vt:lpstr>Motyw pakietu Office</vt:lpstr>
      <vt:lpstr>Projekt niestandardowy</vt:lpstr>
      <vt:lpstr>„Zadbaj o zdrowie psychiczne” porozumienie z Wolskim Centrum Zdrowia Psychicznego</vt:lpstr>
      <vt:lpstr>Agenda </vt:lpstr>
      <vt:lpstr> Nasza strategia</vt:lpstr>
      <vt:lpstr>Obszary strategii</vt:lpstr>
      <vt:lpstr>Porozumienie z Wolskim Centrum Zdrowia Psychicznego</vt:lpstr>
      <vt:lpstr>„Zadbaj o zdrowie psychiczne” w praktyce</vt:lpstr>
      <vt:lpstr>Korzyści dla pracowników</vt:lpstr>
      <vt:lpstr>Korzyści dla BRPP</vt:lpstr>
      <vt:lpstr>Dobra praktyka</vt:lpstr>
      <vt:lpstr>Przed nami…</vt:lpstr>
      <vt:lpstr>Zapraszamy do kontaktu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Chmielewska</dc:creator>
  <cp:lastModifiedBy>Świszcz Karolina</cp:lastModifiedBy>
  <cp:revision>105</cp:revision>
  <dcterms:created xsi:type="dcterms:W3CDTF">2021-11-09T10:41:11Z</dcterms:created>
  <dcterms:modified xsi:type="dcterms:W3CDTF">2021-12-21T09:06:33Z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0x0101006B34F54BB2C296499CBD9552348A3080</vt:lpwstr>
  </property>
</Properties>
</file>