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70" r:id="rId8"/>
    <p:sldId id="262" r:id="rId9"/>
    <p:sldId id="271" r:id="rId10"/>
    <p:sldId id="263" r:id="rId11"/>
    <p:sldId id="269" r:id="rId12"/>
    <p:sldId id="264" r:id="rId13"/>
    <p:sldId id="265" r:id="rId14"/>
    <p:sldId id="266" r:id="rId15"/>
    <p:sldId id="267" r:id="rId16"/>
    <p:sldId id="268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77647" autoAdjust="0"/>
  </p:normalViewPr>
  <p:slideViewPr>
    <p:cSldViewPr snapToGrid="0" snapToObjects="1">
      <p:cViewPr varScale="1">
        <p:scale>
          <a:sx n="104" d="100"/>
          <a:sy n="104" d="100"/>
        </p:scale>
        <p:origin x="150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6814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FD5DE-6B8A-6AD9-5C84-87E36B49FE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82D3E0-917B-4824-9A47-F17D12FD0D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B6819C-1F93-5614-4602-97F638718C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7E097-1E8F-45B5-465F-FF2CE9F278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9773450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4FBC0-8309-36B2-E8CE-110F17C1B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6C163C-9E62-7FBE-ACEA-B8BF6749F18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AE179-F28A-363B-4B13-6E3B731AE0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F57B92-4011-39AB-0FA6-409BD996D0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0020472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0DE87-BFFD-0CE8-4D67-21439BF7C6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B320A6-7FAE-3EF4-0A8A-A9BDE76FE8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072D8E-0757-0952-C8A8-D7F2B4673F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A5B7A1-7D52-1764-F02F-CCC5DF215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990040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audio" Target="NULL" TargetMode="External"/><Relationship Id="rId7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video" Target="https://www.youtube.com/embed/Za7A76tfLgY?feature=oembed" TargetMode="External"/><Relationship Id="rId11" Type="http://schemas.openxmlformats.org/officeDocument/2006/relationships/image" Target="../media/image1.png"/><Relationship Id="rId5" Type="http://schemas.microsoft.com/office/2007/relationships/media" Target="../media/media3.wav"/><Relationship Id="rId10" Type="http://schemas.openxmlformats.org/officeDocument/2006/relationships/image" Target="../media/image5.jpeg"/><Relationship Id="rId4" Type="http://schemas.microsoft.com/office/2007/relationships/media" Target="../media/media2.wav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1520" y="2352176"/>
            <a:ext cx="137160" cy="347472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3" name="TextBox 2"/>
          <p:cNvSpPr txBox="1"/>
          <p:nvPr/>
        </p:nvSpPr>
        <p:spPr>
          <a:xfrm>
            <a:off x="1097280" y="2352176"/>
            <a:ext cx="10058400" cy="2934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1">
                <a:solidFill>
                  <a:srgbClr val="F58220"/>
                </a:solidFill>
              </a:defRPr>
            </a:pPr>
            <a:r>
              <a:rPr lang="pl-PL" sz="1600" noProof="0" dirty="0"/>
              <a:t>KOMENDA POWIATOWA PAŃSTWOWEJ STRAŻY POŻARNEJ W OLKUSZU</a:t>
            </a:r>
          </a:p>
          <a:p>
            <a:pPr>
              <a:spcBef>
                <a:spcPts val="1400"/>
              </a:spcBef>
              <a:defRPr sz="3200" b="1">
                <a:solidFill>
                  <a:srgbClr val="FFFFFF"/>
                </a:solidFill>
              </a:defRPr>
            </a:pPr>
            <a:r>
              <a:rPr lang="pl-PL" noProof="0" dirty="0"/>
              <a:t>Współpraca organów PSP </a:t>
            </a:r>
            <a:br>
              <a:rPr lang="pl-PL" noProof="0" dirty="0"/>
            </a:br>
            <a:r>
              <a:rPr lang="pl-PL" noProof="0" dirty="0"/>
              <a:t>z Dyrektorami placówek oświatowych</a:t>
            </a:r>
          </a:p>
          <a:p>
            <a:pPr>
              <a:spcBef>
                <a:spcPts val="1000"/>
              </a:spcBef>
              <a:defRPr sz="1700">
                <a:solidFill>
                  <a:srgbClr val="CBD5E1"/>
                </a:solidFill>
              </a:defRPr>
            </a:pPr>
            <a:r>
              <a:rPr lang="pl-PL" noProof="0" dirty="0"/>
              <a:t>Wdrożenie procedury przygotowania i reagowania w szkole i przedszkolu po otrzymaniu komunikatu </a:t>
            </a:r>
            <a:br>
              <a:rPr lang="pl-PL" noProof="0" dirty="0"/>
            </a:br>
            <a:r>
              <a:rPr lang="pl-PL" noProof="0" dirty="0"/>
              <a:t>o zagrożeniu z powietrza, ogłoszeniu alarmu i jego odwołaniu.</a:t>
            </a:r>
          </a:p>
          <a:p>
            <a:pPr>
              <a:spcBef>
                <a:spcPts val="1000"/>
              </a:spcBef>
              <a:defRPr sz="1700">
                <a:solidFill>
                  <a:srgbClr val="CBD5E1"/>
                </a:solidFill>
              </a:defRPr>
            </a:pPr>
            <a:endParaRPr lang="pl-PL" noProof="0" dirty="0"/>
          </a:p>
          <a:p>
            <a:pPr>
              <a:spcBef>
                <a:spcPts val="1000"/>
              </a:spcBef>
              <a:defRPr sz="1700">
                <a:solidFill>
                  <a:srgbClr val="CBD5E1"/>
                </a:solidFill>
              </a:defRPr>
            </a:pPr>
            <a:r>
              <a:rPr lang="pl-PL" noProof="0" dirty="0"/>
              <a:t>Szkolenie dla Dyrektorów Szkół, Nauczycieli i Organów Prowadzących (JST) | Październik 2026 r.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8744713-B8DC-63A2-7384-E1FD18997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1376" y="208552"/>
            <a:ext cx="1569104" cy="2021840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AFB5C03-6635-2A83-F952-714B01E7DF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208552"/>
            <a:ext cx="6683676" cy="2265407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Podstawy formalno-prawne i odpowiedzialność placówki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520" y="1417320"/>
            <a:ext cx="8181340" cy="5440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307341" y="1531620"/>
            <a:ext cx="7970520" cy="5655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14243D"/>
                </a:solidFill>
              </a:defRPr>
            </a:pPr>
            <a:r>
              <a:rPr lang="pl-PL" sz="1500" noProof="0" dirty="0"/>
              <a:t>Ustawa o ochronie ppoż.</a:t>
            </a:r>
            <a:br>
              <a:rPr lang="pl-PL" sz="1500" noProof="0" dirty="0"/>
            </a:br>
            <a:r>
              <a:rPr lang="pl-PL" sz="1500" noProof="0" dirty="0"/>
              <a:t>(Art. 3 i 4)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Obowiązek zabezpieczenia obiektu przed pożarem i innymi miejscowymi zagrożeniami.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Zapewnienie osobom przebywającym w budynku bezpieczeństwa i możliwości ewakuacji.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Ustalenie przez właściciela/zarządcę sposobów postępowania na wypadek klęsk i zagrożeń.</a:t>
            </a:r>
          </a:p>
          <a:p>
            <a:pPr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Instrukcja Bezpieczeństwa Pożarowego (§ 6 </a:t>
            </a:r>
            <a:r>
              <a:rPr lang="pl-PL" sz="1500" noProof="0" dirty="0" err="1"/>
              <a:t>Rozp</a:t>
            </a:r>
            <a:r>
              <a:rPr lang="pl-PL" sz="1500" noProof="0" dirty="0"/>
              <a:t>. MSWiA) poddawana aktualizacji min. raz </a:t>
            </a:r>
            <a:br>
              <a:rPr lang="pl-PL" sz="1500" noProof="0" dirty="0"/>
            </a:br>
            <a:r>
              <a:rPr lang="pl-PL" sz="1500" noProof="0" dirty="0"/>
              <a:t>na 2 lata – należy uwzględnić przy aktualizacjach zadania z zakresu </a:t>
            </a:r>
            <a:r>
              <a:rPr lang="pl-PL" sz="1500" noProof="0" dirty="0" err="1"/>
              <a:t>OLiOC</a:t>
            </a:r>
            <a:r>
              <a:rPr lang="pl-PL" sz="1500" noProof="0" dirty="0"/>
              <a:t>. </a:t>
            </a:r>
          </a:p>
          <a:p>
            <a:pPr algn="ctr">
              <a:lnSpc>
                <a:spcPct val="150000"/>
              </a:lnSpc>
              <a:buNone/>
            </a:pPr>
            <a:r>
              <a:rPr lang="pl-PL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oraz Ustawa Prawo oświatowe </a:t>
            </a:r>
          </a:p>
          <a:p>
            <a:pPr algn="ctr">
              <a:buNone/>
            </a:pPr>
            <a:r>
              <a:rPr lang="pl-PL" sz="14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68 ust 1. pkt 6 i 7 cyt. </a:t>
            </a:r>
          </a:p>
          <a:p>
            <a:pPr>
              <a:buNone/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68 [Uprawnienia dyrektora szkoły lub placówki]</a:t>
            </a:r>
          </a:p>
          <a:p>
            <a:pPr marL="342900" lvl="0" indent="-342900">
              <a:buFont typeface="+mj-lt"/>
              <a:buAutoNum type="arabicPeriod"/>
              <a:tabLst>
                <a:tab pos="457200" algn="l"/>
              </a:tabLst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Dyrektor szkoły lub placówki w szczególności:</a:t>
            </a:r>
          </a:p>
          <a:p>
            <a:pPr>
              <a:buNone/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[…] 6) wykonuje zadania związane z zapewnieniem bezpieczeństwa uczniom i nauczycielom </a:t>
            </a:r>
            <a:b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czasie zajęć organizowanych przez szkołę lub placówkę;</a:t>
            </a:r>
          </a:p>
          <a:p>
            <a:pPr>
              <a:buNone/>
            </a:pPr>
            <a:r>
              <a:rPr lang="pl-PL" sz="14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7) wykonuje inne zadania wynikające z przepisów szczególnych; […]</a:t>
            </a:r>
          </a:p>
          <a:p>
            <a:pPr algn="ctr">
              <a:lnSpc>
                <a:spcPct val="150000"/>
              </a:lnSpc>
              <a:buNone/>
            </a:pPr>
            <a:r>
              <a:rPr lang="pl-PL" sz="14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i art. 98 ust. 1. pkt 7 cyt.</a:t>
            </a:r>
          </a:p>
          <a:p>
            <a:pPr indent="0" algn="l">
              <a:spcBef>
                <a:spcPts val="750"/>
              </a:spcBef>
              <a:buNone/>
            </a:pPr>
            <a:r>
              <a:rPr lang="pl-PL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98 [Statut szkoły]</a:t>
            </a:r>
          </a:p>
          <a:p>
            <a:pPr marL="342900" marR="0" indent="-342900" algn="l">
              <a:spcBef>
                <a:spcPts val="525"/>
              </a:spcBef>
              <a:buAutoNum type="arabicPeriod"/>
            </a:pPr>
            <a:r>
              <a:rPr lang="pl-PL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Statut szkoły zawiera w szczególności: [...] </a:t>
            </a:r>
            <a:r>
              <a:rPr lang="pl-PL" sz="1400" b="0" i="0" dirty="0">
                <a:solidFill>
                  <a:srgbClr val="333333"/>
                </a:solidFill>
                <a:effectLst/>
                <a:latin typeface="Noto Serif" panose="02020600060500020200" pitchFamily="18" charset="0"/>
              </a:rPr>
              <a:t>7)</a:t>
            </a:r>
          </a:p>
          <a:p>
            <a:pPr>
              <a:buNone/>
            </a:pPr>
            <a:r>
              <a:rPr lang="pl-PL" sz="14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zakres zadań nauczycieli, w tym nauczyciela wychowawcy i nauczyciela bibliotekarza, oraz innych pracowników szkoły, w tym także zadania związane z zapewnieniem bezpieczeństwa uczniom w czasie zajęć organizowanych przez szkołę, a także sposób i formy wykonywania tych zadań dostosowane do wieku i potrzeb uczniów oraz warunków środowiskowych szkoły;</a:t>
            </a:r>
          </a:p>
          <a:p>
            <a:pPr algn="ctr">
              <a:buNone/>
            </a:pPr>
            <a:endParaRPr lang="pl-PL" sz="14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endParaRPr lang="pl-PL" sz="1500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8366760" y="1645920"/>
            <a:ext cx="372872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488680" y="1828800"/>
            <a:ext cx="3395980" cy="419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62828"/>
                </a:solidFill>
              </a:defRPr>
            </a:pPr>
            <a:r>
              <a:rPr lang="pl-PL" sz="1500" noProof="0" dirty="0"/>
              <a:t>Procedura przygotowania i reagowania </a:t>
            </a:r>
            <a:br>
              <a:rPr lang="pl-PL" sz="1500" noProof="0" dirty="0"/>
            </a:br>
            <a:r>
              <a:rPr lang="pl-PL" sz="1500" noProof="0" dirty="0"/>
              <a:t>w szkole lub przedszkolu po otrzymaniu komunikatu </a:t>
            </a:r>
            <a:br>
              <a:rPr lang="pl-PL" sz="1500" noProof="0" dirty="0"/>
            </a:br>
            <a:r>
              <a:rPr lang="pl-PL" sz="1500" noProof="0" dirty="0"/>
              <a:t>o zagrożeniu z powietrza, ogłoszeniu alarmu i jego odwołaniu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Obowiązek wdrożenia procedury reagowania na wypadek zagrożenia atakiem z powietrza.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Wymóg dostosowania wzorca do specyfiki budynku, wieku dzieci i kadry placówki.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Kluczowa zasada: natychmiastowe schronienie WEWNĄTRZ obiektu – brak ewakuacji na zewnątrz.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Formalne uzgodnienia z organem prowadzącym oraz zarządcą budynku.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6CD25F1A-419D-6BD0-7FCC-B503D95D7E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3">
            <a:extLst>
              <a:ext uri="{FF2B5EF4-FFF2-40B4-BE49-F238E27FC236}">
                <a16:creationId xmlns:a16="http://schemas.microsoft.com/office/drawing/2014/main" id="{8FAEDD96-6356-11E5-0FEF-C57904122B14}"/>
              </a:ext>
            </a:extLst>
          </p:cNvPr>
          <p:cNvSpPr/>
          <p:nvPr/>
        </p:nvSpPr>
        <p:spPr>
          <a:xfrm>
            <a:off x="731520" y="6196260"/>
            <a:ext cx="10698480" cy="615553"/>
          </a:xfrm>
          <a:prstGeom prst="roundRect">
            <a:avLst/>
          </a:prstGeom>
          <a:solidFill>
            <a:srgbClr val="14243D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Rola Państwowej Straży Pożarnej w ramach wdrażania – </a:t>
            </a:r>
            <a:br>
              <a:rPr lang="pl-PL" noProof="0" dirty="0"/>
            </a:br>
            <a:r>
              <a:rPr lang="pl-PL" noProof="0" dirty="0"/>
              <a:t>Procedury przygotowania i reagowania w szkole lub przedszkolu.</a:t>
            </a:r>
          </a:p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 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1005840"/>
          </a:xfrm>
          <a:prstGeom prst="roundRect">
            <a:avLst/>
          </a:prstGeom>
          <a:solidFill>
            <a:srgbClr val="14243D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691640"/>
            <a:ext cx="10332720" cy="8976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58220"/>
                </a:solidFill>
              </a:defRPr>
            </a:pPr>
            <a:r>
              <a:rPr lang="pl-PL" noProof="0" dirty="0"/>
              <a:t>SPOTKANIA I WSPARCIE PSP </a:t>
            </a:r>
          </a:p>
          <a:p>
            <a:pPr>
              <a:spcBef>
                <a:spcPts val="400"/>
              </a:spcBef>
              <a:defRPr sz="1200">
                <a:solidFill>
                  <a:srgbClr val="FFFFFF"/>
                </a:solidFill>
              </a:defRPr>
            </a:pPr>
            <a:r>
              <a:rPr lang="pl-PL" sz="1600" b="1" noProof="0" dirty="0"/>
              <a:t>Komendanci powiatowi i miejscy PSP realizują spotkania z dyrektorami placówek oświatowych w celu wypracowania zasad identyfikacji i wsparcia w przygotowaniach miejsc schronienia.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880360"/>
            <a:ext cx="338328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68680" y="3017520"/>
            <a:ext cx="3108960" cy="2682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243D"/>
                </a:solidFill>
              </a:defRPr>
            </a:pPr>
            <a:r>
              <a:rPr lang="pl-PL" sz="1500" noProof="0" dirty="0"/>
              <a:t>1. Co identyfikujemy?</a:t>
            </a:r>
          </a:p>
          <a:p>
            <a:pPr>
              <a:spcBef>
                <a:spcPts val="4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Inwentaryzacja przestrzeni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Identyfikacja bezpiecznych przestrzeni w placówce na wypadek zagrożenia.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Weryfikacja bazy danych aplikacji „Gdzie się ukryć” (Schrony, Ukrycia, MDS, Punkty Schronienia).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Ocena pojemności i możliwości lokalowych szkoły/przedszkola.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880360"/>
            <a:ext cx="338328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4526280" y="3017520"/>
            <a:ext cx="3108960" cy="3144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C62828"/>
                </a:solidFill>
              </a:defRPr>
            </a:pPr>
            <a:r>
              <a:rPr lang="pl-PL" sz="1500" noProof="0" dirty="0"/>
              <a:t>2. Jak sprawdzamy?</a:t>
            </a:r>
          </a:p>
          <a:p>
            <a:pPr>
              <a:spcBef>
                <a:spcPts val="4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Wizje lokalne PSP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W szczególnych </a:t>
            </a:r>
            <a:r>
              <a:rPr lang="pl-PL" sz="1500" dirty="0"/>
              <a:t>przypadkach na wniosek i w porozumieniu </a:t>
            </a:r>
            <a:br>
              <a:rPr lang="pl-PL" sz="1500" dirty="0"/>
            </a:br>
            <a:r>
              <a:rPr lang="pl-PL" sz="1500" dirty="0"/>
              <a:t>z Dyrektorem placówki mogą zostać przeprowadzone w</a:t>
            </a:r>
            <a:r>
              <a:rPr lang="pl-PL" sz="1500" noProof="0" dirty="0" err="1"/>
              <a:t>izje</a:t>
            </a:r>
            <a:r>
              <a:rPr lang="pl-PL" sz="1500" noProof="0" dirty="0"/>
              <a:t> lokalne.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Sprawdzenie kondygnacji podziemnych, dróg dotarcia i wyjść ewakuacyjnych.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Identyfikacja ryzykownych instalacyjnych (gaz, kotłownie, przeszklenia).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880360"/>
            <a:ext cx="338328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8183880" y="3017520"/>
            <a:ext cx="3108960" cy="191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243D"/>
                </a:solidFill>
              </a:defRPr>
            </a:pPr>
            <a:r>
              <a:rPr lang="pl-PL" sz="1500" noProof="0" dirty="0"/>
              <a:t>3. Co przekazujemy?</a:t>
            </a:r>
          </a:p>
          <a:p>
            <a:pPr>
              <a:spcBef>
                <a:spcPts val="4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Rekomendacje techniczne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Rekomendacje dotyczące wyboru optymalnych miejsc schronienia.</a:t>
            </a:r>
          </a:p>
          <a:p>
            <a:pPr>
              <a:spcBef>
                <a:spcPts val="6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Przekazanie raportu do Komendy Wojewódzkiej PSP w Krakowie </a:t>
            </a:r>
            <a:br>
              <a:rPr lang="pl-PL" sz="1500" noProof="0" dirty="0"/>
            </a:br>
            <a:r>
              <a:rPr lang="pl-PL" sz="1500" noProof="0" dirty="0"/>
              <a:t>o przeprowadzeniu wizji lokalnej.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F577D8B7-641D-BF28-7090-3C3A8195DC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5D4C6FD2-5D6E-691A-A495-3F8F38C25F41}"/>
              </a:ext>
            </a:extLst>
          </p:cNvPr>
          <p:cNvSpPr txBox="1"/>
          <p:nvPr/>
        </p:nvSpPr>
        <p:spPr>
          <a:xfrm>
            <a:off x="1066800" y="6220320"/>
            <a:ext cx="103327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F58220"/>
                </a:solidFill>
              </a:defRPr>
            </a:pPr>
            <a:r>
              <a:rPr lang="pl-PL" noProof="0" dirty="0"/>
              <a:t>Państwowa Straż Pożarna pełni rolę doradczą – to na Dyrektorze palcówki w porozumieniu z organem odpowiedzialnym lokalnie za </a:t>
            </a:r>
            <a:r>
              <a:rPr lang="pl-PL" noProof="0" dirty="0" err="1"/>
              <a:t>OLiOC</a:t>
            </a:r>
            <a:r>
              <a:rPr lang="pl-PL" noProof="0" dirty="0"/>
              <a:t> ciąży wskazanie Miejsca schronienia i wdrożenie Procedury. </a:t>
            </a:r>
            <a:endParaRPr lang="pl-PL" sz="1600" b="1" noProof="0"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Kolejność wyboru miejsc schronienia w placówce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Rectangle 4"/>
          <p:cNvSpPr/>
          <p:nvPr/>
        </p:nvSpPr>
        <p:spPr>
          <a:xfrm>
            <a:off x="731520" y="1645920"/>
            <a:ext cx="164592" cy="1051560"/>
          </a:xfrm>
          <a:prstGeom prst="rect">
            <a:avLst/>
          </a:prstGeom>
          <a:solidFill>
            <a:srgbClr val="1424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1051560" y="1737360"/>
            <a:ext cx="10332720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14243D"/>
                </a:solidFill>
              </a:defRPr>
            </a:pPr>
            <a:r>
              <a:rPr lang="pl-PL" sz="1500" noProof="0" dirty="0"/>
              <a:t>POZIOM 1: SCHRON LUB UKRYCIE (OBIEKT ZBIOROWEJ OCHRONY)</a:t>
            </a:r>
          </a:p>
          <a:p>
            <a:pPr>
              <a:spcBef>
                <a:spcPts val="3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Istniejące budowle ochronne o potwierdzonej konstrukcji i pojemności, ujęte w ewidencji. Wymagają wyznaczenia kierownika obiektu i utrzymania pełnej sprawności.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862072"/>
            <a:ext cx="106984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8" name="Rectangle 7"/>
          <p:cNvSpPr/>
          <p:nvPr/>
        </p:nvSpPr>
        <p:spPr>
          <a:xfrm>
            <a:off x="731520" y="2862072"/>
            <a:ext cx="164592" cy="1051560"/>
          </a:xfrm>
          <a:prstGeom prst="rect">
            <a:avLst/>
          </a:prstGeom>
          <a:solidFill>
            <a:srgbClr val="00539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1051560" y="2953512"/>
            <a:ext cx="10332720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00539F"/>
                </a:solidFill>
              </a:defRPr>
            </a:pPr>
            <a:r>
              <a:rPr lang="pl-PL" sz="1500" noProof="0" dirty="0"/>
              <a:t>POZIOM 2: MIEJSCA DORAŹNEGO SCHRONIENIA (MDS) </a:t>
            </a:r>
          </a:p>
          <a:p>
            <a:pPr>
              <a:spcBef>
                <a:spcPts val="3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Wybierane w przypadku braku lub niewystarczającej pojemności schronów: kondygnacje podziemne, korytarze wewnętrzne spełniające zasadę co najmniej dwóch ścian.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078224"/>
            <a:ext cx="106984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1" name="Rectangle 10"/>
          <p:cNvSpPr/>
          <p:nvPr/>
        </p:nvSpPr>
        <p:spPr>
          <a:xfrm>
            <a:off x="731520" y="4078224"/>
            <a:ext cx="164592" cy="1051560"/>
          </a:xfrm>
          <a:prstGeom prst="rect">
            <a:avLst/>
          </a:prstGeom>
          <a:solidFill>
            <a:srgbClr val="F582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2" name="TextBox 11"/>
          <p:cNvSpPr txBox="1"/>
          <p:nvPr/>
        </p:nvSpPr>
        <p:spPr>
          <a:xfrm>
            <a:off x="1051560" y="4169664"/>
            <a:ext cx="1033272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F58220"/>
                </a:solidFill>
              </a:defRPr>
            </a:pPr>
            <a:r>
              <a:rPr lang="pl-PL" sz="1500" noProof="0" dirty="0"/>
              <a:t>POZIOM 3: PUNKT SCHRONIENIA (PS) W BUDYNKU</a:t>
            </a:r>
          </a:p>
          <a:p>
            <a:pPr>
              <a:spcBef>
                <a:spcPts val="3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Przestrzeń zidentyfikowana i zweryfikowana technicznie (np. wzmocnione piwnice). Podlega obowiązkowemu oznakowaniu zewnętrznemu i wewnętrznemu.</a:t>
            </a:r>
          </a:p>
          <a:p>
            <a:pPr>
              <a:spcBef>
                <a:spcPts val="300"/>
              </a:spcBef>
              <a:defRPr sz="1200">
                <a:solidFill>
                  <a:srgbClr val="1E293B"/>
                </a:solidFill>
              </a:defRPr>
            </a:pPr>
            <a:endParaRPr lang="pl-PL" sz="1500" noProof="0" dirty="0"/>
          </a:p>
        </p:txBody>
      </p:sp>
      <p:sp>
        <p:nvSpPr>
          <p:cNvPr id="13" name="Rounded Rectangle 12"/>
          <p:cNvSpPr/>
          <p:nvPr/>
        </p:nvSpPr>
        <p:spPr>
          <a:xfrm>
            <a:off x="731520" y="5294376"/>
            <a:ext cx="106984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4" name="Rectangle 13"/>
          <p:cNvSpPr/>
          <p:nvPr/>
        </p:nvSpPr>
        <p:spPr>
          <a:xfrm>
            <a:off x="731520" y="5294376"/>
            <a:ext cx="164592" cy="1051560"/>
          </a:xfrm>
          <a:prstGeom prst="rect">
            <a:avLst/>
          </a:prstGeom>
          <a:solidFill>
            <a:srgbClr val="C6282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1051560" y="5385816"/>
            <a:ext cx="10332720" cy="8233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C62828"/>
                </a:solidFill>
              </a:defRPr>
            </a:pPr>
            <a:r>
              <a:rPr lang="pl-PL" sz="1500" noProof="0" dirty="0"/>
              <a:t>POZIOM 4: ROZWIĄZANIA SZCZEGÓLNE (SCHRONIENIE W SALACH)</a:t>
            </a:r>
          </a:p>
          <a:p>
            <a:pPr>
              <a:spcBef>
                <a:spcPts val="3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Gdy brak możliwości przemieszczenia: pozostanie dzieci w salach, zabezpieczenie okien folią odłamkową, schronienie pod ławkami z dala od szyb.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27C0AF76-C00B-E745-4332-2A5FE5F1CC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Kryteria techniczne doboru bezpiecznych pomieszczeń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83280" cy="240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868680" y="1783080"/>
            <a:ext cx="3108960" cy="2546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243D"/>
                </a:solidFill>
              </a:defRPr>
            </a:pPr>
            <a:r>
              <a:rPr lang="pl-PL" sz="1500" noProof="0" dirty="0"/>
              <a:t>Kondygnacja</a:t>
            </a:r>
          </a:p>
          <a:p>
            <a:pPr>
              <a:spcBef>
                <a:spcPts val="3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Podziemna lub najniższa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W pierwszej kolejności piwnice, przyziemia.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W razie ich braku – parter (nigdy wyższe kondygnacje).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600" noProof="0" dirty="0">
                <a:solidFill>
                  <a:srgbClr val="242424"/>
                </a:solidFill>
              </a:rPr>
              <a:t>Krótka droga, bez konieczności użycia windy</a:t>
            </a:r>
            <a:endParaRPr lang="pl-PL" sz="1600" noProof="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endParaRPr lang="pl-PL" sz="1500" noProof="0" dirty="0"/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240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4526280" y="1783080"/>
            <a:ext cx="3108960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243D"/>
                </a:solidFill>
              </a:defRPr>
            </a:pPr>
            <a:r>
              <a:rPr lang="pl-PL" sz="1500" noProof="0" dirty="0"/>
              <a:t>Osłona / Przeszklenia</a:t>
            </a:r>
          </a:p>
          <a:p>
            <a:pPr>
              <a:spcBef>
                <a:spcPts val="3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Brak okien zewnętrznych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Wybierać pomieszczenia bez okien lub o minimalnej powierzchni szyb.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Unikać ryzyka fali odłamków.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645920"/>
            <a:ext cx="3383280" cy="240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8183880" y="1783080"/>
            <a:ext cx="3108960" cy="1592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C62828"/>
                </a:solidFill>
              </a:defRPr>
            </a:pPr>
            <a:r>
              <a:rPr lang="pl-PL" sz="1500" noProof="0" dirty="0"/>
              <a:t>Zasada „Dwóch Ścian”</a:t>
            </a:r>
          </a:p>
          <a:p>
            <a:pPr>
              <a:spcBef>
                <a:spcPts val="3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Dwie przegrody trwałe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Pomiędzy ludźmi, a otwartą przestrzenią zewnętrzną powinny znajdować się min. dwie solidne ściany konstrukcyjne.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114800"/>
            <a:ext cx="3383280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868680" y="4251960"/>
            <a:ext cx="3108960" cy="190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243D"/>
                </a:solidFill>
              </a:defRPr>
            </a:pPr>
            <a:r>
              <a:rPr lang="pl-PL" sz="1500" noProof="0" dirty="0"/>
              <a:t>Wyjścia i Drożność</a:t>
            </a:r>
          </a:p>
          <a:p>
            <a:pPr>
              <a:spcBef>
                <a:spcPts val="3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Preferowane 2 wyjścia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Kluczowe min. 2 drogi opuszczenia (w tym np. okno ewakuacyjne).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Brak możliwości zablokowania ludzi.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4114800"/>
            <a:ext cx="3383280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3" name="TextBox 12"/>
          <p:cNvSpPr txBox="1"/>
          <p:nvPr/>
        </p:nvSpPr>
        <p:spPr>
          <a:xfrm>
            <a:off x="4526280" y="4251960"/>
            <a:ext cx="3108960" cy="16696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C62828"/>
                </a:solidFill>
              </a:defRPr>
            </a:pPr>
            <a:r>
              <a:rPr lang="pl-PL" sz="1500" noProof="0" dirty="0"/>
              <a:t>Pojemność i wentylacja</a:t>
            </a:r>
          </a:p>
          <a:p>
            <a:pPr>
              <a:spcBef>
                <a:spcPts val="3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min. 1,5 m² na osobę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Zapewnienie grawitacyjnej lub mechanicznej wymiany powietrza.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Bezwzględny zakaz przeludnienia.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4114800"/>
            <a:ext cx="3383280" cy="22402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5" name="TextBox 14"/>
          <p:cNvSpPr txBox="1"/>
          <p:nvPr/>
        </p:nvSpPr>
        <p:spPr>
          <a:xfrm>
            <a:off x="8183880" y="4251960"/>
            <a:ext cx="3108960" cy="1592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243D"/>
                </a:solidFill>
              </a:defRPr>
            </a:pPr>
            <a:r>
              <a:rPr lang="pl-PL" sz="1500" noProof="0" dirty="0"/>
              <a:t>Wyposażenie bazowe</a:t>
            </a:r>
          </a:p>
          <a:p>
            <a:pPr>
              <a:spcBef>
                <a:spcPts val="300"/>
              </a:spcBef>
              <a:defRPr sz="1200" b="1">
                <a:solidFill>
                  <a:srgbClr val="64748B"/>
                </a:solidFill>
              </a:defRPr>
            </a:pPr>
            <a:r>
              <a:rPr lang="pl-PL" sz="1500" noProof="0" dirty="0"/>
              <a:t>Woda, łączność, apteczki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Niezależne oświetlenie (latarki/akumulatory), pakiety sanitarne, zapas wody, radio na baterie.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1AE93EE5-714F-7EF0-AE92-A55C5DC43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l-PL" sz="2400" b="1" dirty="0">
                <a:solidFill>
                  <a:srgbClr val="14243D"/>
                </a:solidFill>
                <a:ea typeface="Calibri"/>
                <a:cs typeface="Calibri"/>
                <a:sym typeface="Calibri"/>
              </a:rPr>
              <a:t>Należy unikać planowania na miejsca schronienia pomieszczeń</a:t>
            </a:r>
          </a:p>
          <a:p>
            <a:pPr lvl="0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l-PL" sz="2400" b="1" dirty="0">
                <a:solidFill>
                  <a:srgbClr val="14243D"/>
                </a:solidFill>
                <a:ea typeface="Calibri"/>
                <a:cs typeface="Calibri"/>
                <a:sym typeface="Calibri"/>
              </a:rPr>
              <a:t>jako miejsca schronienia w budynkach szkół, przedszkoli, gdzie występują: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646170" y="1645920"/>
            <a:ext cx="5212080" cy="481157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3829050" y="2004993"/>
            <a:ext cx="4846320" cy="44525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❌ Duże przeszklone hole, atria i łączniki o lekkiej konstrukcji szkieletowej.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❌ Pomieszczenia z instalacją gazową, kotłownie, składy butli gazowych.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❌ Piwnice ze stwierdzonymi spękaniami konstrukcyjnymi stropów i ścian.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❌ Pomieszczenia posiadające tylko jedno, wąskie i łatwe do zasypania wyjście.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❌ Miejsca z ciężkimi elementami podwieszonymi do stropu (klimatyzatory, oprawy).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❌ Magazyny chemiczne, lakiernie, stolarnie szkolne </a:t>
            </a:r>
            <a:br>
              <a:rPr lang="pl-PL" sz="1500" noProof="0" dirty="0"/>
            </a:br>
            <a:r>
              <a:rPr lang="pl-PL" sz="1500" noProof="0" dirty="0"/>
              <a:t>i składy opału/paliw.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❌ Do których dotarcie wymaga przejścia przez pomieszczenia zagrożone wybuchem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endParaRPr lang="pl-PL" sz="1500" noProof="0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142F30F3-0AB5-6975-31B1-834BA08711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91E51F-8646-336E-F4F6-0E7F28C94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110FED-F45E-24D6-2516-4D7D3C5213F3}"/>
              </a:ext>
            </a:extLst>
          </p:cNvPr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002526-BE65-7065-DC1A-C1AF79D64D99}"/>
              </a:ext>
            </a:extLst>
          </p:cNvPr>
          <p:cNvSpPr txBox="1"/>
          <p:nvPr/>
        </p:nvSpPr>
        <p:spPr>
          <a:xfrm>
            <a:off x="731520" y="685800"/>
            <a:ext cx="10698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sz="2400" b="1" noProof="0" dirty="0"/>
              <a:t>Podsumowanie wizji lokalnej, rozpoznania obiektu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5D61C27-DDCC-3D4C-C2CD-E436F068D1E0}"/>
              </a:ext>
            </a:extLst>
          </p:cNvPr>
          <p:cNvSpPr/>
          <p:nvPr/>
        </p:nvSpPr>
        <p:spPr>
          <a:xfrm>
            <a:off x="746760" y="1680666"/>
            <a:ext cx="10698480" cy="481157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4F40DA-2D9A-4628-5EB3-D429098980C1}"/>
              </a:ext>
            </a:extLst>
          </p:cNvPr>
          <p:cNvSpPr txBox="1"/>
          <p:nvPr/>
        </p:nvSpPr>
        <p:spPr>
          <a:xfrm>
            <a:off x="1310640" y="2064821"/>
            <a:ext cx="972312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243D"/>
                </a:solidFill>
              </a:defRPr>
            </a:pPr>
            <a:r>
              <a:rPr lang="pl-PL" sz="1600" noProof="0" dirty="0"/>
              <a:t>Przyjęte ustalenia z dyrektorem oraz organem prowadzącym placówkę powinny w szczególności uwzględniać: </a:t>
            </a:r>
          </a:p>
          <a:p>
            <a:pPr>
              <a:defRPr sz="1600" b="1">
                <a:solidFill>
                  <a:srgbClr val="14243D"/>
                </a:solidFill>
              </a:defRPr>
            </a:pPr>
            <a:endParaRPr lang="pl-PL" sz="1600" noProof="0" dirty="0"/>
          </a:p>
          <a:p>
            <a:pPr marL="285750" indent="-285750">
              <a:spcBef>
                <a:spcPts val="1000"/>
              </a:spcBef>
              <a:buFont typeface="Wingdings" panose="05000000000000000000" pitchFamily="2" charset="2"/>
              <a:buChar char="Ø"/>
              <a:defRPr sz="1200" b="1">
                <a:solidFill>
                  <a:srgbClr val="14243D"/>
                </a:solidFill>
              </a:defRPr>
            </a:pPr>
            <a:r>
              <a:rPr lang="pl-PL" sz="1600" noProof="0" dirty="0"/>
              <a:t>Położenie miejsca schronienia </a:t>
            </a:r>
          </a:p>
          <a:p>
            <a:pPr marL="285750" indent="-285750">
              <a:spcBef>
                <a:spcPts val="1000"/>
              </a:spcBef>
              <a:buFont typeface="Wingdings" panose="05000000000000000000" pitchFamily="2" charset="2"/>
              <a:buChar char="Ø"/>
              <a:defRPr sz="1200" b="1">
                <a:solidFill>
                  <a:srgbClr val="14243D"/>
                </a:solidFill>
              </a:defRPr>
            </a:pPr>
            <a:r>
              <a:rPr lang="pl-PL" sz="1600" noProof="0" dirty="0"/>
              <a:t>Wskazanie ustalonej kategorii (schron, ukrycie, MDS, PS, MS)</a:t>
            </a:r>
          </a:p>
          <a:p>
            <a:pPr marL="285750" indent="-285750">
              <a:spcBef>
                <a:spcPts val="1000"/>
              </a:spcBef>
              <a:buFont typeface="Wingdings" panose="05000000000000000000" pitchFamily="2" charset="2"/>
              <a:buChar char="Ø"/>
              <a:defRPr sz="1200" b="1">
                <a:solidFill>
                  <a:srgbClr val="14243D"/>
                </a:solidFill>
              </a:defRPr>
            </a:pPr>
            <a:r>
              <a:rPr lang="pl-PL" sz="1600" noProof="0" dirty="0"/>
              <a:t>Pojemność miejsca schronienia </a:t>
            </a:r>
          </a:p>
          <a:p>
            <a:pPr marL="285750" indent="-285750">
              <a:spcBef>
                <a:spcPts val="1000"/>
              </a:spcBef>
              <a:buFont typeface="Wingdings" panose="05000000000000000000" pitchFamily="2" charset="2"/>
              <a:buChar char="Ø"/>
              <a:defRPr sz="1200" b="1">
                <a:solidFill>
                  <a:srgbClr val="14243D"/>
                </a:solidFill>
              </a:defRPr>
            </a:pPr>
            <a:r>
              <a:rPr lang="pl-PL" sz="1600" noProof="0" dirty="0"/>
              <a:t>Drogi dotarcia do miejsca schronienia i ewakuacji z niego</a:t>
            </a:r>
          </a:p>
          <a:p>
            <a:pPr marL="285750" indent="-285750">
              <a:spcBef>
                <a:spcPts val="1000"/>
              </a:spcBef>
              <a:buFont typeface="Wingdings" panose="05000000000000000000" pitchFamily="2" charset="2"/>
              <a:buChar char="Ø"/>
              <a:defRPr sz="1200" b="1">
                <a:solidFill>
                  <a:srgbClr val="14243D"/>
                </a:solidFill>
              </a:defRPr>
            </a:pPr>
            <a:r>
              <a:rPr lang="pl-PL" sz="1600" noProof="0" dirty="0"/>
              <a:t>Ograniczenia użytkowe np. czas przebywania oraz inne wytyczne</a:t>
            </a:r>
          </a:p>
          <a:p>
            <a:pPr marL="285750" indent="-285750">
              <a:spcBef>
                <a:spcPts val="1000"/>
              </a:spcBef>
              <a:buFont typeface="Wingdings" panose="05000000000000000000" pitchFamily="2" charset="2"/>
              <a:buChar char="Ø"/>
              <a:defRPr sz="1200" b="1">
                <a:solidFill>
                  <a:srgbClr val="14243D"/>
                </a:solidFill>
              </a:defRPr>
            </a:pPr>
            <a:r>
              <a:rPr lang="pl-PL" sz="1600" noProof="0" dirty="0"/>
              <a:t>Niezbędne prace i działania przygotowawcze, dotyczące zapewnienia bezpieczeństwa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DB2E1A06-BC08-E307-A037-38331EE48F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2447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Nowe obowiązki oznakowania Punktów Schronienia (PS)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822960"/>
          </a:xfrm>
          <a:prstGeom prst="roundRect">
            <a:avLst/>
          </a:prstGeom>
          <a:solidFill>
            <a:srgbClr val="14243D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691640"/>
            <a:ext cx="10332720" cy="825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F58220"/>
                </a:solidFill>
              </a:defRPr>
            </a:pPr>
            <a:r>
              <a:rPr lang="pl-PL" sz="1600" noProof="0" dirty="0"/>
              <a:t>NOWELIZACJA ROZPORZĄDZENIA MSWiA WESZŁA W ŻYCIE 30 WRZEŚNIA 2026 R.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rPr lang="pl-PL" sz="1500" b="1" noProof="0" dirty="0"/>
              <a:t>Wprowadzono prawny obowiązek jednolitego oznakowania punktów schronienia – dotyczy to także obiektów wyznaczonych wcześniej.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2651760"/>
            <a:ext cx="33832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868680" y="2788920"/>
            <a:ext cx="3108960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539F"/>
                </a:solidFill>
              </a:defRPr>
            </a:pPr>
            <a:r>
              <a:rPr lang="pl-PL" sz="1500" noProof="0" dirty="0"/>
              <a:t>1. Znak Obrony Cywilnej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Międzynarodowy znak rozpoznawczy OC: niebieski trójkąt równoboczny na pomarańczowym tle.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Parametry barw: Niebieski (CMYK 88, 63, 11, 25), Pomarańczowy (CMYK 0, 50, 96, 0).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Tablica na elewacji zewnętrznej: wymiary 200 mm × 200 mm.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Materiał odporny na czynniki atmosferyczne i promieniowanie UV.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651760"/>
            <a:ext cx="33832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4526280" y="2788920"/>
            <a:ext cx="3108960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00853F"/>
                </a:solidFill>
              </a:defRPr>
            </a:pPr>
            <a:r>
              <a:rPr lang="pl-PL" sz="1500" noProof="0" dirty="0"/>
              <a:t>2. Tabliczka z Napisem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Napis: „PUNKT SCHRONIENIA” </a:t>
            </a:r>
            <a:br>
              <a:rPr lang="pl-PL" sz="1500" noProof="0" dirty="0"/>
            </a:br>
            <a:r>
              <a:rPr lang="pl-PL" sz="1500" noProof="0" dirty="0"/>
              <a:t>w kolorze białym.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Tło tabliczki: kolor zielony (CMYK 90, 10, 80, 0).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Wymiary tabliczki: 100 mm wysokości × 200 mm szerokości.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Lokalizacja: montowana bezpośrednio pod kwadratową tabliczką znaku obrony cywilnej.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2651760"/>
            <a:ext cx="33832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8214360" y="2788920"/>
            <a:ext cx="3108960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243D"/>
                </a:solidFill>
              </a:defRPr>
            </a:pPr>
            <a:r>
              <a:rPr lang="pl-PL" sz="1500" noProof="0" dirty="0"/>
              <a:t>3. Oznakowanie Drzwi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Naklejka ze znakiem OC </a:t>
            </a:r>
            <a:br>
              <a:rPr lang="pl-PL" sz="1500" noProof="0" dirty="0"/>
            </a:br>
            <a:r>
              <a:rPr lang="pl-PL" sz="1500" noProof="0" dirty="0"/>
              <a:t>o wymiarach 80 mm × 80 mm.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Umieszczana w górnym prawym rogu drzwi wejściowych do budynku placówki.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Identyczna naklejka 80 mm × 80 mm na drzwiach wejściowych do samego punktu schronienia.</a:t>
            </a:r>
          </a:p>
          <a:p>
            <a:pPr>
              <a:spcBef>
                <a:spcPts val="5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W razie istniejącego oznakowania – naklejkę umieszcza się bezpośrednio obok.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BA803A10-B22A-B481-5003-EB51674A46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3125AB-86C7-379B-0495-7C1000FAB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184E40-F9CD-8297-9921-555FE08FA9DA}"/>
              </a:ext>
            </a:extLst>
          </p:cNvPr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4911A4-F598-243E-C9F7-20197D64E6E3}"/>
              </a:ext>
            </a:extLst>
          </p:cNvPr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Nowe obowiązki oznakowania Punktów Schronienia (PS)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BABA38C3-DA44-D82C-E7D8-0DC3D968CF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1600" y="1204837"/>
            <a:ext cx="8605520" cy="5409743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88FD6115-E103-C0B0-2236-05EF9DE697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4906003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Sekwencja komunikatów ostrzegawczych i sygnały alarmowe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83280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868680" y="1783080"/>
            <a:ext cx="3108960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D97706"/>
                </a:solidFill>
              </a:defRPr>
            </a:pPr>
            <a:r>
              <a:rPr lang="pl-PL" sz="1500" noProof="0" dirty="0"/>
              <a:t>STOPIEŃ 1: CZUJNOŚĆ</a:t>
            </a:r>
          </a:p>
          <a:p>
            <a:pPr>
              <a:spcBef>
                <a:spcPts val="300"/>
              </a:spcBef>
              <a:defRPr sz="1100" b="1">
                <a:solidFill>
                  <a:srgbClr val="64748B"/>
                </a:solidFill>
              </a:defRPr>
            </a:pPr>
            <a:r>
              <a:rPr lang="pl-PL" sz="1500" noProof="0" dirty="0"/>
              <a:t>Komunikat informacyjny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Treść Alertu RCB: informacja </a:t>
            </a:r>
            <a:br>
              <a:rPr lang="pl-PL" sz="1500" noProof="0" dirty="0"/>
            </a:br>
            <a:r>
              <a:rPr lang="pl-PL" sz="1500" noProof="0" dirty="0"/>
              <a:t>o operowaniu lotnictwa lub ataku </a:t>
            </a:r>
            <a:br>
              <a:rPr lang="pl-PL" sz="1500" noProof="0" dirty="0"/>
            </a:br>
            <a:r>
              <a:rPr lang="pl-PL" sz="1500" noProof="0" dirty="0"/>
              <a:t>w rejonie przygranicznym.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Działanie szkoły: brak polecenia schronienia. Dyrektor i sekretariat monitorują kanały urzędowe.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Sprawdzenie gotowości personelu, weryfikacja łączności i naładowania telefonów/radiotelefonów.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3657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4526280" y="1783080"/>
            <a:ext cx="3108960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EA580C"/>
                </a:solidFill>
              </a:defRPr>
            </a:pPr>
            <a:r>
              <a:rPr lang="pl-PL" sz="1500" noProof="0" dirty="0"/>
              <a:t>STOPIEŃ 2: GOTOWOŚĆ</a:t>
            </a:r>
          </a:p>
          <a:p>
            <a:pPr>
              <a:spcBef>
                <a:spcPts val="300"/>
              </a:spcBef>
              <a:defRPr sz="1100" b="1">
                <a:solidFill>
                  <a:srgbClr val="64748B"/>
                </a:solidFill>
              </a:defRPr>
            </a:pPr>
            <a:r>
              <a:rPr lang="pl-PL" sz="1500" noProof="0" dirty="0"/>
              <a:t>Komunikat przygotowawczy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Treść Alertu RCB: wyższe ryzyko naruszenia przestrzeni powietrznej, nakaz gotowości.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Działanie szkoły: wstrzymanie wyjść poza teren szkoły, sprowadzenie grup z boiska/placu zabaw.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Przygotowanie dróg do miejsc schronienia, sprawdzenie obecności przez nauczycieli.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645920"/>
            <a:ext cx="3383280" cy="3657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8183880" y="1783080"/>
            <a:ext cx="3108960" cy="3131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C62828"/>
                </a:solidFill>
              </a:defRPr>
            </a:pPr>
            <a:r>
              <a:rPr lang="pl-PL" sz="1500" noProof="0" dirty="0"/>
              <a:t>STOPIEŃ 3: ALARM</a:t>
            </a:r>
          </a:p>
          <a:p>
            <a:pPr>
              <a:spcBef>
                <a:spcPts val="300"/>
              </a:spcBef>
              <a:defRPr sz="1100" b="1">
                <a:solidFill>
                  <a:srgbClr val="64748B"/>
                </a:solidFill>
              </a:defRPr>
            </a:pPr>
            <a:r>
              <a:rPr lang="pl-PL" sz="1500" noProof="0" dirty="0"/>
              <a:t>DZIAŁAJ TERAZ! (Natychmiast)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Treść Alertu RCB: bezpośrednie zagrożenie atakiem z powietrza na obszarze kraju/regionu.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Działanie szkoły: natychmiastowe uruchomienie procedury przemieszczenia do miejsc schronienia.</a:t>
            </a:r>
          </a:p>
          <a:p>
            <a:pPr>
              <a:spcBef>
                <a:spcPts val="6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Nie czekamy na kolejne potwierdzenia – liczy się każda sekunda!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5486400"/>
            <a:ext cx="10698480" cy="822960"/>
          </a:xfrm>
          <a:prstGeom prst="roundRect">
            <a:avLst/>
          </a:prstGeom>
          <a:solidFill>
            <a:srgbClr val="14243D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11" name="TextBox 10"/>
          <p:cNvSpPr txBox="1"/>
          <p:nvPr/>
        </p:nvSpPr>
        <p:spPr>
          <a:xfrm>
            <a:off x="914400" y="5532120"/>
            <a:ext cx="10332720" cy="810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1">
                <a:solidFill>
                  <a:srgbClr val="F58220"/>
                </a:solidFill>
              </a:defRPr>
            </a:pPr>
            <a:r>
              <a:rPr lang="pl-PL" sz="1500" noProof="0" dirty="0"/>
              <a:t>SYGNAŁY AKUSTYCZNE SYREN DLA LUDNOŚCI CYWILNEJ:</a:t>
            </a:r>
          </a:p>
          <a:p>
            <a:pPr>
              <a:spcBef>
                <a:spcPts val="200"/>
              </a:spcBef>
              <a:defRPr sz="1100">
                <a:solidFill>
                  <a:srgbClr val="FFFFFF"/>
                </a:solidFill>
              </a:defRPr>
            </a:pPr>
            <a:r>
              <a:rPr lang="pl-PL" sz="1500" noProof="0" dirty="0"/>
              <a:t>• OGŁOSZENIE ALARMU: Dźwięk modulowany syreny trwający 3 MINUTY (lub 3-krotny komunikat słowny).</a:t>
            </a:r>
            <a:br>
              <a:rPr lang="pl-PL" sz="1500" noProof="0" dirty="0"/>
            </a:br>
            <a:r>
              <a:rPr lang="pl-PL" sz="1500" noProof="0" dirty="0"/>
              <a:t>• ODWOŁANIE ALARMU: Dźwięk ciągły syreny trwający 3 MINUTY (samo ustanie dźwięku modulowanego NIE oznacza odwołania!).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4CCB5A94-75D8-9D26-B13C-5DB37AF27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3B0DD4-F7E0-C9F9-02AB-E6C9085709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0B8229-AAE1-5035-CD0C-44D82CDC4B1B}"/>
              </a:ext>
            </a:extLst>
          </p:cNvPr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BFE364-8AD6-1D7C-DD59-9E93DCE33E5D}"/>
              </a:ext>
            </a:extLst>
          </p:cNvPr>
          <p:cNvSpPr txBox="1"/>
          <p:nvPr/>
        </p:nvSpPr>
        <p:spPr>
          <a:xfrm>
            <a:off x="731520" y="685800"/>
            <a:ext cx="106984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Porównanie sygnałów alarmowych OSP od modulowanych sygnałów </a:t>
            </a:r>
            <a:br>
              <a:rPr lang="pl-PL" noProof="0" dirty="0"/>
            </a:br>
            <a:r>
              <a:rPr lang="pl-PL" noProof="0" dirty="0"/>
              <a:t>w ramach Systemu Ostrzegania i Alarmowania (</a:t>
            </a:r>
            <a:r>
              <a:rPr lang="pl-PL" noProof="0" dirty="0" err="1"/>
              <a:t>SOiA</a:t>
            </a:r>
            <a:r>
              <a:rPr lang="pl-PL" noProof="0" dirty="0"/>
              <a:t>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BA8B89A-09CF-BE6B-160C-6907CC1A914A}"/>
              </a:ext>
            </a:extLst>
          </p:cNvPr>
          <p:cNvSpPr/>
          <p:nvPr/>
        </p:nvSpPr>
        <p:spPr>
          <a:xfrm>
            <a:off x="731520" y="1683606"/>
            <a:ext cx="10728960" cy="3566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C62828"/>
                </a:solidFill>
              </a:defRPr>
            </a:pPr>
            <a:endParaRPr lang="pl-PL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253CA9-E4B6-28E4-021E-036B25FB5216}"/>
              </a:ext>
            </a:extLst>
          </p:cNvPr>
          <p:cNvSpPr txBox="1"/>
          <p:nvPr/>
        </p:nvSpPr>
        <p:spPr>
          <a:xfrm>
            <a:off x="7407058" y="2191794"/>
            <a:ext cx="158877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62828"/>
                </a:solidFill>
              </a:defRPr>
            </a:pPr>
            <a:r>
              <a:rPr lang="pl-PL" sz="1500" noProof="0" dirty="0"/>
              <a:t>Sygnał alarmowy OSP</a:t>
            </a:r>
          </a:p>
          <a:p>
            <a:pPr algn="ctr">
              <a:defRPr sz="1600" b="1">
                <a:solidFill>
                  <a:srgbClr val="C62828"/>
                </a:solidFill>
              </a:defRPr>
            </a:pPr>
            <a:endParaRPr lang="pl-PL" sz="1500" noProof="0" dirty="0"/>
          </a:p>
          <a:p>
            <a:pPr algn="ctr">
              <a:defRPr sz="1600" b="1">
                <a:solidFill>
                  <a:srgbClr val="C62828"/>
                </a:solidFill>
              </a:defRPr>
            </a:pPr>
            <a:endParaRPr lang="pl-PL" sz="1500" noProof="0" dirty="0"/>
          </a:p>
        </p:txBody>
      </p:sp>
      <p:pic>
        <p:nvPicPr>
          <p:cNvPr id="8" name="syrena-1">
            <a:hlinkClick r:id="" action="ppaction://media"/>
            <a:extLst>
              <a:ext uri="{FF2B5EF4-FFF2-40B4-BE49-F238E27FC236}">
                <a16:creationId xmlns:a16="http://schemas.microsoft.com/office/drawing/2014/main" id="{178DF74F-8168-817C-4074-8C57B07D304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957761" y="2792571"/>
            <a:ext cx="487363" cy="487363"/>
          </a:xfrm>
          <a:prstGeom prst="rect">
            <a:avLst/>
          </a:prstGeom>
        </p:spPr>
      </p:pic>
      <p:pic>
        <p:nvPicPr>
          <p:cNvPr id="9" name="Ogłoszenie_Alarmu">
            <a:hlinkClick r:id="" action="ppaction://media"/>
            <a:extLst>
              <a:ext uri="{FF2B5EF4-FFF2-40B4-BE49-F238E27FC236}">
                <a16:creationId xmlns:a16="http://schemas.microsoft.com/office/drawing/2014/main" id="{A87A05C6-C5E1-66B6-0A53-FC725D5A57E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181479.8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7608" y="3651115"/>
            <a:ext cx="487363" cy="487363"/>
          </a:xfrm>
          <a:prstGeom prst="rect">
            <a:avLst/>
          </a:prstGeom>
        </p:spPr>
      </p:pic>
      <p:pic>
        <p:nvPicPr>
          <p:cNvPr id="10" name="Odwołanie_Alarmu">
            <a:hlinkClick r:id="" action="ppaction://media"/>
            <a:extLst>
              <a:ext uri="{FF2B5EF4-FFF2-40B4-BE49-F238E27FC236}">
                <a16:creationId xmlns:a16="http://schemas.microsoft.com/office/drawing/2014/main" id="{2FDE5B7D-BB26-32EE-5A35-6A7630C47E2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end="193555.375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57609" y="4373186"/>
            <a:ext cx="487363" cy="487363"/>
          </a:xfrm>
          <a:prstGeom prst="rect">
            <a:avLst/>
          </a:prstGeom>
        </p:spPr>
      </p:pic>
      <p:pic>
        <p:nvPicPr>
          <p:cNvPr id="11" name="Multimedia online 10" title="Dzwonek szkolny sygnał pożarowy">
            <a:hlinkClick r:id="" action="ppaction://media"/>
            <a:extLst>
              <a:ext uri="{FF2B5EF4-FFF2-40B4-BE49-F238E27FC236}">
                <a16:creationId xmlns:a16="http://schemas.microsoft.com/office/drawing/2014/main" id="{5A068408-A7FA-B906-7EE3-B1DB0BACC60B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0"/>
          <a:stretch>
            <a:fillRect/>
          </a:stretch>
        </p:blipFill>
        <p:spPr>
          <a:xfrm>
            <a:off x="2544622" y="2478035"/>
            <a:ext cx="1588770" cy="1977302"/>
          </a:xfrm>
          <a:prstGeom prst="rect">
            <a:avLst/>
          </a:prstGeom>
        </p:spPr>
      </p:pic>
      <p:sp>
        <p:nvSpPr>
          <p:cNvPr id="15" name="TextBox 4">
            <a:extLst>
              <a:ext uri="{FF2B5EF4-FFF2-40B4-BE49-F238E27FC236}">
                <a16:creationId xmlns:a16="http://schemas.microsoft.com/office/drawing/2014/main" id="{592E98A0-0B29-C4A8-798C-47B4F7F8FBF7}"/>
              </a:ext>
            </a:extLst>
          </p:cNvPr>
          <p:cNvSpPr txBox="1"/>
          <p:nvPr/>
        </p:nvSpPr>
        <p:spPr>
          <a:xfrm>
            <a:off x="1158081" y="5296406"/>
            <a:ext cx="4602639" cy="12721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C62828"/>
                </a:solidFill>
              </a:defRPr>
            </a:pPr>
            <a:r>
              <a:rPr lang="pl-PL" sz="1500" dirty="0"/>
              <a:t>W przypadku ogłoszenia tego typu alarmu pożarowego w szkole</a:t>
            </a:r>
            <a:r>
              <a:rPr lang="pl-PL" sz="1500" noProof="0" dirty="0"/>
              <a:t>: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Ewakuacja </a:t>
            </a:r>
            <a:r>
              <a:rPr lang="pl-PL" sz="1500" b="1" noProof="0" dirty="0"/>
              <a:t>NA ZEWNĄTRZ </a:t>
            </a:r>
            <a:r>
              <a:rPr lang="pl-PL" sz="1500" noProof="0" dirty="0"/>
              <a:t>obiektu w Miejsce Zbiórki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endParaRPr lang="pl-PL" sz="1500" noProof="0" dirty="0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324117F2-FE84-829B-7F8E-49D075E36E76}"/>
              </a:ext>
            </a:extLst>
          </p:cNvPr>
          <p:cNvSpPr txBox="1"/>
          <p:nvPr/>
        </p:nvSpPr>
        <p:spPr>
          <a:xfrm>
            <a:off x="6598045" y="5296406"/>
            <a:ext cx="460263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C62828"/>
                </a:solidFill>
              </a:defRPr>
            </a:pPr>
            <a:r>
              <a:rPr lang="pl-PL" sz="1500" dirty="0"/>
              <a:t>W przypadku ogłoszenia zagrożenia sygnału modulowanego przez system </a:t>
            </a:r>
            <a:r>
              <a:rPr lang="pl-PL" sz="1500" dirty="0" err="1"/>
              <a:t>SOiA</a:t>
            </a:r>
            <a:r>
              <a:rPr lang="pl-PL" sz="1500" dirty="0"/>
              <a:t>:</a:t>
            </a:r>
            <a:endParaRPr lang="pl-PL" sz="1500" noProof="0" dirty="0"/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Udajemy się w wyznaczone Miejsce Schronienia zgodnie ze wskazaniami zatwierdzonej Procedury przygotowania </a:t>
            </a:r>
            <a:br>
              <a:rPr lang="pl-PL" sz="1500" noProof="0" dirty="0"/>
            </a:br>
            <a:r>
              <a:rPr lang="pl-PL" sz="1500" noProof="0" dirty="0"/>
              <a:t>i reagowania w szkole lub przedszkolu </a:t>
            </a:r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endParaRPr lang="pl-PL" sz="1500" noProof="0" dirty="0"/>
          </a:p>
          <a:p>
            <a:pPr>
              <a:spcBef>
                <a:spcPts val="1000"/>
              </a:spcBef>
              <a:defRPr sz="1200">
                <a:solidFill>
                  <a:srgbClr val="1E293B"/>
                </a:solidFill>
              </a:defRPr>
            </a:pPr>
            <a:endParaRPr lang="pl-PL" sz="1500" noProof="0" dirty="0"/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350D302D-D2ED-3738-A1AA-5079D7EDB81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  <p:sp>
        <p:nvSpPr>
          <p:cNvPr id="13" name="TextBox 4">
            <a:extLst>
              <a:ext uri="{FF2B5EF4-FFF2-40B4-BE49-F238E27FC236}">
                <a16:creationId xmlns:a16="http://schemas.microsoft.com/office/drawing/2014/main" id="{5AB116EB-38B8-5D8E-6E1E-FDD63FE520B8}"/>
              </a:ext>
            </a:extLst>
          </p:cNvPr>
          <p:cNvSpPr txBox="1"/>
          <p:nvPr/>
        </p:nvSpPr>
        <p:spPr>
          <a:xfrm>
            <a:off x="1158082" y="1828799"/>
            <a:ext cx="4419758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62828"/>
                </a:solidFill>
              </a:defRPr>
            </a:pPr>
            <a:r>
              <a:rPr lang="pl-PL" sz="1500" dirty="0"/>
              <a:t>Sugerowany alarm pożarowy w szkole</a:t>
            </a:r>
          </a:p>
          <a:p>
            <a:pPr algn="ctr">
              <a:defRPr sz="1600" b="1">
                <a:solidFill>
                  <a:srgbClr val="C62828"/>
                </a:solidFill>
              </a:defRPr>
            </a:pPr>
            <a:endParaRPr lang="pl-PL" sz="1500" dirty="0"/>
          </a:p>
          <a:p>
            <a:pPr algn="ctr">
              <a:defRPr sz="1600" b="1">
                <a:solidFill>
                  <a:srgbClr val="C62828"/>
                </a:solidFill>
              </a:defRPr>
            </a:pPr>
            <a:endParaRPr lang="pl-PL" sz="1500" dirty="0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98AF98C9-A5A8-EFEB-A837-48C8A9EE0323}"/>
              </a:ext>
            </a:extLst>
          </p:cNvPr>
          <p:cNvSpPr txBox="1"/>
          <p:nvPr/>
        </p:nvSpPr>
        <p:spPr>
          <a:xfrm>
            <a:off x="6598045" y="4324855"/>
            <a:ext cx="2852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62828"/>
                </a:solidFill>
              </a:defRPr>
            </a:pPr>
            <a:r>
              <a:rPr lang="pl-PL" sz="1400" dirty="0"/>
              <a:t>Sygnał modulowany dla ludności </a:t>
            </a:r>
            <a:r>
              <a:rPr lang="pl-PL" sz="1400" dirty="0">
                <a:solidFill>
                  <a:srgbClr val="00B050"/>
                </a:solidFill>
              </a:rPr>
              <a:t>odwołujący</a:t>
            </a:r>
            <a:r>
              <a:rPr lang="pl-PL" sz="1400" dirty="0"/>
              <a:t> zagrożenie</a:t>
            </a:r>
          </a:p>
        </p:txBody>
      </p:sp>
      <p:sp>
        <p:nvSpPr>
          <p:cNvPr id="19" name="TextBox 4">
            <a:extLst>
              <a:ext uri="{FF2B5EF4-FFF2-40B4-BE49-F238E27FC236}">
                <a16:creationId xmlns:a16="http://schemas.microsoft.com/office/drawing/2014/main" id="{F15E4F27-D49A-2DD3-F36E-88F565504025}"/>
              </a:ext>
            </a:extLst>
          </p:cNvPr>
          <p:cNvSpPr txBox="1"/>
          <p:nvPr/>
        </p:nvSpPr>
        <p:spPr>
          <a:xfrm>
            <a:off x="6598044" y="3656680"/>
            <a:ext cx="2852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C62828"/>
                </a:solidFill>
              </a:defRPr>
            </a:pPr>
            <a:r>
              <a:rPr lang="pl-PL" sz="1400" dirty="0"/>
              <a:t>Sygnał modulowany dla ludności ogłaszający zagrożenie</a:t>
            </a:r>
          </a:p>
        </p:txBody>
      </p:sp>
    </p:spTree>
    <p:extLst>
      <p:ext uri="{BB962C8B-B14F-4D97-AF65-F5344CB8AC3E}">
        <p14:creationId xmlns:p14="http://schemas.microsoft.com/office/powerpoint/2010/main" val="3644181672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386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075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64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Reagowanie po ogłoszeniu alarmu – procedury operacyjne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4846320" cy="3708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14243D"/>
                </a:solidFill>
              </a:defRPr>
            </a:pPr>
            <a:r>
              <a:rPr lang="pl-PL" sz="1500" noProof="0" dirty="0"/>
              <a:t>Działania nauczyciela w klasie:</a:t>
            </a:r>
          </a:p>
          <a:p>
            <a:pPr>
              <a:spcBef>
                <a:spcPts val="800"/>
              </a:spcBef>
              <a:buFont typeface="Arial" panose="020B0604020202020204" pitchFamily="34" charset="0"/>
              <a:buChar char="•"/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 Natychmiastowe przerwanie lekcji – krótkie, spokojne polecenie dla uczniów.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Pozostawienie plecaków, kurtek i zbędnych rzeczy osobistych w sali.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Nauczyciel zabiera: dziennik/listę obecności, telefon służbowy i leki ratujące życie.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Wyłączenie urządzeń w pracowniach (tylko jeśli wyłącznik jest pod ręką).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Spokojne przejście wyznaczoną trasą wewnętrzną do miejsca schronienia.</a:t>
            </a:r>
          </a:p>
          <a:p>
            <a:pPr>
              <a:spcBef>
                <a:spcPts val="800"/>
              </a:spcBef>
              <a:defRPr sz="1200">
                <a:solidFill>
                  <a:srgbClr val="1E293B"/>
                </a:solidFill>
              </a:defRPr>
            </a:pPr>
            <a:r>
              <a:rPr lang="pl-PL" sz="1500" noProof="0" dirty="0"/>
              <a:t>• ZAKAZ KORZYSTANIA Z WIND! Nauczyciel prowadzi grupę, drugi pracownik zamyka szyk.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7920" y="1645920"/>
            <a:ext cx="52120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6400800" y="1828800"/>
            <a:ext cx="4846320" cy="3965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C62828"/>
                </a:solidFill>
              </a:defRPr>
            </a:pPr>
            <a:r>
              <a:rPr lang="pl-PL" sz="1500" noProof="0" dirty="0"/>
              <a:t>Sytuacje szczególne:</a:t>
            </a:r>
          </a:p>
          <a:p>
            <a:pPr>
              <a:spcBef>
                <a:spcPts val="800"/>
              </a:spcBef>
              <a:defRPr sz="1200" b="1">
                <a:solidFill>
                  <a:srgbClr val="14243D"/>
                </a:solidFill>
              </a:defRPr>
            </a:pPr>
            <a:r>
              <a:rPr lang="pl-PL" sz="1500" noProof="0" dirty="0"/>
              <a:t>⚠ Uczeń w toalecie/szatni: 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Nie wraca do klasy! Udaje się do najbliższego miejsca schronienia; tamtejszy nauczyciel melduje o dołączeniu ucznia.</a:t>
            </a:r>
          </a:p>
          <a:p>
            <a:pPr>
              <a:spcBef>
                <a:spcPts val="800"/>
              </a:spcBef>
              <a:defRPr sz="1200" b="1">
                <a:solidFill>
                  <a:srgbClr val="14243D"/>
                </a:solidFill>
              </a:defRPr>
            </a:pPr>
            <a:r>
              <a:rPr lang="pl-PL" sz="1500" noProof="0" dirty="0"/>
              <a:t>⚠ Alarm na przerwie: 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Nauczyciele dyżurujący kierują uczniów na korytarzach do przypisanych stref schronienia. Brak paniki.</a:t>
            </a:r>
          </a:p>
          <a:p>
            <a:pPr>
              <a:spcBef>
                <a:spcPts val="800"/>
              </a:spcBef>
              <a:defRPr sz="1200" b="1">
                <a:solidFill>
                  <a:srgbClr val="14243D"/>
                </a:solidFill>
              </a:defRPr>
            </a:pPr>
            <a:r>
              <a:rPr lang="pl-PL" sz="1500" noProof="0" dirty="0"/>
              <a:t>⚠ Dzieci w przedszkolu: 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Dzieci śpiących nie ubieramy i nie szukamy butów! Nie przenosi się kilku dzieci w pościeli, na materacu, ani </a:t>
            </a:r>
            <a:br>
              <a:rPr lang="pl-PL" sz="1500" noProof="0" dirty="0"/>
            </a:br>
            <a:r>
              <a:rPr lang="pl-PL" sz="1500" noProof="0" dirty="0"/>
              <a:t>w meblu, który może się przewrócić lub zablokować drogę.</a:t>
            </a:r>
          </a:p>
          <a:p>
            <a:pPr>
              <a:spcBef>
                <a:spcPts val="800"/>
              </a:spcBef>
              <a:defRPr sz="1200" b="1">
                <a:solidFill>
                  <a:srgbClr val="14243D"/>
                </a:solidFill>
              </a:defRPr>
            </a:pPr>
            <a:r>
              <a:rPr lang="pl-PL" sz="1500" noProof="0" dirty="0"/>
              <a:t>⚠ Zablokowane przejście: </a:t>
            </a:r>
          </a:p>
          <a:p>
            <a:pPr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Przejście drogą alternatywną. Jeśli niemożliwe – pozostanie w sali, odsunięcie od okien, osłona pod ławkami.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14B72F5-FC95-FAD4-B764-1B25DC2401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5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Pobyt w schronieniu, meldunki i współpraca z rodzicami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868680" y="1828800"/>
            <a:ext cx="3108960" cy="32726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243D"/>
                </a:solidFill>
              </a:defRPr>
            </a:pPr>
            <a:r>
              <a:rPr lang="pl-PL" sz="1500" noProof="0" dirty="0"/>
              <a:t>Meldunek i ewidencja</a:t>
            </a:r>
            <a:br>
              <a:rPr lang="pl-PL" sz="1500" noProof="0" dirty="0"/>
            </a:br>
            <a:r>
              <a:rPr lang="pl-PL" sz="1500" noProof="0" dirty="0"/>
              <a:t>(Załącznik 7 procedury)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Natychmiastowe przeliczenie obecnych po wejściu do schronienia.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Zgłoszenie koordynatorowi: stan klasy, osoby dołączone z innych grup, osoby brakujące.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ZAKAZ wysyłania uczniów na poszukiwania kolegów!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Dostęp do listy uczniów w wersji papierowej/offline (brak zależności od Internetu).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0" y="164592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4526280" y="1828800"/>
            <a:ext cx="3108960" cy="3836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14243D"/>
                </a:solidFill>
              </a:defRPr>
            </a:pPr>
            <a:r>
              <a:rPr lang="pl-PL" sz="1500" noProof="0" dirty="0"/>
              <a:t>Zasady pobytu</a:t>
            </a:r>
            <a:br>
              <a:rPr lang="pl-PL" sz="1500" noProof="0" dirty="0"/>
            </a:br>
            <a:r>
              <a:rPr lang="pl-PL" sz="1500" noProof="0" dirty="0"/>
              <a:t>w Miejscu schronienia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Rozmieszczenie dzieci z dala od drzwi zewnętrznych i ciągów wejściowych.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Zapewnienie drożności wyjść zapasowych i dostępu do apteczki.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Oszczędzanie baterii telefonów – łączność wyłącznie służbowa.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Wyciszenie emocji: ciche czytanie, rozmowa, zakaz publikowania nagrań w sieci.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Kontrolowane racjonowanie wody pitnej.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046720" y="1645920"/>
            <a:ext cx="3383280" cy="46634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628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9" name="TextBox 8"/>
          <p:cNvSpPr txBox="1"/>
          <p:nvPr/>
        </p:nvSpPr>
        <p:spPr>
          <a:xfrm>
            <a:off x="8183880" y="1828800"/>
            <a:ext cx="31089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 b="1">
                <a:solidFill>
                  <a:srgbClr val="C62828"/>
                </a:solidFill>
              </a:defRPr>
            </a:pPr>
            <a:r>
              <a:rPr lang="pl-PL" sz="1500" noProof="0" dirty="0"/>
              <a:t>Kontakt z Rodzicami</a:t>
            </a:r>
            <a:br>
              <a:rPr lang="pl-PL" sz="1500" noProof="0" dirty="0"/>
            </a:br>
            <a:r>
              <a:rPr lang="pl-PL" sz="1500" noProof="0" dirty="0"/>
              <a:t>i zakończenie działań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Przekazanie dzieci </a:t>
            </a:r>
            <a:r>
              <a:rPr lang="pl-PL" sz="1500" dirty="0"/>
              <a:t>opiekunom </a:t>
            </a:r>
            <a:r>
              <a:rPr lang="pl-PL" sz="1500" noProof="0" dirty="0"/>
              <a:t>prawnym </a:t>
            </a:r>
            <a:r>
              <a:rPr lang="pl-PL" sz="1500" dirty="0"/>
              <a:t>następuje dopiero po odwołaniu</a:t>
            </a:r>
            <a:r>
              <a:rPr lang="pl-PL" sz="1500" noProof="0" dirty="0"/>
              <a:t> alarmu</a:t>
            </a:r>
            <a:r>
              <a:rPr lang="pl-PL" sz="1500" dirty="0"/>
              <a:t> i sprawdzeniu budynku</a:t>
            </a:r>
            <a:r>
              <a:rPr lang="pl-PL" sz="1500" noProof="0" dirty="0"/>
              <a:t>!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Komunikaty do rodziców: apel </a:t>
            </a:r>
            <a:br>
              <a:rPr lang="pl-PL" sz="1500" noProof="0" dirty="0"/>
            </a:br>
            <a:r>
              <a:rPr lang="pl-PL" sz="1500" noProof="0" dirty="0"/>
              <a:t>o nieprzyjeżdżanie pod szkołę </a:t>
            </a:r>
            <a:br>
              <a:rPr lang="pl-PL" sz="1500" noProof="0" dirty="0"/>
            </a:br>
            <a:r>
              <a:rPr lang="pl-PL" sz="1500" noProof="0" dirty="0"/>
              <a:t>i nieblokowanie dróg dojazdu służb.</a:t>
            </a:r>
          </a:p>
          <a:p>
            <a:pPr>
              <a:spcBef>
                <a:spcPts val="800"/>
              </a:spcBef>
              <a:defRPr sz="1100">
                <a:solidFill>
                  <a:srgbClr val="1E293B"/>
                </a:solidFill>
              </a:defRPr>
            </a:pPr>
            <a:r>
              <a:rPr lang="pl-PL" sz="1500" noProof="0" dirty="0"/>
              <a:t>• Weryfikacja tożsamości osób odbierających i odnotowanie godziny odbioru.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D8ABC5E0-9FFF-854E-17B9-2C112915F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5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Krótkie odpowiedzi z wyprzedzeniem cz. 1</a:t>
            </a:r>
          </a:p>
          <a:p>
            <a:pPr>
              <a:defRPr sz="2400" b="1">
                <a:solidFill>
                  <a:srgbClr val="14243D"/>
                </a:solidFill>
              </a:defRPr>
            </a:pPr>
            <a:endParaRPr lang="pl-PL" noProof="0" dirty="0"/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10698480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737360"/>
            <a:ext cx="1033272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C62828"/>
                </a:solidFill>
              </a:defRPr>
            </a:pPr>
            <a:r>
              <a:rPr lang="pl-PL" sz="1500" noProof="0" dirty="0"/>
              <a:t>Czy Państwowa Straż Pożarna wydaje decyzję administracyjną „zatwierdzającą” miejsce schronienia w szkole?</a:t>
            </a:r>
          </a:p>
          <a:p>
            <a:pPr>
              <a:spcBef>
                <a:spcPts val="600"/>
              </a:spcBef>
              <a:defRPr sz="1200">
                <a:solidFill>
                  <a:srgbClr val="14243D"/>
                </a:solidFill>
              </a:defRPr>
            </a:pPr>
            <a:r>
              <a:rPr lang="pl-PL" sz="1500" noProof="0" dirty="0"/>
              <a:t>ODPOWIEDŹ:</a:t>
            </a:r>
          </a:p>
          <a:p>
            <a:pPr>
              <a:spcBef>
                <a:spcPts val="600"/>
              </a:spcBef>
              <a:defRPr sz="1200">
                <a:solidFill>
                  <a:srgbClr val="14243D"/>
                </a:solidFill>
              </a:defRPr>
            </a:pPr>
            <a:r>
              <a:rPr lang="pl-PL" sz="1500" b="1" noProof="0" dirty="0"/>
              <a:t>NIE. Państwowa Straż Pożarna nie wydaje w tym trybie decyzji administracyjnej nadającej status budowli ochronnej. Zgodnie </a:t>
            </a:r>
            <a:br>
              <a:rPr lang="pl-PL" sz="1500" b="1" noProof="0" dirty="0"/>
            </a:br>
            <a:r>
              <a:rPr lang="pl-PL" sz="1500" b="1" noProof="0" dirty="0"/>
              <a:t>z Procedurą przygotowania i reagowania w szkole lub przedszkolu po otrzymaniu komunikatu o zagrożeniu z powietrza, ogłoszeniu alarmu i jego odwołaniu i wytycznymi KG PSP, funkcjonariusze PSP przeprowadzają wizję lokalną i formułują REKOMENDACJE merytoryczne. Ostateczną decyzję organizacyjną o wyznaczeniu miejsca podejmuje Dyrektor w porozumieniu z organem prowadzącym (JST) i właściwym organem ochrony ludności.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4069080"/>
            <a:ext cx="10698480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4160520"/>
            <a:ext cx="103327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C62828"/>
                </a:solidFill>
              </a:defRPr>
            </a:pPr>
            <a:r>
              <a:rPr lang="pl-PL" sz="1500" noProof="0" dirty="0"/>
              <a:t>Kto finansuje i wykonuje prace budowlane oraz adaptacyjne w piwnicach szkoły?</a:t>
            </a:r>
          </a:p>
          <a:p>
            <a:pPr>
              <a:spcBef>
                <a:spcPts val="600"/>
              </a:spcBef>
              <a:defRPr sz="1200">
                <a:solidFill>
                  <a:srgbClr val="14243D"/>
                </a:solidFill>
              </a:defRPr>
            </a:pPr>
            <a:r>
              <a:rPr lang="pl-PL" sz="1500" noProof="0" dirty="0"/>
              <a:t>ODPOWIEDŹ: </a:t>
            </a:r>
          </a:p>
          <a:p>
            <a:pPr>
              <a:spcBef>
                <a:spcPts val="600"/>
              </a:spcBef>
              <a:defRPr sz="1200">
                <a:solidFill>
                  <a:srgbClr val="14243D"/>
                </a:solidFill>
              </a:defRPr>
            </a:pPr>
            <a:r>
              <a:rPr lang="pl-PL" sz="1500" b="1" noProof="0" dirty="0"/>
              <a:t>Koszty nakładów budowlanych (wentylacja, usunięcie przeszkleń, montaż wyjść zapasowych, instalacje awaryjne) spoczywają na ORGANIE PROWADZĄCYM (gmina, miasto, powiat) jako właścicielu lub zarządcy obiektu. Dyrektor placówki zgłasza formalny wykaz braków i potrzeb inwestycyjnych do JST. PSP wspiera dyrektora poprzez wskazanie rekomendacji wyboru najkorzystniejszego z perspektywy priorytetów bezpieczeństwa miejsca schronienia w obiekcie.</a:t>
            </a:r>
          </a:p>
        </p:txBody>
      </p:sp>
      <p:pic>
        <p:nvPicPr>
          <p:cNvPr id="15" name="Obraz 14">
            <a:extLst>
              <a:ext uri="{FF2B5EF4-FFF2-40B4-BE49-F238E27FC236}">
                <a16:creationId xmlns:a16="http://schemas.microsoft.com/office/drawing/2014/main" id="{D347151D-A344-889B-CBB2-4967840BB4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69848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C62828"/>
                </a:solidFill>
              </a:defRPr>
            </a:pPr>
            <a:r>
              <a:rPr lang="pl-PL" sz="1600" noProof="0" dirty="0"/>
              <a:t>PAŃSTWOWA STRAŻ POŻARNA | OCHRONA LUDNOŚCI I OBRONA CYWILNA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4243D"/>
                </a:solidFill>
              </a:defRPr>
            </a:pPr>
            <a:r>
              <a:rPr lang="pl-PL" noProof="0" dirty="0"/>
              <a:t>Krótkie odpowiedzi z wyprzedzeniem cz. 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17370"/>
            <a:ext cx="10698480" cy="2148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1908810"/>
            <a:ext cx="103327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1">
                <a:solidFill>
                  <a:srgbClr val="C62828"/>
                </a:solidFill>
              </a:defRPr>
            </a:pPr>
            <a:r>
              <a:rPr lang="pl-PL" sz="1500" noProof="0" dirty="0"/>
              <a:t>Szkoła jest obiektem parterowym, bez piwnic i schronów. Gdzie ukryć kilkuset uczniów?</a:t>
            </a:r>
          </a:p>
          <a:p>
            <a:pPr>
              <a:spcBef>
                <a:spcPts val="600"/>
              </a:spcBef>
              <a:defRPr sz="1200">
                <a:solidFill>
                  <a:srgbClr val="14243D"/>
                </a:solidFill>
              </a:defRPr>
            </a:pPr>
            <a:r>
              <a:rPr lang="pl-PL" sz="1500" noProof="0" dirty="0"/>
              <a:t>ODPOWIEDŹ: </a:t>
            </a:r>
          </a:p>
          <a:p>
            <a:pPr>
              <a:spcBef>
                <a:spcPts val="600"/>
              </a:spcBef>
              <a:defRPr sz="1200">
                <a:solidFill>
                  <a:srgbClr val="14243D"/>
                </a:solidFill>
              </a:defRPr>
            </a:pPr>
            <a:r>
              <a:rPr lang="pl-PL" sz="1500" b="1" noProof="0" dirty="0"/>
              <a:t>Wykorzystuje się Poziom 3 i 4 hierarchii: korytarze wewnętrzne oddzielone od zewnątrz min. dwiema ścianami nośnymi (w miarę możliwości bez okien i świetlików). W razie braku miejsca na korytarzach – uczniowie pozostają w salach lekcyjnych: okna zabezpieczone folią odłamkową, dzieci zajmują pozycję leżącą lub skuloną pod ławkami, osłaniając głowę i kark. Kategorycznie NIE wyprowadzamy dzieci na zewnątrz do oddalonych budynków!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8AD0741F-EDCC-4EFE-4E15-26BEE86DB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914400"/>
            <a:ext cx="1033272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1">
                <a:solidFill>
                  <a:srgbClr val="F58220"/>
                </a:solidFill>
              </a:defRPr>
            </a:pPr>
            <a:r>
              <a:rPr lang="pl-PL" noProof="0" dirty="0"/>
              <a:t>BEZPIECZEŃSTWO UCZNIÓW TO WSPÓLNA ODPOWIEDZIALNOŚĆ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2011680"/>
            <a:ext cx="3291840" cy="3657600"/>
          </a:xfrm>
          <a:prstGeom prst="roundRect">
            <a:avLst/>
          </a:prstGeom>
          <a:solidFill>
            <a:srgbClr val="1E3250"/>
          </a:solidFill>
          <a:ln w="12700">
            <a:solidFill>
              <a:srgbClr val="F582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4" name="TextBox 3"/>
          <p:cNvSpPr txBox="1"/>
          <p:nvPr/>
        </p:nvSpPr>
        <p:spPr>
          <a:xfrm>
            <a:off x="960120" y="2148840"/>
            <a:ext cx="3017520" cy="3400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lang="pl-PL" sz="1500" noProof="0" dirty="0"/>
              <a:t>Krok 1: W placówce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noProof="0" dirty="0"/>
              <a:t>✔ Dostosowanie wzorca „Procedury przygotowania i reagowania w szkole lub przedszkolu po otrzymaniu komunikatu o zagrożeniu z powietrza, ogłoszeniu alarmu i jego odwołaniu ” do warunków szkoły/przedszkola.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noProof="0" dirty="0"/>
              <a:t>✔ Wypełnienie załączników 1-10 (przydział </a:t>
            </a:r>
            <a:r>
              <a:rPr lang="pl-PL" sz="1500" noProof="0" dirty="0" err="1"/>
              <a:t>sal</a:t>
            </a:r>
            <a:r>
              <a:rPr lang="pl-PL" sz="1500" noProof="0" dirty="0"/>
              <a:t>, zadania personelu, meldunki).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noProof="0" dirty="0"/>
              <a:t>✔ Udrożnienie ciągów i usunięcie materiałów palnych z piwnic.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89120" y="2011679"/>
            <a:ext cx="3291840" cy="3657599"/>
          </a:xfrm>
          <a:prstGeom prst="roundRect">
            <a:avLst/>
          </a:prstGeom>
          <a:solidFill>
            <a:srgbClr val="1E3250"/>
          </a:solidFill>
          <a:ln w="12700">
            <a:solidFill>
              <a:srgbClr val="F582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6" name="TextBox 5"/>
          <p:cNvSpPr txBox="1"/>
          <p:nvPr/>
        </p:nvSpPr>
        <p:spPr>
          <a:xfrm>
            <a:off x="4526280" y="2148840"/>
            <a:ext cx="3017520" cy="2913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lang="pl-PL" sz="1500" noProof="0" dirty="0"/>
              <a:t>Krok 2: Z organem prowadzącym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noProof="0" dirty="0"/>
              <a:t>✔ Wspólne ustalenie nakładów na adaptację miejsc schronienia.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noProof="0" dirty="0"/>
              <a:t>✔ Weryfikacja wentylacji, oświetlenia awaryjnego.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noProof="0" dirty="0"/>
              <a:t>✔ Uzgodnienie zasad udostępniania obiektu osobom z zewnątrz.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dirty="0"/>
              <a:t>✔ Cykliczne próbne sprawdzenia organizacji ewakuacji i schronienia.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endParaRPr lang="pl-PL" sz="1500" noProof="0" dirty="0"/>
          </a:p>
        </p:txBody>
      </p:sp>
      <p:sp>
        <p:nvSpPr>
          <p:cNvPr id="7" name="Rounded Rectangle 6"/>
          <p:cNvSpPr/>
          <p:nvPr/>
        </p:nvSpPr>
        <p:spPr>
          <a:xfrm>
            <a:off x="7955280" y="2011680"/>
            <a:ext cx="3291840" cy="3657598"/>
          </a:xfrm>
          <a:prstGeom prst="roundRect">
            <a:avLst/>
          </a:prstGeom>
          <a:solidFill>
            <a:srgbClr val="1E3250"/>
          </a:solidFill>
          <a:ln w="12700">
            <a:solidFill>
              <a:srgbClr val="F582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8092440" y="2148840"/>
            <a:ext cx="3017520" cy="1451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FFFF"/>
                </a:solidFill>
              </a:defRPr>
            </a:pPr>
            <a:r>
              <a:rPr lang="pl-PL" sz="1500" noProof="0" dirty="0"/>
              <a:t>Krok 3: Z Komendą PSP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noProof="0" dirty="0"/>
              <a:t>✔ Zgłoszenie wniosku o pomoc </a:t>
            </a:r>
            <a:br>
              <a:rPr lang="pl-PL" sz="1500" noProof="0" dirty="0"/>
            </a:br>
            <a:r>
              <a:rPr lang="pl-PL" sz="1500" noProof="0" dirty="0"/>
              <a:t>w wizji lokalnej obiektu.</a:t>
            </a:r>
          </a:p>
          <a:p>
            <a:pPr>
              <a:spcBef>
                <a:spcPts val="800"/>
              </a:spcBef>
              <a:defRPr sz="1200">
                <a:solidFill>
                  <a:srgbClr val="E2E8F0"/>
                </a:solidFill>
              </a:defRPr>
            </a:pPr>
            <a:r>
              <a:rPr lang="pl-PL" sz="1500" noProof="0" dirty="0"/>
              <a:t>✔ Wdrożenie rekomendacji funkcjonariuszy PSP.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806438"/>
            <a:ext cx="8500147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 b="1">
                <a:solidFill>
                  <a:srgbClr val="F58220"/>
                </a:solidFill>
              </a:defRPr>
            </a:pPr>
            <a:r>
              <a:rPr lang="pl-PL" sz="1500" noProof="0" dirty="0"/>
              <a:t>Właściwa terytorialnie dla obiektów szkół i przedszkoli w Powiecie Olkuskim jest:</a:t>
            </a:r>
          </a:p>
          <a:p>
            <a:pPr>
              <a:defRPr sz="1200" b="1">
                <a:solidFill>
                  <a:srgbClr val="F58220"/>
                </a:solidFill>
              </a:defRPr>
            </a:pPr>
            <a:endParaRPr lang="pl-PL" sz="1500" noProof="0" dirty="0"/>
          </a:p>
          <a:p>
            <a:pPr algn="ctr">
              <a:defRPr sz="1200" b="1">
                <a:solidFill>
                  <a:srgbClr val="F58220"/>
                </a:solidFill>
              </a:defRPr>
            </a:pPr>
            <a:r>
              <a:rPr lang="pl-PL" sz="1500" noProof="0" dirty="0"/>
              <a:t>Komenda Powiatowa Państwowej Straży Pożarnej w Olkuszu.</a:t>
            </a:r>
          </a:p>
          <a:p>
            <a:pPr>
              <a:defRPr sz="1100">
                <a:solidFill>
                  <a:srgbClr val="FFFFFF"/>
                </a:solidFill>
              </a:defRPr>
            </a:pPr>
            <a:r>
              <a:rPr lang="pl-PL" sz="1500" noProof="0" dirty="0"/>
              <a:t>Wydział Operacyjno-Szkoleniowy / Sekcja ds. Kontrolno-Rozpoznawczych | Aplikacja: www.gdziesieukryc.pl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DEA0863F-9718-BCFD-0083-893BE7D024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4972" y="94252"/>
            <a:ext cx="1115508" cy="1437368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4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17269483-5CF3-32EE-00AC-CF40B30493B5}"/>
              </a:ext>
            </a:extLst>
          </p:cNvPr>
          <p:cNvSpPr txBox="1"/>
          <p:nvPr/>
        </p:nvSpPr>
        <p:spPr>
          <a:xfrm>
            <a:off x="760021" y="2930236"/>
            <a:ext cx="1033272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600" b="1">
                <a:solidFill>
                  <a:srgbClr val="F58220"/>
                </a:solidFill>
              </a:defRPr>
            </a:pPr>
            <a:r>
              <a:rPr lang="pl-PL" noProof="0" dirty="0"/>
              <a:t>DZIĘKUJĘ ZA UWAGĘ</a:t>
            </a:r>
          </a:p>
          <a:p>
            <a:pPr algn="ctr">
              <a:defRPr sz="2600" b="1">
                <a:solidFill>
                  <a:srgbClr val="F58220"/>
                </a:solidFill>
              </a:defRPr>
            </a:pPr>
            <a:endParaRPr lang="pl-PL" dirty="0"/>
          </a:p>
          <a:p>
            <a:pPr algn="ctr">
              <a:defRPr sz="2600" b="1">
                <a:solidFill>
                  <a:srgbClr val="F58220"/>
                </a:solidFill>
              </a:defRPr>
            </a:pPr>
            <a:r>
              <a:rPr lang="pl-PL" noProof="0" dirty="0">
                <a:solidFill>
                  <a:schemeClr val="bg1"/>
                </a:solidFill>
              </a:rPr>
              <a:t>Czy są pytania?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881ABC94-F854-F2FB-2A51-738BD38E1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08552"/>
            <a:ext cx="6683676" cy="226540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BA14A17-A0B3-2194-51A7-C376E3A284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376" y="208552"/>
            <a:ext cx="1569104" cy="2021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680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</TotalTime>
  <Words>2455</Words>
  <Application>Microsoft Office PowerPoint</Application>
  <PresentationFormat>Panoramiczny</PresentationFormat>
  <Paragraphs>220</Paragraphs>
  <Slides>17</Slides>
  <Notes>16</Notes>
  <HiddenSlides>0</HiddenSlides>
  <MMClips>4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2" baseType="lpstr">
      <vt:lpstr>Arial</vt:lpstr>
      <vt:lpstr>Calibri</vt:lpstr>
      <vt:lpstr>Noto Serif</vt:lpstr>
      <vt:lpstr>Wingdings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G.Broczkowski (KP Olkusz)</dc:creator>
  <cp:keywords/>
  <dc:description>generated using python-pptx</dc:description>
  <cp:lastModifiedBy>G.Broczkowski (KP Olkusz)</cp:lastModifiedBy>
  <cp:revision>14</cp:revision>
  <dcterms:created xsi:type="dcterms:W3CDTF">2013-01-27T09:14:16Z</dcterms:created>
  <dcterms:modified xsi:type="dcterms:W3CDTF">2026-10-28T12:36:03Z</dcterms:modified>
  <cp:category/>
</cp:coreProperties>
</file>